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67"/>
  </p:notesMasterIdLst>
  <p:sldIdLst>
    <p:sldId id="267" r:id="rId2"/>
    <p:sldId id="268" r:id="rId3"/>
    <p:sldId id="358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4" r:id="rId15"/>
    <p:sldId id="423" r:id="rId16"/>
    <p:sldId id="426" r:id="rId17"/>
    <p:sldId id="425" r:id="rId18"/>
    <p:sldId id="427" r:id="rId19"/>
    <p:sldId id="428" r:id="rId20"/>
    <p:sldId id="429" r:id="rId21"/>
    <p:sldId id="430" r:id="rId22"/>
    <p:sldId id="431" r:id="rId23"/>
    <p:sldId id="433" r:id="rId24"/>
    <p:sldId id="434" r:id="rId25"/>
    <p:sldId id="435" r:id="rId26"/>
    <p:sldId id="436" r:id="rId27"/>
    <p:sldId id="438" r:id="rId28"/>
    <p:sldId id="437" r:id="rId29"/>
    <p:sldId id="439" r:id="rId30"/>
    <p:sldId id="441" r:id="rId31"/>
    <p:sldId id="440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49" r:id="rId40"/>
    <p:sldId id="473" r:id="rId41"/>
    <p:sldId id="450" r:id="rId42"/>
    <p:sldId id="452" r:id="rId43"/>
    <p:sldId id="453" r:id="rId44"/>
    <p:sldId id="454" r:id="rId45"/>
    <p:sldId id="455" r:id="rId46"/>
    <p:sldId id="456" r:id="rId47"/>
    <p:sldId id="457" r:id="rId48"/>
    <p:sldId id="459" r:id="rId49"/>
    <p:sldId id="458" r:id="rId50"/>
    <p:sldId id="460" r:id="rId51"/>
    <p:sldId id="461" r:id="rId52"/>
    <p:sldId id="462" r:id="rId53"/>
    <p:sldId id="464" r:id="rId54"/>
    <p:sldId id="463" r:id="rId55"/>
    <p:sldId id="465" r:id="rId56"/>
    <p:sldId id="466" r:id="rId57"/>
    <p:sldId id="468" r:id="rId58"/>
    <p:sldId id="467" r:id="rId59"/>
    <p:sldId id="469" r:id="rId60"/>
    <p:sldId id="470" r:id="rId61"/>
    <p:sldId id="471" r:id="rId62"/>
    <p:sldId id="472" r:id="rId63"/>
    <p:sldId id="474" r:id="rId64"/>
    <p:sldId id="475" r:id="rId65"/>
    <p:sldId id="476" r:id="rId6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73801" autoAdjust="0"/>
  </p:normalViewPr>
  <p:slideViewPr>
    <p:cSldViewPr snapToGrid="0">
      <p:cViewPr varScale="1">
        <p:scale>
          <a:sx n="52" d="100"/>
          <a:sy n="52" d="100"/>
        </p:scale>
        <p:origin x="90" y="73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2379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fld id="{4BB53545-9CE3-4C90-9539-CE0AF429D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96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ＭＳ Ｐゴシック" pitchFamily="34" charset="-128"/>
              </a:rPr>
              <a:t>1K = 2 mu 10 bit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830263" y="4679950"/>
            <a:ext cx="1606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b="1" dirty="0" err="1">
                <a:solidFill>
                  <a:srgbClr val="336699"/>
                </a:solidFill>
                <a:latin typeface="Helvetica" pitchFamily="34" charset="0"/>
              </a:rPr>
              <a:t>Nguyễn</a:t>
            </a:r>
            <a:r>
              <a:rPr lang="en-US" sz="1200" b="1" dirty="0">
                <a:solidFill>
                  <a:srgbClr val="336699"/>
                </a:solidFill>
                <a:latin typeface="Helvetica" pitchFamily="34" charset="0"/>
              </a:rPr>
              <a:t> </a:t>
            </a:r>
            <a:r>
              <a:rPr lang="en-US" sz="1200" b="1" dirty="0" err="1">
                <a:solidFill>
                  <a:srgbClr val="336699"/>
                </a:solidFill>
                <a:latin typeface="Helvetica" pitchFamily="34" charset="0"/>
              </a:rPr>
              <a:t>Hồng</a:t>
            </a:r>
            <a:r>
              <a:rPr lang="en-US" sz="1200" b="1" dirty="0">
                <a:solidFill>
                  <a:srgbClr val="336699"/>
                </a:solidFill>
                <a:latin typeface="Helvetica" pitchFamily="34" charset="0"/>
              </a:rPr>
              <a:t> </a:t>
            </a:r>
            <a:r>
              <a:rPr lang="en-US" sz="1200" b="1" dirty="0" err="1">
                <a:solidFill>
                  <a:srgbClr val="336699"/>
                </a:solidFill>
                <a:latin typeface="Helvetica" pitchFamily="34" charset="0"/>
              </a:rPr>
              <a:t>Vũ</a:t>
            </a:r>
            <a:endParaRPr lang="en-US" sz="1200" b="1" dirty="0">
              <a:solidFill>
                <a:srgbClr val="336699"/>
              </a:solidFill>
              <a:latin typeface="Helvetica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30263" y="5080000"/>
            <a:ext cx="46180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b="1" dirty="0" err="1">
                <a:solidFill>
                  <a:srgbClr val="336699"/>
                </a:solidFill>
                <a:latin typeface="Helvetica" pitchFamily="34" charset="0"/>
              </a:rPr>
              <a:t>Trường</a:t>
            </a:r>
            <a:r>
              <a:rPr lang="en-US" sz="1200" b="1" dirty="0">
                <a:solidFill>
                  <a:srgbClr val="336699"/>
                </a:solidFill>
                <a:latin typeface="Helvetica" pitchFamily="34" charset="0"/>
              </a:rPr>
              <a:t> </a:t>
            </a:r>
            <a:r>
              <a:rPr lang="en-US" sz="1200" b="1" dirty="0" err="1">
                <a:solidFill>
                  <a:srgbClr val="336699"/>
                </a:solidFill>
                <a:latin typeface="Helvetica" pitchFamily="34" charset="0"/>
              </a:rPr>
              <a:t>Đại</a:t>
            </a:r>
            <a:r>
              <a:rPr lang="en-US" sz="1200" b="1" dirty="0">
                <a:solidFill>
                  <a:srgbClr val="336699"/>
                </a:solidFill>
                <a:latin typeface="Helvetica" pitchFamily="34" charset="0"/>
              </a:rPr>
              <a:t> </a:t>
            </a:r>
            <a:r>
              <a:rPr lang="en-US" sz="1200" b="1" dirty="0" err="1">
                <a:solidFill>
                  <a:srgbClr val="336699"/>
                </a:solidFill>
                <a:latin typeface="Helvetica" pitchFamily="34" charset="0"/>
              </a:rPr>
              <a:t>học</a:t>
            </a:r>
            <a:r>
              <a:rPr lang="en-US" sz="1200" b="1" dirty="0">
                <a:solidFill>
                  <a:srgbClr val="336699"/>
                </a:solidFill>
                <a:latin typeface="Helvetica" pitchFamily="34" charset="0"/>
              </a:rPr>
              <a:t> </a:t>
            </a:r>
            <a:r>
              <a:rPr lang="en-US" sz="1200" b="1" dirty="0" err="1">
                <a:solidFill>
                  <a:srgbClr val="336699"/>
                </a:solidFill>
                <a:latin typeface="Helvetica" pitchFamily="34" charset="0"/>
              </a:rPr>
              <a:t>Công</a:t>
            </a:r>
            <a:r>
              <a:rPr lang="en-US" sz="1200" b="1" dirty="0">
                <a:solidFill>
                  <a:srgbClr val="336699"/>
                </a:solidFill>
                <a:latin typeface="Helvetica" pitchFamily="34" charset="0"/>
              </a:rPr>
              <a:t> </a:t>
            </a:r>
            <a:r>
              <a:rPr lang="en-US" sz="1200" b="1" dirty="0" err="1">
                <a:solidFill>
                  <a:srgbClr val="336699"/>
                </a:solidFill>
                <a:latin typeface="Helvetica" pitchFamily="34" charset="0"/>
              </a:rPr>
              <a:t>nghiệp</a:t>
            </a:r>
            <a:r>
              <a:rPr lang="en-US" sz="1200" b="1" dirty="0">
                <a:solidFill>
                  <a:srgbClr val="336699"/>
                </a:solidFill>
                <a:latin typeface="Helvetica" pitchFamily="34" charset="0"/>
              </a:rPr>
              <a:t> </a:t>
            </a:r>
            <a:r>
              <a:rPr lang="en-US" sz="1200" b="1" dirty="0" err="1">
                <a:solidFill>
                  <a:srgbClr val="336699"/>
                </a:solidFill>
                <a:latin typeface="Helvetica" pitchFamily="34" charset="0"/>
              </a:rPr>
              <a:t>Thực</a:t>
            </a:r>
            <a:r>
              <a:rPr lang="en-US" sz="1200" b="1" dirty="0">
                <a:solidFill>
                  <a:srgbClr val="336699"/>
                </a:solidFill>
                <a:latin typeface="Helvetica" pitchFamily="34" charset="0"/>
              </a:rPr>
              <a:t> </a:t>
            </a:r>
            <a:r>
              <a:rPr lang="en-US" sz="1200" b="1" dirty="0" err="1">
                <a:solidFill>
                  <a:srgbClr val="336699"/>
                </a:solidFill>
                <a:latin typeface="Helvetica" pitchFamily="34" charset="0"/>
              </a:rPr>
              <a:t>Phẩm</a:t>
            </a:r>
            <a:r>
              <a:rPr lang="en-US" sz="1200" b="1" dirty="0">
                <a:solidFill>
                  <a:srgbClr val="336699"/>
                </a:solidFill>
                <a:latin typeface="Helvetica" pitchFamily="34" charset="0"/>
              </a:rPr>
              <a:t> </a:t>
            </a:r>
            <a:r>
              <a:rPr lang="en-US" sz="1200" b="1" dirty="0" err="1">
                <a:solidFill>
                  <a:srgbClr val="336699"/>
                </a:solidFill>
                <a:latin typeface="Helvetica" pitchFamily="34" charset="0"/>
              </a:rPr>
              <a:t>Tp.HCM</a:t>
            </a:r>
            <a:endParaRPr lang="en-US" sz="1200" b="1" dirty="0">
              <a:solidFill>
                <a:srgbClr val="336699"/>
              </a:solidFill>
              <a:latin typeface="Helvetica" pitchFamily="34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4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3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96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054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13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736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9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016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92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73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46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icture 2" descr="dino_3"/>
          <p:cNvSpPr>
            <a:spLocks noChangeAspect="1" noChangeArrowheads="1"/>
          </p:cNvSpPr>
          <p:nvPr/>
        </p:nvSpPr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1.</a:t>
            </a:r>
            <a:fld id="{61F85882-E50E-4997-9C79-5686225E3DD7}" type="slidenum">
              <a:rPr lang="en-US" sz="10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5715000" y="6588125"/>
            <a:ext cx="34877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Khoa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CNTT </a:t>
            </a: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Đại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</a:t>
            </a: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học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</a:t>
            </a: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Công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</a:t>
            </a: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nghiệp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</a:t>
            </a: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Thực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</a:t>
            </a: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phẩm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</a:t>
            </a: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Tp.HCM</a:t>
            </a:r>
            <a:endParaRPr lang="en-US" sz="1000" b="1" dirty="0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13001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Kiến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</a:t>
            </a: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trúc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</a:t>
            </a: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máy</a:t>
            </a:r>
            <a:r>
              <a:rPr lang="en-US" sz="1000" b="1" dirty="0">
                <a:solidFill>
                  <a:srgbClr val="006699"/>
                </a:solidFill>
                <a:latin typeface="Helvetica" pitchFamily="34" charset="0"/>
              </a:rPr>
              <a:t> </a:t>
            </a:r>
            <a:r>
              <a:rPr lang="en-US" sz="1000" b="1" dirty="0" err="1">
                <a:solidFill>
                  <a:srgbClr val="006699"/>
                </a:solidFill>
                <a:latin typeface="Helvetica" pitchFamily="34" charset="0"/>
              </a:rPr>
              <a:t>tính</a:t>
            </a:r>
            <a:endParaRPr lang="en-US" sz="1000" b="1" dirty="0">
              <a:solidFill>
                <a:srgbClr val="006699"/>
              </a:solidFill>
              <a:latin typeface="Helvetica" pitchFamily="34" charset="0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Nội dung môn học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33488"/>
            <a:ext cx="8734425" cy="45307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err="1"/>
              <a:t>thiệu</a:t>
            </a:r>
            <a:r>
              <a:rPr lang="en-US"/>
              <a:t> chung</a:t>
            </a:r>
            <a:endParaRPr lang="en-US" dirty="0"/>
          </a:p>
          <a:p>
            <a:pPr>
              <a:defRPr/>
            </a:pPr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err="1"/>
              <a:t>máy</a:t>
            </a:r>
            <a:r>
              <a:rPr lang="en-US"/>
              <a:t> tính</a:t>
            </a:r>
            <a:endParaRPr lang="en-US" dirty="0"/>
          </a:p>
          <a:p>
            <a:pPr>
              <a:defRPr/>
            </a:pPr>
            <a:r>
              <a:rPr lang="en-US" dirty="0" err="1"/>
              <a:t>Chương</a:t>
            </a:r>
            <a:r>
              <a:rPr lang="en-US" dirty="0"/>
              <a:t> 3: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err="1"/>
              <a:t>số</a:t>
            </a:r>
            <a:r>
              <a:rPr lang="en-US"/>
              <a:t> học</a:t>
            </a:r>
            <a:endParaRPr lang="en-US" dirty="0"/>
          </a:p>
          <a:p>
            <a:pPr>
              <a:defRPr/>
            </a:pPr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err="1"/>
              <a:t>trung</a:t>
            </a:r>
            <a:r>
              <a:rPr lang="en-US"/>
              <a:t> tâm</a:t>
            </a:r>
            <a:endParaRPr lang="en-US" dirty="0"/>
          </a:p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Chương</a:t>
            </a:r>
            <a:r>
              <a:rPr lang="en-US" dirty="0">
                <a:solidFill>
                  <a:srgbClr val="FF0000"/>
                </a:solidFill>
              </a:rPr>
              <a:t> 5: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máy</a:t>
            </a:r>
            <a:r>
              <a:rPr lang="en-US">
                <a:solidFill>
                  <a:srgbClr val="FF0000"/>
                </a:solidFill>
              </a:rPr>
              <a:t> tính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err="1"/>
              <a:t>Chương</a:t>
            </a:r>
            <a:r>
              <a:rPr lang="en-US" dirty="0"/>
              <a:t> 6: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err="1"/>
              <a:t>vào</a:t>
            </a:r>
            <a:r>
              <a:rPr lang="en-US"/>
              <a:t> ra</a:t>
            </a:r>
            <a:endParaRPr lang="en-US" dirty="0"/>
          </a:p>
          <a:p>
            <a:pPr>
              <a:defRPr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–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Các đặc trưng của hệ thống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Hiệu suất</a:t>
            </a:r>
            <a:r>
              <a:rPr lang="vi-VN">
                <a:solidFill>
                  <a:srgbClr val="FF0000"/>
                </a:solidFill>
              </a:rPr>
              <a:t>: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Thời gian truy xuất</a:t>
            </a:r>
          </a:p>
          <a:p>
            <a:pPr lvl="2"/>
            <a:r>
              <a:rPr lang="en-US"/>
              <a:t>RAM:  từ khi cung cấp địa chỉ đến khi nhận được dữ liệu.</a:t>
            </a:r>
          </a:p>
          <a:p>
            <a:pPr lvl="2"/>
            <a:r>
              <a:rPr lang="en-US"/>
              <a:t>NON-RAM: thời gian di chuyển đầu đọc đến nơi mong muốn.</a:t>
            </a:r>
          </a:p>
          <a:p>
            <a:pPr lvl="1"/>
            <a:r>
              <a:rPr lang="en-US"/>
              <a:t>Thời gian chu kỳ bộ nhớ</a:t>
            </a:r>
          </a:p>
          <a:p>
            <a:pPr lvl="2"/>
            <a:r>
              <a:rPr lang="en-US"/>
              <a:t>Sau mỗi lần truy xuất, bộ nhớ có thể cần một khoảng thời gian “phục hồi” trước khi sẵn sàng cho lần truy cập tiếp theo.</a:t>
            </a:r>
          </a:p>
          <a:p>
            <a:pPr lvl="2"/>
            <a:r>
              <a:rPr lang="en-US"/>
              <a:t>Thời gian: </a:t>
            </a:r>
            <a:r>
              <a:rPr lang="en-US">
                <a:solidFill>
                  <a:srgbClr val="FF0000"/>
                </a:solidFill>
              </a:rPr>
              <a:t>Chu kỳ = thời gian truy xuất + thời gian phục hồi.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3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Các đặc trưng của hệ thống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Hiệu suất</a:t>
            </a:r>
            <a:r>
              <a:rPr lang="vi-VN">
                <a:solidFill>
                  <a:srgbClr val="FF0000"/>
                </a:solidFill>
              </a:rPr>
              <a:t>: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Tốc độ truyền tải</a:t>
            </a:r>
          </a:p>
          <a:p>
            <a:pPr lvl="2"/>
            <a:r>
              <a:rPr lang="en-US"/>
              <a:t>Tốc độ mà dữ liệu truyền vào hay nhận ra từ một thiết bị nhớ.</a:t>
            </a:r>
          </a:p>
          <a:p>
            <a:pPr lvl="2"/>
            <a:r>
              <a:rPr lang="en-US"/>
              <a:t>RAM: tốc độ truyền = 1 / thời gian 1 chu kỳ </a:t>
            </a:r>
          </a:p>
          <a:p>
            <a:pPr lvl="2"/>
            <a:r>
              <a:rPr lang="en-US"/>
              <a:t>NON-RAM: </a:t>
            </a:r>
          </a:p>
          <a:p>
            <a:pPr marL="1257300" lvl="3" indent="0">
              <a:buNone/>
            </a:pPr>
            <a:r>
              <a:rPr lang="en-US">
                <a:solidFill>
                  <a:srgbClr val="FF0000"/>
                </a:solidFill>
              </a:rPr>
              <a:t>Tn = Ta + N/R</a:t>
            </a:r>
          </a:p>
          <a:p>
            <a:pPr marL="571500" lvl="1" indent="0">
              <a:buNone/>
            </a:pPr>
            <a:r>
              <a:rPr lang="en-US"/>
              <a:t>Với</a:t>
            </a:r>
          </a:p>
          <a:p>
            <a:pPr marL="914400" lvl="2" indent="0">
              <a:buNone/>
            </a:pPr>
            <a:r>
              <a:rPr lang="en-US"/>
              <a:t>Tn = thời gian tb để đọc hay ghi N bits.</a:t>
            </a:r>
          </a:p>
          <a:p>
            <a:pPr marL="914400" lvl="2" indent="0">
              <a:buNone/>
            </a:pPr>
            <a:r>
              <a:rPr lang="en-US"/>
              <a:t>Ta = thời gian truy cập trung bình.</a:t>
            </a:r>
          </a:p>
          <a:p>
            <a:pPr marL="914400" lvl="2" indent="0">
              <a:buNone/>
            </a:pPr>
            <a:r>
              <a:rPr lang="en-US"/>
              <a:t>N = số bits truy cập.</a:t>
            </a:r>
          </a:p>
          <a:p>
            <a:pPr marL="914400" lvl="2" indent="0">
              <a:buNone/>
            </a:pPr>
            <a:r>
              <a:rPr lang="en-US"/>
              <a:t>R = tốc độ truyền tải (bit/giây)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Các đặc trưng của hệ thống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Kiểu vật lý </a:t>
            </a:r>
          </a:p>
          <a:p>
            <a:pPr lvl="1"/>
            <a:r>
              <a:rPr lang="en-US"/>
              <a:t>Bán dẫn: RAM.</a:t>
            </a:r>
          </a:p>
          <a:p>
            <a:pPr lvl="1"/>
            <a:r>
              <a:rPr lang="en-US"/>
              <a:t>Từ tính: Disk, Tape, …</a:t>
            </a:r>
          </a:p>
          <a:p>
            <a:pPr lvl="1"/>
            <a:r>
              <a:rPr lang="en-US"/>
              <a:t>Quang học: DVD</a:t>
            </a:r>
          </a:p>
          <a:p>
            <a:pPr lvl="1"/>
            <a:r>
              <a:rPr lang="en-US"/>
              <a:t>Khác: bóng đèn, bìa đục lổ.</a:t>
            </a:r>
          </a:p>
          <a:p>
            <a:r>
              <a:rPr lang="en-US">
                <a:solidFill>
                  <a:srgbClr val="FF0000"/>
                </a:solidFill>
              </a:rPr>
              <a:t>Đặc điểm vật lý</a:t>
            </a:r>
            <a:r>
              <a:rPr lang="vi-VN">
                <a:solidFill>
                  <a:srgbClr val="FF0000"/>
                </a:solidFill>
              </a:rPr>
              <a:t>: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Khả biến / Không khả biến (volatile / nonvolatile)</a:t>
            </a:r>
          </a:p>
          <a:p>
            <a:pPr lvl="1"/>
            <a:r>
              <a:rPr lang="vi-VN"/>
              <a:t>Xoá được / không xoá 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Các đặc trưng của hệ thống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Băng thông</a:t>
            </a:r>
            <a:r>
              <a:rPr lang="vi-VN">
                <a:solidFill>
                  <a:srgbClr val="FF0000"/>
                </a:solidFill>
              </a:rPr>
              <a:t>: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Số dữ liệu được truy xuất từ bộ nhớ trong thời gian 1 giây.</a:t>
            </a: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Băng thông = dữ liệu 1 lần truy cập * (1 / thời gian một chu kỳ bộ nhớ)</a:t>
            </a:r>
          </a:p>
          <a:p>
            <a:pPr lvl="1"/>
            <a:r>
              <a:rPr lang="en-US"/>
              <a:t>Để tăng băng thông:</a:t>
            </a:r>
          </a:p>
          <a:p>
            <a:pPr lvl="2"/>
            <a:r>
              <a:rPr lang="en-US"/>
              <a:t>Giảm thời gian của một chu kỳ truy xuất</a:t>
            </a:r>
          </a:p>
          <a:p>
            <a:pPr lvl="2"/>
            <a:r>
              <a:rPr lang="en-US"/>
              <a:t>Chia bộ nhớ thành nhiều hộc (bank), mà mỗi hộc có bộ điều khiển đọc/ ghi riêng biệt.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Phân cấp hệ thống nhớ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269242"/>
            <a:ext cx="8199437" cy="49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38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Phân cấp hệ thống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Công nghệ bộ nhớ</a:t>
            </a:r>
            <a:r>
              <a:rPr lang="vi-VN">
                <a:solidFill>
                  <a:srgbClr val="FF0000"/>
                </a:solidFill>
              </a:rPr>
              <a:t>: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Static RAM (SRAM)</a:t>
            </a:r>
          </a:p>
          <a:p>
            <a:pPr marL="457200" lvl="1" indent="0">
              <a:buNone/>
            </a:pPr>
            <a:r>
              <a:rPr lang="en-US"/>
              <a:t>	0.5ns – 2.5ns, $2000 – $5000 per GB</a:t>
            </a:r>
          </a:p>
          <a:p>
            <a:pPr lvl="1"/>
            <a:r>
              <a:rPr lang="en-US"/>
              <a:t>Dynamic RAM (DRAM)</a:t>
            </a:r>
          </a:p>
          <a:p>
            <a:pPr marL="457200" lvl="1" indent="0">
              <a:buNone/>
            </a:pPr>
            <a:r>
              <a:rPr lang="en-US"/>
              <a:t>	50ns – 70ns, $15 – $75 per GB</a:t>
            </a:r>
          </a:p>
          <a:p>
            <a:pPr lvl="1"/>
            <a:r>
              <a:rPr lang="vi-VN"/>
              <a:t>Ổ đĩa từ</a:t>
            </a:r>
            <a:endParaRPr lang="en-US"/>
          </a:p>
          <a:p>
            <a:pPr marL="457200" lvl="1" indent="0">
              <a:buNone/>
            </a:pPr>
            <a:r>
              <a:rPr lang="it-IT"/>
              <a:t>	5ms – 20ms, $0.20 – $2 per GB</a:t>
            </a:r>
          </a:p>
          <a:p>
            <a:pPr lvl="1"/>
            <a:r>
              <a:rPr lang="vi-VN"/>
              <a:t>Bộ nhớ lý tưởng</a:t>
            </a:r>
          </a:p>
          <a:p>
            <a:pPr lvl="2"/>
            <a:r>
              <a:rPr lang="vi-VN"/>
              <a:t>Thời gian truy nhập như SRAM</a:t>
            </a:r>
          </a:p>
          <a:p>
            <a:pPr lvl="2"/>
            <a:r>
              <a:rPr lang="vi-VN"/>
              <a:t>Dung lượng và giá thành như ổ đĩa cứng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Nội dung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dẫn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/>
              <a:t> chính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cache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ảo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5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Bộ nhớ  bán dẫn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04966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Phân loại</a:t>
            </a:r>
            <a:r>
              <a:rPr lang="vi-VN">
                <a:solidFill>
                  <a:srgbClr val="FF0000"/>
                </a:solidFill>
              </a:rPr>
              <a:t>: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07937"/>
              </p:ext>
            </p:extLst>
          </p:nvPr>
        </p:nvGraphicFramePr>
        <p:xfrm>
          <a:off x="600499" y="1397001"/>
          <a:ext cx="8270545" cy="546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708">
                <a:tc>
                  <a:txBody>
                    <a:bodyPr/>
                    <a:lstStyle/>
                    <a:p>
                      <a:r>
                        <a:rPr lang="en-US" sz="2000"/>
                        <a:t>Kiểu</a:t>
                      </a:r>
                      <a:r>
                        <a:rPr lang="en-US" sz="2000" baseline="0"/>
                        <a:t> bộ nhớ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Tiêu</a:t>
                      </a:r>
                      <a:r>
                        <a:rPr lang="en-US" sz="2000" baseline="0"/>
                        <a:t> chuẩn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Khả</a:t>
                      </a:r>
                      <a:r>
                        <a:rPr lang="en-US" sz="2000" baseline="0"/>
                        <a:t> năng xóa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Cơ</a:t>
                      </a:r>
                      <a:r>
                        <a:rPr lang="en-US" sz="2000" baseline="0"/>
                        <a:t> chế ghi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Tính</a:t>
                      </a:r>
                      <a:r>
                        <a:rPr lang="en-US" sz="2000" baseline="0"/>
                        <a:t> khả biến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238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Only Memory</a:t>
                      </a:r>
                    </a:p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(ROM)</a:t>
                      </a:r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Chỉ</a:t>
                      </a:r>
                      <a:r>
                        <a:rPr lang="en-US" baseline="0"/>
                        <a:t> đọc</a:t>
                      </a:r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/>
                        <a:t>Không</a:t>
                      </a:r>
                      <a:r>
                        <a:rPr lang="en-US" baseline="0"/>
                        <a:t> xóa được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Mặt nạ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Không</a:t>
                      </a:r>
                      <a:r>
                        <a:rPr lang="en-US" baseline="0"/>
                        <a:t> khả biến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29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Programmable ROM</a:t>
                      </a:r>
                    </a:p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(PROM)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Bằng</a:t>
                      </a:r>
                      <a:r>
                        <a:rPr lang="en-US" baseline="0"/>
                        <a:t> điện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532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Erasable PROM - EPROM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Chỉ</a:t>
                      </a:r>
                      <a:r>
                        <a:rPr lang="en-US" baseline="0"/>
                        <a:t> đọc</a:t>
                      </a:r>
                      <a:endParaRPr lang="en-US"/>
                    </a:p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bằng tia cực tím, cả chip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357">
                <a:tc>
                  <a:txBody>
                    <a:bodyPr/>
                    <a:lstStyle/>
                    <a:p>
                      <a:pPr algn="l"/>
                      <a:r>
                        <a:rPr lang="vi-V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Electrically Erasable chỉ đọc</a:t>
                      </a: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PROM (EEPROM)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bằng điện,</a:t>
                      </a:r>
                    </a:p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mức từng byte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79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Flash</a:t>
                      </a:r>
                      <a:r>
                        <a:rPr lang="en-US" baseline="0"/>
                        <a:t> Memory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Đọc</a:t>
                      </a:r>
                      <a:r>
                        <a:rPr lang="en-US" baseline="0"/>
                        <a:t> ghi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Bằng</a:t>
                      </a:r>
                      <a:r>
                        <a:rPr lang="en-US" baseline="0"/>
                        <a:t> điện, </a:t>
                      </a:r>
                    </a:p>
                    <a:p>
                      <a:pPr algn="l"/>
                      <a:r>
                        <a:rPr lang="en-US" baseline="0"/>
                        <a:t>từng khối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2532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Access</a:t>
                      </a:r>
                    </a:p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(RAM)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bằng điện,</a:t>
                      </a:r>
                    </a:p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mức từng byte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Bằng điện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Khả</a:t>
                      </a:r>
                      <a:r>
                        <a:rPr lang="en-US" baseline="0"/>
                        <a:t> biến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93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Bộ nhớ  bán dẫn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ROM</a:t>
            </a:r>
            <a:r>
              <a:rPr lang="vi-VN">
                <a:solidFill>
                  <a:srgbClr val="FF0000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/>
              <a:t>Bộ nhớ không khả biến</a:t>
            </a:r>
          </a:p>
          <a:p>
            <a:pPr lvl="1"/>
            <a:r>
              <a:rPr lang="en-US"/>
              <a:t> </a:t>
            </a:r>
            <a:r>
              <a:rPr lang="vi-VN"/>
              <a:t>Lưu trữ các thông tin sau:</a:t>
            </a:r>
          </a:p>
          <a:p>
            <a:pPr lvl="2"/>
            <a:r>
              <a:rPr lang="vi-VN"/>
              <a:t>Thư viện các chương trình con</a:t>
            </a:r>
          </a:p>
          <a:p>
            <a:pPr lvl="2"/>
            <a:r>
              <a:rPr lang="vi-VN"/>
              <a:t>Các chương trình điều khiển hệ thống (BIOS)</a:t>
            </a:r>
          </a:p>
          <a:p>
            <a:pPr lvl="2"/>
            <a:r>
              <a:rPr lang="vi-VN"/>
              <a:t>Các bảng chức năng</a:t>
            </a:r>
          </a:p>
          <a:p>
            <a:pPr lvl="2"/>
            <a:r>
              <a:rPr lang="vi-VN"/>
              <a:t>Vi chương 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Bộ nhớ  bán dẫn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Các kiểu ROM</a:t>
            </a:r>
            <a:r>
              <a:rPr lang="vi-VN">
                <a:solidFill>
                  <a:srgbClr val="FF0000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/>
              <a:t>ROM mặt nạ:</a:t>
            </a:r>
          </a:p>
          <a:p>
            <a:pPr lvl="2"/>
            <a:r>
              <a:rPr lang="vi-VN"/>
              <a:t>Thông tin được ghi khi sản xuất</a:t>
            </a:r>
          </a:p>
          <a:p>
            <a:pPr lvl="2"/>
            <a:r>
              <a:rPr lang="vi-VN"/>
              <a:t>Rất đắt</a:t>
            </a:r>
          </a:p>
          <a:p>
            <a:pPr lvl="1"/>
            <a:r>
              <a:rPr lang="en-US"/>
              <a:t>PROM (Programmable ROM)</a:t>
            </a:r>
          </a:p>
          <a:p>
            <a:pPr lvl="2"/>
            <a:r>
              <a:rPr lang="vi-VN"/>
              <a:t>Cần thiết bị chuyên dụng để ghi bằng chương</a:t>
            </a:r>
            <a:r>
              <a:rPr lang="en-US"/>
              <a:t> </a:t>
            </a:r>
            <a:r>
              <a:rPr lang="vi-VN"/>
              <a:t>trình chỉ ghi được một lần</a:t>
            </a:r>
          </a:p>
          <a:p>
            <a:pPr lvl="1"/>
            <a:r>
              <a:rPr lang="en-US"/>
              <a:t>EPROM (Erasable PROM)</a:t>
            </a:r>
          </a:p>
          <a:p>
            <a:pPr lvl="2"/>
            <a:r>
              <a:rPr lang="vi-VN"/>
              <a:t>Cần thiết bị chuyên dụng để ghi bằng chương</a:t>
            </a:r>
            <a:r>
              <a:rPr lang="en-US"/>
              <a:t> </a:t>
            </a:r>
            <a:r>
              <a:rPr lang="vi-VN"/>
              <a:t>trình</a:t>
            </a:r>
            <a:r>
              <a:rPr lang="en-US"/>
              <a:t>,</a:t>
            </a:r>
            <a:r>
              <a:rPr lang="vi-VN"/>
              <a:t> ghi được nhiều lần</a:t>
            </a:r>
          </a:p>
          <a:p>
            <a:pPr lvl="2"/>
            <a:r>
              <a:rPr lang="vi-VN"/>
              <a:t>Trước khi ghi lại, xóa bằng tia cực tím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Nội dung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Tổng quan về hệ thống nhớ</a:t>
            </a:r>
          </a:p>
          <a:p>
            <a:r>
              <a:rPr lang="en-US"/>
              <a:t>Bộ nhớ bán dẫn</a:t>
            </a:r>
          </a:p>
          <a:p>
            <a:r>
              <a:rPr lang="en-US"/>
              <a:t>Bộ nhớ chính</a:t>
            </a:r>
          </a:p>
          <a:p>
            <a:r>
              <a:rPr lang="en-US"/>
              <a:t>Bộ nhớ cache</a:t>
            </a:r>
          </a:p>
          <a:p>
            <a:r>
              <a:rPr lang="en-US"/>
              <a:t>Bộ nhớ ngoài</a:t>
            </a:r>
          </a:p>
          <a:p>
            <a:r>
              <a:rPr lang="en-US"/>
              <a:t>Bộ nhớ ảo</a:t>
            </a:r>
          </a:p>
          <a:p>
            <a:r>
              <a:rPr lang="en-US"/>
              <a:t>Hệ thống nhớ trên máy tính cá nhân</a:t>
            </a:r>
            <a:endParaRPr 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Bộ nhớ  bán dẫn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Các kiểu ROM</a:t>
            </a:r>
            <a:r>
              <a:rPr lang="vi-VN">
                <a:solidFill>
                  <a:srgbClr val="FF0000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/>
              <a:t>EEPROM (Electrically Erasable PROM)</a:t>
            </a:r>
          </a:p>
          <a:p>
            <a:pPr lvl="2"/>
            <a:r>
              <a:rPr lang="en-US"/>
              <a:t>Có thể ghi theo từng byte</a:t>
            </a:r>
          </a:p>
          <a:p>
            <a:pPr lvl="1"/>
            <a:endParaRPr lang="en-US" sz="400"/>
          </a:p>
          <a:p>
            <a:pPr lvl="2"/>
            <a:r>
              <a:rPr lang="vi-VN"/>
              <a:t>Xóa bằng điện</a:t>
            </a:r>
          </a:p>
          <a:p>
            <a:pPr lvl="1"/>
            <a:r>
              <a:rPr lang="en-US"/>
              <a:t>Flash memory (Bộ nhớ cực nhanh)</a:t>
            </a:r>
          </a:p>
          <a:p>
            <a:pPr lvl="2"/>
            <a:r>
              <a:rPr lang="en-US"/>
              <a:t>Ghi theo khối</a:t>
            </a:r>
          </a:p>
          <a:p>
            <a:pPr lvl="2"/>
            <a:r>
              <a:rPr lang="vi-VN"/>
              <a:t>Xóa bằng điện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Bộ nhớ  bán dẫn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RAM</a:t>
            </a:r>
            <a:r>
              <a:rPr lang="vi-VN">
                <a:solidFill>
                  <a:srgbClr val="FF0000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/>
              <a:t>Bộ nhớ đọc-ghi (Read/Write Memory)</a:t>
            </a:r>
          </a:p>
          <a:p>
            <a:pPr lvl="2"/>
            <a:r>
              <a:rPr lang="en-US"/>
              <a:t>Khả biến</a:t>
            </a:r>
          </a:p>
          <a:p>
            <a:pPr lvl="2"/>
            <a:r>
              <a:rPr lang="vi-VN"/>
              <a:t>Lưu trữ thông tin tạm thời</a:t>
            </a:r>
          </a:p>
          <a:p>
            <a:pPr lvl="2"/>
            <a:r>
              <a:rPr lang="en-US"/>
              <a:t>Có hai loại: SRAM và DRAM (Static and Dynamic)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Bộ nhớ  bán dẫn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SRAM Ram tĩnh</a:t>
            </a:r>
            <a:r>
              <a:rPr lang="vi-VN">
                <a:solidFill>
                  <a:srgbClr val="FF0000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vi-VN"/>
              <a:t>Các bit được lưu trữ bằng các Flip-Flop</a:t>
            </a:r>
            <a:r>
              <a:rPr lang="en-US"/>
              <a:t>  </a:t>
            </a:r>
            <a:r>
              <a:rPr lang="vi-VN"/>
              <a:t>thông tin ổn định</a:t>
            </a:r>
          </a:p>
          <a:p>
            <a:pPr lvl="2"/>
            <a:r>
              <a:rPr lang="en-US"/>
              <a:t>Cấu trúc phức tạp</a:t>
            </a:r>
          </a:p>
          <a:p>
            <a:pPr lvl="2"/>
            <a:r>
              <a:rPr lang="vi-VN"/>
              <a:t>Dung lượng chip nhỏ</a:t>
            </a:r>
          </a:p>
          <a:p>
            <a:pPr lvl="2"/>
            <a:r>
              <a:rPr lang="vi-VN"/>
              <a:t>Tốc độ nhanh</a:t>
            </a:r>
          </a:p>
          <a:p>
            <a:pPr lvl="2"/>
            <a:r>
              <a:rPr lang="en-US"/>
              <a:t>Đắt tiền</a:t>
            </a:r>
          </a:p>
          <a:p>
            <a:pPr lvl="2"/>
            <a:r>
              <a:rPr lang="en-US"/>
              <a:t>Dùng làm bộ nhớ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Bộ nhớ  bán dẫn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DRAM Ram động</a:t>
            </a:r>
            <a:r>
              <a:rPr lang="vi-VN">
                <a:solidFill>
                  <a:srgbClr val="FF0000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vi-VN"/>
              <a:t>Các bit được lưu trữ trên tụ điện</a:t>
            </a:r>
            <a:r>
              <a:rPr lang="en-US"/>
              <a:t> </a:t>
            </a:r>
            <a:r>
              <a:rPr lang="vi-VN"/>
              <a:t>cần phải có mạch làm tươi</a:t>
            </a:r>
          </a:p>
          <a:p>
            <a:pPr lvl="2"/>
            <a:r>
              <a:rPr lang="vi-VN"/>
              <a:t>Cấu trúc đơn giản</a:t>
            </a:r>
          </a:p>
          <a:p>
            <a:pPr lvl="2"/>
            <a:r>
              <a:rPr lang="vi-VN"/>
              <a:t>Dung lượng lớn</a:t>
            </a:r>
          </a:p>
          <a:p>
            <a:pPr lvl="2"/>
            <a:r>
              <a:rPr lang="vi-VN"/>
              <a:t>Tốc độ chậm hơn</a:t>
            </a:r>
            <a:endParaRPr lang="en-US"/>
          </a:p>
          <a:p>
            <a:pPr lvl="2"/>
            <a:r>
              <a:rPr lang="vi-VN"/>
              <a:t>Rẻ tiền hơn</a:t>
            </a:r>
          </a:p>
          <a:p>
            <a:pPr lvl="2"/>
            <a:r>
              <a:rPr lang="en-US"/>
              <a:t>Dùng làm bộ nhớ 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Tổ chức chip nhớ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69" y="1728980"/>
            <a:ext cx="5759354" cy="478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1445" y="1037228"/>
            <a:ext cx="474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+mj-lt"/>
              </a:rPr>
              <a:t>Sơ đồ cơ bản của chip nhớ</a:t>
            </a:r>
          </a:p>
        </p:txBody>
      </p:sp>
    </p:spTree>
    <p:extLst>
      <p:ext uri="{BB962C8B-B14F-4D97-AF65-F5344CB8AC3E}">
        <p14:creationId xmlns:p14="http://schemas.microsoft.com/office/powerpoint/2010/main" val="171438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Tổ chức chip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Các tín hiệu của chip nhớ</a:t>
            </a:r>
            <a:r>
              <a:rPr lang="vi-VN">
                <a:solidFill>
                  <a:srgbClr val="FF0000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vi-VN"/>
              <a:t>Các đường địa chỉ: </a:t>
            </a:r>
            <a:r>
              <a:rPr lang="en-US"/>
              <a:t>A</a:t>
            </a:r>
            <a:r>
              <a:rPr lang="en-US" baseline="-25000"/>
              <a:t>0</a:t>
            </a:r>
            <a:r>
              <a:rPr lang="vi-VN"/>
              <a:t>÷ </a:t>
            </a:r>
            <a:r>
              <a:rPr lang="en-US"/>
              <a:t>A</a:t>
            </a:r>
            <a:r>
              <a:rPr lang="en-US" baseline="-25000"/>
              <a:t>n-1</a:t>
            </a:r>
            <a:r>
              <a:rPr lang="vi-VN" sz="400"/>
              <a:t> </a:t>
            </a:r>
            <a:r>
              <a:rPr lang="en-US" sz="400"/>
              <a:t> </a:t>
            </a:r>
            <a:r>
              <a:rPr lang="vi-VN"/>
              <a:t>có </a:t>
            </a: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</a:t>
            </a:r>
            <a:r>
              <a:rPr lang="vi-VN"/>
              <a:t>từ nhớ</a:t>
            </a:r>
            <a:endParaRPr lang="en-US"/>
          </a:p>
          <a:p>
            <a:pPr lvl="1"/>
            <a:r>
              <a:rPr lang="vi-VN"/>
              <a:t>Các đường dữ liệu: </a:t>
            </a:r>
            <a:r>
              <a:rPr lang="en-US"/>
              <a:t>D</a:t>
            </a:r>
            <a:r>
              <a:rPr lang="en-US" baseline="-25000"/>
              <a:t>0</a:t>
            </a:r>
            <a:r>
              <a:rPr lang="vi-VN"/>
              <a:t>÷ </a:t>
            </a:r>
            <a:r>
              <a:rPr lang="en-US"/>
              <a:t>D</a:t>
            </a:r>
            <a:r>
              <a:rPr lang="en-US" baseline="-25000"/>
              <a:t>m-1</a:t>
            </a:r>
            <a:r>
              <a:rPr lang="en-US"/>
              <a:t> </a:t>
            </a:r>
            <a:r>
              <a:rPr lang="vi-VN"/>
              <a:t>độ dài từ</a:t>
            </a:r>
            <a:r>
              <a:rPr lang="en-US"/>
              <a:t> nhớ = m bit</a:t>
            </a:r>
          </a:p>
          <a:p>
            <a:pPr lvl="1"/>
            <a:r>
              <a:rPr lang="vi-VN"/>
              <a:t>Dung lượng chip nhớ = </a:t>
            </a:r>
            <a:r>
              <a:rPr lang="en-US"/>
              <a:t>2</a:t>
            </a:r>
            <a:r>
              <a:rPr lang="en-US" baseline="30000"/>
              <a:t>n</a:t>
            </a:r>
            <a:r>
              <a:rPr lang="en-US" baseline="-25000"/>
              <a:t> </a:t>
            </a:r>
            <a:r>
              <a:rPr lang="en-US"/>
              <a:t>x </a:t>
            </a:r>
            <a:r>
              <a:rPr lang="vi-VN"/>
              <a:t>m bit</a:t>
            </a:r>
            <a:endParaRPr lang="en-US"/>
          </a:p>
          <a:p>
            <a:pPr lvl="1"/>
            <a:r>
              <a:rPr lang="vi-VN"/>
              <a:t>Các đường điều khiển:</a:t>
            </a:r>
            <a:endParaRPr lang="en-US"/>
          </a:p>
          <a:p>
            <a:pPr lvl="2"/>
            <a:r>
              <a:rPr lang="en-US" sz="2400"/>
              <a:t>Tín hiệu chọn chip CS (Chip Select)</a:t>
            </a:r>
          </a:p>
          <a:p>
            <a:pPr lvl="2"/>
            <a:r>
              <a:rPr lang="vi-VN" sz="2400"/>
              <a:t>Tín hiệu điều khiển đọc OE (Output Enable)</a:t>
            </a:r>
            <a:endParaRPr lang="en-US" sz="2400"/>
          </a:p>
          <a:p>
            <a:pPr lvl="2"/>
            <a:r>
              <a:rPr lang="vi-VN" sz="2400"/>
              <a:t>Tín hiệu điều khiển ghi WE (Write Enable)</a:t>
            </a:r>
          </a:p>
          <a:p>
            <a:pPr marL="800100" lvl="2" indent="0">
              <a:buNone/>
            </a:pPr>
            <a:r>
              <a:rPr lang="vi-VN" sz="2400"/>
              <a:t>(Các tín hiệu điều khiển thường tích cực với mức 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227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r>
              <a:rPr lang="en-US"/>
              <a:t>Tổ chức bộ nhớ một chiều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091757"/>
            <a:ext cx="80676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30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r>
              <a:rPr lang="en-US"/>
              <a:t>Tổ chức bộ nhớ hai chiều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070435"/>
            <a:ext cx="7743825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709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Tổ chức bộ nhớ hai chiều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pt-BR"/>
              <a:t>Có n đường địa chỉ: n = n1 + n2</a:t>
            </a:r>
          </a:p>
          <a:p>
            <a:pPr lvl="1"/>
            <a:r>
              <a:rPr lang="en-US"/>
              <a:t>2</a:t>
            </a:r>
            <a:r>
              <a:rPr lang="en-US" baseline="30000"/>
              <a:t>n1</a:t>
            </a:r>
            <a:r>
              <a:rPr lang="en-US" baseline="-25000"/>
              <a:t> </a:t>
            </a:r>
            <a:r>
              <a:rPr lang="en-US"/>
              <a:t>hàng, </a:t>
            </a:r>
          </a:p>
          <a:p>
            <a:pPr lvl="1"/>
            <a:r>
              <a:rPr lang="en-US"/>
              <a:t>mỗi hàng có 2</a:t>
            </a:r>
            <a:r>
              <a:rPr lang="en-US" baseline="30000"/>
              <a:t>n2</a:t>
            </a:r>
            <a:r>
              <a:rPr lang="en-US" sz="800"/>
              <a:t> </a:t>
            </a:r>
            <a:r>
              <a:rPr lang="en-US"/>
              <a:t>từ nhớ,</a:t>
            </a:r>
          </a:p>
          <a:p>
            <a:r>
              <a:rPr lang="en-US"/>
              <a:t> </a:t>
            </a:r>
            <a:r>
              <a:rPr lang="vi-VN"/>
              <a:t>Có m đường dữ liệu:</a:t>
            </a:r>
            <a:endParaRPr lang="en-US"/>
          </a:p>
          <a:p>
            <a:pPr lvl="1"/>
            <a:r>
              <a:rPr lang="vi-VN"/>
              <a:t>mỗi từ nhớ có độ dài m-bit.</a:t>
            </a:r>
            <a:endParaRPr lang="en-US"/>
          </a:p>
          <a:p>
            <a:pPr lvl="1"/>
            <a:r>
              <a:rPr lang="vi-VN"/>
              <a:t>Dung lượng của chip nhớ:</a:t>
            </a:r>
            <a:endParaRPr lang="en-US"/>
          </a:p>
          <a:p>
            <a:pPr marL="457200" lvl="1" indent="0">
              <a:buNone/>
            </a:pPr>
            <a:r>
              <a:rPr lang="pt-BR"/>
              <a:t>[2</a:t>
            </a:r>
            <a:r>
              <a:rPr lang="pt-BR" baseline="30000"/>
              <a:t>n1</a:t>
            </a:r>
            <a:r>
              <a:rPr lang="pt-BR" sz="800"/>
              <a:t> </a:t>
            </a:r>
            <a:r>
              <a:rPr lang="pt-BR"/>
              <a:t>x (2</a:t>
            </a:r>
            <a:r>
              <a:rPr lang="pt-BR" baseline="30000"/>
              <a:t>n2</a:t>
            </a:r>
            <a:r>
              <a:rPr lang="pt-BR" sz="800"/>
              <a:t> </a:t>
            </a:r>
            <a:r>
              <a:rPr lang="pt-BR"/>
              <a:t>x m)] bit = (2</a:t>
            </a:r>
            <a:r>
              <a:rPr lang="pt-BR" baseline="30000"/>
              <a:t>n1 </a:t>
            </a:r>
            <a:r>
              <a:rPr lang="pt-BR"/>
              <a:t>x 2</a:t>
            </a:r>
            <a:r>
              <a:rPr lang="pt-BR" baseline="30000"/>
              <a:t>n2</a:t>
            </a:r>
            <a:r>
              <a:rPr lang="pt-BR"/>
              <a:t>x m) bit = (2</a:t>
            </a:r>
            <a:r>
              <a:rPr lang="pt-BR" baseline="30000"/>
              <a:t>n</a:t>
            </a:r>
            <a:r>
              <a:rPr lang="pt-BR"/>
              <a:t>x m) bit.</a:t>
            </a:r>
            <a:endParaRPr lang="en-US" sz="800"/>
          </a:p>
          <a:p>
            <a:r>
              <a:rPr lang="en-US"/>
              <a:t>Hoạt </a:t>
            </a:r>
            <a:r>
              <a:rPr lang="vi-VN"/>
              <a:t>động giải mã địa chỉ:</a:t>
            </a:r>
          </a:p>
          <a:p>
            <a:pPr marL="400050" lvl="1" indent="0">
              <a:buNone/>
            </a:pPr>
            <a:r>
              <a:rPr lang="vi-VN"/>
              <a:t>Bước 1: bộ giải mã hàng chọn 1 trong </a:t>
            </a:r>
            <a:r>
              <a:rPr lang="en-US"/>
              <a:t>2</a:t>
            </a:r>
            <a:r>
              <a:rPr lang="en-US" baseline="30000"/>
              <a:t>n1</a:t>
            </a:r>
            <a:r>
              <a:rPr lang="vi-VN" sz="400"/>
              <a:t> </a:t>
            </a:r>
            <a:r>
              <a:rPr lang="vi-VN"/>
              <a:t>hàng.</a:t>
            </a:r>
          </a:p>
          <a:p>
            <a:pPr marL="400050" lvl="1" indent="0">
              <a:buNone/>
            </a:pPr>
            <a:r>
              <a:rPr lang="vi-VN"/>
              <a:t>Bước 2: bộ giải mã cột chọn 1 trong </a:t>
            </a:r>
            <a:r>
              <a:rPr lang="en-US"/>
              <a:t>2</a:t>
            </a:r>
            <a:r>
              <a:rPr lang="en-US" baseline="30000"/>
              <a:t>n2</a:t>
            </a:r>
            <a:r>
              <a:rPr lang="en-US" baseline="-25000"/>
              <a:t> </a:t>
            </a:r>
            <a:r>
              <a:rPr lang="vi-VN" sz="400"/>
              <a:t> </a:t>
            </a:r>
            <a:r>
              <a:rPr lang="vi-VN"/>
              <a:t>từ nhớ</a:t>
            </a:r>
            <a:r>
              <a:rPr lang="en-US"/>
              <a:t>.</a:t>
            </a:r>
            <a:endParaRPr lang="en-US" sz="6800" dirty="0"/>
          </a:p>
        </p:txBody>
      </p:sp>
    </p:spTree>
    <p:extLst>
      <p:ext uri="{BB962C8B-B14F-4D97-AF65-F5344CB8AC3E}">
        <p14:creationId xmlns:p14="http://schemas.microsoft.com/office/powerpoint/2010/main" val="30776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marL="0" indent="0" eaLnBrk="1" hangingPunct="1"/>
            <a:r>
              <a:rPr lang="en-US"/>
              <a:t>Tổ chức của DRAM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96" y="982637"/>
            <a:ext cx="7994092" cy="562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98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Tổng quan về hệ thống nhớ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672" y="1132764"/>
            <a:ext cx="8393373" cy="5363570"/>
          </a:xfrm>
        </p:spPr>
        <p:txBody>
          <a:bodyPr/>
          <a:lstStyle/>
          <a:p>
            <a:pPr>
              <a:defRPr/>
            </a:pPr>
            <a:r>
              <a:rPr lang="en-US"/>
              <a:t>Các đặc trưng của hệ thống nhớ:</a:t>
            </a:r>
          </a:p>
          <a:p>
            <a:pPr marL="914400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/>
              <a:t>Vị trí (Location)</a:t>
            </a:r>
          </a:p>
          <a:p>
            <a:pPr marL="914400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/>
              <a:t>Dung lượng (Capacity)</a:t>
            </a:r>
          </a:p>
          <a:p>
            <a:pPr marL="914400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/>
              <a:t>Đơn vị truyền (Unit of Transfer)</a:t>
            </a:r>
          </a:p>
          <a:p>
            <a:pPr marL="914400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/>
              <a:t>Phương pháp truy cập (Access Method)</a:t>
            </a:r>
          </a:p>
          <a:p>
            <a:pPr marL="914400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/>
              <a:t>Hiệu suất (Performance)</a:t>
            </a:r>
          </a:p>
          <a:p>
            <a:pPr marL="914400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/>
              <a:t>Kiểu vật lý (Physical Type)</a:t>
            </a:r>
          </a:p>
          <a:p>
            <a:pPr marL="914400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/>
              <a:t>Các đặc điểm vật lý (Physical Characteristic)</a:t>
            </a:r>
          </a:p>
          <a:p>
            <a:pPr marL="914400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/>
              <a:t>Tổ chức (Organization)</a:t>
            </a:r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>
              <a:defRPr/>
            </a:pPr>
            <a:endParaRPr 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4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Tổ chức bộ nhớ hai chiều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vi-VN"/>
              <a:t>Dùng n đường địa chỉ dồn kênh </a:t>
            </a:r>
            <a:r>
              <a:rPr lang="en-US"/>
              <a:t>c</a:t>
            </a:r>
            <a:r>
              <a:rPr lang="vi-VN"/>
              <a:t>ho</a:t>
            </a:r>
            <a:r>
              <a:rPr lang="en-US"/>
              <a:t> </a:t>
            </a:r>
            <a:r>
              <a:rPr lang="vi-VN"/>
              <a:t>phép truyền 2</a:t>
            </a:r>
            <a:r>
              <a:rPr lang="vi-VN" baseline="30000"/>
              <a:t>n</a:t>
            </a:r>
            <a:r>
              <a:rPr lang="vi-VN"/>
              <a:t> bit địa chỉ</a:t>
            </a:r>
          </a:p>
          <a:p>
            <a:r>
              <a:rPr lang="vi-VN"/>
              <a:t>Tín hiệu chọn địa chỉ hàng RAS</a:t>
            </a:r>
            <a:r>
              <a:rPr lang="en-US"/>
              <a:t> (Row Address Select)</a:t>
            </a:r>
          </a:p>
          <a:p>
            <a:r>
              <a:rPr lang="vi-VN"/>
              <a:t>Tín hiệu chọn địa chỉ cột CAS</a:t>
            </a:r>
            <a:r>
              <a:rPr lang="en-US"/>
              <a:t> (Column Address Select)</a:t>
            </a:r>
          </a:p>
          <a:p>
            <a:r>
              <a:rPr lang="de-DE"/>
              <a:t>Dung lượng của DRAM= 2</a:t>
            </a:r>
            <a:r>
              <a:rPr lang="de-DE" baseline="30000"/>
              <a:t>2n</a:t>
            </a:r>
            <a:r>
              <a:rPr lang="de-DE"/>
              <a:t> x m bit</a:t>
            </a:r>
            <a:endParaRPr lang="en-US" sz="6800" dirty="0"/>
          </a:p>
        </p:txBody>
      </p:sp>
    </p:spTree>
    <p:extLst>
      <p:ext uri="{BB962C8B-B14F-4D97-AF65-F5344CB8AC3E}">
        <p14:creationId xmlns:p14="http://schemas.microsoft.com/office/powerpoint/2010/main" val="3951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marL="0" indent="0" eaLnBrk="1" hangingPunct="1"/>
            <a:r>
              <a:rPr lang="en-US"/>
              <a:t>Ví dụ DRAM 4Mbx4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6638" r="6648" b="18596"/>
          <a:stretch>
            <a:fillRect/>
          </a:stretch>
        </p:blipFill>
        <p:spPr bwMode="auto">
          <a:xfrm>
            <a:off x="495300" y="1061617"/>
            <a:ext cx="81534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351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marL="0" indent="0" eaLnBrk="1" hangingPunct="1"/>
            <a:r>
              <a:rPr lang="en-US"/>
              <a:t>Chip nhớ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99"/>
          <a:stretch>
            <a:fillRect/>
          </a:stretch>
        </p:blipFill>
        <p:spPr bwMode="auto">
          <a:xfrm>
            <a:off x="327545" y="1275973"/>
            <a:ext cx="8836015" cy="529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846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Thiết kế module nhớ bán dẫn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1173706"/>
            <a:ext cx="8284191" cy="5581935"/>
          </a:xfrm>
        </p:spPr>
        <p:txBody>
          <a:bodyPr/>
          <a:lstStyle/>
          <a:p>
            <a:r>
              <a:rPr lang="vi-VN"/>
              <a:t>Dung lượng chip nhớ 2</a:t>
            </a:r>
            <a:r>
              <a:rPr lang="vi-VN" baseline="30000"/>
              <a:t>n</a:t>
            </a:r>
            <a:r>
              <a:rPr lang="vi-VN"/>
              <a:t> x m bit</a:t>
            </a:r>
          </a:p>
          <a:p>
            <a:r>
              <a:rPr lang="vi-VN"/>
              <a:t>Cần thiết kế để tăng dung lượng:</a:t>
            </a:r>
          </a:p>
          <a:p>
            <a:pPr lvl="1"/>
            <a:r>
              <a:rPr lang="vi-VN"/>
              <a:t>Thiết kế tăng độ dài từ nhớ</a:t>
            </a:r>
          </a:p>
          <a:p>
            <a:pPr lvl="1"/>
            <a:r>
              <a:rPr lang="vi-VN"/>
              <a:t>Thiết kế tăng số lượng từ nhớ</a:t>
            </a:r>
          </a:p>
          <a:p>
            <a:pPr lvl="1"/>
            <a:r>
              <a:rPr lang="en-US"/>
              <a:t>Thiết kế kết hợp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22628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Tăng độ dài từ nhớ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1009934"/>
            <a:ext cx="8188658" cy="57457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VD1:</a:t>
            </a:r>
          </a:p>
          <a:p>
            <a:pPr lvl="1"/>
            <a:r>
              <a:rPr lang="en-US"/>
              <a:t>Cho chip nhớ SRAM 4K x 4 bit</a:t>
            </a:r>
          </a:p>
          <a:p>
            <a:pPr lvl="1"/>
            <a:r>
              <a:rPr lang="vi-VN"/>
              <a:t>Thiết kế mô-đun nhớ 4K x 8 bit</a:t>
            </a:r>
          </a:p>
          <a:p>
            <a:pPr marL="0" indent="0">
              <a:buNone/>
            </a:pPr>
            <a:r>
              <a:rPr lang="en-US"/>
              <a:t>Giải:</a:t>
            </a:r>
          </a:p>
          <a:p>
            <a:pPr lvl="1"/>
            <a:r>
              <a:rPr lang="vi-VN"/>
              <a:t>Dung lượng chip nhớ = 2</a:t>
            </a:r>
            <a:r>
              <a:rPr lang="vi-VN" baseline="30000"/>
              <a:t>12</a:t>
            </a:r>
            <a:r>
              <a:rPr lang="vi-VN"/>
              <a:t> x 4 bit</a:t>
            </a:r>
          </a:p>
          <a:p>
            <a:pPr lvl="1"/>
            <a:r>
              <a:rPr lang="en-US"/>
              <a:t>Chip nhớ có:</a:t>
            </a:r>
          </a:p>
          <a:p>
            <a:pPr lvl="2"/>
            <a:r>
              <a:rPr lang="en-US" sz="2400"/>
              <a:t>12 </a:t>
            </a:r>
            <a:r>
              <a:rPr lang="vi-VN" sz="2400"/>
              <a:t>chân địa chỉ</a:t>
            </a:r>
            <a:endParaRPr lang="en-US" sz="2400"/>
          </a:p>
          <a:p>
            <a:pPr lvl="2"/>
            <a:r>
              <a:rPr lang="en-US" sz="2400"/>
              <a:t>4 chân dữ liệu</a:t>
            </a:r>
          </a:p>
          <a:p>
            <a:pPr lvl="1"/>
            <a:r>
              <a:rPr lang="vi-VN"/>
              <a:t>mô-đun nhớ cần có:</a:t>
            </a:r>
          </a:p>
          <a:p>
            <a:pPr lvl="2"/>
            <a:r>
              <a:rPr lang="en-US" sz="2400"/>
              <a:t>12 </a:t>
            </a:r>
            <a:r>
              <a:rPr lang="vi-VN" sz="2400"/>
              <a:t>chân địa chỉ</a:t>
            </a:r>
          </a:p>
          <a:p>
            <a:pPr lvl="2"/>
            <a:r>
              <a:rPr lang="en-US" sz="2400"/>
              <a:t>8 chân dữ liệu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82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Tăng độ dài từ nhớ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9" y="1052867"/>
            <a:ext cx="8387532" cy="540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751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Bài toán tăng độ dài từ nhớ tổng quát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1091821"/>
            <a:ext cx="8188658" cy="5663820"/>
          </a:xfrm>
        </p:spPr>
        <p:txBody>
          <a:bodyPr/>
          <a:lstStyle/>
          <a:p>
            <a:r>
              <a:rPr lang="pt-BR"/>
              <a:t>Cho chip nhớ 2</a:t>
            </a:r>
            <a:r>
              <a:rPr lang="pt-BR" baseline="30000"/>
              <a:t>n</a:t>
            </a:r>
            <a:r>
              <a:rPr lang="pt-BR"/>
              <a:t> x m bit</a:t>
            </a:r>
          </a:p>
          <a:p>
            <a:r>
              <a:rPr lang="vi-VN"/>
              <a:t>Thiết kế mô-đun nhớ 2</a:t>
            </a:r>
            <a:r>
              <a:rPr lang="vi-VN" baseline="30000"/>
              <a:t>n</a:t>
            </a:r>
            <a:r>
              <a:rPr lang="vi-VN"/>
              <a:t> x (k.m) bit</a:t>
            </a:r>
          </a:p>
          <a:p>
            <a:r>
              <a:rPr lang="en-US"/>
              <a:t>Dùng k chip nhớ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0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Tăng số lượng từ nhớ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1091821"/>
            <a:ext cx="8188658" cy="5663820"/>
          </a:xfrm>
        </p:spPr>
        <p:txBody>
          <a:bodyPr/>
          <a:lstStyle/>
          <a:p>
            <a:r>
              <a:rPr lang="en-US"/>
              <a:t>VD2:</a:t>
            </a:r>
          </a:p>
          <a:p>
            <a:pPr lvl="1"/>
            <a:r>
              <a:rPr lang="en-US"/>
              <a:t>Cho chip nhớ SRAM 4K x 8 bit</a:t>
            </a:r>
          </a:p>
          <a:p>
            <a:pPr lvl="1"/>
            <a:r>
              <a:rPr lang="vi-VN"/>
              <a:t>Thiết kế mô-đun nhớ 8K x 8 bit</a:t>
            </a:r>
          </a:p>
          <a:p>
            <a:r>
              <a:rPr lang="en-US"/>
              <a:t>Giải:</a:t>
            </a:r>
          </a:p>
          <a:p>
            <a:pPr lvl="1"/>
            <a:r>
              <a:rPr lang="vi-VN"/>
              <a:t>Dung lượng chip nhớ = 2</a:t>
            </a:r>
            <a:r>
              <a:rPr lang="vi-VN" baseline="30000"/>
              <a:t>12</a:t>
            </a:r>
            <a:r>
              <a:rPr lang="vi-VN"/>
              <a:t> x 8 bit</a:t>
            </a:r>
          </a:p>
          <a:p>
            <a:pPr lvl="1"/>
            <a:r>
              <a:rPr lang="en-US" sz="2800"/>
              <a:t>chip nhớ có:</a:t>
            </a:r>
          </a:p>
          <a:p>
            <a:pPr lvl="2"/>
            <a:r>
              <a:rPr lang="en-US" sz="2400"/>
              <a:t>12 </a:t>
            </a:r>
            <a:r>
              <a:rPr lang="vi-VN" sz="2400"/>
              <a:t>chân địa chỉ</a:t>
            </a:r>
            <a:endParaRPr lang="en-US" sz="2400"/>
          </a:p>
          <a:p>
            <a:pPr lvl="2"/>
            <a:r>
              <a:rPr lang="en-US" sz="2400"/>
              <a:t>8 chân dữ liệu</a:t>
            </a:r>
          </a:p>
          <a:p>
            <a:pPr lvl="1"/>
            <a:r>
              <a:rPr lang="vi-VN"/>
              <a:t>Dung lượng mô-đun nhớ = 2</a:t>
            </a:r>
            <a:r>
              <a:rPr lang="vi-VN" baseline="30000"/>
              <a:t>13</a:t>
            </a:r>
            <a:r>
              <a:rPr lang="vi-VN"/>
              <a:t> x 8 bit</a:t>
            </a:r>
          </a:p>
          <a:p>
            <a:pPr lvl="2"/>
            <a:r>
              <a:rPr lang="en-US" sz="2400"/>
              <a:t>13 </a:t>
            </a:r>
            <a:r>
              <a:rPr lang="vi-VN" sz="2400"/>
              <a:t>chân địa chỉ</a:t>
            </a:r>
          </a:p>
          <a:p>
            <a:pPr lvl="2"/>
            <a:r>
              <a:rPr lang="en-US" sz="2400"/>
              <a:t>8 chân dữ liệu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8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Tăng số lượng từ nhớ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99" y="1122999"/>
            <a:ext cx="7454918" cy="514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291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Bài tập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1091821"/>
            <a:ext cx="8188658" cy="5663820"/>
          </a:xfrm>
        </p:spPr>
        <p:txBody>
          <a:bodyPr/>
          <a:lstStyle/>
          <a:p>
            <a:r>
              <a:rPr lang="vi-VN"/>
              <a:t>Tăng số lượng từ gấp 4 lần:</a:t>
            </a:r>
          </a:p>
          <a:p>
            <a:pPr lvl="1"/>
            <a:r>
              <a:rPr lang="en-US"/>
              <a:t>Cho chip nhớ SRAM 4K x 8 bit</a:t>
            </a:r>
          </a:p>
          <a:p>
            <a:pPr lvl="1"/>
            <a:r>
              <a:rPr lang="vi-VN"/>
              <a:t>Thiết kế mô-đun nhớ 16K x 8 bit</a:t>
            </a:r>
          </a:p>
          <a:p>
            <a:r>
              <a:rPr lang="vi-VN"/>
              <a:t>Tăng số lượng từ gấp 8 lần:</a:t>
            </a:r>
          </a:p>
          <a:p>
            <a:pPr lvl="1"/>
            <a:r>
              <a:rPr lang="en-US"/>
              <a:t>Cho chip nhớ SRAM 4K x 8 bit</a:t>
            </a:r>
          </a:p>
          <a:p>
            <a:pPr lvl="1"/>
            <a:r>
              <a:rPr lang="vi-VN"/>
              <a:t>Thiết kế mô-đun nhớ 32K x 8 bit</a:t>
            </a:r>
            <a:endParaRPr lang="en-US"/>
          </a:p>
          <a:p>
            <a:r>
              <a:rPr lang="en-US"/>
              <a:t>Thiết kế kết hợp:</a:t>
            </a:r>
          </a:p>
          <a:p>
            <a:pPr lvl="1"/>
            <a:r>
              <a:rPr lang="en-US"/>
              <a:t>Cho chip nhớ SRAM 4K x 4 bit</a:t>
            </a:r>
          </a:p>
          <a:p>
            <a:pPr lvl="1"/>
            <a:r>
              <a:rPr lang="vi-VN"/>
              <a:t>Thiết kế mô-đun nhớ 8K x 8 bit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411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Các đặc trưng của hệ thống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1119116"/>
            <a:ext cx="8284191" cy="562287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Vị trí</a:t>
            </a:r>
            <a:r>
              <a:rPr lang="vi-VN">
                <a:solidFill>
                  <a:srgbClr val="FF0000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Xác định bộ nhớ là “trong” hay “ngoài” đối với máy tính.</a:t>
            </a:r>
          </a:p>
          <a:p>
            <a:pPr lvl="1"/>
            <a:r>
              <a:rPr lang="en-US"/>
              <a:t>Bộ nhớ trong:</a:t>
            </a:r>
          </a:p>
          <a:p>
            <a:pPr lvl="2"/>
            <a:r>
              <a:rPr lang="en-US"/>
              <a:t>Bên trong CPU: Thanh ghi, Cache</a:t>
            </a:r>
          </a:p>
          <a:p>
            <a:pPr lvl="2"/>
            <a:r>
              <a:rPr lang="en-US"/>
              <a:t>Bên ngoài CPU: Bộ nhớ chính</a:t>
            </a:r>
          </a:p>
          <a:p>
            <a:pPr lvl="2"/>
            <a:r>
              <a:rPr lang="en-US"/>
              <a:t>Lưu các chương trình và dữ liệu đang thực thi bởi CPU.</a:t>
            </a:r>
          </a:p>
          <a:p>
            <a:pPr lvl="1"/>
            <a:r>
              <a:rPr lang="en-US"/>
              <a:t>Bộ nhớ ngoài:</a:t>
            </a:r>
          </a:p>
          <a:p>
            <a:pPr lvl="2"/>
            <a:r>
              <a:rPr lang="en-US"/>
              <a:t>Bộ nhớ thứ cấp lưu trữ thời gian dài (cả khi tắt máy tính) và dung lượng lớn.</a:t>
            </a:r>
          </a:p>
          <a:p>
            <a:pPr lvl="2"/>
            <a:r>
              <a:rPr lang="en-US"/>
              <a:t>Các bộ điều khiển I/O có nhiệm vụ truyền nhận dữ liệu.</a:t>
            </a:r>
          </a:p>
          <a:p>
            <a:pPr lvl="2"/>
            <a:r>
              <a:rPr lang="en-US"/>
              <a:t>Chương trình và dữ liệu lưu tại bộ nhớ thứ cấp khi CPU yêu cầu sử dụng, chúng phải được tải lên bộ nhớ chính.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589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Kiểm tra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1091821"/>
            <a:ext cx="8188658" cy="5663820"/>
          </a:xfrm>
        </p:spPr>
        <p:txBody>
          <a:bodyPr/>
          <a:lstStyle/>
          <a:p>
            <a:r>
              <a:rPr lang="en-US" sz="3200"/>
              <a:t>Cho chip nhớ SRAM 2K x 8 bit</a:t>
            </a:r>
          </a:p>
          <a:p>
            <a:r>
              <a:rPr lang="vi-VN" sz="3200"/>
              <a:t>Thiết kế mô-đun nhớ </a:t>
            </a:r>
            <a:r>
              <a:rPr lang="en-US" sz="3200"/>
              <a:t>16</a:t>
            </a:r>
            <a:r>
              <a:rPr lang="vi-VN" sz="3200"/>
              <a:t>K x 8 bit</a:t>
            </a:r>
            <a:endParaRPr lang="en-US" sz="3200"/>
          </a:p>
          <a:p>
            <a:r>
              <a:rPr lang="en-US" sz="3200"/>
              <a:t>Xác định số tín hiệu địa chỉ cần sử dụng</a:t>
            </a:r>
          </a:p>
          <a:p>
            <a:r>
              <a:rPr lang="en-US" sz="3200"/>
              <a:t>Vẽ mạch kết nối</a:t>
            </a:r>
          </a:p>
          <a:p>
            <a:r>
              <a:rPr lang="en-US" sz="3200"/>
              <a:t>Vẽ mạch giải mã &amp; bảng chân trị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Giải mã 2 ra 4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59" y="1762124"/>
            <a:ext cx="8638488" cy="376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845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Nội dung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Tổng quan về hệ thống nhớ</a:t>
            </a:r>
          </a:p>
          <a:p>
            <a:r>
              <a:rPr lang="en-US"/>
              <a:t>Bộ nhớ bán dẫn</a:t>
            </a:r>
          </a:p>
          <a:p>
            <a:r>
              <a:rPr lang="en-US">
                <a:solidFill>
                  <a:srgbClr val="FF0000"/>
                </a:solidFill>
              </a:rPr>
              <a:t>Bộ nhớ chính</a:t>
            </a:r>
          </a:p>
          <a:p>
            <a:r>
              <a:rPr lang="en-US"/>
              <a:t>Bộ nhớ cache</a:t>
            </a:r>
          </a:p>
          <a:p>
            <a:r>
              <a:rPr lang="en-US"/>
              <a:t>Bộ nhớ ngoài</a:t>
            </a:r>
          </a:p>
          <a:p>
            <a:r>
              <a:rPr lang="en-US"/>
              <a:t>Bộ nhớ ảo</a:t>
            </a:r>
          </a:p>
          <a:p>
            <a:r>
              <a:rPr lang="en-US"/>
              <a:t>Hệ thống nhớ trên máy tính cá nhân</a:t>
            </a:r>
            <a:endParaRPr 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68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chính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1037230"/>
            <a:ext cx="8572026" cy="5117910"/>
          </a:xfrm>
        </p:spPr>
        <p:txBody>
          <a:bodyPr/>
          <a:lstStyle/>
          <a:p>
            <a:r>
              <a:rPr lang="en-US"/>
              <a:t>Các đặc trưng cơ bản</a:t>
            </a:r>
          </a:p>
          <a:p>
            <a:pPr lvl="1"/>
            <a:r>
              <a:rPr lang="vi-VN"/>
              <a:t>Chứa các chương trình đang thực hiện và các</a:t>
            </a:r>
            <a:r>
              <a:rPr lang="en-US"/>
              <a:t> </a:t>
            </a:r>
            <a:r>
              <a:rPr lang="vi-VN"/>
              <a:t>dữ liệu đang được sử dụng</a:t>
            </a:r>
            <a:r>
              <a:rPr lang="en-US"/>
              <a:t>.</a:t>
            </a:r>
            <a:endParaRPr lang="vi-VN"/>
          </a:p>
          <a:p>
            <a:pPr lvl="1"/>
            <a:r>
              <a:rPr lang="en-US"/>
              <a:t>Tồn tại trên mọi hệ thống máy tính</a:t>
            </a:r>
          </a:p>
          <a:p>
            <a:pPr lvl="1"/>
            <a:r>
              <a:rPr lang="vi-VN"/>
              <a:t>Bao gồm các ngăn nhớ được đánh địa chỉ trực</a:t>
            </a:r>
            <a:r>
              <a:rPr lang="en-US"/>
              <a:t> tiếp bởi CPU</a:t>
            </a:r>
          </a:p>
          <a:p>
            <a:pPr lvl="1"/>
            <a:r>
              <a:rPr lang="vi-VN"/>
              <a:t>Dung lượng của bộ nhớ chính nhỏ hơn không</a:t>
            </a:r>
            <a:r>
              <a:rPr lang="en-US"/>
              <a:t> </a:t>
            </a:r>
            <a:r>
              <a:rPr lang="vi-VN"/>
              <a:t>gian địa chỉ bộ nhớ mà CPU quản lý.</a:t>
            </a:r>
          </a:p>
          <a:p>
            <a:pPr lvl="1"/>
            <a:r>
              <a:rPr lang="en-US"/>
              <a:t>Việc quản lý logic bộ nhớ chính tuỳ thuộc vào </a:t>
            </a:r>
            <a:r>
              <a:rPr lang="vi-VN"/>
              <a:t>hệ điều hành</a:t>
            </a:r>
            <a:r>
              <a:rPr lang="en-US"/>
              <a:t>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7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chính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1050878"/>
            <a:ext cx="8572026" cy="5104262"/>
          </a:xfrm>
        </p:spPr>
        <p:txBody>
          <a:bodyPr/>
          <a:lstStyle/>
          <a:p>
            <a:r>
              <a:rPr lang="en-US"/>
              <a:t>Tổ chức bộ nhớ đan xen</a:t>
            </a:r>
          </a:p>
          <a:p>
            <a:pPr lvl="1"/>
            <a:r>
              <a:rPr lang="vi-VN"/>
              <a:t>Độ rộng của bus dữ liệu để trao đổi với</a:t>
            </a:r>
            <a:r>
              <a:rPr lang="en-US"/>
              <a:t> </a:t>
            </a:r>
            <a:r>
              <a:rPr lang="sv-SE"/>
              <a:t>bộ nhớ: m = 8, 16, 32, 64,128 ... bit</a:t>
            </a:r>
          </a:p>
          <a:p>
            <a:pPr lvl="1"/>
            <a:r>
              <a:rPr lang="vi-VN"/>
              <a:t>Các ngăn nhớ được tổ chức theo byte</a:t>
            </a:r>
            <a:endParaRPr lang="en-US"/>
          </a:p>
          <a:p>
            <a:pPr lvl="1"/>
            <a:r>
              <a:rPr lang="en-US"/>
              <a:t>Cần phải tổ chức các bộ nhớ đan xen lẫn nhau nhằm đảm bảo độ dài của từ nhớ tương thích với độ rộng của bus dữ liệu.</a:t>
            </a:r>
            <a:endParaRPr lang="vi-VN"/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chính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1678675"/>
            <a:ext cx="3056205" cy="2047164"/>
          </a:xfrm>
        </p:spPr>
        <p:txBody>
          <a:bodyPr/>
          <a:lstStyle/>
          <a:p>
            <a:r>
              <a:rPr lang="en-US"/>
              <a:t>Tổ chức bộ nhớ đan xen: Băng nhớ tuyến tính 8 bit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229" y="1569349"/>
            <a:ext cx="4450095" cy="51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745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7" y="3950427"/>
            <a:ext cx="3671252" cy="251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chính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393373" cy="532262"/>
          </a:xfrm>
        </p:spPr>
        <p:txBody>
          <a:bodyPr/>
          <a:lstStyle/>
          <a:p>
            <a:r>
              <a:rPr lang="en-US"/>
              <a:t>Tổ chức bộ nhớ đan xen: 2 băng nhớ 1 byte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24" y="1514901"/>
            <a:ext cx="5281683" cy="513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5" y="1399575"/>
            <a:ext cx="3114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4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chính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393373" cy="532262"/>
          </a:xfrm>
        </p:spPr>
        <p:txBody>
          <a:bodyPr/>
          <a:lstStyle/>
          <a:p>
            <a:r>
              <a:rPr lang="en-US"/>
              <a:t>Tổ chức bộ nhớ đan xen: 4 băng nhớ 1 byte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3" y="1520394"/>
            <a:ext cx="7997588" cy="501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39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Nội dung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Tổng quan về hệ thống nhớ</a:t>
            </a:r>
          </a:p>
          <a:p>
            <a:r>
              <a:rPr lang="en-US"/>
              <a:t>Bộ nhớ bán dẫn</a:t>
            </a:r>
          </a:p>
          <a:p>
            <a:r>
              <a:rPr lang="en-US"/>
              <a:t>Bộ nhớ chính</a:t>
            </a:r>
          </a:p>
          <a:p>
            <a:r>
              <a:rPr lang="en-US"/>
              <a:t>Bộ nhớ cache</a:t>
            </a:r>
          </a:p>
          <a:p>
            <a:r>
              <a:rPr lang="en-US">
                <a:solidFill>
                  <a:srgbClr val="FF3300"/>
                </a:solidFill>
              </a:rPr>
              <a:t>Bộ nhớ ngoài</a:t>
            </a:r>
          </a:p>
          <a:p>
            <a:r>
              <a:rPr lang="en-US"/>
              <a:t>Bộ nhớ ảo</a:t>
            </a:r>
          </a:p>
          <a:p>
            <a:r>
              <a:rPr lang="en-US"/>
              <a:t>Hệ thống nhớ trên máy tính cá nhân</a:t>
            </a:r>
            <a:endParaRPr 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00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393373" cy="5295344"/>
          </a:xfrm>
        </p:spPr>
        <p:txBody>
          <a:bodyPr/>
          <a:lstStyle/>
          <a:p>
            <a:r>
              <a:rPr lang="en-US"/>
              <a:t>Phân loại bộ nhớ ngoài</a:t>
            </a:r>
          </a:p>
          <a:p>
            <a:pPr lvl="1"/>
            <a:r>
              <a:rPr lang="vi-VN"/>
              <a:t>Băng từ</a:t>
            </a:r>
          </a:p>
          <a:p>
            <a:pPr lvl="1"/>
            <a:r>
              <a:rPr lang="en-US"/>
              <a:t>Đĩa từ</a:t>
            </a:r>
          </a:p>
          <a:p>
            <a:pPr lvl="1"/>
            <a:r>
              <a:rPr lang="en-US"/>
              <a:t>Đĩa quang</a:t>
            </a:r>
          </a:p>
          <a:p>
            <a:pPr lvl="1"/>
            <a:r>
              <a:rPr lang="en-US"/>
              <a:t>Bộ nhớ 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Các đặc trưng của hệ thống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1119116"/>
            <a:ext cx="8284191" cy="545911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Vị trí</a:t>
            </a:r>
            <a:r>
              <a:rPr lang="vi-VN">
                <a:solidFill>
                  <a:srgbClr val="FF0000"/>
                </a:solidFill>
              </a:rPr>
              <a:t>:</a:t>
            </a:r>
            <a:endParaRPr lang="vi-V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0" y="1604749"/>
            <a:ext cx="7883685" cy="516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3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2115403" cy="2647680"/>
          </a:xfrm>
        </p:spPr>
        <p:txBody>
          <a:bodyPr/>
          <a:lstStyle/>
          <a:p>
            <a:r>
              <a:rPr lang="en-US"/>
              <a:t>Đĩa từ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t="9837" r="10632" b="35889"/>
          <a:stretch>
            <a:fillRect/>
          </a:stretch>
        </p:blipFill>
        <p:spPr bwMode="auto">
          <a:xfrm>
            <a:off x="2088041" y="1228300"/>
            <a:ext cx="6291684" cy="542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982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5295344"/>
          </a:xfrm>
        </p:spPr>
        <p:txBody>
          <a:bodyPr/>
          <a:lstStyle/>
          <a:p>
            <a:r>
              <a:rPr lang="en-US"/>
              <a:t>Đĩa từ</a:t>
            </a:r>
          </a:p>
          <a:p>
            <a:pPr lvl="1"/>
            <a:r>
              <a:rPr lang="en-US"/>
              <a:t>Tracks:</a:t>
            </a:r>
          </a:p>
          <a:p>
            <a:pPr lvl="2"/>
            <a:r>
              <a:rPr lang="en-US" sz="2400"/>
              <a:t>Đĩa gồm nhiều vòng tròn hay rãnh đồng tâm.</a:t>
            </a:r>
          </a:p>
          <a:p>
            <a:pPr lvl="2"/>
            <a:r>
              <a:rPr lang="en-US" sz="2400"/>
              <a:t>Ở giữa các rãnh thông thường có các khe hở.</a:t>
            </a:r>
          </a:p>
          <a:p>
            <a:pPr lvl="2"/>
            <a:r>
              <a:rPr lang="en-US" sz="2400"/>
              <a:t>Để gia tăng dung lượng ổ đĩa chúng ta phải giảm số lượng các khe hở</a:t>
            </a:r>
          </a:p>
          <a:p>
            <a:pPr lvl="2"/>
            <a:r>
              <a:rPr lang="en-US" sz="2400"/>
              <a:t>Các rãnh thông thường sẽ có dung lượng như nhau.</a:t>
            </a:r>
          </a:p>
          <a:p>
            <a:pPr lvl="2"/>
            <a:r>
              <a:rPr lang="en-US" sz="2400"/>
              <a:t>Các track được đánh số từ ngoài vào trong. Bắt đầu từ track 0 và sau đó tăng dần.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5295344"/>
          </a:xfrm>
        </p:spPr>
        <p:txBody>
          <a:bodyPr/>
          <a:lstStyle/>
          <a:p>
            <a:r>
              <a:rPr lang="en-US"/>
              <a:t>Đĩa từ</a:t>
            </a:r>
          </a:p>
          <a:p>
            <a:pPr lvl="1"/>
            <a:r>
              <a:rPr lang="en-US"/>
              <a:t>Sector:</a:t>
            </a:r>
          </a:p>
          <a:p>
            <a:pPr lvl="2"/>
            <a:r>
              <a:rPr lang="en-US" sz="2400"/>
              <a:t>Mỗi một track được chia thành nhiều sector</a:t>
            </a:r>
          </a:p>
          <a:p>
            <a:pPr lvl="2"/>
            <a:r>
              <a:rPr lang="en-US" sz="2400"/>
              <a:t>Mỗi một sector thông thường có kích thước 512 Byte</a:t>
            </a:r>
          </a:p>
          <a:p>
            <a:pPr lvl="2"/>
            <a:r>
              <a:rPr lang="en-US" sz="2400"/>
              <a:t>Các sector được đánh số theo vòng tròn.</a:t>
            </a:r>
            <a:endParaRPr lang="en-US"/>
          </a:p>
          <a:p>
            <a:pPr lvl="1"/>
            <a:r>
              <a:rPr lang="en-US"/>
              <a:t>Cylinder:</a:t>
            </a:r>
          </a:p>
          <a:p>
            <a:pPr lvl="2"/>
            <a:r>
              <a:rPr lang="en-US" sz="2400"/>
              <a:t>Mỗi một lá đĩa có 2 mặt và các track được đánh số từ 0,1,..</a:t>
            </a:r>
          </a:p>
          <a:p>
            <a:pPr lvl="2"/>
            <a:r>
              <a:rPr lang="en-US" sz="2400"/>
              <a:t>Cylinder là khái niệm để chỉ một cặp track ở hai mặt đĩa có cùng số thứ tự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5295344"/>
          </a:xfrm>
        </p:spPr>
        <p:txBody>
          <a:bodyPr/>
          <a:lstStyle/>
          <a:p>
            <a:r>
              <a:rPr lang="en-US"/>
              <a:t>Track &amp; cylinder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t="9837" r="18512" b="29376"/>
          <a:stretch>
            <a:fillRect/>
          </a:stretch>
        </p:blipFill>
        <p:spPr bwMode="auto">
          <a:xfrm>
            <a:off x="4584285" y="968989"/>
            <a:ext cx="4251053" cy="531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1" t="27205" r="27182" b="27205"/>
          <a:stretch>
            <a:fillRect/>
          </a:stretch>
        </p:blipFill>
        <p:spPr bwMode="auto">
          <a:xfrm>
            <a:off x="573414" y="1405718"/>
            <a:ext cx="3893313" cy="503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44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5295344"/>
          </a:xfrm>
        </p:spPr>
        <p:txBody>
          <a:bodyPr/>
          <a:lstStyle/>
          <a:p>
            <a:r>
              <a:rPr lang="en-US"/>
              <a:t>Đĩa từ</a:t>
            </a:r>
          </a:p>
          <a:p>
            <a:pPr lvl="1"/>
            <a:r>
              <a:rPr lang="en-US"/>
              <a:t>Để đọc dữ liệu cần phải xác định được track cần truy xuất và sau đó chờ đĩa quay đến sector cần đọc.</a:t>
            </a:r>
          </a:p>
          <a:p>
            <a:pPr lvl="1"/>
            <a:r>
              <a:rPr lang="en-US"/>
              <a:t>Để định dạng đĩa, tùy vào chuẩn định dạng (FAT, NTFS,..) mà các thông tin thêm vào sẽ được ghi thêm vào đĩa để đánh dấu các rãnh và các sector</a:t>
            </a:r>
            <a:endParaRPr lang="en-US" sz="240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5295344"/>
          </a:xfrm>
        </p:spPr>
        <p:txBody>
          <a:bodyPr/>
          <a:lstStyle/>
          <a:p>
            <a:r>
              <a:rPr lang="en-US"/>
              <a:t>Đĩa từ</a:t>
            </a:r>
          </a:p>
          <a:p>
            <a:pPr lvl="1"/>
            <a:r>
              <a:rPr lang="en-US"/>
              <a:t>Tốc độ</a:t>
            </a:r>
          </a:p>
          <a:p>
            <a:pPr lvl="2"/>
            <a:r>
              <a:rPr lang="en-US" sz="2400"/>
              <a:t>Do đầu từ di chuyển từ ngoài vào trong nên các bit càng gần trục quay sẽ có tốc độ truy cập chậm hơn các bit ở bên ngoài đĩa.</a:t>
            </a:r>
          </a:p>
          <a:p>
            <a:pPr lvl="2"/>
            <a:r>
              <a:rPr lang="en-US" sz="2400"/>
              <a:t>Do các rãnh có cùng dung lượng nên mật độ tích hợp dữ liệu và tốc độ truy xuất của các rãnh bên trong nhiều hơn bên ngoài.</a:t>
            </a:r>
          </a:p>
          <a:p>
            <a:pPr lvl="2"/>
            <a:r>
              <a:rPr lang="en-US" sz="2400"/>
              <a:t>Vận tốc quay của đĩa là một hằng số.</a:t>
            </a:r>
          </a:p>
          <a:p>
            <a:pPr lvl="2"/>
            <a:endParaRPr lang="en-US" sz="240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4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5295344"/>
          </a:xfrm>
        </p:spPr>
        <p:txBody>
          <a:bodyPr/>
          <a:lstStyle/>
          <a:p>
            <a:r>
              <a:rPr lang="en-US"/>
              <a:t>Đĩa mềm</a:t>
            </a:r>
          </a:p>
          <a:p>
            <a:pPr lvl="1"/>
            <a:r>
              <a:rPr lang="en-US"/>
              <a:t>8”, 5.25”, 3.5”</a:t>
            </a:r>
          </a:p>
          <a:p>
            <a:pPr lvl="1"/>
            <a:r>
              <a:rPr lang="vi-VN"/>
              <a:t>Dung lượng nhỏ: chỉ tới 1.44Mbyte</a:t>
            </a:r>
          </a:p>
          <a:p>
            <a:pPr lvl="1"/>
            <a:r>
              <a:rPr lang="vi-VN"/>
              <a:t>Tốc độ chậm</a:t>
            </a:r>
          </a:p>
          <a:p>
            <a:pPr lvl="1"/>
            <a:r>
              <a:rPr lang="en-US"/>
              <a:t>Hiện nay không sản xuất nữa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4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573219"/>
          </a:xfrm>
        </p:spPr>
        <p:txBody>
          <a:bodyPr/>
          <a:lstStyle/>
          <a:p>
            <a:r>
              <a:rPr lang="en-US"/>
              <a:t>Đĩa cứng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85" y="2385173"/>
            <a:ext cx="1676400" cy="1432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67" y="1652246"/>
            <a:ext cx="6209732" cy="48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6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573219"/>
          </a:xfrm>
        </p:spPr>
        <p:txBody>
          <a:bodyPr/>
          <a:lstStyle/>
          <a:p>
            <a:r>
              <a:rPr lang="en-US"/>
              <a:t>Đĩa cứng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41" y="1518766"/>
            <a:ext cx="6092587" cy="52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49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5295344"/>
          </a:xfrm>
        </p:spPr>
        <p:txBody>
          <a:bodyPr/>
          <a:lstStyle/>
          <a:p>
            <a:r>
              <a:rPr lang="en-US"/>
              <a:t>Đĩa cứng</a:t>
            </a:r>
          </a:p>
          <a:p>
            <a:pPr lvl="1"/>
            <a:r>
              <a:rPr lang="en-US"/>
              <a:t>Một đĩa cứng gồm nhiều lá đĩa nhỏ gọi là platter</a:t>
            </a:r>
          </a:p>
          <a:p>
            <a:pPr lvl="1"/>
            <a:r>
              <a:rPr lang="en-US"/>
              <a:t>Mỗi lá đĩa có hai đầu đọc, một ở trên và một ở dưới. Được dịch chuyển cùng nhau.</a:t>
            </a:r>
          </a:p>
          <a:p>
            <a:pPr lvl="1"/>
            <a:r>
              <a:rPr lang="en-US"/>
              <a:t>Tốc độ quay thông thường là: 5,400, 7,200, 10,000 và 15,000 vòng/ phút</a:t>
            </a:r>
          </a:p>
          <a:p>
            <a:pPr lvl="1"/>
            <a:r>
              <a:rPr lang="en-US"/>
              <a:t>Các đầu đọc không chạm đĩa mà thuòng tiếp xúc thông qua một bộ đệm không khí ở giữa.</a:t>
            </a:r>
          </a:p>
          <a:p>
            <a:pPr lvl="1"/>
            <a:r>
              <a:rPr lang="en-US"/>
              <a:t>Dung lượng lưu trữ lớn.</a:t>
            </a:r>
          </a:p>
          <a:p>
            <a:pPr lvl="1"/>
            <a:r>
              <a:rPr lang="en-US"/>
              <a:t>Tốc độ đọc ghi nhanh</a:t>
            </a:r>
          </a:p>
          <a:p>
            <a:pPr lvl="1"/>
            <a:r>
              <a:rPr lang="en-US"/>
              <a:t>Rẻ tiền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Các đặc trưng của hệ thống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1119116"/>
            <a:ext cx="8284191" cy="562287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Dung lượng</a:t>
            </a:r>
            <a:r>
              <a:rPr lang="vi-VN">
                <a:solidFill>
                  <a:srgbClr val="FF0000"/>
                </a:solidFill>
              </a:rPr>
              <a:t>: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Kích thước của một từ nhớ</a:t>
            </a:r>
          </a:p>
          <a:p>
            <a:pPr lvl="2"/>
            <a:r>
              <a:rPr lang="en-US"/>
              <a:t>Bằng số bit dùng để biểu diễn số nguyên, và</a:t>
            </a:r>
          </a:p>
          <a:p>
            <a:pPr lvl="2"/>
            <a:r>
              <a:rPr lang="en-US"/>
              <a:t>Bằng chiều dài một câu lệnh.</a:t>
            </a:r>
          </a:p>
          <a:p>
            <a:pPr lvl="2"/>
            <a:r>
              <a:rPr lang="en-US"/>
              <a:t>Chiều dài: 8, 16, 32 bits.</a:t>
            </a:r>
          </a:p>
          <a:p>
            <a:pPr lvl="1"/>
            <a:r>
              <a:rPr lang="en-US"/>
              <a:t>Số lượng từ</a:t>
            </a:r>
          </a:p>
          <a:p>
            <a:pPr lvl="2"/>
            <a:r>
              <a:rPr lang="en-US"/>
              <a:t>Bộ nhớ trong: byte / word.</a:t>
            </a:r>
          </a:p>
          <a:p>
            <a:pPr lvl="2"/>
            <a:r>
              <a:rPr lang="en-US"/>
              <a:t>Bộ nhớ ngoài: byte.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797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6237040"/>
          </a:xfrm>
        </p:spPr>
        <p:txBody>
          <a:bodyPr/>
          <a:lstStyle/>
          <a:p>
            <a:r>
              <a:rPr lang="en-US"/>
              <a:t>Đĩa quang</a:t>
            </a:r>
          </a:p>
          <a:p>
            <a:pPr lvl="1"/>
            <a:r>
              <a:rPr lang="en-US"/>
              <a:t>CD-ROM (Compact Disk ROM)</a:t>
            </a:r>
          </a:p>
          <a:p>
            <a:pPr lvl="1"/>
            <a:r>
              <a:rPr lang="en-US"/>
              <a:t>CD-R (Recordable CD)</a:t>
            </a:r>
          </a:p>
          <a:p>
            <a:pPr lvl="1"/>
            <a:r>
              <a:rPr lang="en-US"/>
              <a:t>CD-RW (Rewriteable CD)</a:t>
            </a:r>
          </a:p>
          <a:p>
            <a:pPr lvl="1"/>
            <a:r>
              <a:rPr lang="vi-VN"/>
              <a:t>Dung lượng thông dụng 650MB</a:t>
            </a:r>
            <a:endParaRPr lang="en-US"/>
          </a:p>
          <a:p>
            <a:pPr lvl="1"/>
            <a:r>
              <a:rPr lang="vi-VN"/>
              <a:t>Ổ đĩa CD:</a:t>
            </a:r>
            <a:endParaRPr lang="en-US"/>
          </a:p>
          <a:p>
            <a:pPr lvl="2"/>
            <a:r>
              <a:rPr lang="en-US" sz="2400"/>
              <a:t>Ổ CD-ROM</a:t>
            </a:r>
          </a:p>
          <a:p>
            <a:pPr lvl="2"/>
            <a:r>
              <a:rPr lang="en-US" sz="2400"/>
              <a:t>Ổ CD-RW</a:t>
            </a:r>
          </a:p>
          <a:p>
            <a:pPr lvl="1"/>
            <a:r>
              <a:rPr lang="vi-VN"/>
              <a:t>Tốc độ đọc cơ sở 150KByte/s.</a:t>
            </a:r>
          </a:p>
          <a:p>
            <a:pPr lvl="1"/>
            <a:r>
              <a:rPr lang="vi-VN"/>
              <a:t>Tốc độ bội, ví dụ: 48x, 52x,...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4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6237040"/>
          </a:xfrm>
        </p:spPr>
        <p:txBody>
          <a:bodyPr/>
          <a:lstStyle/>
          <a:p>
            <a:r>
              <a:rPr lang="en-US"/>
              <a:t>DVD:</a:t>
            </a:r>
          </a:p>
          <a:p>
            <a:pPr lvl="1"/>
            <a:r>
              <a:rPr lang="vi-VN"/>
              <a:t>Digital Video Disk: chỉ dùng trên ổ đĩa</a:t>
            </a:r>
            <a:r>
              <a:rPr lang="en-US"/>
              <a:t> xem video</a:t>
            </a:r>
          </a:p>
          <a:p>
            <a:pPr lvl="1"/>
            <a:r>
              <a:rPr lang="en-US"/>
              <a:t>Digital Versatile Disk: ổ trên máy tính</a:t>
            </a:r>
          </a:p>
          <a:p>
            <a:pPr lvl="1"/>
            <a:r>
              <a:rPr lang="en-US"/>
              <a:t>Ghi một hoặc hai mặt và một hoặc hai lớp trên một mặt</a:t>
            </a:r>
          </a:p>
          <a:p>
            <a:pPr lvl="1"/>
            <a:r>
              <a:rPr lang="en-US"/>
              <a:t>Thông dụng: 4,7GB/lớp</a:t>
            </a:r>
          </a:p>
          <a:p>
            <a:pPr lvl="1"/>
            <a:r>
              <a:rPr lang="en-US"/>
              <a:t>Double-sided, dual-layer–Capacity 17 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Bộ nhớ ngoài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4" y="914387"/>
            <a:ext cx="8570794" cy="6237040"/>
          </a:xfrm>
        </p:spPr>
        <p:txBody>
          <a:bodyPr/>
          <a:lstStyle/>
          <a:p>
            <a:r>
              <a:rPr lang="en-US"/>
              <a:t>Flash disk:</a:t>
            </a:r>
          </a:p>
          <a:p>
            <a:pPr lvl="1"/>
            <a:r>
              <a:rPr lang="vi-VN"/>
              <a:t>Thường kết nối qua cổng USB</a:t>
            </a:r>
            <a:endParaRPr lang="en-US"/>
          </a:p>
          <a:p>
            <a:pPr lvl="1"/>
            <a:r>
              <a:rPr lang="vi-VN"/>
              <a:t>Không phải dạng đĩa</a:t>
            </a:r>
          </a:p>
          <a:p>
            <a:pPr lvl="1"/>
            <a:r>
              <a:rPr lang="en-US"/>
              <a:t>Bộ nhớ bán dẫn cực nhanh (flash memory)</a:t>
            </a:r>
          </a:p>
          <a:p>
            <a:pPr lvl="1"/>
            <a:r>
              <a:rPr lang="vi-VN"/>
              <a:t>Dung lượng tăng nhanh</a:t>
            </a:r>
          </a:p>
          <a:p>
            <a:pPr lvl="1"/>
            <a:r>
              <a:rPr lang="en-US"/>
              <a:t>Thuận tiện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Nội dung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Tổng quan về hệ thống nhớ</a:t>
            </a:r>
          </a:p>
          <a:p>
            <a:r>
              <a:rPr lang="en-US"/>
              <a:t>Bộ nhớ bán dẫn</a:t>
            </a:r>
          </a:p>
          <a:p>
            <a:r>
              <a:rPr lang="en-US"/>
              <a:t>Bộ nhớ chính</a:t>
            </a:r>
          </a:p>
          <a:p>
            <a:r>
              <a:rPr lang="en-US"/>
              <a:t>Bộ nhớ cache</a:t>
            </a:r>
          </a:p>
          <a:p>
            <a:r>
              <a:rPr lang="en-US"/>
              <a:t>Bộ nhớ ngoài</a:t>
            </a:r>
          </a:p>
          <a:p>
            <a:r>
              <a:rPr lang="en-US"/>
              <a:t>Bộ nhớ ảo</a:t>
            </a:r>
          </a:p>
          <a:p>
            <a:r>
              <a:rPr lang="en-US">
                <a:solidFill>
                  <a:srgbClr val="FF0000"/>
                </a:solidFill>
              </a:rPr>
              <a:t>Hệ thống nhớ trên máy tính cá nhân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50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Hệ thống nhớ trên máy tính cá nhân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319" y="1233488"/>
            <a:ext cx="8544731" cy="5030834"/>
          </a:xfrm>
        </p:spPr>
        <p:txBody>
          <a:bodyPr/>
          <a:lstStyle/>
          <a:p>
            <a:r>
              <a:rPr lang="en-US"/>
              <a:t>Bộ nhớ cache: tích hợp trên chip vi xử lý</a:t>
            </a:r>
          </a:p>
          <a:p>
            <a:r>
              <a:rPr lang="vi-VN"/>
              <a:t>Bộ nhớ chính: Tồn tại dưới dạng các</a:t>
            </a:r>
            <a:r>
              <a:rPr lang="en-US"/>
              <a:t> </a:t>
            </a:r>
            <a:r>
              <a:rPr lang="vi-VN"/>
              <a:t>mô-đun nhớ RAM</a:t>
            </a:r>
          </a:p>
          <a:p>
            <a:pPr lvl="1"/>
            <a:r>
              <a:rPr lang="en-US"/>
              <a:t>SIMM – Single Inline Memory Module</a:t>
            </a:r>
          </a:p>
          <a:p>
            <a:pPr lvl="2"/>
            <a:r>
              <a:rPr lang="en-US" sz="2400"/>
              <a:t>30 </a:t>
            </a:r>
            <a:r>
              <a:rPr lang="vi-VN" sz="2400"/>
              <a:t>chân: 8 đường dữ liệu</a:t>
            </a:r>
          </a:p>
          <a:p>
            <a:pPr lvl="2"/>
            <a:r>
              <a:rPr lang="en-US" sz="2400"/>
              <a:t>72 </a:t>
            </a:r>
            <a:r>
              <a:rPr lang="vi-VN" sz="2400"/>
              <a:t>chân: 32 đường dữ liệu</a:t>
            </a:r>
          </a:p>
          <a:p>
            <a:pPr lvl="1"/>
            <a:r>
              <a:rPr lang="en-US"/>
              <a:t>DIMM – Dual Inline Memory Module </a:t>
            </a:r>
          </a:p>
          <a:p>
            <a:pPr lvl="2"/>
            <a:r>
              <a:rPr lang="vi-VN" sz="2400"/>
              <a:t>64 đường dữ liệu</a:t>
            </a:r>
            <a:endParaRPr lang="en-US" sz="2400" dirty="0"/>
          </a:p>
          <a:p>
            <a:pPr>
              <a:defRPr/>
            </a:pPr>
            <a:endParaRPr lang="en-US" dirty="0"/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Hệ thống nhớ trên máy tính cá nhân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319" y="941696"/>
            <a:ext cx="8544731" cy="5786650"/>
          </a:xfrm>
        </p:spPr>
        <p:txBody>
          <a:bodyPr/>
          <a:lstStyle/>
          <a:p>
            <a:r>
              <a:rPr lang="vi-VN"/>
              <a:t>ROM BIOS chứa các chương trình sau:</a:t>
            </a:r>
          </a:p>
          <a:p>
            <a:pPr lvl="1"/>
            <a:r>
              <a:rPr lang="en-US"/>
              <a:t>Chương trình POST (Power On Self Test)</a:t>
            </a:r>
          </a:p>
          <a:p>
            <a:pPr lvl="1"/>
            <a:r>
              <a:rPr lang="vi-VN"/>
              <a:t>Chương trình CMOS Setup</a:t>
            </a:r>
          </a:p>
          <a:p>
            <a:pPr lvl="1"/>
            <a:r>
              <a:rPr lang="vi-VN"/>
              <a:t>Chương trình Bootstrap loader</a:t>
            </a:r>
          </a:p>
          <a:p>
            <a:pPr lvl="1"/>
            <a:r>
              <a:rPr lang="vi-VN"/>
              <a:t>Các trình điều khiển vào-ra cơ bản (BIOS)</a:t>
            </a:r>
          </a:p>
          <a:p>
            <a:r>
              <a:rPr lang="en-US"/>
              <a:t>CMOS RAM:</a:t>
            </a:r>
          </a:p>
          <a:p>
            <a:pPr lvl="1"/>
            <a:r>
              <a:rPr lang="en-US"/>
              <a:t>Chứa thông tin cấu hình hệ thống</a:t>
            </a:r>
          </a:p>
          <a:p>
            <a:pPr lvl="1"/>
            <a:r>
              <a:rPr lang="en-US"/>
              <a:t>Đồng hồ hệ thống</a:t>
            </a:r>
          </a:p>
          <a:p>
            <a:pPr lvl="1"/>
            <a:r>
              <a:rPr lang="en-US"/>
              <a:t>Có pin nuôi riêng</a:t>
            </a:r>
          </a:p>
          <a:p>
            <a:r>
              <a:rPr lang="en-US"/>
              <a:t>Video RAM: quản lý thông tin của màn hình</a:t>
            </a:r>
          </a:p>
          <a:p>
            <a:r>
              <a:rPr lang="en-US"/>
              <a:t>Các loại bộ nhớ ngoài</a:t>
            </a:r>
            <a:endParaRPr lang="en-US" dirty="0"/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5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Các đặc trưng của hệ thống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Đơn vị truyền</a:t>
            </a:r>
            <a:r>
              <a:rPr lang="vi-VN">
                <a:solidFill>
                  <a:srgbClr val="FF0000"/>
                </a:solidFill>
              </a:rPr>
              <a:t>: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/>
              <a:t>Đối với bộ nhớ trong, đơn vị truyền bằng với số đường dây vào và ra module nhớ.</a:t>
            </a:r>
          </a:p>
          <a:p>
            <a:pPr lvl="1"/>
            <a:r>
              <a:rPr lang="en-US"/>
              <a:t>Đơn vị khả truy xuất</a:t>
            </a:r>
          </a:p>
          <a:p>
            <a:pPr lvl="2"/>
            <a:r>
              <a:rPr lang="en-US"/>
              <a:t>Vùng nhớ nhỏ nhất có thể truy cập bằng một địa chỉ.</a:t>
            </a:r>
          </a:p>
          <a:p>
            <a:pPr lvl="2"/>
            <a:r>
              <a:rPr lang="en-US"/>
              <a:t>Địa chỉ biển diễn bằng A bits thì bộ nhớ có thể chia tối đa thành N = 2</a:t>
            </a:r>
            <a:r>
              <a:rPr lang="en-US" baseline="30000"/>
              <a:t>A</a:t>
            </a:r>
            <a:r>
              <a:rPr lang="en-US"/>
              <a:t> đơn vị khả truy xuất.</a:t>
            </a:r>
          </a:p>
          <a:p>
            <a:pPr lvl="1"/>
            <a:r>
              <a:rPr lang="en-US"/>
              <a:t>Đơn vị truyền nhận</a:t>
            </a:r>
          </a:p>
          <a:p>
            <a:pPr lvl="2"/>
            <a:r>
              <a:rPr lang="en-US"/>
              <a:t>Số lượng bit được đọc từ/ ghi vào bộ nhớ chính trong 1 lần thực hiện.</a:t>
            </a:r>
          </a:p>
          <a:p>
            <a:pPr lvl="2"/>
            <a:r>
              <a:rPr lang="en-US"/>
              <a:t>Không nhất thiết bằng chiều dài từ hay đơn vị khả truy xuất.</a:t>
            </a:r>
          </a:p>
          <a:p>
            <a:pPr lvl="2"/>
            <a:r>
              <a:rPr lang="en-US"/>
              <a:t>Đối với bộ nhớ trong: Thông thường quyết định bởi băng thông của bus dữ liệu.</a:t>
            </a:r>
          </a:p>
          <a:p>
            <a:pPr lvl="2"/>
            <a:r>
              <a:rPr lang="en-US"/>
              <a:t>Bộ nhớ ngoài: Thông thường là một “block” chứa nhiều từ.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342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Các đặc trưng của hệ thống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Phương pháp truy cập</a:t>
            </a:r>
            <a:r>
              <a:rPr lang="vi-VN">
                <a:solidFill>
                  <a:srgbClr val="FF0000"/>
                </a:solidFill>
              </a:rPr>
              <a:t>: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Tuần tự</a:t>
            </a:r>
          </a:p>
          <a:p>
            <a:pPr lvl="2"/>
            <a:r>
              <a:rPr lang="en-US"/>
              <a:t>Bộ nhớ tổ chức thành record.</a:t>
            </a:r>
          </a:p>
          <a:p>
            <a:pPr lvl="2"/>
            <a:r>
              <a:rPr lang="en-US"/>
              <a:t>Bắt đầu từ đầu bộ nhớ và đọc tuần tự.</a:t>
            </a:r>
          </a:p>
          <a:p>
            <a:pPr lvl="2"/>
            <a:r>
              <a:rPr lang="en-US"/>
              <a:t>Thời gian truy xuất tùy vào record cần tìm nằm ở đâu và đầu đọc/ghi đang nằm ở đâu.</a:t>
            </a:r>
          </a:p>
          <a:p>
            <a:pPr lvl="2"/>
            <a:r>
              <a:rPr lang="en-US"/>
              <a:t>Vd: băng cassette, băng video VHS.</a:t>
            </a:r>
          </a:p>
          <a:p>
            <a:pPr lvl="1"/>
            <a:r>
              <a:rPr lang="en-US"/>
              <a:t>Trực tiếp</a:t>
            </a:r>
          </a:p>
          <a:p>
            <a:pPr lvl="2"/>
            <a:r>
              <a:rPr lang="en-US"/>
              <a:t>Bộ nhớ tổ chức thành nhiều khối có địa chỉ riêng biệt.</a:t>
            </a:r>
          </a:p>
          <a:p>
            <a:pPr lvl="2"/>
            <a:r>
              <a:rPr lang="en-US"/>
              <a:t>Truy cập bằng địa chỉ, cũng có thể truy cập tuần tự.</a:t>
            </a:r>
          </a:p>
          <a:p>
            <a:pPr lvl="2"/>
            <a:r>
              <a:rPr lang="en-US"/>
              <a:t>Thời gian truy xuất tùy vào khối nhớ ở đâu và đầu đọc/ghi đang nằm ở đâu.</a:t>
            </a:r>
          </a:p>
          <a:p>
            <a:pPr lvl="2"/>
            <a:r>
              <a:rPr lang="en-US"/>
              <a:t>Vd: đĩa cứng.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509380" cy="576262"/>
          </a:xfrm>
        </p:spPr>
        <p:txBody>
          <a:bodyPr/>
          <a:lstStyle/>
          <a:p>
            <a:pPr eaLnBrk="1" hangingPunct="1"/>
            <a:r>
              <a:rPr lang="en-US"/>
              <a:t>Các đặc trưng của hệ thống nhớ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023" y="955344"/>
            <a:ext cx="8284191" cy="58002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Phương pháp truy cập</a:t>
            </a:r>
            <a:r>
              <a:rPr lang="vi-VN">
                <a:solidFill>
                  <a:srgbClr val="FF0000"/>
                </a:solidFill>
              </a:rPr>
              <a:t>: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Ngẫu nhiên</a:t>
            </a:r>
          </a:p>
          <a:p>
            <a:pPr lvl="2"/>
            <a:r>
              <a:rPr lang="en-US"/>
              <a:t>Địa chỉ độc lập, chính xác của một vùng nhớ.</a:t>
            </a:r>
          </a:p>
          <a:p>
            <a:pPr lvl="2"/>
            <a:r>
              <a:rPr lang="en-US"/>
              <a:t>Thời gian truy xuất xác định, Không phụ thuộc vị trí của dữ liệu hay lần truy xuất trước đó.</a:t>
            </a:r>
          </a:p>
          <a:p>
            <a:pPr lvl="2"/>
            <a:r>
              <a:rPr lang="en-US"/>
              <a:t>Vd: RAM.</a:t>
            </a:r>
          </a:p>
          <a:p>
            <a:pPr lvl="1"/>
            <a:r>
              <a:rPr lang="en-US"/>
              <a:t>Liên kết</a:t>
            </a:r>
          </a:p>
          <a:p>
            <a:pPr lvl="2"/>
            <a:r>
              <a:rPr lang="en-US"/>
              <a:t>Dữ liệu lưu trữ giống như nội dung của một phần bộ nhớ lớn.</a:t>
            </a:r>
          </a:p>
          <a:p>
            <a:pPr lvl="2"/>
            <a:r>
              <a:rPr lang="en-US"/>
              <a:t>Thời gian truy xuất xác định. Không phụ thuộc vị trí của dữ liệu hay lần truy xuất trước đó.</a:t>
            </a:r>
          </a:p>
          <a:p>
            <a:pPr lvl="2"/>
            <a:r>
              <a:rPr lang="en-US"/>
              <a:t>Vd: cache.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10495</TotalTime>
  <Words>3126</Words>
  <Application>Microsoft Office PowerPoint</Application>
  <PresentationFormat>Trình chiếu Trên màn hình (4:3)</PresentationFormat>
  <Paragraphs>475</Paragraphs>
  <Slides>65</Slides>
  <Notes>65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65</vt:i4>
      </vt:variant>
    </vt:vector>
  </HeadingPairs>
  <TitlesOfParts>
    <vt:vector size="72" baseType="lpstr">
      <vt:lpstr>Arial</vt:lpstr>
      <vt:lpstr>Helvetica</vt:lpstr>
      <vt:lpstr>Monotype Sorts</vt:lpstr>
      <vt:lpstr>Times New Roman</vt:lpstr>
      <vt:lpstr>Verdana</vt:lpstr>
      <vt:lpstr>Webdings</vt:lpstr>
      <vt:lpstr>os-8</vt:lpstr>
      <vt:lpstr>Nội dung môn học</vt:lpstr>
      <vt:lpstr>Nội dung</vt:lpstr>
      <vt:lpstr>Tổng quan về hệ thống nhớ</vt:lpstr>
      <vt:lpstr>Các đặc trưng của hệ thống nhớ</vt:lpstr>
      <vt:lpstr>Các đặc trưng của hệ thống nhớ</vt:lpstr>
      <vt:lpstr>Các đặc trưng của hệ thống nhớ</vt:lpstr>
      <vt:lpstr>Các đặc trưng của hệ thống nhớ</vt:lpstr>
      <vt:lpstr>Các đặc trưng của hệ thống nhớ</vt:lpstr>
      <vt:lpstr>Các đặc trưng của hệ thống nhớ</vt:lpstr>
      <vt:lpstr>Các đặc trưng của hệ thống nhớ</vt:lpstr>
      <vt:lpstr>Các đặc trưng của hệ thống nhớ</vt:lpstr>
      <vt:lpstr>Các đặc trưng của hệ thống nhớ</vt:lpstr>
      <vt:lpstr>Các đặc trưng của hệ thống nhớ</vt:lpstr>
      <vt:lpstr>Phân cấp hệ thống nhớ</vt:lpstr>
      <vt:lpstr>Phân cấp hệ thống nhớ</vt:lpstr>
      <vt:lpstr>Nội dung</vt:lpstr>
      <vt:lpstr>Bộ nhớ  bán dẫn</vt:lpstr>
      <vt:lpstr>Bộ nhớ  bán dẫn</vt:lpstr>
      <vt:lpstr>Bộ nhớ  bán dẫn</vt:lpstr>
      <vt:lpstr>Bộ nhớ  bán dẫn</vt:lpstr>
      <vt:lpstr>Bộ nhớ  bán dẫn</vt:lpstr>
      <vt:lpstr>Bộ nhớ  bán dẫn</vt:lpstr>
      <vt:lpstr>Bộ nhớ  bán dẫn</vt:lpstr>
      <vt:lpstr>Tổ chức chip nhớ</vt:lpstr>
      <vt:lpstr>Tổ chức chip nhớ</vt:lpstr>
      <vt:lpstr>Tổ chức bộ nhớ một chiều</vt:lpstr>
      <vt:lpstr>Tổ chức bộ nhớ hai chiều</vt:lpstr>
      <vt:lpstr>Tổ chức bộ nhớ hai chiều </vt:lpstr>
      <vt:lpstr>Tổ chức của DRAM</vt:lpstr>
      <vt:lpstr>Tổ chức bộ nhớ hai chiều </vt:lpstr>
      <vt:lpstr>Ví dụ DRAM 4Mbx4</vt:lpstr>
      <vt:lpstr>Chip nhớ</vt:lpstr>
      <vt:lpstr>Thiết kế module nhớ bán dẫn</vt:lpstr>
      <vt:lpstr>Tăng độ dài từ nhớ</vt:lpstr>
      <vt:lpstr>Tăng độ dài từ nhớ</vt:lpstr>
      <vt:lpstr>Bài toán tăng độ dài từ nhớ tổng quát</vt:lpstr>
      <vt:lpstr>Tăng số lượng từ nhớ</vt:lpstr>
      <vt:lpstr>Tăng số lượng từ nhớ</vt:lpstr>
      <vt:lpstr>Bài tập</vt:lpstr>
      <vt:lpstr>Kiểm tra</vt:lpstr>
      <vt:lpstr>Giải mã 2 ra 4</vt:lpstr>
      <vt:lpstr>Nội dung</vt:lpstr>
      <vt:lpstr>Bộ nhớ chính</vt:lpstr>
      <vt:lpstr>Bộ nhớ chính</vt:lpstr>
      <vt:lpstr>Bộ nhớ chính</vt:lpstr>
      <vt:lpstr>Bộ nhớ chính</vt:lpstr>
      <vt:lpstr>Bộ nhớ chính</vt:lpstr>
      <vt:lpstr>Nội dung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Nội dung</vt:lpstr>
      <vt:lpstr>Hệ thống nhớ trên máy tính cá nhân</vt:lpstr>
      <vt:lpstr>Hệ thống nhớ trên máy tính cá nhân</vt:lpstr>
    </vt:vector>
  </TitlesOfParts>
  <Company>DPS Co.,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Nguyen Hong Vu</dc:creator>
  <cp:lastModifiedBy>Vũ Đức Thịnh</cp:lastModifiedBy>
  <cp:revision>591</cp:revision>
  <dcterms:created xsi:type="dcterms:W3CDTF">2008-07-01T15:14:26Z</dcterms:created>
  <dcterms:modified xsi:type="dcterms:W3CDTF">2021-06-12T00:17:34Z</dcterms:modified>
</cp:coreProperties>
</file>