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1"/>
  </p:sldMasterIdLst>
  <p:notesMasterIdLst>
    <p:notesMasterId r:id="rId59"/>
  </p:notesMasterIdLst>
  <p:handoutMasterIdLst>
    <p:handoutMasterId r:id="rId60"/>
  </p:handoutMasterIdLst>
  <p:sldIdLst>
    <p:sldId id="256" r:id="rId2"/>
    <p:sldId id="257" r:id="rId3"/>
    <p:sldId id="260" r:id="rId4"/>
    <p:sldId id="261" r:id="rId5"/>
    <p:sldId id="262" r:id="rId6"/>
    <p:sldId id="263" r:id="rId7"/>
    <p:sldId id="265" r:id="rId8"/>
    <p:sldId id="266" r:id="rId9"/>
    <p:sldId id="292" r:id="rId10"/>
    <p:sldId id="267" r:id="rId11"/>
    <p:sldId id="268" r:id="rId12"/>
    <p:sldId id="269" r:id="rId13"/>
    <p:sldId id="270" r:id="rId14"/>
    <p:sldId id="271" r:id="rId15"/>
    <p:sldId id="272" r:id="rId16"/>
    <p:sldId id="331" r:id="rId17"/>
    <p:sldId id="273" r:id="rId18"/>
    <p:sldId id="294" r:id="rId19"/>
    <p:sldId id="274" r:id="rId20"/>
    <p:sldId id="275" r:id="rId21"/>
    <p:sldId id="276" r:id="rId22"/>
    <p:sldId id="277" r:id="rId23"/>
    <p:sldId id="278" r:id="rId24"/>
    <p:sldId id="279" r:id="rId25"/>
    <p:sldId id="280" r:id="rId26"/>
    <p:sldId id="322" r:id="rId27"/>
    <p:sldId id="293" r:id="rId28"/>
    <p:sldId id="323" r:id="rId29"/>
    <p:sldId id="295" r:id="rId30"/>
    <p:sldId id="296" r:id="rId31"/>
    <p:sldId id="298" r:id="rId32"/>
    <p:sldId id="327" r:id="rId33"/>
    <p:sldId id="328" r:id="rId34"/>
    <p:sldId id="329" r:id="rId35"/>
    <p:sldId id="330" r:id="rId36"/>
    <p:sldId id="324" r:id="rId37"/>
    <p:sldId id="316" r:id="rId38"/>
    <p:sldId id="317" r:id="rId39"/>
    <p:sldId id="318" r:id="rId40"/>
    <p:sldId id="325" r:id="rId41"/>
    <p:sldId id="319" r:id="rId42"/>
    <p:sldId id="320" r:id="rId43"/>
    <p:sldId id="321" r:id="rId44"/>
    <p:sldId id="326" r:id="rId45"/>
    <p:sldId id="264" r:id="rId46"/>
    <p:sldId id="281" r:id="rId47"/>
    <p:sldId id="282" r:id="rId48"/>
    <p:sldId id="283" r:id="rId49"/>
    <p:sldId id="284" r:id="rId50"/>
    <p:sldId id="285" r:id="rId51"/>
    <p:sldId id="286" r:id="rId52"/>
    <p:sldId id="287" r:id="rId53"/>
    <p:sldId id="288" r:id="rId54"/>
    <p:sldId id="289" r:id="rId55"/>
    <p:sldId id="290" r:id="rId56"/>
    <p:sldId id="291" r:id="rId57"/>
    <p:sldId id="259" r:id="rId5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BEBA5-8F85-437B-8144-36072AD9B88B}" v="10" dt="2021-01-26T04:59:44.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4045" autoAdjust="0"/>
  </p:normalViewPr>
  <p:slideViewPr>
    <p:cSldViewPr>
      <p:cViewPr varScale="1">
        <p:scale>
          <a:sx n="57" d="100"/>
          <a:sy n="57" d="100"/>
        </p:scale>
        <p:origin x="1692"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28.xml"/><Relationship Id="rId3" Type="http://schemas.openxmlformats.org/officeDocument/2006/relationships/slide" Target="slides/slide8.xml"/><Relationship Id="rId21" Type="http://schemas.openxmlformats.org/officeDocument/2006/relationships/slide" Target="slides/slide31.xml"/><Relationship Id="rId7" Type="http://schemas.openxmlformats.org/officeDocument/2006/relationships/slide" Target="slides/slide13.xml"/><Relationship Id="rId12" Type="http://schemas.openxmlformats.org/officeDocument/2006/relationships/slide" Target="slides/slide19.xml"/><Relationship Id="rId17" Type="http://schemas.openxmlformats.org/officeDocument/2006/relationships/slide" Target="slides/slide26.xml"/><Relationship Id="rId2" Type="http://schemas.openxmlformats.org/officeDocument/2006/relationships/slide" Target="slides/slide2.xml"/><Relationship Id="rId16" Type="http://schemas.openxmlformats.org/officeDocument/2006/relationships/slide" Target="slides/slide25.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17.xml"/><Relationship Id="rId24" Type="http://schemas.openxmlformats.org/officeDocument/2006/relationships/slide" Target="slides/slide44.xml"/><Relationship Id="rId5" Type="http://schemas.openxmlformats.org/officeDocument/2006/relationships/slide" Target="slides/slide11.xml"/><Relationship Id="rId15" Type="http://schemas.openxmlformats.org/officeDocument/2006/relationships/slide" Target="slides/slide24.xml"/><Relationship Id="rId23" Type="http://schemas.openxmlformats.org/officeDocument/2006/relationships/slide" Target="slides/slide40.xml"/><Relationship Id="rId10" Type="http://schemas.openxmlformats.org/officeDocument/2006/relationships/slide" Target="slides/slide16.xml"/><Relationship Id="rId19" Type="http://schemas.openxmlformats.org/officeDocument/2006/relationships/slide" Target="slides/slide29.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22.xml"/><Relationship Id="rId22"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Tuấn Khiêm" userId="c680cf82-1e28-4922-b402-bb3f869b2672" providerId="ADAL" clId="{2FFBEBA5-8F85-437B-8144-36072AD9B88B}"/>
    <pc:docChg chg="custSel modSld">
      <pc:chgData name="Phạm Tuấn Khiêm" userId="c680cf82-1e28-4922-b402-bb3f869b2672" providerId="ADAL" clId="{2FFBEBA5-8F85-437B-8144-36072AD9B88B}" dt="2021-01-26T05:00:13.500" v="30" actId="20577"/>
      <pc:docMkLst>
        <pc:docMk/>
      </pc:docMkLst>
      <pc:sldChg chg="modAnim">
        <pc:chgData name="Phạm Tuấn Khiêm" userId="c680cf82-1e28-4922-b402-bb3f869b2672" providerId="ADAL" clId="{2FFBEBA5-8F85-437B-8144-36072AD9B88B}" dt="2021-01-26T04:00:15.142" v="0"/>
        <pc:sldMkLst>
          <pc:docMk/>
          <pc:sldMk cId="793988787" sldId="260"/>
        </pc:sldMkLst>
      </pc:sldChg>
      <pc:sldChg chg="modSp modAnim modNotesTx">
        <pc:chgData name="Phạm Tuấn Khiêm" userId="c680cf82-1e28-4922-b402-bb3f869b2672" providerId="ADAL" clId="{2FFBEBA5-8F85-437B-8144-36072AD9B88B}" dt="2021-01-26T04:05:30.095" v="13" actId="20577"/>
        <pc:sldMkLst>
          <pc:docMk/>
          <pc:sldMk cId="1224405048" sldId="262"/>
        </pc:sldMkLst>
        <pc:spChg chg="mod">
          <ac:chgData name="Phạm Tuấn Khiêm" userId="c680cf82-1e28-4922-b402-bb3f869b2672" providerId="ADAL" clId="{2FFBEBA5-8F85-437B-8144-36072AD9B88B}" dt="2021-01-26T04:05:30.095" v="13" actId="20577"/>
          <ac:spMkLst>
            <pc:docMk/>
            <pc:sldMk cId="1224405048" sldId="262"/>
            <ac:spMk id="3" creationId="{00000000-0000-0000-0000-000000000000}"/>
          </ac:spMkLst>
        </pc:spChg>
      </pc:sldChg>
      <pc:sldChg chg="modAnim">
        <pc:chgData name="Phạm Tuấn Khiêm" userId="c680cf82-1e28-4922-b402-bb3f869b2672" providerId="ADAL" clId="{2FFBEBA5-8F85-437B-8144-36072AD9B88B}" dt="2021-01-26T04:09:04.683" v="14"/>
        <pc:sldMkLst>
          <pc:docMk/>
          <pc:sldMk cId="1972030408" sldId="266"/>
        </pc:sldMkLst>
      </pc:sldChg>
      <pc:sldChg chg="modNotesTx">
        <pc:chgData name="Phạm Tuấn Khiêm" userId="c680cf82-1e28-4922-b402-bb3f869b2672" providerId="ADAL" clId="{2FFBEBA5-8F85-437B-8144-36072AD9B88B}" dt="2021-01-26T05:00:13.500" v="30" actId="20577"/>
        <pc:sldMkLst>
          <pc:docMk/>
          <pc:sldMk cId="0" sldId="319"/>
        </pc:sldMkLst>
      </pc:sldChg>
      <pc:sldChg chg="modNotesTx">
        <pc:chgData name="Phạm Tuấn Khiêm" userId="c680cf82-1e28-4922-b402-bb3f869b2672" providerId="ADAL" clId="{2FFBEBA5-8F85-437B-8144-36072AD9B88B}" dt="2021-01-26T04:54:25.388" v="19"/>
        <pc:sldMkLst>
          <pc:docMk/>
          <pc:sldMk cId="638503647" sldId="3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12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12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30B2F886-5D15-4E6F-90F6-FEA8D501F516}" type="slidenum">
              <a:rPr lang="en-US" altLang="en-US"/>
              <a:pPr/>
              <a:t>‹#›</a:t>
            </a:fld>
            <a:endParaRPr lang="en-US" altLang="en-US"/>
          </a:p>
        </p:txBody>
      </p:sp>
    </p:spTree>
    <p:extLst>
      <p:ext uri="{BB962C8B-B14F-4D97-AF65-F5344CB8AC3E}">
        <p14:creationId xmlns:p14="http://schemas.microsoft.com/office/powerpoint/2010/main" val="2131679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anchor="b" anchorCtr="0" compatLnSpc="1">
            <a:prstTxWarp prst="textNoShape">
              <a:avLst/>
            </a:prstTxWarp>
          </a:bodyPr>
          <a:lstStyle>
            <a:lvl1pPr algn="r">
              <a:defRPr sz="1200">
                <a:latin typeface="Arial" panose="020B0604020202020204" pitchFamily="34" charset="0"/>
              </a:defRPr>
            </a:lvl1pPr>
          </a:lstStyle>
          <a:p>
            <a:fld id="{7C67111C-9520-4821-B1BB-FF19F9033106}" type="slidenum">
              <a:rPr lang="en-US" altLang="en-US"/>
              <a:pPr/>
              <a:t>‹#›</a:t>
            </a:fld>
            <a:endParaRPr lang="en-US" altLang="en-US"/>
          </a:p>
        </p:txBody>
      </p:sp>
    </p:spTree>
    <p:extLst>
      <p:ext uri="{BB962C8B-B14F-4D97-AF65-F5344CB8AC3E}">
        <p14:creationId xmlns:p14="http://schemas.microsoft.com/office/powerpoint/2010/main" val="291631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E22B66-A832-4D06-AE62-E34270EEF0D4}" type="slidenum">
              <a:rPr lang="en-US" altLang="en-US"/>
              <a:pPr/>
              <a:t>1</a:t>
            </a:fld>
            <a:endParaRPr lang="en-US" altLang="en-US"/>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0427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6341B-EFDA-4830-A18F-57B0F6947E57}" type="slidenum">
              <a:rPr lang="en-US" altLang="en-US"/>
              <a:pPr/>
              <a:t>12</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016374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E12B87-20BA-462A-BAFF-37FD1592B2E7}" type="slidenum">
              <a:rPr lang="en-US" altLang="en-US"/>
              <a:pPr/>
              <a:t>13</a:t>
            </a:fld>
            <a:endParaRPr lang="en-US"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vi-VN" altLang="en-US"/>
              <a:t>Transitor là một thiết bị bán dẫn được sử dụng để khuếch đại hoặc chuyển đổi tín hiệu điện tử và năng lượng điện. Nó bao gồm vật liệu bán dẫn thường có ít nhất ba đầu nối để kết nối với mạch ngoài.</a:t>
            </a:r>
            <a:endParaRPr lang="en-GB" altLang="en-US"/>
          </a:p>
        </p:txBody>
      </p:sp>
    </p:spTree>
    <p:extLst>
      <p:ext uri="{BB962C8B-B14F-4D97-AF65-F5344CB8AC3E}">
        <p14:creationId xmlns:p14="http://schemas.microsoft.com/office/powerpoint/2010/main" val="1923987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E3C3A-B2B5-4602-8565-C4DA3B562E9E}" type="slidenum">
              <a:rPr lang="en-US" altLang="en-US"/>
              <a:pPr/>
              <a:t>14</a:t>
            </a:fld>
            <a:endParaRPr lang="en-US"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77455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007439-7957-42D2-9903-865700DE1BF6}" type="slidenum">
              <a:rPr lang="en-US" altLang="en-US"/>
              <a:pPr/>
              <a:t>15</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ltLang="en-US"/>
              <a:t>- Wafer: miếng mỏng silicon đ</a:t>
            </a:r>
            <a:r>
              <a:rPr lang="vi-VN" altLang="en-US"/>
              <a:t>ư</a:t>
            </a:r>
            <a:r>
              <a:rPr lang="en-US" altLang="en-US"/>
              <a:t>ợc chia nhỏ thành ma trận các ô vuông theo milimeters</a:t>
            </a:r>
          </a:p>
          <a:p>
            <a:r>
              <a:rPr lang="en-GB" altLang="en-US"/>
              <a:t>- Mỗi Chip ch</a:t>
            </a:r>
            <a:r>
              <a:rPr lang="en-US" altLang="en-US"/>
              <a:t>ứa nhiều cổng logic AND/OR và các cổng I/O khác</a:t>
            </a:r>
          </a:p>
          <a:p>
            <a:r>
              <a:rPr lang="en-US" altLang="en-US"/>
              <a:t>- Chip đ</a:t>
            </a:r>
            <a:r>
              <a:rPr lang="vi-VN" altLang="en-US"/>
              <a:t>ư</a:t>
            </a:r>
            <a:r>
              <a:rPr lang="en-US" altLang="en-US"/>
              <a:t>ợc đóng gói trong vỏ bảo vệ và cung cấp các chân để gắn vào thiết bị</a:t>
            </a:r>
            <a:endParaRPr lang="en-GB" altLang="en-US"/>
          </a:p>
        </p:txBody>
      </p:sp>
    </p:spTree>
    <p:extLst>
      <p:ext uri="{BB962C8B-B14F-4D97-AF65-F5344CB8AC3E}">
        <p14:creationId xmlns:p14="http://schemas.microsoft.com/office/powerpoint/2010/main" val="578485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007439-7957-42D2-9903-865700DE1BF6}" type="slidenum">
              <a:rPr lang="en-US" altLang="en-US"/>
              <a:pPr/>
              <a:t>16</a:t>
            </a:fld>
            <a:endParaRPr lang="en-US"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ltLang="en-US"/>
              <a:t>- Wafer: miếng mỏng silicon đ</a:t>
            </a:r>
            <a:r>
              <a:rPr lang="vi-VN" altLang="en-US"/>
              <a:t>ư</a:t>
            </a:r>
            <a:r>
              <a:rPr lang="en-US" altLang="en-US"/>
              <a:t>ợc chia nhỏ thành ma trận các ô vuông theo milimeters</a:t>
            </a:r>
          </a:p>
          <a:p>
            <a:r>
              <a:rPr lang="en-GB" altLang="en-US"/>
              <a:t>- Mỗi Chip ch</a:t>
            </a:r>
            <a:r>
              <a:rPr lang="en-US" altLang="en-US"/>
              <a:t>ứa nhiều cổng logic AND/OR và các cổng I/O khác</a:t>
            </a:r>
          </a:p>
          <a:p>
            <a:pPr marL="171450" indent="-171450">
              <a:buFontTx/>
              <a:buChar char="-"/>
            </a:pPr>
            <a:r>
              <a:rPr lang="en-US" altLang="en-US"/>
              <a:t>Chip đ</a:t>
            </a:r>
            <a:r>
              <a:rPr lang="vi-VN" altLang="en-US"/>
              <a:t>ư</a:t>
            </a:r>
            <a:r>
              <a:rPr lang="en-US" altLang="en-US"/>
              <a:t>ợc đóng gói trong vỏ bảo vệ và cung cấp các chân để gắn vào thiết bị</a:t>
            </a:r>
          </a:p>
          <a:p>
            <a:pPr marL="0" indent="0">
              <a:buFontTx/>
              <a:buNone/>
            </a:pPr>
            <a:endParaRPr lang="en-US" alt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a:solidFill>
                  <a:srgbClr val="212529"/>
                </a:solidFill>
                <a:effectLst/>
                <a:latin typeface="Arial" panose="020B0604020202020204" pitchFamily="34" charset="0"/>
              </a:rPr>
              <a:t>1 Inch =</a:t>
            </a:r>
            <a:r>
              <a:rPr lang="en-US" b="1" i="0">
                <a:solidFill>
                  <a:srgbClr val="212529"/>
                </a:solidFill>
                <a:effectLst/>
                <a:latin typeface="Arial" panose="020B0604020202020204" pitchFamily="34" charset="0"/>
              </a:rPr>
              <a:t>2.54 Centimeters</a:t>
            </a:r>
          </a:p>
          <a:p>
            <a:pPr marL="0" indent="0">
              <a:buFontTx/>
              <a:buNone/>
            </a:pPr>
            <a:endParaRPr lang="en-GB" altLang="en-US"/>
          </a:p>
        </p:txBody>
      </p:sp>
    </p:spTree>
    <p:extLst>
      <p:ext uri="{BB962C8B-B14F-4D97-AF65-F5344CB8AC3E}">
        <p14:creationId xmlns:p14="http://schemas.microsoft.com/office/powerpoint/2010/main" val="1451785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A382B2-7F6F-47DF-B6DF-600258CF48F5}" type="slidenum">
              <a:rPr lang="en-US" altLang="en-US"/>
              <a:pPr/>
              <a:t>17</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624266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Invention: phát minh</a:t>
            </a:r>
          </a:p>
          <a:p>
            <a:r>
              <a:rPr lang="en-US"/>
              <a:t>Promulgate: ban hành</a:t>
            </a:r>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18</a:t>
            </a:fld>
            <a:endParaRPr lang="en-US" altLang="en-US"/>
          </a:p>
        </p:txBody>
      </p:sp>
    </p:spTree>
    <p:extLst>
      <p:ext uri="{BB962C8B-B14F-4D97-AF65-F5344CB8AC3E}">
        <p14:creationId xmlns:p14="http://schemas.microsoft.com/office/powerpoint/2010/main" val="1992912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B1499A-65F9-46CD-9AC2-248E2BF10471}" type="slidenum">
              <a:rPr lang="en-US" altLang="en-US"/>
              <a:pPr/>
              <a:t>19</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25565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29951-0D7E-4114-8F32-136A980178A6}" type="slidenum">
              <a:rPr lang="en-US" altLang="en-US"/>
              <a:pPr/>
              <a:t>20</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8070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49B9A-C1B4-42E0-8BE1-B53D1AD223CB}" type="slidenum">
              <a:rPr lang="en-US" altLang="en-US"/>
              <a:pPr/>
              <a:t>21</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97411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2</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47310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24A16-306F-4CE8-B9BF-1A12A3955E92}" type="slidenum">
              <a:rPr lang="en-US" altLang="en-US"/>
              <a:pPr/>
              <a:t>22</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109837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8BA241-A3D2-495B-AD46-E9F1561AF983}" type="slidenum">
              <a:rPr lang="en-US" altLang="en-US"/>
              <a:pPr/>
              <a:t>23</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760761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515F6-7F14-4372-A077-8FBC82C16962}" type="slidenum">
              <a:rPr lang="en-US" altLang="en-US"/>
              <a:pPr/>
              <a:t>24</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74470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B553E-6724-4C97-AEDF-146E86676348}" type="slidenum">
              <a:rPr lang="en-US" altLang="en-US"/>
              <a:pPr/>
              <a:t>25</a:t>
            </a:fld>
            <a:endParaRPr lang="en-US" altLang="en-US"/>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999381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26</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967169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28</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956640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a:solidFill>
                  <a:schemeClr val="tx1"/>
                </a:solidFill>
                <a:effectLst/>
                <a:latin typeface="Times New Roman" panose="02020603050405020304" pitchFamily="18" charset="0"/>
                <a:ea typeface="+mn-ea"/>
                <a:cs typeface="+mn-cs"/>
              </a:rPr>
              <a:t>Superscalar architecture is a method of parallel computing used in many processors. In a superscalar computer, the central processing unit (CPU) manages multiple instruction pipelines to execute several instructions concurrently during a clock cycle.</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30</a:t>
            </a:fld>
            <a:endParaRPr lang="en-US" altLang="en-US"/>
          </a:p>
        </p:txBody>
      </p:sp>
    </p:spTree>
    <p:extLst>
      <p:ext uri="{BB962C8B-B14F-4D97-AF65-F5344CB8AC3E}">
        <p14:creationId xmlns:p14="http://schemas.microsoft.com/office/powerpoint/2010/main" val="1304492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Kiến trúc x86 chiếm ưu thế bên ngoài các hệ thống nhúng</a:t>
            </a:r>
          </a:p>
          <a:p>
            <a:r>
              <a:rPr lang="vi-VN"/>
              <a:t>Tổ chức và công nghệ thay đổi đáng kể</a:t>
            </a:r>
          </a:p>
          <a:p>
            <a:r>
              <a:rPr lang="vi-VN"/>
              <a:t>Kiến trúc tập lệnh được phát triển với khả năng tương thích ngược</a:t>
            </a:r>
          </a:p>
          <a:p>
            <a:r>
              <a:rPr lang="vi-VN"/>
              <a:t>~ 1 hướng dẫn mỗi tháng được thêm vào</a:t>
            </a:r>
          </a:p>
          <a:p>
            <a:r>
              <a:rPr lang="vi-VN"/>
              <a:t>500 hướng dẫn có sẵn</a:t>
            </a:r>
          </a:p>
          <a:p>
            <a:r>
              <a:rPr lang="vi-VN"/>
              <a:t>Xem các trang web của Intel để biết thông tin chi tiết về bộ xử lý</a:t>
            </a:r>
            <a:endParaRPr lang="en-US"/>
          </a:p>
          <a:p>
            <a:endParaRPr lang="en-US"/>
          </a:p>
          <a:p>
            <a:endParaRPr lang="en-US"/>
          </a:p>
          <a:p>
            <a:r>
              <a:rPr lang="en-US"/>
              <a:t>T</a:t>
            </a:r>
            <a:r>
              <a:rPr lang="vi-VN"/>
              <a:t>ương thích ngược (</a:t>
            </a:r>
            <a:r>
              <a:rPr lang="en-GB" altLang="en-US" sz="1200"/>
              <a:t>backwards compatibility</a:t>
            </a:r>
            <a:r>
              <a:rPr lang="vi-VN"/>
              <a:t>) là một thuộc tính của hệ thống, sản phẩm hoặc công nghệ cho phép khả năng tương tác với hệ thống cũ hơn hoặc với đầu vào được thiết kế cho hệ thống đó, đặc biệt là trong viễn thông và điện toán.</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31</a:t>
            </a:fld>
            <a:endParaRPr lang="en-US" altLang="en-US"/>
          </a:p>
        </p:txBody>
      </p:sp>
    </p:spTree>
    <p:extLst>
      <p:ext uri="{BB962C8B-B14F-4D97-AF65-F5344CB8AC3E}">
        <p14:creationId xmlns:p14="http://schemas.microsoft.com/office/powerpoint/2010/main" val="3519751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a:t>
            </a:r>
            <a:r>
              <a:rPr lang="en-US"/>
              <a:t> </a:t>
            </a:r>
            <a:r>
              <a:rPr kumimoji="1" lang="el-GR" sz="1200" b="1" i="0" kern="1200">
                <a:solidFill>
                  <a:schemeClr val="tx1"/>
                </a:solidFill>
                <a:effectLst/>
                <a:latin typeface="Times New Roman" panose="02020603050405020304" pitchFamily="18" charset="0"/>
                <a:ea typeface="+mn-ea"/>
                <a:cs typeface="+mn-cs"/>
              </a:rPr>
              <a:t>μ</a:t>
            </a:r>
            <a:r>
              <a:rPr kumimoji="1" lang="en-US" sz="1200" b="1" i="0" kern="1200">
                <a:solidFill>
                  <a:schemeClr val="tx1"/>
                </a:solidFill>
                <a:effectLst/>
                <a:latin typeface="Times New Roman" panose="02020603050405020304" pitchFamily="18" charset="0"/>
                <a:ea typeface="+mn-ea"/>
                <a:cs typeface="+mn-cs"/>
              </a:rPr>
              <a:t>m (micro) = 10</a:t>
            </a:r>
            <a:r>
              <a:rPr kumimoji="1" lang="en-US" sz="1200" b="1" i="0" kern="1200" baseline="30000">
                <a:solidFill>
                  <a:schemeClr val="tx1"/>
                </a:solidFill>
                <a:effectLst/>
                <a:latin typeface="Times New Roman" panose="02020603050405020304" pitchFamily="18" charset="0"/>
                <a:ea typeface="+mn-ea"/>
                <a:cs typeface="+mn-cs"/>
              </a:rPr>
              <a:t>-6</a:t>
            </a:r>
            <a:r>
              <a:rPr kumimoji="1" lang="en-US" sz="1200" b="1" i="0" kern="1200" baseline="0">
                <a:solidFill>
                  <a:schemeClr val="tx1"/>
                </a:solidFill>
                <a:effectLst/>
                <a:latin typeface="Times New Roman" panose="02020603050405020304" pitchFamily="18" charset="0"/>
                <a:ea typeface="+mn-ea"/>
                <a:cs typeface="+mn-cs"/>
              </a:rPr>
              <a:t> m</a:t>
            </a:r>
          </a:p>
          <a:p>
            <a:r>
              <a:rPr kumimoji="1" lang="en-US" sz="1200" b="1" i="0" kern="1200" baseline="0">
                <a:solidFill>
                  <a:schemeClr val="tx1"/>
                </a:solidFill>
                <a:effectLst/>
                <a:latin typeface="Times New Roman" panose="02020603050405020304" pitchFamily="18" charset="0"/>
                <a:ea typeface="+mn-ea"/>
                <a:cs typeface="+mn-cs"/>
              </a:rPr>
              <a:t>1 nm (nano) = 10</a:t>
            </a:r>
            <a:r>
              <a:rPr kumimoji="1" lang="en-US" sz="1200" b="1" i="0" kern="1200" baseline="30000">
                <a:solidFill>
                  <a:schemeClr val="tx1"/>
                </a:solidFill>
                <a:effectLst/>
                <a:latin typeface="Times New Roman" panose="02020603050405020304" pitchFamily="18" charset="0"/>
                <a:ea typeface="+mn-ea"/>
                <a:cs typeface="+mn-cs"/>
              </a:rPr>
              <a:t>-9</a:t>
            </a:r>
            <a:r>
              <a:rPr kumimoji="1" lang="en-US" sz="1200" b="1" i="0" kern="1200" baseline="0">
                <a:solidFill>
                  <a:schemeClr val="tx1"/>
                </a:solidFill>
                <a:effectLst/>
                <a:latin typeface="Times New Roman" panose="02020603050405020304" pitchFamily="18" charset="0"/>
                <a:ea typeface="+mn-ea"/>
                <a:cs typeface="+mn-cs"/>
              </a:rPr>
              <a:t> m</a:t>
            </a:r>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32</a:t>
            </a:fld>
            <a:endParaRPr lang="en-US" altLang="en-US"/>
          </a:p>
        </p:txBody>
      </p:sp>
    </p:spTree>
    <p:extLst>
      <p:ext uri="{BB962C8B-B14F-4D97-AF65-F5344CB8AC3E}">
        <p14:creationId xmlns:p14="http://schemas.microsoft.com/office/powerpoint/2010/main" val="3456022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a:t>
            </a:r>
            <a:r>
              <a:rPr lang="en-US"/>
              <a:t> </a:t>
            </a:r>
            <a:r>
              <a:rPr kumimoji="1" lang="el-GR" sz="1200" b="1" i="0" kern="1200">
                <a:solidFill>
                  <a:schemeClr val="tx1"/>
                </a:solidFill>
                <a:effectLst/>
                <a:latin typeface="Times New Roman" panose="02020603050405020304" pitchFamily="18" charset="0"/>
                <a:ea typeface="+mn-ea"/>
                <a:cs typeface="+mn-cs"/>
              </a:rPr>
              <a:t>μ</a:t>
            </a:r>
            <a:r>
              <a:rPr kumimoji="1" lang="en-US" sz="1200" b="1" i="0" kern="1200">
                <a:solidFill>
                  <a:schemeClr val="tx1"/>
                </a:solidFill>
                <a:effectLst/>
                <a:latin typeface="Times New Roman" panose="02020603050405020304" pitchFamily="18" charset="0"/>
                <a:ea typeface="+mn-ea"/>
                <a:cs typeface="+mn-cs"/>
              </a:rPr>
              <a:t>m (micro) = 10</a:t>
            </a:r>
            <a:r>
              <a:rPr kumimoji="1" lang="en-US" sz="1200" b="1" i="0" kern="1200" baseline="30000">
                <a:solidFill>
                  <a:schemeClr val="tx1"/>
                </a:solidFill>
                <a:effectLst/>
                <a:latin typeface="Times New Roman" panose="02020603050405020304" pitchFamily="18" charset="0"/>
                <a:ea typeface="+mn-ea"/>
                <a:cs typeface="+mn-cs"/>
              </a:rPr>
              <a:t>-6</a:t>
            </a:r>
            <a:r>
              <a:rPr kumimoji="1" lang="en-US" sz="1200" b="1" i="0" kern="1200" baseline="0">
                <a:solidFill>
                  <a:schemeClr val="tx1"/>
                </a:solidFill>
                <a:effectLst/>
                <a:latin typeface="Times New Roman" panose="02020603050405020304" pitchFamily="18" charset="0"/>
                <a:ea typeface="+mn-ea"/>
                <a:cs typeface="+mn-cs"/>
              </a:rPr>
              <a:t> m</a:t>
            </a:r>
          </a:p>
          <a:p>
            <a:r>
              <a:rPr kumimoji="1" lang="en-US" sz="1200" b="1" i="0" kern="1200" baseline="0">
                <a:solidFill>
                  <a:schemeClr val="tx1"/>
                </a:solidFill>
                <a:effectLst/>
                <a:latin typeface="Times New Roman" panose="02020603050405020304" pitchFamily="18" charset="0"/>
                <a:ea typeface="+mn-ea"/>
                <a:cs typeface="+mn-cs"/>
              </a:rPr>
              <a:t>1 nm (nano) = 10</a:t>
            </a:r>
            <a:r>
              <a:rPr kumimoji="1" lang="en-US" sz="1200" b="1" i="0" kern="1200" baseline="30000">
                <a:solidFill>
                  <a:schemeClr val="tx1"/>
                </a:solidFill>
                <a:effectLst/>
                <a:latin typeface="Times New Roman" panose="02020603050405020304" pitchFamily="18" charset="0"/>
                <a:ea typeface="+mn-ea"/>
                <a:cs typeface="+mn-cs"/>
              </a:rPr>
              <a:t>-9</a:t>
            </a:r>
            <a:r>
              <a:rPr kumimoji="1" lang="en-US" sz="1200" b="1" i="0" kern="1200" baseline="0">
                <a:solidFill>
                  <a:schemeClr val="tx1"/>
                </a:solidFill>
                <a:effectLst/>
                <a:latin typeface="Times New Roman" panose="02020603050405020304" pitchFamily="18" charset="0"/>
                <a:ea typeface="+mn-ea"/>
                <a:cs typeface="+mn-cs"/>
              </a:rPr>
              <a:t> m</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33</a:t>
            </a:fld>
            <a:endParaRPr lang="en-US" altLang="en-US"/>
          </a:p>
        </p:txBody>
      </p:sp>
    </p:spTree>
    <p:extLst>
      <p:ext uri="{BB962C8B-B14F-4D97-AF65-F5344CB8AC3E}">
        <p14:creationId xmlns:p14="http://schemas.microsoft.com/office/powerpoint/2010/main" val="1662676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John Mauchly, a professor of electrical engineering at the University of Pennsylvania, and John Eckert, one of his graduate students, proposed to build a general-purpose computer using vacuum tubes for the BRL’s application (Ballistics Research Laboratory).</a:t>
            </a:r>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4</a:t>
            </a:fld>
            <a:endParaRPr lang="en-US" altLang="en-US"/>
          </a:p>
        </p:txBody>
      </p:sp>
    </p:spTree>
    <p:extLst>
      <p:ext uri="{BB962C8B-B14F-4D97-AF65-F5344CB8AC3E}">
        <p14:creationId xmlns:p14="http://schemas.microsoft.com/office/powerpoint/2010/main" val="2617609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a:t>
            </a:r>
            <a:r>
              <a:rPr lang="en-US"/>
              <a:t> </a:t>
            </a:r>
            <a:r>
              <a:rPr kumimoji="1" lang="el-GR" sz="1200" b="1" i="0" kern="1200">
                <a:solidFill>
                  <a:schemeClr val="tx1"/>
                </a:solidFill>
                <a:effectLst/>
                <a:latin typeface="Times New Roman" panose="02020603050405020304" pitchFamily="18" charset="0"/>
                <a:ea typeface="+mn-ea"/>
                <a:cs typeface="+mn-cs"/>
              </a:rPr>
              <a:t>μ</a:t>
            </a:r>
            <a:r>
              <a:rPr kumimoji="1" lang="en-US" sz="1200" b="1" i="0" kern="1200">
                <a:solidFill>
                  <a:schemeClr val="tx1"/>
                </a:solidFill>
                <a:effectLst/>
                <a:latin typeface="Times New Roman" panose="02020603050405020304" pitchFamily="18" charset="0"/>
                <a:ea typeface="+mn-ea"/>
                <a:cs typeface="+mn-cs"/>
              </a:rPr>
              <a:t>m (micro) = 10</a:t>
            </a:r>
            <a:r>
              <a:rPr kumimoji="1" lang="en-US" sz="1200" b="1" i="0" kern="1200" baseline="30000">
                <a:solidFill>
                  <a:schemeClr val="tx1"/>
                </a:solidFill>
                <a:effectLst/>
                <a:latin typeface="Times New Roman" panose="02020603050405020304" pitchFamily="18" charset="0"/>
                <a:ea typeface="+mn-ea"/>
                <a:cs typeface="+mn-cs"/>
              </a:rPr>
              <a:t>-6</a:t>
            </a:r>
            <a:r>
              <a:rPr kumimoji="1" lang="en-US" sz="1200" b="1" i="0" kern="1200" baseline="0">
                <a:solidFill>
                  <a:schemeClr val="tx1"/>
                </a:solidFill>
                <a:effectLst/>
                <a:latin typeface="Times New Roman" panose="02020603050405020304" pitchFamily="18" charset="0"/>
                <a:ea typeface="+mn-ea"/>
                <a:cs typeface="+mn-cs"/>
              </a:rPr>
              <a:t> m</a:t>
            </a:r>
          </a:p>
          <a:p>
            <a:r>
              <a:rPr kumimoji="1" lang="en-US" sz="1200" b="1" i="0" kern="1200" baseline="0">
                <a:solidFill>
                  <a:schemeClr val="tx1"/>
                </a:solidFill>
                <a:effectLst/>
                <a:latin typeface="Times New Roman" panose="02020603050405020304" pitchFamily="18" charset="0"/>
                <a:ea typeface="+mn-ea"/>
                <a:cs typeface="+mn-cs"/>
              </a:rPr>
              <a:t>1 nm (nano) = 10</a:t>
            </a:r>
            <a:r>
              <a:rPr kumimoji="1" lang="en-US" sz="1200" b="1" i="0" kern="1200" baseline="30000">
                <a:solidFill>
                  <a:schemeClr val="tx1"/>
                </a:solidFill>
                <a:effectLst/>
                <a:latin typeface="Times New Roman" panose="02020603050405020304" pitchFamily="18" charset="0"/>
                <a:ea typeface="+mn-ea"/>
                <a:cs typeface="+mn-cs"/>
              </a:rPr>
              <a:t>-9</a:t>
            </a:r>
            <a:r>
              <a:rPr kumimoji="1" lang="en-US" sz="1200" b="1" i="0" kern="1200" baseline="0">
                <a:solidFill>
                  <a:schemeClr val="tx1"/>
                </a:solidFill>
                <a:effectLst/>
                <a:latin typeface="Times New Roman" panose="02020603050405020304" pitchFamily="18" charset="0"/>
                <a:ea typeface="+mn-ea"/>
                <a:cs typeface="+mn-cs"/>
              </a:rPr>
              <a:t> m</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34</a:t>
            </a:fld>
            <a:endParaRPr lang="en-US" altLang="en-US"/>
          </a:p>
        </p:txBody>
      </p:sp>
    </p:spTree>
    <p:extLst>
      <p:ext uri="{BB962C8B-B14F-4D97-AF65-F5344CB8AC3E}">
        <p14:creationId xmlns:p14="http://schemas.microsoft.com/office/powerpoint/2010/main" val="1168906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a:t>
            </a:r>
            <a:r>
              <a:rPr lang="en-US"/>
              <a:t> </a:t>
            </a:r>
            <a:r>
              <a:rPr kumimoji="1" lang="el-GR" sz="1200" b="1" i="0" kern="1200">
                <a:solidFill>
                  <a:schemeClr val="tx1"/>
                </a:solidFill>
                <a:effectLst/>
                <a:latin typeface="Times New Roman" panose="02020603050405020304" pitchFamily="18" charset="0"/>
                <a:ea typeface="+mn-ea"/>
                <a:cs typeface="+mn-cs"/>
              </a:rPr>
              <a:t>μ</a:t>
            </a:r>
            <a:r>
              <a:rPr kumimoji="1" lang="en-US" sz="1200" b="1" i="0" kern="1200">
                <a:solidFill>
                  <a:schemeClr val="tx1"/>
                </a:solidFill>
                <a:effectLst/>
                <a:latin typeface="Times New Roman" panose="02020603050405020304" pitchFamily="18" charset="0"/>
                <a:ea typeface="+mn-ea"/>
                <a:cs typeface="+mn-cs"/>
              </a:rPr>
              <a:t>m (micro) = 10</a:t>
            </a:r>
            <a:r>
              <a:rPr kumimoji="1" lang="en-US" sz="1200" b="1" i="0" kern="1200" baseline="30000">
                <a:solidFill>
                  <a:schemeClr val="tx1"/>
                </a:solidFill>
                <a:effectLst/>
                <a:latin typeface="Times New Roman" panose="02020603050405020304" pitchFamily="18" charset="0"/>
                <a:ea typeface="+mn-ea"/>
                <a:cs typeface="+mn-cs"/>
              </a:rPr>
              <a:t>-6</a:t>
            </a:r>
            <a:r>
              <a:rPr kumimoji="1" lang="en-US" sz="1200" b="1" i="0" kern="1200" baseline="0">
                <a:solidFill>
                  <a:schemeClr val="tx1"/>
                </a:solidFill>
                <a:effectLst/>
                <a:latin typeface="Times New Roman" panose="02020603050405020304" pitchFamily="18" charset="0"/>
                <a:ea typeface="+mn-ea"/>
                <a:cs typeface="+mn-cs"/>
              </a:rPr>
              <a:t> m</a:t>
            </a:r>
          </a:p>
          <a:p>
            <a:r>
              <a:rPr kumimoji="1" lang="en-US" sz="1200" b="1" i="0" kern="1200" baseline="0">
                <a:solidFill>
                  <a:schemeClr val="tx1"/>
                </a:solidFill>
                <a:effectLst/>
                <a:latin typeface="Times New Roman" panose="02020603050405020304" pitchFamily="18" charset="0"/>
                <a:ea typeface="+mn-ea"/>
                <a:cs typeface="+mn-cs"/>
              </a:rPr>
              <a:t>1 nm (nano) = 10</a:t>
            </a:r>
            <a:r>
              <a:rPr kumimoji="1" lang="en-US" sz="1200" b="1" i="0" kern="1200" baseline="30000">
                <a:solidFill>
                  <a:schemeClr val="tx1"/>
                </a:solidFill>
                <a:effectLst/>
                <a:latin typeface="Times New Roman" panose="02020603050405020304" pitchFamily="18" charset="0"/>
                <a:ea typeface="+mn-ea"/>
                <a:cs typeface="+mn-cs"/>
              </a:rPr>
              <a:t>-9</a:t>
            </a:r>
            <a:r>
              <a:rPr kumimoji="1" lang="en-US" sz="1200" b="1" i="0" kern="1200" baseline="0">
                <a:solidFill>
                  <a:schemeClr val="tx1"/>
                </a:solidFill>
                <a:effectLst/>
                <a:latin typeface="Times New Roman" panose="02020603050405020304" pitchFamily="18" charset="0"/>
                <a:ea typeface="+mn-ea"/>
                <a:cs typeface="+mn-cs"/>
              </a:rPr>
              <a:t> m</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35</a:t>
            </a:fld>
            <a:endParaRPr lang="en-US" altLang="en-US"/>
          </a:p>
        </p:txBody>
      </p:sp>
    </p:spTree>
    <p:extLst>
      <p:ext uri="{BB962C8B-B14F-4D97-AF65-F5344CB8AC3E}">
        <p14:creationId xmlns:p14="http://schemas.microsoft.com/office/powerpoint/2010/main" val="3702023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36</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649721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Tính toán v I / O chuyên sâu</a:t>
            </a:r>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38</a:t>
            </a:fld>
            <a:endParaRPr lang="en-US" altLang="en-US"/>
          </a:p>
        </p:txBody>
      </p:sp>
    </p:spTree>
    <p:extLst>
      <p:ext uri="{BB962C8B-B14F-4D97-AF65-F5344CB8AC3E}">
        <p14:creationId xmlns:p14="http://schemas.microsoft.com/office/powerpoint/2010/main" val="400057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kern="1200">
                <a:solidFill>
                  <a:schemeClr val="tx1"/>
                </a:solidFill>
                <a:effectLst/>
                <a:latin typeface="Times New Roman" panose="02020603050405020304" pitchFamily="18" charset="0"/>
                <a:ea typeface="+mn-ea"/>
                <a:cs typeface="+mn-cs"/>
              </a:rPr>
              <a:t>analog-to-digital converter</a:t>
            </a:r>
          </a:p>
          <a:p>
            <a:r>
              <a:rPr kumimoji="1" lang="en-US" sz="1200" b="1" i="0" kern="1200">
                <a:solidFill>
                  <a:schemeClr val="tx1"/>
                </a:solidFill>
                <a:effectLst/>
                <a:latin typeface="Times New Roman" panose="02020603050405020304" pitchFamily="18" charset="0"/>
                <a:ea typeface="+mn-ea"/>
                <a:cs typeface="+mn-cs"/>
              </a:rPr>
              <a:t>Digital-to-analog converter</a:t>
            </a:r>
          </a:p>
          <a:p>
            <a:endParaRPr kumimoji="1" lang="en-US" sz="1200" b="1" i="0" kern="1200">
              <a:solidFill>
                <a:schemeClr val="tx1"/>
              </a:solidFill>
              <a:effectLst/>
              <a:latin typeface="Times New Roman" panose="02020603050405020304" pitchFamily="18" charset="0"/>
              <a:ea typeface="+mn-ea"/>
              <a:cs typeface="+mn-cs"/>
            </a:endParaRPr>
          </a:p>
          <a:p>
            <a:r>
              <a:rPr kumimoji="1" lang="en-US" sz="1200" b="0" i="0" kern="1200">
                <a:solidFill>
                  <a:schemeClr val="tx1"/>
                </a:solidFill>
                <a:effectLst/>
                <a:latin typeface="Times New Roman" panose="02020603050405020304" pitchFamily="18" charset="0"/>
                <a:ea typeface="+mn-ea"/>
                <a:cs typeface="+mn-cs"/>
              </a:rPr>
              <a:t>“Actuator” tiếng việt đó là: bộ [cần] truyền động; bộ kích thích</a:t>
            </a:r>
            <a:endParaRPr lang="en-US"/>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39</a:t>
            </a:fld>
            <a:endParaRPr lang="en-US" altLang="en-US"/>
          </a:p>
        </p:txBody>
      </p:sp>
    </p:spTree>
    <p:extLst>
      <p:ext uri="{BB962C8B-B14F-4D97-AF65-F5344CB8AC3E}">
        <p14:creationId xmlns:p14="http://schemas.microsoft.com/office/powerpoint/2010/main" val="2299998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40</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200443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tiêu thụ ít điện năng: </a:t>
            </a:r>
            <a:r>
              <a:rPr lang="en-GB" altLang="en-US"/>
              <a:t>low power consumption</a:t>
            </a:r>
          </a:p>
          <a:p>
            <a:endParaRPr lang="en-GB"/>
          </a:p>
          <a:p>
            <a:r>
              <a:rPr lang="en-US"/>
              <a:t>A personal digital assistant (PDA), also known as a handheld PC, is a variety mobile device which functions as a personal information manager. PDAs have been mostly displaced by the widespread adoption of highly capable smartphones, in particular those based on iOS and Android.</a:t>
            </a:r>
          </a:p>
          <a:p>
            <a:endParaRPr lang="en-GB"/>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41</a:t>
            </a:fld>
            <a:endParaRPr lang="en-US" altLang="en-US"/>
          </a:p>
        </p:txBody>
      </p:sp>
    </p:spTree>
    <p:extLst>
      <p:ext uri="{BB962C8B-B14F-4D97-AF65-F5344CB8AC3E}">
        <p14:creationId xmlns:p14="http://schemas.microsoft.com/office/powerpoint/2010/main" val="2706402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E8DB9-8D6C-459E-8DF0-CDFC95A6C98B}" type="slidenum">
              <a:rPr lang="en-US" altLang="en-US"/>
              <a:pPr/>
              <a:t>44</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5615272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performance</a:t>
            </a:r>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45</a:t>
            </a:fld>
            <a:endParaRPr lang="en-US" altLang="en-US"/>
          </a:p>
        </p:txBody>
      </p:sp>
    </p:spTree>
    <p:extLst>
      <p:ext uri="{BB962C8B-B14F-4D97-AF65-F5344CB8AC3E}">
        <p14:creationId xmlns:p14="http://schemas.microsoft.com/office/powerpoint/2010/main" val="240734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1s= 10</a:t>
            </a:r>
            <a:r>
              <a:rPr lang="en-US" baseline="30000"/>
              <a:t>12</a:t>
            </a:r>
            <a:r>
              <a:rPr lang="en-US"/>
              <a:t> ps</a:t>
            </a:r>
          </a:p>
        </p:txBody>
      </p:sp>
      <p:sp>
        <p:nvSpPr>
          <p:cNvPr id="4" name="Slide Number Placeholder 3"/>
          <p:cNvSpPr>
            <a:spLocks noGrp="1"/>
          </p:cNvSpPr>
          <p:nvPr>
            <p:ph type="sldNum" sz="quarter" idx="5"/>
          </p:nvPr>
        </p:nvSpPr>
        <p:spPr/>
        <p:txBody>
          <a:bodyPr/>
          <a:lstStyle/>
          <a:p>
            <a:fld id="{7C67111C-9520-4821-B1BB-FF19F9033106}" type="slidenum">
              <a:rPr lang="en-US" altLang="en-US" smtClean="0"/>
              <a:pPr/>
              <a:t>50</a:t>
            </a:fld>
            <a:endParaRPr lang="en-US" altLang="en-US"/>
          </a:p>
        </p:txBody>
      </p:sp>
    </p:spTree>
    <p:extLst>
      <p:ext uri="{BB962C8B-B14F-4D97-AF65-F5344CB8AC3E}">
        <p14:creationId xmlns:p14="http://schemas.microsoft.com/office/powerpoint/2010/main" val="279177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a:t>
            </a:r>
            <a:r>
              <a:rPr lang="en-US" baseline="0"/>
              <a:t> feet xấp xỉ 0.3m (</a:t>
            </a:r>
            <a:r>
              <a:rPr lang="en-US" b="1" i="0">
                <a:solidFill>
                  <a:srgbClr val="212529"/>
                </a:solidFill>
                <a:effectLst/>
                <a:latin typeface="Arial" panose="020B0604020202020204" pitchFamily="34" charset="0"/>
              </a:rPr>
              <a:t>0.3048 Meters)</a:t>
            </a:r>
            <a:endParaRPr lang="en-US" baseline="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a:solidFill>
                  <a:srgbClr val="212529"/>
                </a:solidFill>
                <a:effectLst/>
                <a:latin typeface="Arial" panose="020B0604020202020204" pitchFamily="34" charset="0"/>
              </a:rPr>
              <a:t>1,500 Feet =</a:t>
            </a:r>
            <a:r>
              <a:rPr lang="en-US" b="1" i="0">
                <a:solidFill>
                  <a:srgbClr val="212529"/>
                </a:solidFill>
                <a:effectLst/>
                <a:latin typeface="Arial" panose="020B0604020202020204" pitchFamily="34" charset="0"/>
              </a:rPr>
              <a:t>457.2 Meters</a:t>
            </a:r>
          </a:p>
          <a:p>
            <a:endParaRPr lang="en-US"/>
          </a:p>
        </p:txBody>
      </p:sp>
      <p:sp>
        <p:nvSpPr>
          <p:cNvPr id="4" name="Slide Number Placeholder 3"/>
          <p:cNvSpPr>
            <a:spLocks noGrp="1"/>
          </p:cNvSpPr>
          <p:nvPr>
            <p:ph type="sldNum" sz="quarter" idx="10"/>
          </p:nvPr>
        </p:nvSpPr>
        <p:spPr/>
        <p:txBody>
          <a:bodyPr/>
          <a:lstStyle/>
          <a:p>
            <a:fld id="{7C67111C-9520-4821-B1BB-FF19F9033106}" type="slidenum">
              <a:rPr lang="en-US" altLang="en-US" smtClean="0"/>
              <a:pPr/>
              <a:t>5</a:t>
            </a:fld>
            <a:endParaRPr lang="en-US" altLang="en-US"/>
          </a:p>
        </p:txBody>
      </p:sp>
    </p:spTree>
    <p:extLst>
      <p:ext uri="{BB962C8B-B14F-4D97-AF65-F5344CB8AC3E}">
        <p14:creationId xmlns:p14="http://schemas.microsoft.com/office/powerpoint/2010/main" val="231893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3C4E40-BC57-4087-B4BA-C9FFBCA7E193}" type="slidenum">
              <a:rPr lang="en-US" altLang="en-US"/>
              <a:pPr/>
              <a:t>7</a:t>
            </a:fld>
            <a:endParaRPr lang="en-US"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a:solidFill>
                  <a:schemeClr val="tx1"/>
                </a:solidFill>
                <a:effectLst/>
                <a:latin typeface="Times New Roman" panose="02020603050405020304" pitchFamily="18" charset="0"/>
                <a:ea typeface="+mn-ea"/>
                <a:cs typeface="+mn-cs"/>
              </a:rPr>
              <a:t>Cấu trúc này đã được vạch ra trong đề xuất trước đó của von Neumann:</a:t>
            </a:r>
          </a:p>
          <a:p>
            <a:pPr marL="171450" indent="-171450">
              <a:buFontTx/>
              <a:buChar char="-"/>
            </a:pPr>
            <a:r>
              <a:rPr kumimoji="1" lang="en-US" sz="1200" kern="1200">
                <a:solidFill>
                  <a:schemeClr val="tx1"/>
                </a:solidFill>
                <a:effectLst/>
                <a:latin typeface="Times New Roman" panose="02020603050405020304" pitchFamily="18" charset="0"/>
                <a:ea typeface="+mn-ea"/>
                <a:cs typeface="+mn-cs"/>
              </a:rPr>
              <a:t>CA:</a:t>
            </a:r>
            <a:r>
              <a:rPr kumimoji="1" lang="en-US" sz="1200" kern="1200" baseline="0">
                <a:solidFill>
                  <a:schemeClr val="tx1"/>
                </a:solidFill>
                <a:effectLst/>
                <a:latin typeface="Times New Roman" panose="02020603050405020304" pitchFamily="18" charset="0"/>
                <a:ea typeface="+mn-ea"/>
                <a:cs typeface="+mn-cs"/>
              </a:rPr>
              <a:t> central arithmetical</a:t>
            </a:r>
          </a:p>
          <a:p>
            <a:pPr marL="171450" indent="-171450">
              <a:buFontTx/>
              <a:buChar char="-"/>
            </a:pPr>
            <a:r>
              <a:rPr kumimoji="1" lang="en-US" altLang="en-US" sz="1200" kern="1200" baseline="0">
                <a:solidFill>
                  <a:schemeClr val="tx1"/>
                </a:solidFill>
                <a:effectLst/>
                <a:latin typeface="Times New Roman" panose="02020603050405020304" pitchFamily="18" charset="0"/>
                <a:ea typeface="+mn-ea"/>
                <a:cs typeface="+mn-cs"/>
              </a:rPr>
              <a:t>CC: central control</a:t>
            </a:r>
          </a:p>
          <a:p>
            <a:pPr marL="171450" indent="-171450">
              <a:buFontTx/>
              <a:buChar char="-"/>
            </a:pPr>
            <a:r>
              <a:rPr kumimoji="1" lang="en-US" altLang="en-US" sz="1200" kern="1200" baseline="0">
                <a:solidFill>
                  <a:schemeClr val="tx1"/>
                </a:solidFill>
                <a:effectLst/>
                <a:latin typeface="Times New Roman" panose="02020603050405020304" pitchFamily="18" charset="0"/>
                <a:ea typeface="+mn-ea"/>
                <a:cs typeface="+mn-cs"/>
              </a:rPr>
              <a:t>M: memory</a:t>
            </a:r>
            <a:endParaRPr lang="en-GB" altLang="en-US"/>
          </a:p>
        </p:txBody>
      </p:sp>
    </p:spTree>
    <p:extLst>
      <p:ext uri="{BB962C8B-B14F-4D97-AF65-F5344CB8AC3E}">
        <p14:creationId xmlns:p14="http://schemas.microsoft.com/office/powerpoint/2010/main" val="194033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336D8-2CB5-4214-8BEF-8DF1340AE0DB}" type="slidenum">
              <a:rPr lang="en-US" altLang="en-US"/>
              <a:pPr/>
              <a:t>8</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4924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336D8-2CB5-4214-8BEF-8DF1340AE0DB}" type="slidenum">
              <a:rPr lang="en-US" altLang="en-US"/>
              <a:pPr/>
              <a:t>9</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397858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AF0560-D08F-439B-97BE-8B5D7CC437FA}" type="slidenum">
              <a:rPr lang="en-US" altLang="en-US"/>
              <a:pPr/>
              <a:t>10</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19822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E7317-A626-4FEE-876E-AC678BF5CFBD}" type="slidenum">
              <a:rPr lang="en-US" altLang="en-US"/>
              <a:pPr/>
              <a:t>11</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57133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914400" y="533400"/>
            <a:ext cx="7721600" cy="1905000"/>
          </a:xfrm>
        </p:spPr>
        <p:txBody>
          <a:bodyPr/>
          <a:lstStyle>
            <a:lvl1pPr>
              <a:defRPr sz="4000" b="1">
                <a:solidFill>
                  <a:srgbClr val="C00000"/>
                </a:solidFill>
                <a:latin typeface="Times New Roman" panose="02020603050405020304" pitchFamily="18" charset="0"/>
                <a:cs typeface="Times New Roman" panose="02020603050405020304" pitchFamily="18" charset="0"/>
              </a:defRPr>
            </a:lvl1pPr>
          </a:lstStyle>
          <a:p>
            <a:pPr lvl="0"/>
            <a:r>
              <a:rPr lang="en-GB" altLang="en-US" noProof="0"/>
              <a:t>Click to edit Master title style</a:t>
            </a:r>
          </a:p>
        </p:txBody>
      </p:sp>
      <p:sp>
        <p:nvSpPr>
          <p:cNvPr id="84995" name="Rectangle 3"/>
          <p:cNvSpPr>
            <a:spLocks noGrp="1" noChangeArrowheads="1"/>
          </p:cNvSpPr>
          <p:nvPr>
            <p:ph type="subTitle" idx="1"/>
          </p:nvPr>
        </p:nvSpPr>
        <p:spPr>
          <a:xfrm>
            <a:off x="914400" y="3028950"/>
            <a:ext cx="6400800" cy="1771650"/>
          </a:xfrm>
        </p:spPr>
        <p:txBody>
          <a:bodyPr/>
          <a:lstStyle>
            <a:lvl1pPr marL="0" indent="0">
              <a:buFontTx/>
              <a:buNone/>
              <a:defRPr>
                <a:latin typeface="Times New Roman" panose="02020603050405020304" pitchFamily="18" charset="0"/>
                <a:cs typeface="Times New Roman" panose="02020603050405020304" pitchFamily="18" charset="0"/>
              </a:defRPr>
            </a:lvl1pPr>
          </a:lstStyle>
          <a:p>
            <a:pPr lvl="0"/>
            <a:r>
              <a:rPr lang="en-GB" altLang="en-US" noProof="0"/>
              <a:t>Click to edit Master subtitle style</a:t>
            </a:r>
          </a:p>
        </p:txBody>
      </p:sp>
      <p:sp>
        <p:nvSpPr>
          <p:cNvPr id="84996" name="Rectangle 4"/>
          <p:cNvSpPr>
            <a:spLocks noGrp="1" noChangeArrowheads="1"/>
          </p:cNvSpPr>
          <p:nvPr>
            <p:ph type="dt" sz="half" idx="2"/>
          </p:nvPr>
        </p:nvSpPr>
        <p:spPr bwMode="auto">
          <a:xfrm>
            <a:off x="711200" y="6229350"/>
            <a:ext cx="19304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panose="020B0604020202020204" pitchFamily="34" charset="0"/>
              </a:defRPr>
            </a:lvl1pPr>
          </a:lstStyle>
          <a:p>
            <a:endParaRPr lang="en-GB" altLang="en-US"/>
          </a:p>
        </p:txBody>
      </p:sp>
      <p:sp>
        <p:nvSpPr>
          <p:cNvPr id="84997" name="Rectangle 5"/>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panose="020B0604020202020204" pitchFamily="34" charset="0"/>
              </a:defRPr>
            </a:lvl1pPr>
          </a:lstStyle>
          <a:p>
            <a:endParaRPr lang="en-GB" altLang="en-US"/>
          </a:p>
        </p:txBody>
      </p:sp>
      <p:sp>
        <p:nvSpPr>
          <p:cNvPr id="84998" name="Rectangle 6"/>
          <p:cNvSpPr>
            <a:spLocks noGrp="1" noChangeArrowheads="1"/>
          </p:cNvSpPr>
          <p:nvPr>
            <p:ph type="sldNum" sz="quarter" idx="4"/>
          </p:nvPr>
        </p:nvSpPr>
        <p:spPr bwMode="auto">
          <a:xfrm>
            <a:off x="6604000" y="6229350"/>
            <a:ext cx="1828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fld id="{A4D316C2-1FFE-400A-8963-0AC4041D9078}" type="slidenum">
              <a:rPr lang="en-GB" altLang="en-US"/>
              <a:pPr/>
              <a:t>‹#›</a:t>
            </a:fld>
            <a:endParaRPr lang="en-GB" altLang="en-US"/>
          </a:p>
        </p:txBody>
      </p:sp>
      <p:sp>
        <p:nvSpPr>
          <p:cNvPr id="84999" name="Line 7"/>
          <p:cNvSpPr>
            <a:spLocks noChangeShapeType="1"/>
          </p:cNvSpPr>
          <p:nvPr/>
        </p:nvSpPr>
        <p:spPr bwMode="auto">
          <a:xfrm>
            <a:off x="468313" y="24923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061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51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70C0"/>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ea typeface="Tahoma" panose="020B0604030504040204" pitchFamily="34" charset="0"/>
                <a:cs typeface="Times New Roman" panose="02020603050405020304" pitchFamily="18" charset="0"/>
              </a:defRPr>
            </a:lvl1pPr>
            <a:lvl2pPr>
              <a:defRPr>
                <a:latin typeface="Times New Roman" panose="02020603050405020304" pitchFamily="18" charset="0"/>
                <a:ea typeface="Tahoma" panose="020B0604030504040204" pitchFamily="34" charset="0"/>
                <a:cs typeface="Times New Roman" panose="02020603050405020304" pitchFamily="18" charset="0"/>
              </a:defRPr>
            </a:lvl2pPr>
            <a:lvl3pPr>
              <a:defRPr>
                <a:latin typeface="Times New Roman" panose="02020603050405020304" pitchFamily="18" charset="0"/>
                <a:ea typeface="Tahoma" panose="020B0604030504040204" pitchFamily="34" charset="0"/>
                <a:cs typeface="Times New Roman" panose="02020603050405020304" pitchFamily="18" charset="0"/>
              </a:defRPr>
            </a:lvl3pPr>
            <a:lvl4pPr>
              <a:defRPr>
                <a:latin typeface="Times New Roman" panose="02020603050405020304" pitchFamily="18" charset="0"/>
                <a:ea typeface="Tahoma" panose="020B0604030504040204" pitchFamily="34" charset="0"/>
                <a:cs typeface="Times New Roman" panose="02020603050405020304" pitchFamily="18" charset="0"/>
              </a:defRPr>
            </a:lvl4pPr>
            <a:lvl5pPr>
              <a:defRPr>
                <a:latin typeface="Times New Roman" panose="02020603050405020304" pitchFamily="18" charset="0"/>
                <a:ea typeface="Tahoma" panose="020B0604030504040204" pitchFamily="34"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717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06641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76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764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086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55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5457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6212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FFCE"/>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83971"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83972" name="Line 4"/>
          <p:cNvSpPr>
            <a:spLocks noChangeShapeType="1"/>
          </p:cNvSpPr>
          <p:nvPr/>
        </p:nvSpPr>
        <p:spPr bwMode="auto">
          <a:xfrm>
            <a:off x="468313" y="981075"/>
            <a:ext cx="8153400" cy="0"/>
          </a:xfrm>
          <a:prstGeom prst="line">
            <a:avLst/>
          </a:prstGeom>
          <a:noFill/>
          <a:ln w="762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kumimoji="1" sz="4000" b="1" kern="1200">
          <a:solidFill>
            <a:schemeClr val="tx2"/>
          </a:solidFill>
          <a:latin typeface="Times New Roman" panose="02020603050405020304" pitchFamily="18" charset="0"/>
          <a:ea typeface="+mj-ea"/>
          <a:cs typeface="Times New Roman" panose="02020603050405020304" pitchFamily="18" charset="0"/>
        </a:defRPr>
      </a:lvl1pPr>
      <a:lvl2pPr algn="l" rtl="0" eaLnBrk="0" fontAlgn="base" hangingPunct="0">
        <a:spcBef>
          <a:spcPct val="0"/>
        </a:spcBef>
        <a:spcAft>
          <a:spcPct val="0"/>
        </a:spcAft>
        <a:defRPr kumimoji="1" sz="2800">
          <a:solidFill>
            <a:schemeClr val="tx2"/>
          </a:solidFill>
          <a:latin typeface="Arial Black" panose="020B0A04020102020204" pitchFamily="34" charset="0"/>
        </a:defRPr>
      </a:lvl2pPr>
      <a:lvl3pPr algn="l" rtl="0" eaLnBrk="0" fontAlgn="base" hangingPunct="0">
        <a:spcBef>
          <a:spcPct val="0"/>
        </a:spcBef>
        <a:spcAft>
          <a:spcPct val="0"/>
        </a:spcAft>
        <a:defRPr kumimoji="1" sz="2800">
          <a:solidFill>
            <a:schemeClr val="tx2"/>
          </a:solidFill>
          <a:latin typeface="Arial Black" panose="020B0A04020102020204" pitchFamily="34" charset="0"/>
        </a:defRPr>
      </a:lvl3pPr>
      <a:lvl4pPr algn="l" rtl="0" eaLnBrk="0" fontAlgn="base" hangingPunct="0">
        <a:spcBef>
          <a:spcPct val="0"/>
        </a:spcBef>
        <a:spcAft>
          <a:spcPct val="0"/>
        </a:spcAft>
        <a:defRPr kumimoji="1" sz="2800">
          <a:solidFill>
            <a:schemeClr val="tx2"/>
          </a:solidFill>
          <a:latin typeface="Arial Black" panose="020B0A04020102020204" pitchFamily="34" charset="0"/>
        </a:defRPr>
      </a:lvl4pPr>
      <a:lvl5pPr algn="l" rtl="0" eaLnBrk="0" fontAlgn="base" hangingPunct="0">
        <a:spcBef>
          <a:spcPct val="0"/>
        </a:spcBef>
        <a:spcAft>
          <a:spcPct val="0"/>
        </a:spcAft>
        <a:defRPr kumimoji="1" sz="2800">
          <a:solidFill>
            <a:schemeClr val="tx2"/>
          </a:solidFill>
          <a:latin typeface="Arial Black" panose="020B0A04020102020204" pitchFamily="34" charset="0"/>
        </a:defRPr>
      </a:lvl5pPr>
      <a:lvl6pPr marL="457200" algn="l" rtl="0" eaLnBrk="0" fontAlgn="base" hangingPunct="0">
        <a:spcBef>
          <a:spcPct val="0"/>
        </a:spcBef>
        <a:spcAft>
          <a:spcPct val="0"/>
        </a:spcAft>
        <a:defRPr kumimoji="1" sz="2800">
          <a:solidFill>
            <a:schemeClr val="tx2"/>
          </a:solidFill>
          <a:latin typeface="Arial Black" panose="020B0A04020102020204" pitchFamily="34" charset="0"/>
        </a:defRPr>
      </a:lvl6pPr>
      <a:lvl7pPr marL="914400" algn="l" rtl="0" eaLnBrk="0" fontAlgn="base" hangingPunct="0">
        <a:spcBef>
          <a:spcPct val="0"/>
        </a:spcBef>
        <a:spcAft>
          <a:spcPct val="0"/>
        </a:spcAft>
        <a:defRPr kumimoji="1" sz="2800">
          <a:solidFill>
            <a:schemeClr val="tx2"/>
          </a:solidFill>
          <a:latin typeface="Arial Black" panose="020B0A04020102020204" pitchFamily="34" charset="0"/>
        </a:defRPr>
      </a:lvl7pPr>
      <a:lvl8pPr marL="1371600" algn="l" rtl="0" eaLnBrk="0" fontAlgn="base" hangingPunct="0">
        <a:spcBef>
          <a:spcPct val="0"/>
        </a:spcBef>
        <a:spcAft>
          <a:spcPct val="0"/>
        </a:spcAft>
        <a:defRPr kumimoji="1" sz="2800">
          <a:solidFill>
            <a:schemeClr val="tx2"/>
          </a:solidFill>
          <a:latin typeface="Arial Black" panose="020B0A04020102020204" pitchFamily="34" charset="0"/>
        </a:defRPr>
      </a:lvl8pPr>
      <a:lvl9pPr marL="1828800" algn="l" rtl="0" eaLnBrk="0" fontAlgn="base" hangingPunct="0">
        <a:spcBef>
          <a:spcPct val="0"/>
        </a:spcBef>
        <a:spcAft>
          <a:spcPct val="0"/>
        </a:spcAft>
        <a:defRPr kumimoji="1" sz="2800">
          <a:solidFill>
            <a:schemeClr val="tx2"/>
          </a:solidFill>
          <a:latin typeface="Arial Black" panose="020B0A04020102020204" pitchFamily="34" charset="0"/>
        </a:defRPr>
      </a:lvl9pPr>
    </p:titleStyle>
    <p:bodyStyle>
      <a:lvl1pPr marL="342900" indent="-342900" algn="l" rtl="0" eaLnBrk="0" fontAlgn="base" hangingPunct="0">
        <a:spcBef>
          <a:spcPct val="20000"/>
        </a:spcBef>
        <a:spcAft>
          <a:spcPct val="0"/>
        </a:spcAft>
        <a:buClr>
          <a:srgbClr val="008080"/>
        </a:buClr>
        <a:buChar char="•"/>
        <a:defRPr kumimoji="1"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rtl="0" eaLnBrk="0" fontAlgn="base" hangingPunct="0">
        <a:spcBef>
          <a:spcPct val="20000"/>
        </a:spcBef>
        <a:spcAft>
          <a:spcPct val="0"/>
        </a:spcAft>
        <a:buClr>
          <a:srgbClr val="008080"/>
        </a:buClr>
        <a:buChar char="—"/>
        <a:defRPr kumimoji="1"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rtl="0" eaLnBrk="0" fontAlgn="base" hangingPunct="0">
        <a:spcBef>
          <a:spcPct val="20000"/>
        </a:spcBef>
        <a:spcAft>
          <a:spcPct val="0"/>
        </a:spcAft>
        <a:buClr>
          <a:srgbClr val="008080"/>
        </a:buClr>
        <a:buChar char="–"/>
        <a:defRPr kumimoji="1"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rtl="0" eaLnBrk="0" fontAlgn="base" hangingPunct="0">
        <a:spcBef>
          <a:spcPct val="20000"/>
        </a:spcBef>
        <a:spcAft>
          <a:spcPct val="0"/>
        </a:spcAft>
        <a:buClr>
          <a:srgbClr val="008080"/>
        </a:buClr>
        <a:buChar char="+"/>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rtl="0" eaLnBrk="0" fontAlgn="base" hangingPunct="0">
        <a:spcBef>
          <a:spcPct val="20000"/>
        </a:spcBef>
        <a:spcAft>
          <a:spcPct val="0"/>
        </a:spcAft>
        <a:buClr>
          <a:srgbClr val="008080"/>
        </a:buClr>
        <a:buChar char="o"/>
        <a:defRPr kumimoji="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78792" y="533400"/>
            <a:ext cx="7721600" cy="1905000"/>
          </a:xfrm>
        </p:spPr>
        <p:txBody>
          <a:bodyPr/>
          <a:lstStyle/>
          <a:p>
            <a:r>
              <a:rPr lang="en-GB" altLang="en-US"/>
              <a:t>KIẾN TRÚC MÁY TÍNH</a:t>
            </a:r>
          </a:p>
        </p:txBody>
      </p:sp>
      <p:sp>
        <p:nvSpPr>
          <p:cNvPr id="4101" name="Rectangle 5"/>
          <p:cNvSpPr>
            <a:spLocks noGrp="1" noChangeArrowheads="1"/>
          </p:cNvSpPr>
          <p:nvPr>
            <p:ph type="subTitle" idx="1"/>
          </p:nvPr>
        </p:nvSpPr>
        <p:spPr/>
        <p:txBody>
          <a:bodyPr/>
          <a:lstStyle/>
          <a:p>
            <a:pPr algn="ctr"/>
            <a:r>
              <a:rPr lang="en-GB" altLang="en-US"/>
              <a:t>CHƯƠNG 1: TỔNG QUAN</a:t>
            </a:r>
          </a:p>
          <a:p>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06400" y="152400"/>
            <a:ext cx="2869456" cy="838200"/>
          </a:xfrm>
        </p:spPr>
        <p:txBody>
          <a:bodyPr/>
          <a:lstStyle/>
          <a:p>
            <a:r>
              <a:rPr lang="en-GB" altLang="en-US" sz="2800">
                <a:solidFill>
                  <a:srgbClr val="0070C0"/>
                </a:solidFill>
              </a:rPr>
              <a:t>Chi tiết cấu trúc máy IAS</a:t>
            </a:r>
          </a:p>
        </p:txBody>
      </p:sp>
      <p:sp>
        <p:nvSpPr>
          <p:cNvPr id="2" name="TextBox 1"/>
          <p:cNvSpPr txBox="1"/>
          <p:nvPr/>
        </p:nvSpPr>
        <p:spPr>
          <a:xfrm>
            <a:off x="406400" y="1052736"/>
            <a:ext cx="4093592" cy="6740307"/>
          </a:xfrm>
          <a:prstGeom prst="rect">
            <a:avLst/>
          </a:prstGeom>
          <a:noFill/>
        </p:spPr>
        <p:txBody>
          <a:bodyPr wrap="square" rtlCol="0">
            <a:spAutoFit/>
          </a:bodyPr>
          <a:lstStyle/>
          <a:p>
            <a:r>
              <a:rPr lang="en-US" b="1"/>
              <a:t>MBR:</a:t>
            </a:r>
            <a:r>
              <a:rPr lang="en-US"/>
              <a:t> Chứa một từ được lưu trong bộ nhớ hoặc được gửi đi đến bộ phận I/O, hoặc được sử dụng để nhận từ từ bộ nhớ hoặc từ bộ phận I/O.</a:t>
            </a:r>
          </a:p>
          <a:p>
            <a:r>
              <a:rPr lang="en-US" b="1"/>
              <a:t>MAR:</a:t>
            </a:r>
            <a:r>
              <a:rPr lang="en-US"/>
              <a:t> Chỉ định địa chỉ trong bộ nhớ của từ được ghi từ MBR hoặc đọc vào MBR.</a:t>
            </a:r>
          </a:p>
          <a:p>
            <a:r>
              <a:rPr lang="en-US" b="1"/>
              <a:t>IR:</a:t>
            </a:r>
            <a:r>
              <a:rPr lang="en-US"/>
              <a:t> Bao gồm lệnh 8-bit opcode đang được thực thi.</a:t>
            </a:r>
          </a:p>
          <a:p>
            <a:r>
              <a:rPr lang="en-US" b="1"/>
              <a:t>PC:</a:t>
            </a:r>
            <a:r>
              <a:rPr lang="en-US"/>
              <a:t> Chứa địa chỉ của cặp lệnh tiếp theo được lấy ra từ bộ nhớ.</a:t>
            </a:r>
          </a:p>
          <a:p>
            <a:r>
              <a:rPr lang="en-US" b="1"/>
              <a:t>AC và MQ:</a:t>
            </a:r>
            <a:r>
              <a:rPr lang="en-US"/>
              <a:t> Được sử dụng để giữ các toán hạng tạm thời và kết quả hoạt động của ALU.</a:t>
            </a:r>
          </a:p>
          <a:p>
            <a:endParaRPr lang="en-US"/>
          </a:p>
          <a:p>
            <a:endParaRPr lang="en-US"/>
          </a:p>
          <a:p>
            <a:endParaRPr lang="en-US"/>
          </a:p>
        </p:txBody>
      </p:sp>
      <p:pic>
        <p:nvPicPr>
          <p:cNvPr id="5" name="Picture 4"/>
          <p:cNvPicPr/>
          <p:nvPr/>
        </p:nvPicPr>
        <p:blipFill rotWithShape="1">
          <a:blip r:embed="rId3"/>
          <a:srcRect b="4264"/>
          <a:stretch/>
        </p:blipFill>
        <p:spPr>
          <a:xfrm>
            <a:off x="4499992" y="152400"/>
            <a:ext cx="4536504" cy="6588968"/>
          </a:xfrm>
          <a:prstGeom prst="rect">
            <a:avLst/>
          </a:prstGeom>
        </p:spPr>
      </p:pic>
    </p:spTree>
    <p:extLst>
      <p:ext uri="{BB962C8B-B14F-4D97-AF65-F5344CB8AC3E}">
        <p14:creationId xmlns:p14="http://schemas.microsoft.com/office/powerpoint/2010/main" val="293832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barn(inVertical)">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barn(inVertical)">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barn(inVertic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barn(inVertical)">
                                      <p:cBhvr>
                                        <p:cTn id="2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lstStyle/>
          <a:p>
            <a:r>
              <a:rPr lang="en-US" altLang="en-US"/>
              <a:t>Các máy tính thương mại</a:t>
            </a:r>
          </a:p>
        </p:txBody>
      </p:sp>
      <p:sp>
        <p:nvSpPr>
          <p:cNvPr id="44035" name="Rectangle 1027"/>
          <p:cNvSpPr>
            <a:spLocks noGrp="1" noChangeArrowheads="1"/>
          </p:cNvSpPr>
          <p:nvPr>
            <p:ph type="body" idx="1"/>
          </p:nvPr>
        </p:nvSpPr>
        <p:spPr/>
        <p:txBody>
          <a:bodyPr/>
          <a:lstStyle/>
          <a:p>
            <a:r>
              <a:rPr lang="en-US" altLang="en-US"/>
              <a:t>1947 – tập đoàn máy tính Eckert-Mauchly</a:t>
            </a:r>
          </a:p>
          <a:p>
            <a:r>
              <a:rPr lang="en-US" altLang="en-US"/>
              <a:t>UNIVAC I (Universal Automatic Computer)</a:t>
            </a:r>
          </a:p>
          <a:p>
            <a:r>
              <a:rPr lang="en-US"/>
              <a:t>Được đặt mua bởi Tổng cục Thống kê cho việc tính toán năm 1950.</a:t>
            </a:r>
            <a:endParaRPr lang="en-US" altLang="en-US"/>
          </a:p>
          <a:p>
            <a:r>
              <a:rPr lang="en-US" altLang="en-US"/>
              <a:t>Trở thành thành viên của tập đoàn Sperry-Rand</a:t>
            </a:r>
          </a:p>
          <a:p>
            <a:r>
              <a:rPr lang="en-US" altLang="en-US"/>
              <a:t>Sau thập niên 1950 - UNIVAC II</a:t>
            </a:r>
          </a:p>
          <a:p>
            <a:pPr lvl="1"/>
            <a:r>
              <a:rPr lang="en-US" altLang="en-US"/>
              <a:t>Nhanh hơn</a:t>
            </a:r>
          </a:p>
          <a:p>
            <a:pPr lvl="1"/>
            <a:r>
              <a:rPr lang="en-US" altLang="en-US"/>
              <a:t>Bộ nhớ nhiều hơn</a:t>
            </a:r>
          </a:p>
        </p:txBody>
      </p:sp>
    </p:spTree>
    <p:extLst>
      <p:ext uri="{BB962C8B-B14F-4D97-AF65-F5344CB8AC3E}">
        <p14:creationId xmlns:p14="http://schemas.microsoft.com/office/powerpoint/2010/main" val="128938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IBM</a:t>
            </a:r>
          </a:p>
        </p:txBody>
      </p:sp>
      <p:sp>
        <p:nvSpPr>
          <p:cNvPr id="45059" name="Rectangle 3"/>
          <p:cNvSpPr>
            <a:spLocks noGrp="1" noChangeArrowheads="1"/>
          </p:cNvSpPr>
          <p:nvPr>
            <p:ph type="body" idx="1"/>
          </p:nvPr>
        </p:nvSpPr>
        <p:spPr/>
        <p:txBody>
          <a:bodyPr/>
          <a:lstStyle/>
          <a:p>
            <a:r>
              <a:rPr lang="en-US" altLang="en-US"/>
              <a:t>Thiết bị xử lý thẻ đục lỗ</a:t>
            </a:r>
          </a:p>
          <a:p>
            <a:r>
              <a:rPr lang="en-US" altLang="en-US"/>
              <a:t>1953 – máy mã 701</a:t>
            </a:r>
          </a:p>
          <a:p>
            <a:pPr lvl="1"/>
            <a:r>
              <a:rPr lang="en-US" altLang="en-US"/>
              <a:t>Máy tính chương trình lưu trữ đầu tiên của IBM</a:t>
            </a:r>
          </a:p>
          <a:p>
            <a:pPr lvl="1"/>
            <a:r>
              <a:rPr lang="en-US" altLang="en-US"/>
              <a:t>Các tính toán khoa học</a:t>
            </a:r>
          </a:p>
          <a:p>
            <a:r>
              <a:rPr lang="en-US" altLang="en-US"/>
              <a:t>1955 – máy mã 702</a:t>
            </a:r>
          </a:p>
          <a:p>
            <a:pPr lvl="1"/>
            <a:r>
              <a:rPr lang="en-US" altLang="en-US"/>
              <a:t>Các ứng dụng kinh doanh</a:t>
            </a:r>
          </a:p>
        </p:txBody>
      </p:sp>
    </p:spTree>
    <p:extLst>
      <p:ext uri="{BB962C8B-B14F-4D97-AF65-F5344CB8AC3E}">
        <p14:creationId xmlns:p14="http://schemas.microsoft.com/office/powerpoint/2010/main" val="361408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Thế hệ thứ 2: Transistors</a:t>
            </a:r>
          </a:p>
        </p:txBody>
      </p:sp>
      <p:sp>
        <p:nvSpPr>
          <p:cNvPr id="46083" name="Rectangle 3"/>
          <p:cNvSpPr>
            <a:spLocks noGrp="1" noChangeArrowheads="1"/>
          </p:cNvSpPr>
          <p:nvPr>
            <p:ph type="body" idx="1"/>
          </p:nvPr>
        </p:nvSpPr>
        <p:spPr>
          <a:xfrm>
            <a:off x="457200" y="1066800"/>
            <a:ext cx="5554960" cy="5638800"/>
          </a:xfrm>
        </p:spPr>
        <p:txBody>
          <a:bodyPr/>
          <a:lstStyle/>
          <a:p>
            <a:r>
              <a:rPr lang="en-US" altLang="en-US"/>
              <a:t>Thay thế cho đèn điện tử chân không</a:t>
            </a:r>
          </a:p>
          <a:p>
            <a:r>
              <a:rPr lang="en-US" altLang="en-US"/>
              <a:t>Nhỏ hơn</a:t>
            </a:r>
          </a:p>
          <a:p>
            <a:r>
              <a:rPr lang="en-US" altLang="en-US"/>
              <a:t>Rẻ hơn</a:t>
            </a:r>
          </a:p>
          <a:p>
            <a:r>
              <a:rPr lang="en-US" altLang="en-US"/>
              <a:t>Ít tản nhiệt</a:t>
            </a:r>
          </a:p>
          <a:p>
            <a:r>
              <a:rPr lang="en-US" altLang="en-US"/>
              <a:t>Thiết bị trạng thái đặc</a:t>
            </a:r>
          </a:p>
          <a:p>
            <a:r>
              <a:rPr lang="en-US" altLang="en-US"/>
              <a:t>Được làm từ Silic</a:t>
            </a:r>
          </a:p>
          <a:p>
            <a:r>
              <a:rPr lang="en-US" altLang="en-US"/>
              <a:t>Được phát minh năm 1947 tại Bell Labs</a:t>
            </a:r>
          </a:p>
          <a:p>
            <a:r>
              <a:rPr lang="en-US" altLang="en-US"/>
              <a:t>William Shockley và cộng sự.</a:t>
            </a:r>
          </a:p>
        </p:txBody>
      </p:sp>
      <p:pic>
        <p:nvPicPr>
          <p:cNvPr id="1026" name="Picture 2" descr="SCANWORLD 2N2222 NPN Transistor Price in India - Buy SCANWORLD ...">
            <a:extLst>
              <a:ext uri="{FF2B5EF4-FFF2-40B4-BE49-F238E27FC236}">
                <a16:creationId xmlns:a16="http://schemas.microsoft.com/office/drawing/2014/main" id="{29211DD6-3FCD-4DEF-9E81-CFB51BBE6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628800"/>
            <a:ext cx="33528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76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Các máy tính sử dụng transistor</a:t>
            </a:r>
          </a:p>
        </p:txBody>
      </p:sp>
      <p:sp>
        <p:nvSpPr>
          <p:cNvPr id="47107" name="Rectangle 3"/>
          <p:cNvSpPr>
            <a:spLocks noGrp="1" noChangeArrowheads="1"/>
          </p:cNvSpPr>
          <p:nvPr>
            <p:ph type="body" idx="1"/>
          </p:nvPr>
        </p:nvSpPr>
        <p:spPr/>
        <p:txBody>
          <a:bodyPr/>
          <a:lstStyle/>
          <a:p>
            <a:r>
              <a:rPr lang="en-US" altLang="en-US"/>
              <a:t>Các máy thế hệ thứ 2</a:t>
            </a:r>
          </a:p>
          <a:p>
            <a:r>
              <a:rPr lang="en-US" altLang="en-US"/>
              <a:t>NCR &amp; RCA</a:t>
            </a:r>
          </a:p>
          <a:p>
            <a:r>
              <a:rPr lang="en-US" altLang="en-US"/>
              <a:t>IBM 7000</a:t>
            </a:r>
          </a:p>
          <a:p>
            <a:r>
              <a:rPr lang="en-US" altLang="en-US"/>
              <a:t>DEC - 1957</a:t>
            </a:r>
          </a:p>
          <a:p>
            <a:endParaRPr lang="en-US" altLang="en-US"/>
          </a:p>
        </p:txBody>
      </p:sp>
    </p:spTree>
    <p:extLst>
      <p:ext uri="{BB962C8B-B14F-4D97-AF65-F5344CB8AC3E}">
        <p14:creationId xmlns:p14="http://schemas.microsoft.com/office/powerpoint/2010/main" val="222868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Thế hệ thứ 3: Vi mạch</a:t>
            </a:r>
          </a:p>
        </p:txBody>
      </p:sp>
      <p:sp>
        <p:nvSpPr>
          <p:cNvPr id="48131" name="Rectangle 3"/>
          <p:cNvSpPr>
            <a:spLocks noGrp="1" noChangeArrowheads="1"/>
          </p:cNvSpPr>
          <p:nvPr>
            <p:ph type="body" idx="1"/>
          </p:nvPr>
        </p:nvSpPr>
        <p:spPr>
          <a:xfrm>
            <a:off x="457200" y="1066800"/>
            <a:ext cx="3826768" cy="5638800"/>
          </a:xfrm>
        </p:spPr>
        <p:txBody>
          <a:bodyPr/>
          <a:lstStyle/>
          <a:p>
            <a:r>
              <a:rPr lang="en-US" altLang="en-US"/>
              <a:t>“điện tử nhỏ”</a:t>
            </a:r>
          </a:p>
          <a:p>
            <a:r>
              <a:rPr lang="vi-VN" altLang="en-US"/>
              <a:t>Một máy tính được tạo thành từ các cổng, các </a:t>
            </a:r>
            <a:r>
              <a:rPr lang="en-US" altLang="en-US"/>
              <a:t>ô</a:t>
            </a:r>
            <a:r>
              <a:rPr lang="vi-VN" altLang="en-US"/>
              <a:t> nhớ và các kết nối.</a:t>
            </a:r>
            <a:endParaRPr lang="en-US" altLang="en-US"/>
          </a:p>
          <a:p>
            <a:r>
              <a:rPr lang="vi-VN" altLang="en-US"/>
              <a:t>Chúng có thể được sản xuất trên một chất bán dẫn.</a:t>
            </a:r>
            <a:endParaRPr lang="en-US" altLang="en-US"/>
          </a:p>
          <a:p>
            <a:pPr marL="0" indent="0">
              <a:buNone/>
            </a:pPr>
            <a:endParaRPr lang="en-US" altLang="en-US"/>
          </a:p>
          <a:p>
            <a:endParaRPr lang="en-US" altLang="en-US"/>
          </a:p>
        </p:txBody>
      </p:sp>
      <p:pic>
        <p:nvPicPr>
          <p:cNvPr id="2" name="Picture 1">
            <a:extLst>
              <a:ext uri="{FF2B5EF4-FFF2-40B4-BE49-F238E27FC236}">
                <a16:creationId xmlns:a16="http://schemas.microsoft.com/office/drawing/2014/main" id="{B73340A1-151B-4D3C-A40D-658DAA1D7516}"/>
              </a:ext>
            </a:extLst>
          </p:cNvPr>
          <p:cNvPicPr>
            <a:picLocks noChangeAspect="1"/>
          </p:cNvPicPr>
          <p:nvPr/>
        </p:nvPicPr>
        <p:blipFill>
          <a:blip r:embed="rId3"/>
          <a:stretch>
            <a:fillRect/>
          </a:stretch>
        </p:blipFill>
        <p:spPr>
          <a:xfrm>
            <a:off x="4572000" y="1196752"/>
            <a:ext cx="3960440" cy="5147356"/>
          </a:xfrm>
          <a:prstGeom prst="rect">
            <a:avLst/>
          </a:prstGeom>
        </p:spPr>
      </p:pic>
    </p:spTree>
    <p:extLst>
      <p:ext uri="{BB962C8B-B14F-4D97-AF65-F5344CB8AC3E}">
        <p14:creationId xmlns:p14="http://schemas.microsoft.com/office/powerpoint/2010/main" val="134143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Wafer</a:t>
            </a:r>
          </a:p>
        </p:txBody>
      </p:sp>
      <p:sp>
        <p:nvSpPr>
          <p:cNvPr id="48131" name="Rectangle 3"/>
          <p:cNvSpPr>
            <a:spLocks noGrp="1" noChangeArrowheads="1"/>
          </p:cNvSpPr>
          <p:nvPr>
            <p:ph type="body" idx="1"/>
          </p:nvPr>
        </p:nvSpPr>
        <p:spPr>
          <a:xfrm>
            <a:off x="457200" y="1066800"/>
            <a:ext cx="3826768" cy="5638800"/>
          </a:xfrm>
        </p:spPr>
        <p:txBody>
          <a:bodyPr/>
          <a:lstStyle/>
          <a:p>
            <a:endParaRPr lang="en-US" altLang="en-US"/>
          </a:p>
          <a:p>
            <a:pPr marL="0" indent="0">
              <a:buNone/>
            </a:pPr>
            <a:endParaRPr lang="en-US" altLang="en-US"/>
          </a:p>
          <a:p>
            <a:endParaRPr lang="en-US" altLang="en-US"/>
          </a:p>
        </p:txBody>
      </p:sp>
      <p:pic>
        <p:nvPicPr>
          <p:cNvPr id="10242" name="Picture 2" descr="Silicon Wafer Market to become worth US$14.21 mn by 2025 | TMR">
            <a:extLst>
              <a:ext uri="{FF2B5EF4-FFF2-40B4-BE49-F238E27FC236}">
                <a16:creationId xmlns:a16="http://schemas.microsoft.com/office/drawing/2014/main" id="{22F6D9A5-80DC-486D-8BD7-EA972794D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 y="1332907"/>
            <a:ext cx="3250704" cy="220209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Silicon Wafers - Vintage Computer Chip Collectibles, Memorabilia ...">
            <a:extLst>
              <a:ext uri="{FF2B5EF4-FFF2-40B4-BE49-F238E27FC236}">
                <a16:creationId xmlns:a16="http://schemas.microsoft.com/office/drawing/2014/main" id="{FF4F259D-D6AA-4CA5-BF11-C07728544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587" y="1181887"/>
            <a:ext cx="2427089" cy="449422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The silicon wafer patterned with hundreds of square dies. The ...">
            <a:extLst>
              <a:ext uri="{FF2B5EF4-FFF2-40B4-BE49-F238E27FC236}">
                <a16:creationId xmlns:a16="http://schemas.microsoft.com/office/drawing/2014/main" id="{E283981B-C872-482E-9B64-8CAFFE4DCC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315" y="3878721"/>
            <a:ext cx="3088185" cy="257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03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Các thế hệ máy tính</a:t>
            </a:r>
          </a:p>
        </p:txBody>
      </p:sp>
      <p:pic>
        <p:nvPicPr>
          <p:cNvPr id="2" name="Picture 1">
            <a:extLst>
              <a:ext uri="{FF2B5EF4-FFF2-40B4-BE49-F238E27FC236}">
                <a16:creationId xmlns:a16="http://schemas.microsoft.com/office/drawing/2014/main" id="{47C21861-BA8F-4F6C-A30A-71369BEA00F3}"/>
              </a:ext>
            </a:extLst>
          </p:cNvPr>
          <p:cNvPicPr>
            <a:picLocks noChangeAspect="1"/>
          </p:cNvPicPr>
          <p:nvPr/>
        </p:nvPicPr>
        <p:blipFill>
          <a:blip r:embed="rId3"/>
          <a:stretch>
            <a:fillRect/>
          </a:stretch>
        </p:blipFill>
        <p:spPr>
          <a:xfrm>
            <a:off x="1" y="1268761"/>
            <a:ext cx="9144000" cy="4320480"/>
          </a:xfrm>
          <a:prstGeom prst="rect">
            <a:avLst/>
          </a:prstGeom>
        </p:spPr>
      </p:pic>
      <p:sp>
        <p:nvSpPr>
          <p:cNvPr id="49155" name="Rectangle 3"/>
          <p:cNvSpPr>
            <a:spLocks noGrp="1" noChangeArrowheads="1"/>
          </p:cNvSpPr>
          <p:nvPr>
            <p:ph type="body" idx="1"/>
          </p:nvPr>
        </p:nvSpPr>
        <p:spPr/>
        <p:txBody>
          <a:bodyPr/>
          <a:lstStyle/>
          <a:p>
            <a:pPr>
              <a:lnSpc>
                <a:spcPct val="90000"/>
              </a:lnSpc>
            </a:pPr>
            <a:endParaRPr lang="en-US" altLang="en-US"/>
          </a:p>
        </p:txBody>
      </p:sp>
    </p:spTree>
    <p:extLst>
      <p:ext uri="{BB962C8B-B14F-4D97-AF65-F5344CB8AC3E}">
        <p14:creationId xmlns:p14="http://schemas.microsoft.com/office/powerpoint/2010/main" val="304264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A945-66ED-4D9B-8F0C-E61DFD7C81C2}"/>
              </a:ext>
            </a:extLst>
          </p:cNvPr>
          <p:cNvSpPr>
            <a:spLocks noGrp="1"/>
          </p:cNvSpPr>
          <p:nvPr>
            <p:ph type="title"/>
          </p:nvPr>
        </p:nvSpPr>
        <p:spPr/>
        <p:txBody>
          <a:bodyPr/>
          <a:lstStyle/>
          <a:p>
            <a:r>
              <a:rPr lang="en-US" sz="3200"/>
              <a:t>Sự gia tăng số transitor trong mạch tích hợp</a:t>
            </a:r>
          </a:p>
        </p:txBody>
      </p:sp>
      <p:pic>
        <p:nvPicPr>
          <p:cNvPr id="4" name="Content Placeholder 3">
            <a:extLst>
              <a:ext uri="{FF2B5EF4-FFF2-40B4-BE49-F238E27FC236}">
                <a16:creationId xmlns:a16="http://schemas.microsoft.com/office/drawing/2014/main" id="{7DE01CC7-A2A6-4D5E-B9F7-B807E1C9019C}"/>
              </a:ext>
            </a:extLst>
          </p:cNvPr>
          <p:cNvPicPr>
            <a:picLocks noGrp="1" noChangeAspect="1"/>
          </p:cNvPicPr>
          <p:nvPr>
            <p:ph idx="1"/>
          </p:nvPr>
        </p:nvPicPr>
        <p:blipFill>
          <a:blip r:embed="rId3"/>
          <a:stretch>
            <a:fillRect/>
          </a:stretch>
        </p:blipFill>
        <p:spPr>
          <a:xfrm>
            <a:off x="242400" y="1340768"/>
            <a:ext cx="8722088" cy="4824536"/>
          </a:xfrm>
          <a:prstGeom prst="rect">
            <a:avLst/>
          </a:prstGeom>
        </p:spPr>
      </p:pic>
    </p:spTree>
    <p:extLst>
      <p:ext uri="{BB962C8B-B14F-4D97-AF65-F5344CB8AC3E}">
        <p14:creationId xmlns:p14="http://schemas.microsoft.com/office/powerpoint/2010/main" val="21985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ltLang="en-US"/>
              <a:t>Luật Moore</a:t>
            </a:r>
          </a:p>
        </p:txBody>
      </p:sp>
      <p:sp>
        <p:nvSpPr>
          <p:cNvPr id="50181" name="Rectangle 5"/>
          <p:cNvSpPr>
            <a:spLocks noGrp="1" noChangeArrowheads="1"/>
          </p:cNvSpPr>
          <p:nvPr>
            <p:ph type="body" idx="1"/>
          </p:nvPr>
        </p:nvSpPr>
        <p:spPr/>
        <p:txBody>
          <a:bodyPr/>
          <a:lstStyle/>
          <a:p>
            <a:r>
              <a:rPr lang="en-US" altLang="en-US" sz="2400"/>
              <a:t>Tăng mật độ các thành phần trên chip</a:t>
            </a:r>
          </a:p>
          <a:p>
            <a:r>
              <a:rPr lang="en-US" altLang="en-US" sz="2400"/>
              <a:t>Gordon Moore – đồng sáng lập Intel</a:t>
            </a:r>
          </a:p>
          <a:p>
            <a:r>
              <a:rPr lang="en-US" altLang="en-US" sz="2400"/>
              <a:t>Số transistor trên một chip sẽ tăng gấp đôi mỗi năm.</a:t>
            </a:r>
          </a:p>
          <a:p>
            <a:r>
              <a:rPr lang="en-US" altLang="en-US" sz="2400"/>
              <a:t>Kể từ năm 1970, phát triển đã chậm lại một ít</a:t>
            </a:r>
          </a:p>
          <a:p>
            <a:pPr lvl="1"/>
            <a:r>
              <a:rPr lang="en-US" altLang="en-US" sz="2000"/>
              <a:t>Số transistor gấp đôi sau mỗi 18 tháng</a:t>
            </a:r>
          </a:p>
          <a:p>
            <a:r>
              <a:rPr lang="vi-VN" altLang="en-US" sz="2400"/>
              <a:t>Chi phí của một con chip vẫn hầu như không thay đổi.</a:t>
            </a:r>
            <a:endParaRPr lang="en-US" altLang="en-US" sz="2400"/>
          </a:p>
          <a:p>
            <a:r>
              <a:rPr lang="vi-VN" altLang="en-US" sz="2400"/>
              <a:t>Mật độ đóng gói cao hơn có nghĩa là đường dẫn điện ngắn hơn, mang lại hiệu suất cao hơn.</a:t>
            </a:r>
            <a:endParaRPr lang="en-US" altLang="en-US" sz="2400"/>
          </a:p>
          <a:p>
            <a:r>
              <a:rPr lang="vi-VN" altLang="en-US" sz="2400"/>
              <a:t>Kích thước nhỏ hơn cho phép tăng tính linh hoạt.</a:t>
            </a:r>
            <a:endParaRPr lang="en-US" altLang="en-US" sz="2400"/>
          </a:p>
          <a:p>
            <a:r>
              <a:rPr lang="en-US" altLang="en-US" sz="2400"/>
              <a:t>Giảm điện năng và yêu cầu làm mát.</a:t>
            </a:r>
          </a:p>
          <a:p>
            <a:r>
              <a:rPr lang="en-US" altLang="en-US" sz="2400"/>
              <a:t>Ít kết nối nên làm tăng độ tin cậy.</a:t>
            </a:r>
          </a:p>
        </p:txBody>
      </p:sp>
    </p:spTree>
    <p:extLst>
      <p:ext uri="{BB962C8B-B14F-4D97-AF65-F5344CB8AC3E}">
        <p14:creationId xmlns:p14="http://schemas.microsoft.com/office/powerpoint/2010/main" val="331689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Lịch sử phát triển của máy tính</a:t>
            </a:r>
          </a:p>
          <a:p>
            <a:r>
              <a:rPr lang="en-US" altLang="en-US"/>
              <a:t>MULTICORE và MICS</a:t>
            </a:r>
          </a:p>
          <a:p>
            <a:r>
              <a:rPr lang="en-US" altLang="en-US"/>
              <a:t>Kiến trúc x86 của Intel</a:t>
            </a:r>
          </a:p>
          <a:p>
            <a:r>
              <a:rPr lang="en-US" altLang="en-US"/>
              <a:t>Hệ thống nhúng</a:t>
            </a:r>
          </a:p>
          <a:p>
            <a:r>
              <a:rPr lang="en-US" altLang="en-US"/>
              <a:t>Kiến trúc ARM</a:t>
            </a:r>
          </a:p>
          <a:p>
            <a:r>
              <a:rPr lang="en-US" altLang="en-US"/>
              <a:t>Điện toán đám mây</a:t>
            </a:r>
          </a:p>
          <a:p>
            <a:r>
              <a:rPr lang="en-US" altLang="en-US"/>
              <a:t>Hiệu năng máy tính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5"/>
          <p:cNvPicPr>
            <a:picLocks noChangeAspect="1" noChangeArrowheads="1"/>
          </p:cNvPicPr>
          <p:nvPr/>
        </p:nvPicPr>
        <p:blipFill>
          <a:blip r:embed="rId3">
            <a:extLst>
              <a:ext uri="{28A0092B-C50C-407E-A947-70E740481C1C}">
                <a14:useLocalDpi xmlns:a14="http://schemas.microsoft.com/office/drawing/2010/main" val="0"/>
              </a:ext>
            </a:extLst>
          </a:blip>
          <a:srcRect b="10692"/>
          <a:stretch>
            <a:fillRect/>
          </a:stretch>
        </p:blipFill>
        <p:spPr bwMode="auto">
          <a:xfrm>
            <a:off x="992188" y="1157288"/>
            <a:ext cx="7161212"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2" name="Rectangle 2"/>
          <p:cNvSpPr>
            <a:spLocks noGrp="1" noChangeArrowheads="1"/>
          </p:cNvSpPr>
          <p:nvPr>
            <p:ph type="title"/>
          </p:nvPr>
        </p:nvSpPr>
        <p:spPr/>
        <p:txBody>
          <a:bodyPr/>
          <a:lstStyle/>
          <a:p>
            <a:r>
              <a:rPr lang="en-US" altLang="en-US"/>
              <a:t>Sự gia tăng số transistor</a:t>
            </a:r>
          </a:p>
        </p:txBody>
      </p:sp>
    </p:spTree>
    <p:extLst>
      <p:ext uri="{BB962C8B-B14F-4D97-AF65-F5344CB8AC3E}">
        <p14:creationId xmlns:p14="http://schemas.microsoft.com/office/powerpoint/2010/main" val="3157168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a:t>IBM 360 series</a:t>
            </a:r>
          </a:p>
        </p:txBody>
      </p:sp>
      <p:sp>
        <p:nvSpPr>
          <p:cNvPr id="21507" name="Rectangle 3"/>
          <p:cNvSpPr>
            <a:spLocks noGrp="1" noChangeArrowheads="1"/>
          </p:cNvSpPr>
          <p:nvPr>
            <p:ph type="body" idx="1"/>
          </p:nvPr>
        </p:nvSpPr>
        <p:spPr/>
        <p:txBody>
          <a:bodyPr/>
          <a:lstStyle/>
          <a:p>
            <a:r>
              <a:rPr lang="en-GB" altLang="en-US"/>
              <a:t>1964</a:t>
            </a:r>
          </a:p>
          <a:p>
            <a:r>
              <a:rPr lang="en-GB" altLang="en-US"/>
              <a:t>Thay thế cho loạt máy seri 7000 </a:t>
            </a:r>
          </a:p>
          <a:p>
            <a:r>
              <a:rPr lang="en-GB" altLang="en-US"/>
              <a:t>Các máy tính cùng “họ” đầu tiên</a:t>
            </a:r>
          </a:p>
          <a:p>
            <a:pPr lvl="1"/>
            <a:r>
              <a:rPr lang="en-GB" altLang="en-US"/>
              <a:t>Tập lệnh giống nhau</a:t>
            </a:r>
          </a:p>
          <a:p>
            <a:pPr lvl="1"/>
            <a:r>
              <a:rPr lang="en-GB" altLang="en-US"/>
              <a:t>Hệ điều hành giống nhau</a:t>
            </a:r>
          </a:p>
          <a:p>
            <a:pPr lvl="1"/>
            <a:r>
              <a:rPr lang="en-GB" altLang="en-US"/>
              <a:t>Tốc độ gia tăng</a:t>
            </a:r>
          </a:p>
          <a:p>
            <a:pPr lvl="1"/>
            <a:r>
              <a:rPr lang="en-GB" altLang="en-US"/>
              <a:t>Số cổng I/O gia tăng (nhiều thiết bị đầu cuối hơn)</a:t>
            </a:r>
          </a:p>
          <a:p>
            <a:pPr lvl="1"/>
            <a:r>
              <a:rPr lang="en-GB" altLang="en-US"/>
              <a:t>Kích thước bộ nhớ tăng </a:t>
            </a:r>
          </a:p>
          <a:p>
            <a:pPr lvl="1"/>
            <a:r>
              <a:rPr lang="en-GB" altLang="en-US"/>
              <a:t>Giá thành tăng</a:t>
            </a:r>
          </a:p>
          <a:p>
            <a:r>
              <a:rPr lang="en-GB" altLang="en-US"/>
              <a:t>Cấu trúc chuyển mạch đa kênh</a:t>
            </a:r>
          </a:p>
        </p:txBody>
      </p:sp>
    </p:spTree>
    <p:extLst>
      <p:ext uri="{BB962C8B-B14F-4D97-AF65-F5344CB8AC3E}">
        <p14:creationId xmlns:p14="http://schemas.microsoft.com/office/powerpoint/2010/main" val="3842770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a:t>DEC PDP-8</a:t>
            </a:r>
          </a:p>
        </p:txBody>
      </p:sp>
      <p:sp>
        <p:nvSpPr>
          <p:cNvPr id="24579" name="Rectangle 3"/>
          <p:cNvSpPr>
            <a:spLocks noGrp="1" noChangeArrowheads="1"/>
          </p:cNvSpPr>
          <p:nvPr>
            <p:ph type="body" idx="1"/>
          </p:nvPr>
        </p:nvSpPr>
        <p:spPr/>
        <p:txBody>
          <a:bodyPr/>
          <a:lstStyle/>
          <a:p>
            <a:r>
              <a:rPr lang="en-GB" altLang="en-US"/>
              <a:t>1964</a:t>
            </a:r>
          </a:p>
          <a:p>
            <a:r>
              <a:rPr lang="en-GB" altLang="en-US"/>
              <a:t>Minicomputer đầu tiên.</a:t>
            </a:r>
          </a:p>
          <a:p>
            <a:r>
              <a:rPr lang="en-GB" altLang="en-US"/>
              <a:t>Không cần phòng máy lạnh.</a:t>
            </a:r>
          </a:p>
          <a:p>
            <a:r>
              <a:rPr lang="en-GB" altLang="en-US"/>
              <a:t>Nhỏ đủ để ngồi trên ghế phòng thí nghiệm</a:t>
            </a:r>
          </a:p>
          <a:p>
            <a:r>
              <a:rPr lang="en-GB" altLang="en-US"/>
              <a:t>$16,000 </a:t>
            </a:r>
          </a:p>
          <a:p>
            <a:pPr lvl="1"/>
            <a:r>
              <a:rPr lang="en-GB" altLang="en-US"/>
              <a:t>$100k+  v</a:t>
            </a:r>
            <a:r>
              <a:rPr lang="en-US" altLang="en-US"/>
              <a:t>ới dòng máy</a:t>
            </a:r>
            <a:r>
              <a:rPr lang="en-GB" altLang="en-US"/>
              <a:t> IBM 360</a:t>
            </a:r>
          </a:p>
          <a:p>
            <a:r>
              <a:rPr lang="en-GB" altLang="en-US"/>
              <a:t>Embedded applications &amp; OEMs (</a:t>
            </a:r>
            <a:r>
              <a:rPr lang="en-US" b="1"/>
              <a:t>original equipment manufacturers</a:t>
            </a:r>
            <a:r>
              <a:rPr lang="en-US"/>
              <a:t>)</a:t>
            </a:r>
            <a:endParaRPr lang="en-GB" altLang="en-US"/>
          </a:p>
          <a:p>
            <a:r>
              <a:rPr lang="en-GB" altLang="en-US"/>
              <a:t>BUS STRUCTURE</a:t>
            </a:r>
          </a:p>
        </p:txBody>
      </p:sp>
    </p:spTree>
    <p:extLst>
      <p:ext uri="{BB962C8B-B14F-4D97-AF65-F5344CB8AC3E}">
        <p14:creationId xmlns:p14="http://schemas.microsoft.com/office/powerpoint/2010/main" val="4100035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a:t>DEC - PDP-8 Bus Structure</a:t>
            </a:r>
          </a:p>
        </p:txBody>
      </p:sp>
      <p:pic>
        <p:nvPicPr>
          <p:cNvPr id="25627" name="Picture 27"/>
          <p:cNvPicPr>
            <a:picLocks noChangeAspect="1" noChangeArrowheads="1"/>
          </p:cNvPicPr>
          <p:nvPr/>
        </p:nvPicPr>
        <p:blipFill>
          <a:blip r:embed="rId3">
            <a:extLst>
              <a:ext uri="{28A0092B-C50C-407E-A947-70E740481C1C}">
                <a14:useLocalDpi xmlns:a14="http://schemas.microsoft.com/office/drawing/2010/main" val="0"/>
              </a:ext>
            </a:extLst>
          </a:blip>
          <a:srcRect b="52556"/>
          <a:stretch>
            <a:fillRect/>
          </a:stretch>
        </p:blipFill>
        <p:spPr bwMode="auto">
          <a:xfrm>
            <a:off x="385763" y="2493963"/>
            <a:ext cx="8148637"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52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en-US"/>
              <a:t>Semiconductor Memory</a:t>
            </a:r>
          </a:p>
        </p:txBody>
      </p:sp>
      <p:sp>
        <p:nvSpPr>
          <p:cNvPr id="26627" name="Rectangle 3"/>
          <p:cNvSpPr>
            <a:spLocks noGrp="1" noChangeArrowheads="1"/>
          </p:cNvSpPr>
          <p:nvPr>
            <p:ph type="body" idx="1"/>
          </p:nvPr>
        </p:nvSpPr>
        <p:spPr/>
        <p:txBody>
          <a:bodyPr/>
          <a:lstStyle/>
          <a:p>
            <a:r>
              <a:rPr lang="en-GB" altLang="en-US"/>
              <a:t>1970</a:t>
            </a:r>
          </a:p>
          <a:p>
            <a:r>
              <a:rPr lang="en-GB" altLang="en-US"/>
              <a:t>Fairchild</a:t>
            </a:r>
          </a:p>
          <a:p>
            <a:r>
              <a:rPr lang="en-GB" altLang="en-US"/>
              <a:t>Đ</a:t>
            </a:r>
            <a:r>
              <a:rPr lang="vi-VN" altLang="en-US"/>
              <a:t>ơ</a:t>
            </a:r>
            <a:r>
              <a:rPr lang="en-US" altLang="en-US"/>
              <a:t>n lõi</a:t>
            </a:r>
            <a:endParaRPr lang="en-GB" altLang="en-US"/>
          </a:p>
          <a:p>
            <a:pPr lvl="1"/>
            <a:r>
              <a:rPr lang="en-GB" altLang="en-US"/>
              <a:t>i.e. 1 bit of magnetic core storage</a:t>
            </a:r>
          </a:p>
          <a:p>
            <a:r>
              <a:rPr lang="en-GB" altLang="en-US"/>
              <a:t>256 bits bộ nh</a:t>
            </a:r>
            <a:r>
              <a:rPr lang="en-US" altLang="en-US"/>
              <a:t>ớ</a:t>
            </a:r>
            <a:endParaRPr lang="en-GB" altLang="en-US"/>
          </a:p>
          <a:p>
            <a:r>
              <a:rPr lang="en-GB" altLang="en-US"/>
              <a:t>Non-destructive read</a:t>
            </a:r>
          </a:p>
          <a:p>
            <a:r>
              <a:rPr lang="en-GB" altLang="en-US"/>
              <a:t>Much faster than core</a:t>
            </a:r>
          </a:p>
          <a:p>
            <a:r>
              <a:rPr lang="en-GB" altLang="en-US"/>
              <a:t>Capacity approximately doubles each year</a:t>
            </a:r>
          </a:p>
        </p:txBody>
      </p:sp>
    </p:spTree>
    <p:extLst>
      <p:ext uri="{BB962C8B-B14F-4D97-AF65-F5344CB8AC3E}">
        <p14:creationId xmlns:p14="http://schemas.microsoft.com/office/powerpoint/2010/main" val="405605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a:t>Intel</a:t>
            </a:r>
          </a:p>
        </p:txBody>
      </p:sp>
      <p:sp>
        <p:nvSpPr>
          <p:cNvPr id="28675" name="Rectangle 3"/>
          <p:cNvSpPr>
            <a:spLocks noGrp="1" noChangeArrowheads="1"/>
          </p:cNvSpPr>
          <p:nvPr>
            <p:ph type="body" idx="1"/>
          </p:nvPr>
        </p:nvSpPr>
        <p:spPr/>
        <p:txBody>
          <a:bodyPr/>
          <a:lstStyle/>
          <a:p>
            <a:r>
              <a:rPr lang="en-GB" altLang="en-US"/>
              <a:t>1971 - 4004 </a:t>
            </a:r>
          </a:p>
          <a:p>
            <a:pPr lvl="1"/>
            <a:r>
              <a:rPr lang="en-GB" altLang="en-US"/>
              <a:t>Kiến trúc Microprocessor đầu tiên</a:t>
            </a:r>
          </a:p>
          <a:p>
            <a:pPr lvl="1"/>
            <a:r>
              <a:rPr lang="en-GB" altLang="en-US"/>
              <a:t>Tất cả các thành phần CPU trên 1 chip</a:t>
            </a:r>
          </a:p>
          <a:p>
            <a:pPr lvl="1"/>
            <a:r>
              <a:rPr lang="en-GB" altLang="en-US"/>
              <a:t>4 bit</a:t>
            </a:r>
          </a:p>
          <a:p>
            <a:r>
              <a:rPr lang="en-GB" altLang="en-US"/>
              <a:t>1972 - 8008</a:t>
            </a:r>
          </a:p>
          <a:p>
            <a:pPr lvl="1"/>
            <a:r>
              <a:rPr lang="en-GB" altLang="en-US"/>
              <a:t>8 bit</a:t>
            </a:r>
          </a:p>
          <a:p>
            <a:pPr lvl="1"/>
            <a:r>
              <a:rPr lang="en-GB" altLang="en-US"/>
              <a:t>Đ</a:t>
            </a:r>
            <a:r>
              <a:rPr lang="vi-VN" altLang="en-US"/>
              <a:t>ư</a:t>
            </a:r>
            <a:r>
              <a:rPr lang="en-US" altLang="en-US"/>
              <a:t>ợc thiết kế cho ứng dụng cụ thể (cả dòng 4004 và 8008)</a:t>
            </a:r>
            <a:endParaRPr lang="en-GB" altLang="en-US"/>
          </a:p>
          <a:p>
            <a:r>
              <a:rPr lang="en-GB" altLang="en-US"/>
              <a:t>1974 - 8080</a:t>
            </a:r>
          </a:p>
          <a:p>
            <a:pPr lvl="1"/>
            <a:r>
              <a:rPr lang="en-GB" altLang="en-US"/>
              <a:t>Microprocessor đa dụng đầu tiên của Intel</a:t>
            </a:r>
          </a:p>
          <a:p>
            <a:endParaRPr lang="en-GB" altLang="en-US"/>
          </a:p>
        </p:txBody>
      </p:sp>
    </p:spTree>
    <p:extLst>
      <p:ext uri="{BB962C8B-B14F-4D97-AF65-F5344CB8AC3E}">
        <p14:creationId xmlns:p14="http://schemas.microsoft.com/office/powerpoint/2010/main" val="2968364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Lịch sử phát triển của máy tính</a:t>
            </a:r>
          </a:p>
          <a:p>
            <a:r>
              <a:rPr lang="en-US" altLang="en-US">
                <a:solidFill>
                  <a:srgbClr val="FF0000"/>
                </a:solidFill>
              </a:rPr>
              <a:t>MULTICORE và MICS</a:t>
            </a:r>
          </a:p>
          <a:p>
            <a:r>
              <a:rPr lang="en-US" altLang="en-US"/>
              <a:t>Kiến trúc x86 của Intel</a:t>
            </a:r>
          </a:p>
          <a:p>
            <a:r>
              <a:rPr lang="en-US" altLang="en-US"/>
              <a:t>Hệ thống nhúng</a:t>
            </a:r>
          </a:p>
          <a:p>
            <a:r>
              <a:rPr lang="en-US" altLang="en-US"/>
              <a:t>Kiến trúc ARM</a:t>
            </a:r>
          </a:p>
          <a:p>
            <a:r>
              <a:rPr lang="en-US" altLang="en-US"/>
              <a:t>Điện toán đám mây</a:t>
            </a:r>
          </a:p>
          <a:p>
            <a:r>
              <a:rPr lang="en-US" altLang="en-US"/>
              <a:t>Hiệu năng máy tính</a:t>
            </a:r>
          </a:p>
        </p:txBody>
      </p:sp>
    </p:spTree>
    <p:extLst>
      <p:ext uri="{BB962C8B-B14F-4D97-AF65-F5344CB8AC3E}">
        <p14:creationId xmlns:p14="http://schemas.microsoft.com/office/powerpoint/2010/main" val="3709169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351D-BB83-490B-93B5-76D6387FC872}"/>
              </a:ext>
            </a:extLst>
          </p:cNvPr>
          <p:cNvSpPr>
            <a:spLocks noGrp="1"/>
          </p:cNvSpPr>
          <p:nvPr>
            <p:ph type="title"/>
          </p:nvPr>
        </p:nvSpPr>
        <p:spPr/>
        <p:txBody>
          <a:bodyPr/>
          <a:lstStyle/>
          <a:p>
            <a:r>
              <a:rPr lang="en-US" altLang="en-US">
                <a:solidFill>
                  <a:srgbClr val="FF0000"/>
                </a:solidFill>
              </a:rPr>
              <a:t>MULTICORE và MICS</a:t>
            </a:r>
            <a:endParaRPr lang="en-US">
              <a:solidFill>
                <a:srgbClr val="FF0000"/>
              </a:solidFill>
            </a:endParaRPr>
          </a:p>
        </p:txBody>
      </p:sp>
      <p:sp>
        <p:nvSpPr>
          <p:cNvPr id="3" name="Content Placeholder 2">
            <a:extLst>
              <a:ext uri="{FF2B5EF4-FFF2-40B4-BE49-F238E27FC236}">
                <a16:creationId xmlns:a16="http://schemas.microsoft.com/office/drawing/2014/main" id="{1FC089DD-D4AA-4899-84B1-764F940D09AB}"/>
              </a:ext>
            </a:extLst>
          </p:cNvPr>
          <p:cNvSpPr>
            <a:spLocks noGrp="1"/>
          </p:cNvSpPr>
          <p:nvPr>
            <p:ph idx="1"/>
          </p:nvPr>
        </p:nvSpPr>
        <p:spPr/>
        <p:txBody>
          <a:bodyPr/>
          <a:lstStyle/>
          <a:p>
            <a:r>
              <a:rPr lang="en-US"/>
              <a:t>Multicore</a:t>
            </a:r>
          </a:p>
          <a:p>
            <a:pPr lvl="1"/>
            <a:r>
              <a:rPr lang="en-US"/>
              <a:t>Nhiều bộ xử lý trên cùng 1 chip </a:t>
            </a:r>
            <a:r>
              <a:rPr lang="en-US">
                <a:sym typeface="Wingdings" panose="05000000000000000000" pitchFamily="2" charset="2"/>
              </a:rPr>
              <a:t> multiple cores hay multicore</a:t>
            </a:r>
          </a:p>
          <a:p>
            <a:r>
              <a:rPr lang="en-US"/>
              <a:t>MICS</a:t>
            </a:r>
          </a:p>
          <a:p>
            <a:pPr lvl="1"/>
            <a:r>
              <a:rPr lang="en-US"/>
              <a:t>Tăng hiệu suất </a:t>
            </a:r>
            <a:r>
              <a:rPr lang="en-US">
                <a:sym typeface="Wingdings" panose="05000000000000000000" pitchFamily="2" charset="2"/>
              </a:rPr>
              <a:t> phải tăng số core trên chip (&gt; 50 core) trên chip  thuật ngữ mới: </a:t>
            </a:r>
            <a:r>
              <a:rPr lang="en-US" b="1"/>
              <a:t>many integrated core (MIC)</a:t>
            </a:r>
            <a:endParaRPr lang="en-US"/>
          </a:p>
        </p:txBody>
      </p:sp>
    </p:spTree>
    <p:extLst>
      <p:ext uri="{BB962C8B-B14F-4D97-AF65-F5344CB8AC3E}">
        <p14:creationId xmlns:p14="http://schemas.microsoft.com/office/powerpoint/2010/main" val="1018932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Lịch sử phát triển của máy tính</a:t>
            </a:r>
          </a:p>
          <a:p>
            <a:r>
              <a:rPr lang="en-US" altLang="en-US"/>
              <a:t>MULTICORE và MICS</a:t>
            </a:r>
          </a:p>
          <a:p>
            <a:r>
              <a:rPr lang="en-US" altLang="en-US">
                <a:solidFill>
                  <a:srgbClr val="FF0000"/>
                </a:solidFill>
              </a:rPr>
              <a:t>Kiến trúc x86 của Intel</a:t>
            </a:r>
          </a:p>
          <a:p>
            <a:r>
              <a:rPr lang="en-US" altLang="en-US"/>
              <a:t>Hệ thống nhúng</a:t>
            </a:r>
          </a:p>
          <a:p>
            <a:r>
              <a:rPr lang="en-US" altLang="en-US"/>
              <a:t>Kiến trúc ARM</a:t>
            </a:r>
          </a:p>
          <a:p>
            <a:r>
              <a:rPr lang="en-US" altLang="en-US"/>
              <a:t>Điện toán đám mây</a:t>
            </a:r>
          </a:p>
          <a:p>
            <a:r>
              <a:rPr lang="en-US" altLang="en-US"/>
              <a:t>Hiệu năng máy tính</a:t>
            </a:r>
          </a:p>
        </p:txBody>
      </p:sp>
    </p:spTree>
    <p:extLst>
      <p:ext uri="{BB962C8B-B14F-4D97-AF65-F5344CB8AC3E}">
        <p14:creationId xmlns:p14="http://schemas.microsoft.com/office/powerpoint/2010/main" val="1938284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a:extLst>
              <a:ext uri="{FF2B5EF4-FFF2-40B4-BE49-F238E27FC236}">
                <a16:creationId xmlns:a16="http://schemas.microsoft.com/office/drawing/2014/main" id="{D2E94A5F-4437-4D5A-8691-7021DC4ADCF3}"/>
              </a:ext>
            </a:extLst>
          </p:cNvPr>
          <p:cNvSpPr>
            <a:spLocks noGrp="1" noChangeArrowheads="1"/>
          </p:cNvSpPr>
          <p:nvPr>
            <p:ph type="title"/>
          </p:nvPr>
        </p:nvSpPr>
        <p:spPr/>
        <p:txBody>
          <a:bodyPr/>
          <a:lstStyle/>
          <a:p>
            <a:r>
              <a:rPr lang="en-GB" altLang="en-US"/>
              <a:t>Kiến trúc x86</a:t>
            </a:r>
          </a:p>
        </p:txBody>
      </p:sp>
      <p:sp>
        <p:nvSpPr>
          <p:cNvPr id="89091" name="Rectangle 1027">
            <a:extLst>
              <a:ext uri="{FF2B5EF4-FFF2-40B4-BE49-F238E27FC236}">
                <a16:creationId xmlns:a16="http://schemas.microsoft.com/office/drawing/2014/main" id="{C3B8A795-77E3-46FD-9057-8E1B5B02232A}"/>
              </a:ext>
            </a:extLst>
          </p:cNvPr>
          <p:cNvSpPr>
            <a:spLocks noGrp="1" noChangeArrowheads="1"/>
          </p:cNvSpPr>
          <p:nvPr>
            <p:ph type="body" idx="1"/>
          </p:nvPr>
        </p:nvSpPr>
        <p:spPr/>
        <p:txBody>
          <a:bodyPr/>
          <a:lstStyle/>
          <a:p>
            <a:pPr>
              <a:lnSpc>
                <a:spcPct val="90000"/>
              </a:lnSpc>
            </a:pPr>
            <a:r>
              <a:rPr lang="en-GB" altLang="en-US" sz="1800"/>
              <a:t>8080</a:t>
            </a:r>
          </a:p>
          <a:p>
            <a:pPr lvl="1">
              <a:lnSpc>
                <a:spcPct val="90000"/>
              </a:lnSpc>
            </a:pPr>
            <a:r>
              <a:rPr lang="en-GB" altLang="en-US" sz="1800"/>
              <a:t>first general purpose microprocessor</a:t>
            </a:r>
          </a:p>
          <a:p>
            <a:pPr lvl="1">
              <a:lnSpc>
                <a:spcPct val="90000"/>
              </a:lnSpc>
            </a:pPr>
            <a:r>
              <a:rPr lang="en-GB" altLang="en-US" sz="1800"/>
              <a:t>8 bit data path</a:t>
            </a:r>
          </a:p>
          <a:p>
            <a:pPr lvl="1">
              <a:lnSpc>
                <a:spcPct val="90000"/>
              </a:lnSpc>
            </a:pPr>
            <a:r>
              <a:rPr lang="en-GB" altLang="en-US" sz="1800"/>
              <a:t>Used in first personal computer</a:t>
            </a:r>
          </a:p>
          <a:p>
            <a:pPr>
              <a:lnSpc>
                <a:spcPct val="90000"/>
              </a:lnSpc>
            </a:pPr>
            <a:r>
              <a:rPr lang="en-GB" altLang="en-US" sz="1800"/>
              <a:t>8086 – 5MHz – 29,000 transistors</a:t>
            </a:r>
          </a:p>
          <a:p>
            <a:pPr lvl="1">
              <a:lnSpc>
                <a:spcPct val="90000"/>
              </a:lnSpc>
            </a:pPr>
            <a:r>
              <a:rPr lang="en-GB" altLang="en-US" sz="1800"/>
              <a:t>much more powerful</a:t>
            </a:r>
          </a:p>
          <a:p>
            <a:pPr lvl="1">
              <a:lnSpc>
                <a:spcPct val="90000"/>
              </a:lnSpc>
            </a:pPr>
            <a:r>
              <a:rPr lang="en-GB" altLang="en-US" sz="1800"/>
              <a:t>16 bit</a:t>
            </a:r>
          </a:p>
          <a:p>
            <a:pPr lvl="1">
              <a:lnSpc>
                <a:spcPct val="90000"/>
              </a:lnSpc>
            </a:pPr>
            <a:r>
              <a:rPr lang="en-GB" altLang="en-US" sz="1800"/>
              <a:t>instruction cache, prefetch few instructions</a:t>
            </a:r>
          </a:p>
          <a:p>
            <a:pPr lvl="1">
              <a:lnSpc>
                <a:spcPct val="90000"/>
              </a:lnSpc>
            </a:pPr>
            <a:r>
              <a:rPr lang="en-GB" altLang="en-US" sz="1800"/>
              <a:t>8088 (8 bit external bus) used in first IBM PC</a:t>
            </a:r>
          </a:p>
          <a:p>
            <a:pPr>
              <a:lnSpc>
                <a:spcPct val="90000"/>
              </a:lnSpc>
            </a:pPr>
            <a:r>
              <a:rPr lang="en-GB" altLang="en-US" sz="1800"/>
              <a:t>80286</a:t>
            </a:r>
          </a:p>
          <a:p>
            <a:pPr lvl="1">
              <a:lnSpc>
                <a:spcPct val="90000"/>
              </a:lnSpc>
            </a:pPr>
            <a:r>
              <a:rPr lang="en-GB" altLang="en-US" sz="1800"/>
              <a:t>16 Mbyte memory addressable</a:t>
            </a:r>
          </a:p>
          <a:p>
            <a:pPr lvl="1">
              <a:lnSpc>
                <a:spcPct val="90000"/>
              </a:lnSpc>
            </a:pPr>
            <a:r>
              <a:rPr lang="en-GB" altLang="en-US" sz="1800"/>
              <a:t>up from 1Mb</a:t>
            </a:r>
          </a:p>
          <a:p>
            <a:pPr>
              <a:lnSpc>
                <a:spcPct val="90000"/>
              </a:lnSpc>
            </a:pPr>
            <a:r>
              <a:rPr lang="en-GB" altLang="en-US" sz="1800"/>
              <a:t>80386</a:t>
            </a:r>
          </a:p>
          <a:p>
            <a:pPr lvl="1">
              <a:lnSpc>
                <a:spcPct val="90000"/>
              </a:lnSpc>
            </a:pPr>
            <a:r>
              <a:rPr lang="en-GB" altLang="en-US" sz="1800"/>
              <a:t>32 bit</a:t>
            </a:r>
          </a:p>
          <a:p>
            <a:pPr lvl="1">
              <a:lnSpc>
                <a:spcPct val="90000"/>
              </a:lnSpc>
            </a:pPr>
            <a:r>
              <a:rPr lang="en-GB" altLang="en-US" sz="1800"/>
              <a:t>Support for multitasking</a:t>
            </a:r>
          </a:p>
          <a:p>
            <a:pPr>
              <a:lnSpc>
                <a:spcPct val="90000"/>
              </a:lnSpc>
            </a:pPr>
            <a:r>
              <a:rPr lang="en-GB" altLang="en-US" sz="1800"/>
              <a:t>80486</a:t>
            </a:r>
          </a:p>
          <a:p>
            <a:pPr lvl="1">
              <a:lnSpc>
                <a:spcPct val="90000"/>
              </a:lnSpc>
            </a:pPr>
            <a:r>
              <a:rPr lang="en-GB" altLang="en-US" sz="1800"/>
              <a:t>sophisticated powerful cache and instruction pipelining</a:t>
            </a:r>
          </a:p>
          <a:p>
            <a:pPr lvl="1">
              <a:lnSpc>
                <a:spcPct val="90000"/>
              </a:lnSpc>
            </a:pPr>
            <a:r>
              <a:rPr lang="en-GB" altLang="en-US" sz="1800"/>
              <a:t>built in maths co-processor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olidFill>
                  <a:srgbClr val="FF0000"/>
                </a:solidFill>
              </a:rPr>
              <a:t>Lịch sử phát triển của máy tính</a:t>
            </a:r>
            <a:endParaRPr lang="en-US">
              <a:solidFill>
                <a:srgbClr val="FF0000"/>
              </a:solidFill>
            </a:endParaRPr>
          </a:p>
        </p:txBody>
      </p:sp>
      <p:sp>
        <p:nvSpPr>
          <p:cNvPr id="3" name="Content Placeholder 2"/>
          <p:cNvSpPr>
            <a:spLocks noGrp="1"/>
          </p:cNvSpPr>
          <p:nvPr>
            <p:ph idx="1"/>
          </p:nvPr>
        </p:nvSpPr>
        <p:spPr/>
        <p:txBody>
          <a:bodyPr/>
          <a:lstStyle/>
          <a:p>
            <a:r>
              <a:rPr lang="en-GB" altLang="en-US"/>
              <a:t>Thế hệ thứ nhất (</a:t>
            </a:r>
            <a:r>
              <a:rPr lang="en-US" altLang="en-US"/>
              <a:t>1946-1957)</a:t>
            </a:r>
            <a:r>
              <a:rPr lang="en-GB" altLang="en-US"/>
              <a:t>: Đèn điện tử chân không </a:t>
            </a:r>
            <a:r>
              <a:rPr lang="en-GB" altLang="en-US">
                <a:sym typeface="Wingdings" panose="05000000000000000000" pitchFamily="2" charset="2"/>
              </a:rPr>
              <a:t> ENIAC, máy Von Neumann/Turing</a:t>
            </a:r>
          </a:p>
          <a:p>
            <a:r>
              <a:rPr lang="en-GB" altLang="en-US"/>
              <a:t>Thế hệ thứ hai (</a:t>
            </a:r>
            <a:r>
              <a:rPr lang="en-US" altLang="en-US"/>
              <a:t>1958-1964)</a:t>
            </a:r>
            <a:r>
              <a:rPr lang="en-GB" altLang="en-US"/>
              <a:t>: Transistors </a:t>
            </a:r>
            <a:r>
              <a:rPr lang="en-GB" altLang="en-US">
                <a:sym typeface="Wingdings" panose="05000000000000000000" pitchFamily="2" charset="2"/>
              </a:rPr>
              <a:t> IBM 7094</a:t>
            </a:r>
          </a:p>
          <a:p>
            <a:r>
              <a:rPr lang="en-GB" altLang="en-US">
                <a:sym typeface="Wingdings" panose="05000000000000000000" pitchFamily="2" charset="2"/>
              </a:rPr>
              <a:t>Thế hệ thứ ba (</a:t>
            </a:r>
            <a:r>
              <a:rPr lang="en-US" altLang="en-US"/>
              <a:t>1965-nay)</a:t>
            </a:r>
            <a:r>
              <a:rPr lang="en-GB" altLang="en-US">
                <a:sym typeface="Wingdings" panose="05000000000000000000" pitchFamily="2" charset="2"/>
              </a:rPr>
              <a:t>: Mạch tích hợp  </a:t>
            </a:r>
            <a:r>
              <a:rPr lang="en-US" altLang="en-US">
                <a:sym typeface="Wingdings" panose="05000000000000000000" pitchFamily="2" charset="2"/>
              </a:rPr>
              <a:t>IBM System/360, DEC PDP-8</a:t>
            </a:r>
          </a:p>
          <a:p>
            <a:r>
              <a:rPr lang="en-US" altLang="en-US">
                <a:sym typeface="Wingdings" panose="05000000000000000000" pitchFamily="2" charset="2"/>
              </a:rPr>
              <a:t>Các thế hệ sau</a:t>
            </a:r>
            <a:endParaRPr lang="en-GB" altLang="en-US"/>
          </a:p>
          <a:p>
            <a:endParaRPr lang="en-US"/>
          </a:p>
        </p:txBody>
      </p:sp>
    </p:spTree>
    <p:extLst>
      <p:ext uri="{BB962C8B-B14F-4D97-AF65-F5344CB8AC3E}">
        <p14:creationId xmlns:p14="http://schemas.microsoft.com/office/powerpoint/2010/main" val="7939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D5EB136-85AC-4BB5-871A-DDD1C408D3CF}"/>
              </a:ext>
            </a:extLst>
          </p:cNvPr>
          <p:cNvSpPr>
            <a:spLocks noGrp="1" noChangeArrowheads="1"/>
          </p:cNvSpPr>
          <p:nvPr>
            <p:ph type="title"/>
          </p:nvPr>
        </p:nvSpPr>
        <p:spPr/>
        <p:txBody>
          <a:bodyPr/>
          <a:lstStyle/>
          <a:p>
            <a:r>
              <a:rPr lang="en-GB" altLang="en-US"/>
              <a:t>Kiến trúc x86</a:t>
            </a:r>
          </a:p>
        </p:txBody>
      </p:sp>
      <p:sp>
        <p:nvSpPr>
          <p:cNvPr id="90115" name="Rectangle 3">
            <a:extLst>
              <a:ext uri="{FF2B5EF4-FFF2-40B4-BE49-F238E27FC236}">
                <a16:creationId xmlns:a16="http://schemas.microsoft.com/office/drawing/2014/main" id="{DE796F0B-0F92-4D53-85D9-2848EEA7AEDC}"/>
              </a:ext>
            </a:extLst>
          </p:cNvPr>
          <p:cNvSpPr>
            <a:spLocks noGrp="1" noChangeArrowheads="1"/>
          </p:cNvSpPr>
          <p:nvPr>
            <p:ph type="body" idx="1"/>
          </p:nvPr>
        </p:nvSpPr>
        <p:spPr/>
        <p:txBody>
          <a:bodyPr/>
          <a:lstStyle/>
          <a:p>
            <a:r>
              <a:rPr lang="en-GB" altLang="en-US" sz="2000"/>
              <a:t>Pentium</a:t>
            </a:r>
          </a:p>
          <a:p>
            <a:pPr lvl="1"/>
            <a:r>
              <a:rPr lang="en-GB" altLang="en-US" sz="1800"/>
              <a:t>Superscalar</a:t>
            </a:r>
          </a:p>
          <a:p>
            <a:pPr lvl="1"/>
            <a:r>
              <a:rPr lang="en-GB" altLang="en-US" sz="1800"/>
              <a:t>Multiple instructions executed in parallel</a:t>
            </a:r>
          </a:p>
          <a:p>
            <a:r>
              <a:rPr lang="en-GB" altLang="en-US" sz="2000"/>
              <a:t>Pentium Pro</a:t>
            </a:r>
          </a:p>
          <a:p>
            <a:pPr lvl="1"/>
            <a:r>
              <a:rPr lang="en-GB" altLang="en-US" sz="1800"/>
              <a:t>Increased superscalar organization</a:t>
            </a:r>
          </a:p>
          <a:p>
            <a:pPr lvl="1"/>
            <a:r>
              <a:rPr lang="en-GB" altLang="en-US" sz="1800"/>
              <a:t>Aggressive register renaming</a:t>
            </a:r>
          </a:p>
          <a:p>
            <a:pPr lvl="1"/>
            <a:r>
              <a:rPr lang="en-GB" altLang="en-US" sz="1800"/>
              <a:t>branch prediction</a:t>
            </a:r>
          </a:p>
          <a:p>
            <a:pPr lvl="1"/>
            <a:r>
              <a:rPr lang="en-GB" altLang="en-US" sz="1800"/>
              <a:t>data flow analysis</a:t>
            </a:r>
          </a:p>
          <a:p>
            <a:pPr lvl="1"/>
            <a:r>
              <a:rPr lang="en-GB" altLang="en-US" sz="1800"/>
              <a:t>speculative execution</a:t>
            </a:r>
          </a:p>
          <a:p>
            <a:r>
              <a:rPr lang="en-GB" altLang="en-US" sz="2000"/>
              <a:t>Pentium II</a:t>
            </a:r>
          </a:p>
          <a:p>
            <a:pPr lvl="1"/>
            <a:r>
              <a:rPr lang="en-GB" altLang="en-US" sz="1800"/>
              <a:t>MMX technology</a:t>
            </a:r>
          </a:p>
          <a:p>
            <a:pPr lvl="1"/>
            <a:r>
              <a:rPr lang="en-GB" altLang="en-US" sz="1800"/>
              <a:t>graphics, video &amp; audio processing</a:t>
            </a:r>
          </a:p>
          <a:p>
            <a:r>
              <a:rPr lang="en-GB" altLang="en-US" sz="2000"/>
              <a:t>Pentium III</a:t>
            </a:r>
          </a:p>
          <a:p>
            <a:pPr lvl="1"/>
            <a:r>
              <a:rPr lang="en-GB" altLang="en-US" sz="1800"/>
              <a:t>Additional floating point instructions for 3D graphics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E70AB4A-9F03-499A-AD3A-1A5511FD4A7C}"/>
              </a:ext>
            </a:extLst>
          </p:cNvPr>
          <p:cNvSpPr>
            <a:spLocks noGrp="1" noChangeArrowheads="1"/>
          </p:cNvSpPr>
          <p:nvPr>
            <p:ph type="title"/>
          </p:nvPr>
        </p:nvSpPr>
        <p:spPr/>
        <p:txBody>
          <a:bodyPr/>
          <a:lstStyle/>
          <a:p>
            <a:r>
              <a:rPr lang="en-GB" altLang="en-US"/>
              <a:t>Kiến trúc x86</a:t>
            </a:r>
          </a:p>
        </p:txBody>
      </p:sp>
      <p:sp>
        <p:nvSpPr>
          <p:cNvPr id="92163" name="Rectangle 3">
            <a:extLst>
              <a:ext uri="{FF2B5EF4-FFF2-40B4-BE49-F238E27FC236}">
                <a16:creationId xmlns:a16="http://schemas.microsoft.com/office/drawing/2014/main" id="{EF27EAED-1CAF-4A9F-8EBB-15FAFB7CF585}"/>
              </a:ext>
            </a:extLst>
          </p:cNvPr>
          <p:cNvSpPr>
            <a:spLocks noGrp="1" noChangeArrowheads="1"/>
          </p:cNvSpPr>
          <p:nvPr>
            <p:ph type="body" idx="1"/>
          </p:nvPr>
        </p:nvSpPr>
        <p:spPr/>
        <p:txBody>
          <a:bodyPr/>
          <a:lstStyle/>
          <a:p>
            <a:r>
              <a:rPr lang="en-GB" altLang="en-US" sz="2000"/>
              <a:t>Pentium 4</a:t>
            </a:r>
          </a:p>
          <a:p>
            <a:pPr lvl="1"/>
            <a:r>
              <a:rPr lang="en-GB" altLang="en-US" sz="1800"/>
              <a:t>Note Arabic rather than Roman numerals</a:t>
            </a:r>
          </a:p>
          <a:p>
            <a:pPr lvl="1"/>
            <a:r>
              <a:rPr lang="en-GB" altLang="en-US" sz="1800"/>
              <a:t>Further floating point and multimedia enhancements</a:t>
            </a:r>
          </a:p>
          <a:p>
            <a:r>
              <a:rPr lang="en-GB" altLang="en-US" sz="2000"/>
              <a:t>Core</a:t>
            </a:r>
          </a:p>
          <a:p>
            <a:pPr lvl="1"/>
            <a:r>
              <a:rPr lang="en-GB" altLang="en-US" sz="1800"/>
              <a:t>First x86 with dual core</a:t>
            </a:r>
          </a:p>
          <a:p>
            <a:r>
              <a:rPr lang="en-GB" altLang="en-US" sz="2000"/>
              <a:t>Core 2</a:t>
            </a:r>
          </a:p>
          <a:p>
            <a:pPr lvl="1"/>
            <a:r>
              <a:rPr lang="en-GB" altLang="en-US" sz="1800"/>
              <a:t>64 bit architecture</a:t>
            </a:r>
          </a:p>
          <a:p>
            <a:r>
              <a:rPr lang="en-GB" altLang="en-US" sz="2000"/>
              <a:t>Core 2 Quad – 3GHz – 820 million transistors</a:t>
            </a:r>
          </a:p>
          <a:p>
            <a:pPr lvl="1"/>
            <a:r>
              <a:rPr lang="en-GB" altLang="en-US" sz="1800"/>
              <a:t>Four processors on chip</a:t>
            </a:r>
          </a:p>
          <a:p>
            <a:endParaRPr lang="en-GB" altLang="en-US" sz="1800"/>
          </a:p>
          <a:p>
            <a:r>
              <a:rPr lang="en-GB" altLang="en-US" sz="1800"/>
              <a:t>x86 architecture dominant outside embedded systems</a:t>
            </a:r>
          </a:p>
          <a:p>
            <a:r>
              <a:rPr lang="en-GB" altLang="en-US" sz="1800"/>
              <a:t>Organization and technology changed dramatically</a:t>
            </a:r>
          </a:p>
          <a:p>
            <a:r>
              <a:rPr lang="en-GB" altLang="en-US" sz="1800"/>
              <a:t>Instruction set architecture evolved with backwards compatibility</a:t>
            </a:r>
          </a:p>
          <a:p>
            <a:r>
              <a:rPr lang="en-GB" altLang="en-US" sz="1800"/>
              <a:t>~1 instruction per month added</a:t>
            </a:r>
          </a:p>
          <a:p>
            <a:r>
              <a:rPr lang="en-GB" altLang="en-US" sz="1800"/>
              <a:t>500 instructions available</a:t>
            </a:r>
          </a:p>
          <a:p>
            <a:r>
              <a:rPr lang="en-GB" altLang="en-US" sz="1800"/>
              <a:t>See Intel web pages for detailed information on processors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C42B-22C7-4888-8A65-2729340696A0}"/>
              </a:ext>
            </a:extLst>
          </p:cNvPr>
          <p:cNvSpPr>
            <a:spLocks noGrp="1"/>
          </p:cNvSpPr>
          <p:nvPr>
            <p:ph type="title"/>
          </p:nvPr>
        </p:nvSpPr>
        <p:spPr/>
        <p:txBody>
          <a:bodyPr/>
          <a:lstStyle/>
          <a:p>
            <a:r>
              <a:rPr lang="en-US"/>
              <a:t>1970s Processors</a:t>
            </a:r>
          </a:p>
        </p:txBody>
      </p:sp>
      <p:pic>
        <p:nvPicPr>
          <p:cNvPr id="4" name="Content Placeholder 3">
            <a:extLst>
              <a:ext uri="{FF2B5EF4-FFF2-40B4-BE49-F238E27FC236}">
                <a16:creationId xmlns:a16="http://schemas.microsoft.com/office/drawing/2014/main" id="{D5E62D68-5006-4901-87EF-2E84F9E214C0}"/>
              </a:ext>
            </a:extLst>
          </p:cNvPr>
          <p:cNvPicPr>
            <a:picLocks noGrp="1" noChangeAspect="1"/>
          </p:cNvPicPr>
          <p:nvPr>
            <p:ph idx="1"/>
          </p:nvPr>
        </p:nvPicPr>
        <p:blipFill>
          <a:blip r:embed="rId3"/>
          <a:stretch>
            <a:fillRect/>
          </a:stretch>
        </p:blipFill>
        <p:spPr>
          <a:xfrm>
            <a:off x="151957" y="2204864"/>
            <a:ext cx="8871459" cy="2376574"/>
          </a:xfrm>
          <a:prstGeom prst="rect">
            <a:avLst/>
          </a:prstGeom>
        </p:spPr>
      </p:pic>
    </p:spTree>
    <p:extLst>
      <p:ext uri="{BB962C8B-B14F-4D97-AF65-F5344CB8AC3E}">
        <p14:creationId xmlns:p14="http://schemas.microsoft.com/office/powerpoint/2010/main" val="4038781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C42B-22C7-4888-8A65-2729340696A0}"/>
              </a:ext>
            </a:extLst>
          </p:cNvPr>
          <p:cNvSpPr>
            <a:spLocks noGrp="1"/>
          </p:cNvSpPr>
          <p:nvPr>
            <p:ph type="title"/>
          </p:nvPr>
        </p:nvSpPr>
        <p:spPr/>
        <p:txBody>
          <a:bodyPr/>
          <a:lstStyle/>
          <a:p>
            <a:r>
              <a:rPr lang="en-US"/>
              <a:t>1980s Processors</a:t>
            </a:r>
          </a:p>
        </p:txBody>
      </p:sp>
      <p:sp>
        <p:nvSpPr>
          <p:cNvPr id="3" name="Content Placeholder 2">
            <a:extLst>
              <a:ext uri="{FF2B5EF4-FFF2-40B4-BE49-F238E27FC236}">
                <a16:creationId xmlns:a16="http://schemas.microsoft.com/office/drawing/2014/main" id="{CD615A41-3EC1-43EB-8538-E5070517665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39F2D0A-B1D0-4334-BCAE-16CF64E94113}"/>
              </a:ext>
            </a:extLst>
          </p:cNvPr>
          <p:cNvPicPr>
            <a:picLocks noChangeAspect="1"/>
          </p:cNvPicPr>
          <p:nvPr/>
        </p:nvPicPr>
        <p:blipFill>
          <a:blip r:embed="rId3"/>
          <a:stretch>
            <a:fillRect/>
          </a:stretch>
        </p:blipFill>
        <p:spPr>
          <a:xfrm>
            <a:off x="330650" y="1988840"/>
            <a:ext cx="8305350" cy="2820099"/>
          </a:xfrm>
          <a:prstGeom prst="rect">
            <a:avLst/>
          </a:prstGeom>
        </p:spPr>
      </p:pic>
    </p:spTree>
    <p:extLst>
      <p:ext uri="{BB962C8B-B14F-4D97-AF65-F5344CB8AC3E}">
        <p14:creationId xmlns:p14="http://schemas.microsoft.com/office/powerpoint/2010/main" val="3085412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C42B-22C7-4888-8A65-2729340696A0}"/>
              </a:ext>
            </a:extLst>
          </p:cNvPr>
          <p:cNvSpPr>
            <a:spLocks noGrp="1"/>
          </p:cNvSpPr>
          <p:nvPr>
            <p:ph type="title"/>
          </p:nvPr>
        </p:nvSpPr>
        <p:spPr/>
        <p:txBody>
          <a:bodyPr/>
          <a:lstStyle/>
          <a:p>
            <a:r>
              <a:rPr lang="en-US"/>
              <a:t>1990s Processors</a:t>
            </a:r>
          </a:p>
        </p:txBody>
      </p:sp>
      <p:pic>
        <p:nvPicPr>
          <p:cNvPr id="4" name="Content Placeholder 3">
            <a:extLst>
              <a:ext uri="{FF2B5EF4-FFF2-40B4-BE49-F238E27FC236}">
                <a16:creationId xmlns:a16="http://schemas.microsoft.com/office/drawing/2014/main" id="{9EAEC587-765C-4EA2-B199-7F41729DC2AD}"/>
              </a:ext>
            </a:extLst>
          </p:cNvPr>
          <p:cNvPicPr>
            <a:picLocks noGrp="1" noChangeAspect="1"/>
          </p:cNvPicPr>
          <p:nvPr>
            <p:ph idx="1"/>
          </p:nvPr>
        </p:nvPicPr>
        <p:blipFill>
          <a:blip r:embed="rId3"/>
          <a:stretch>
            <a:fillRect/>
          </a:stretch>
        </p:blipFill>
        <p:spPr>
          <a:xfrm>
            <a:off x="299160" y="2348880"/>
            <a:ext cx="8554848" cy="3096344"/>
          </a:xfrm>
          <a:prstGeom prst="rect">
            <a:avLst/>
          </a:prstGeom>
        </p:spPr>
      </p:pic>
    </p:spTree>
    <p:extLst>
      <p:ext uri="{BB962C8B-B14F-4D97-AF65-F5344CB8AC3E}">
        <p14:creationId xmlns:p14="http://schemas.microsoft.com/office/powerpoint/2010/main" val="80154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C42B-22C7-4888-8A65-2729340696A0}"/>
              </a:ext>
            </a:extLst>
          </p:cNvPr>
          <p:cNvSpPr>
            <a:spLocks noGrp="1"/>
          </p:cNvSpPr>
          <p:nvPr>
            <p:ph type="title"/>
          </p:nvPr>
        </p:nvSpPr>
        <p:spPr/>
        <p:txBody>
          <a:bodyPr/>
          <a:lstStyle/>
          <a:p>
            <a:r>
              <a:rPr lang="en-US"/>
              <a:t>Processors hiện nay</a:t>
            </a:r>
          </a:p>
        </p:txBody>
      </p:sp>
      <p:sp>
        <p:nvSpPr>
          <p:cNvPr id="3" name="Content Placeholder 2">
            <a:extLst>
              <a:ext uri="{FF2B5EF4-FFF2-40B4-BE49-F238E27FC236}">
                <a16:creationId xmlns:a16="http://schemas.microsoft.com/office/drawing/2014/main" id="{49E980B7-C7BB-4063-B8F3-3D60B89CE36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5CFEF13-8D9B-46BC-ABD4-9E1C243C0395}"/>
              </a:ext>
            </a:extLst>
          </p:cNvPr>
          <p:cNvPicPr>
            <a:picLocks noChangeAspect="1"/>
          </p:cNvPicPr>
          <p:nvPr/>
        </p:nvPicPr>
        <p:blipFill>
          <a:blip r:embed="rId3"/>
          <a:stretch>
            <a:fillRect/>
          </a:stretch>
        </p:blipFill>
        <p:spPr>
          <a:xfrm>
            <a:off x="508000" y="1902150"/>
            <a:ext cx="8102600" cy="3044155"/>
          </a:xfrm>
          <a:prstGeom prst="rect">
            <a:avLst/>
          </a:prstGeom>
        </p:spPr>
      </p:pic>
    </p:spTree>
    <p:extLst>
      <p:ext uri="{BB962C8B-B14F-4D97-AF65-F5344CB8AC3E}">
        <p14:creationId xmlns:p14="http://schemas.microsoft.com/office/powerpoint/2010/main" val="1034678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Lịch sử phát triển của máy tính</a:t>
            </a:r>
          </a:p>
          <a:p>
            <a:r>
              <a:rPr lang="en-US" altLang="en-US"/>
              <a:t>MULTICORE và MICS</a:t>
            </a:r>
          </a:p>
          <a:p>
            <a:r>
              <a:rPr lang="en-US" altLang="en-US"/>
              <a:t>Kiến trúc x86 của Intel</a:t>
            </a:r>
          </a:p>
          <a:p>
            <a:r>
              <a:rPr lang="en-US" altLang="en-US">
                <a:solidFill>
                  <a:srgbClr val="FF0000"/>
                </a:solidFill>
              </a:rPr>
              <a:t>Hệ thống nhúng</a:t>
            </a:r>
          </a:p>
          <a:p>
            <a:r>
              <a:rPr lang="en-US" altLang="en-US"/>
              <a:t>Kiến trúc ARM</a:t>
            </a:r>
          </a:p>
          <a:p>
            <a:r>
              <a:rPr lang="en-US" altLang="en-US"/>
              <a:t>Điện toán đám mây</a:t>
            </a:r>
          </a:p>
          <a:p>
            <a:r>
              <a:rPr lang="en-US" altLang="en-US"/>
              <a:t>Hiệu năng máy tính</a:t>
            </a:r>
          </a:p>
        </p:txBody>
      </p:sp>
    </p:spTree>
    <p:extLst>
      <p:ext uri="{BB962C8B-B14F-4D97-AF65-F5344CB8AC3E}">
        <p14:creationId xmlns:p14="http://schemas.microsoft.com/office/powerpoint/2010/main" val="902811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EF7ACF77-5BB1-4C76-B363-6112BAFBE6D6}"/>
              </a:ext>
            </a:extLst>
          </p:cNvPr>
          <p:cNvSpPr>
            <a:spLocks noGrp="1" noChangeArrowheads="1"/>
          </p:cNvSpPr>
          <p:nvPr>
            <p:ph type="title"/>
          </p:nvPr>
        </p:nvSpPr>
        <p:spPr/>
        <p:txBody>
          <a:bodyPr/>
          <a:lstStyle/>
          <a:p>
            <a:r>
              <a:rPr lang="en-GB" altLang="en-US">
                <a:solidFill>
                  <a:srgbClr val="FF0000"/>
                </a:solidFill>
              </a:rPr>
              <a:t>Hệ thống nhúng</a:t>
            </a:r>
            <a:endParaRPr lang="en-GB" altLang="en-US"/>
          </a:p>
        </p:txBody>
      </p:sp>
      <p:sp>
        <p:nvSpPr>
          <p:cNvPr id="112643" name="Rectangle 3">
            <a:extLst>
              <a:ext uri="{FF2B5EF4-FFF2-40B4-BE49-F238E27FC236}">
                <a16:creationId xmlns:a16="http://schemas.microsoft.com/office/drawing/2014/main" id="{8A486D24-08FC-4654-8C32-578013A5D3EA}"/>
              </a:ext>
            </a:extLst>
          </p:cNvPr>
          <p:cNvSpPr>
            <a:spLocks noGrp="1" noChangeArrowheads="1"/>
          </p:cNvSpPr>
          <p:nvPr>
            <p:ph type="body" idx="1"/>
          </p:nvPr>
        </p:nvSpPr>
        <p:spPr/>
        <p:txBody>
          <a:bodyPr/>
          <a:lstStyle/>
          <a:p>
            <a:r>
              <a:rPr lang="en-GB" altLang="en-US"/>
              <a:t>Thuật ngữ hệ thống nhúng dùng để chỉ việc sử dụng thiết bị điện tử và phần mềm trong cùng một thiết bị</a:t>
            </a:r>
          </a:p>
          <a:p>
            <a:pPr lvl="1"/>
            <a:r>
              <a:rPr lang="en-GB" altLang="en-US"/>
              <a:t>Đ</a:t>
            </a:r>
            <a:r>
              <a:rPr lang="vi-VN" altLang="en-US"/>
              <a:t>ư</a:t>
            </a:r>
            <a:r>
              <a:rPr lang="en-US" altLang="en-US"/>
              <a:t>ợc sử dụng trong các thiết bị</a:t>
            </a:r>
            <a:endParaRPr lang="en-GB" altLang="en-US"/>
          </a:p>
          <a:p>
            <a:pPr lvl="1"/>
            <a:r>
              <a:rPr lang="en-GB" altLang="en-US"/>
              <a:t>Không phải máy tính đa năng</a:t>
            </a:r>
          </a:p>
          <a:p>
            <a:pPr lvl="1"/>
            <a:r>
              <a:rPr lang="en-GB" altLang="en-US"/>
              <a:t>Chức năng chuyên dụng</a:t>
            </a:r>
          </a:p>
          <a:p>
            <a:pPr lvl="1"/>
            <a:endParaRPr lang="en-GB"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8070B2F-26A0-420C-97ED-8F81AE9656C6}"/>
              </a:ext>
            </a:extLst>
          </p:cNvPr>
          <p:cNvSpPr>
            <a:spLocks noGrp="1" noChangeArrowheads="1"/>
          </p:cNvSpPr>
          <p:nvPr>
            <p:ph type="title"/>
          </p:nvPr>
        </p:nvSpPr>
        <p:spPr/>
        <p:txBody>
          <a:bodyPr/>
          <a:lstStyle/>
          <a:p>
            <a:r>
              <a:rPr lang="en-GB" altLang="en-US"/>
              <a:t>Yêu cầu của hệ thống nhúng</a:t>
            </a:r>
          </a:p>
        </p:txBody>
      </p:sp>
      <p:sp>
        <p:nvSpPr>
          <p:cNvPr id="113667" name="Rectangle 3">
            <a:extLst>
              <a:ext uri="{FF2B5EF4-FFF2-40B4-BE49-F238E27FC236}">
                <a16:creationId xmlns:a16="http://schemas.microsoft.com/office/drawing/2014/main" id="{E3B8357B-ED35-4029-8FDA-59D905AF32B9}"/>
              </a:ext>
            </a:extLst>
          </p:cNvPr>
          <p:cNvSpPr>
            <a:spLocks noGrp="1" noChangeArrowheads="1"/>
          </p:cNvSpPr>
          <p:nvPr>
            <p:ph type="body" idx="1"/>
          </p:nvPr>
        </p:nvSpPr>
        <p:spPr/>
        <p:txBody>
          <a:bodyPr/>
          <a:lstStyle/>
          <a:p>
            <a:r>
              <a:rPr lang="en-GB" altLang="en-US"/>
              <a:t>Different sizes</a:t>
            </a:r>
          </a:p>
          <a:p>
            <a:pPr lvl="1"/>
            <a:r>
              <a:rPr lang="en-GB" altLang="en-US"/>
              <a:t>Different constraints, optimization, reuse</a:t>
            </a:r>
          </a:p>
          <a:p>
            <a:r>
              <a:rPr lang="en-GB" altLang="en-US"/>
              <a:t>Different requirements</a:t>
            </a:r>
          </a:p>
          <a:p>
            <a:pPr lvl="1"/>
            <a:r>
              <a:rPr lang="en-GB" altLang="en-US"/>
              <a:t>Safety, reliability, real-time, flexibility, legislation</a:t>
            </a:r>
          </a:p>
          <a:p>
            <a:pPr lvl="1"/>
            <a:r>
              <a:rPr lang="en-GB" altLang="en-US"/>
              <a:t>Lifespan</a:t>
            </a:r>
          </a:p>
          <a:p>
            <a:pPr lvl="1"/>
            <a:r>
              <a:rPr lang="en-GB" altLang="en-US"/>
              <a:t>Environmental conditions</a:t>
            </a:r>
          </a:p>
          <a:p>
            <a:pPr lvl="1"/>
            <a:r>
              <a:rPr lang="en-GB" altLang="en-US"/>
              <a:t>Static v dynamic loads</a:t>
            </a:r>
          </a:p>
          <a:p>
            <a:pPr lvl="1"/>
            <a:r>
              <a:rPr lang="en-GB" altLang="en-US"/>
              <a:t>Slow to fast speeds</a:t>
            </a:r>
          </a:p>
          <a:p>
            <a:pPr lvl="1"/>
            <a:r>
              <a:rPr lang="en-GB" altLang="en-US"/>
              <a:t>Computation v I/O intensive</a:t>
            </a:r>
          </a:p>
          <a:p>
            <a:pPr lvl="1"/>
            <a:r>
              <a:rPr lang="en-GB" altLang="en-US"/>
              <a:t>Descrete event v continuous dynamics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A23C25D-4A6B-4AE5-929B-D97D6D82F61E}"/>
              </a:ext>
            </a:extLst>
          </p:cNvPr>
          <p:cNvSpPr>
            <a:spLocks noGrp="1" noChangeArrowheads="1"/>
          </p:cNvSpPr>
          <p:nvPr>
            <p:ph type="title"/>
          </p:nvPr>
        </p:nvSpPr>
        <p:spPr/>
        <p:txBody>
          <a:bodyPr/>
          <a:lstStyle/>
          <a:p>
            <a:r>
              <a:rPr lang="en-GB" altLang="en-US" sz="2400"/>
              <a:t>Tổ ch</a:t>
            </a:r>
            <a:r>
              <a:rPr lang="en-US" altLang="en-US" sz="2400"/>
              <a:t>ức của hệ thống nhúng</a:t>
            </a:r>
            <a:endParaRPr lang="en-GB" altLang="en-US" sz="2400"/>
          </a:p>
        </p:txBody>
      </p:sp>
      <p:pic>
        <p:nvPicPr>
          <p:cNvPr id="2" name="Picture 1">
            <a:extLst>
              <a:ext uri="{FF2B5EF4-FFF2-40B4-BE49-F238E27FC236}">
                <a16:creationId xmlns:a16="http://schemas.microsoft.com/office/drawing/2014/main" id="{8C332346-EE95-4D32-BAFF-6D9830A07646}"/>
              </a:ext>
            </a:extLst>
          </p:cNvPr>
          <p:cNvPicPr>
            <a:picLocks noChangeAspect="1"/>
          </p:cNvPicPr>
          <p:nvPr/>
        </p:nvPicPr>
        <p:blipFill>
          <a:blip r:embed="rId3"/>
          <a:stretch>
            <a:fillRect/>
          </a:stretch>
        </p:blipFill>
        <p:spPr>
          <a:xfrm>
            <a:off x="1619672" y="1087523"/>
            <a:ext cx="5976664" cy="55526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sym typeface="Wingdings" panose="05000000000000000000" pitchFamily="2" charset="2"/>
              </a:rPr>
              <a:t>ENIAC</a:t>
            </a:r>
            <a:endParaRPr lang="en-US"/>
          </a:p>
        </p:txBody>
      </p:sp>
      <p:sp>
        <p:nvSpPr>
          <p:cNvPr id="3" name="Content Placeholder 2"/>
          <p:cNvSpPr>
            <a:spLocks noGrp="1"/>
          </p:cNvSpPr>
          <p:nvPr>
            <p:ph idx="1"/>
          </p:nvPr>
        </p:nvSpPr>
        <p:spPr/>
        <p:txBody>
          <a:bodyPr/>
          <a:lstStyle/>
          <a:p>
            <a:r>
              <a:rPr lang="en-GB" altLang="en-US"/>
              <a:t>Viết tắt của cụm từ: </a:t>
            </a:r>
            <a:r>
              <a:rPr lang="en-GB" altLang="en-US" b="1"/>
              <a:t>E</a:t>
            </a:r>
            <a:r>
              <a:rPr lang="en-GB" altLang="en-US"/>
              <a:t>lectronic </a:t>
            </a:r>
            <a:r>
              <a:rPr lang="en-GB" altLang="en-US" b="1"/>
              <a:t>N</a:t>
            </a:r>
            <a:r>
              <a:rPr lang="en-GB" altLang="en-US"/>
              <a:t>umerical </a:t>
            </a:r>
            <a:r>
              <a:rPr lang="en-GB" altLang="en-US" b="1"/>
              <a:t>I</a:t>
            </a:r>
            <a:r>
              <a:rPr lang="en-GB" altLang="en-US"/>
              <a:t>ntegrator </a:t>
            </a:r>
            <a:r>
              <a:rPr lang="en-GB" altLang="en-US" b="1"/>
              <a:t>A</a:t>
            </a:r>
            <a:r>
              <a:rPr lang="en-GB" altLang="en-US"/>
              <a:t>nd </a:t>
            </a:r>
            <a:r>
              <a:rPr lang="en-GB" altLang="en-US" b="1"/>
              <a:t>C</a:t>
            </a:r>
            <a:r>
              <a:rPr lang="en-GB" altLang="en-US"/>
              <a:t>omputer</a:t>
            </a:r>
          </a:p>
          <a:p>
            <a:r>
              <a:rPr lang="en-US" altLang="en-US"/>
              <a:t>Được xây dựng bởi: Eckert và Mauchly</a:t>
            </a:r>
            <a:endParaRPr lang="en-GB" altLang="en-US"/>
          </a:p>
          <a:p>
            <a:r>
              <a:rPr lang="en-GB" altLang="en-US"/>
              <a:t>Đại học Pennsylvania</a:t>
            </a:r>
          </a:p>
          <a:p>
            <a:r>
              <a:rPr lang="en-GB" altLang="en-US"/>
              <a:t>Bảng quỹ đạo cho vũ khí mới của quân đội Mỹ </a:t>
            </a:r>
          </a:p>
          <a:p>
            <a:r>
              <a:rPr lang="en-GB" altLang="en-US"/>
              <a:t>Bắt đầu năm 1943</a:t>
            </a:r>
          </a:p>
          <a:p>
            <a:r>
              <a:rPr lang="en-GB" altLang="en-US"/>
              <a:t>Hoàn thành năm 1946</a:t>
            </a:r>
          </a:p>
          <a:p>
            <a:r>
              <a:rPr lang="en-GB" altLang="en-US"/>
              <a:t>Được sử dụng đến năm 1955</a:t>
            </a:r>
          </a:p>
        </p:txBody>
      </p:sp>
    </p:spTree>
    <p:extLst>
      <p:ext uri="{BB962C8B-B14F-4D97-AF65-F5344CB8AC3E}">
        <p14:creationId xmlns:p14="http://schemas.microsoft.com/office/powerpoint/2010/main" val="322713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Lịch sử phát triển của máy tính</a:t>
            </a:r>
          </a:p>
          <a:p>
            <a:r>
              <a:rPr lang="en-US" altLang="en-US"/>
              <a:t>MULTICORE và MICS</a:t>
            </a:r>
          </a:p>
          <a:p>
            <a:r>
              <a:rPr lang="en-US" altLang="en-US"/>
              <a:t>Kiến trúc x86 của Intel</a:t>
            </a:r>
          </a:p>
          <a:p>
            <a:r>
              <a:rPr lang="en-US" altLang="en-US"/>
              <a:t>Hệ thống nhúng</a:t>
            </a:r>
          </a:p>
          <a:p>
            <a:r>
              <a:rPr lang="en-US" altLang="en-US">
                <a:solidFill>
                  <a:srgbClr val="FF0000"/>
                </a:solidFill>
              </a:rPr>
              <a:t>Kiến trúc ARM</a:t>
            </a:r>
          </a:p>
          <a:p>
            <a:r>
              <a:rPr lang="en-US" altLang="en-US"/>
              <a:t>Điện toán đám mây</a:t>
            </a:r>
          </a:p>
          <a:p>
            <a:r>
              <a:rPr lang="en-US" altLang="en-US"/>
              <a:t>Hiệu năng máy tính</a:t>
            </a:r>
          </a:p>
        </p:txBody>
      </p:sp>
    </p:spTree>
    <p:extLst>
      <p:ext uri="{BB962C8B-B14F-4D97-AF65-F5344CB8AC3E}">
        <p14:creationId xmlns:p14="http://schemas.microsoft.com/office/powerpoint/2010/main" val="227339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925EA9D0-CFAA-4363-9477-A0D23C5073FE}"/>
              </a:ext>
            </a:extLst>
          </p:cNvPr>
          <p:cNvSpPr>
            <a:spLocks noGrp="1" noChangeArrowheads="1"/>
          </p:cNvSpPr>
          <p:nvPr>
            <p:ph type="title"/>
          </p:nvPr>
        </p:nvSpPr>
        <p:spPr/>
        <p:txBody>
          <a:bodyPr/>
          <a:lstStyle/>
          <a:p>
            <a:r>
              <a:rPr lang="en-GB" altLang="en-US">
                <a:solidFill>
                  <a:srgbClr val="FF0000"/>
                </a:solidFill>
              </a:rPr>
              <a:t>Kiến trúc ARM</a:t>
            </a:r>
          </a:p>
        </p:txBody>
      </p:sp>
      <p:sp>
        <p:nvSpPr>
          <p:cNvPr id="115715" name="Rectangle 3">
            <a:extLst>
              <a:ext uri="{FF2B5EF4-FFF2-40B4-BE49-F238E27FC236}">
                <a16:creationId xmlns:a16="http://schemas.microsoft.com/office/drawing/2014/main" id="{AB023EC6-677A-4168-9AEE-1FF92DA099F6}"/>
              </a:ext>
            </a:extLst>
          </p:cNvPr>
          <p:cNvSpPr>
            <a:spLocks noGrp="1" noChangeArrowheads="1"/>
          </p:cNvSpPr>
          <p:nvPr>
            <p:ph type="body" idx="1"/>
          </p:nvPr>
        </p:nvSpPr>
        <p:spPr/>
        <p:txBody>
          <a:bodyPr/>
          <a:lstStyle/>
          <a:p>
            <a:r>
              <a:rPr lang="en-GB" altLang="en-US"/>
              <a:t>Designed by ARM Inc., Cambridge, England</a:t>
            </a:r>
          </a:p>
          <a:p>
            <a:r>
              <a:rPr lang="en-GB" altLang="en-US"/>
              <a:t>Licensed to manufacturers</a:t>
            </a:r>
          </a:p>
          <a:p>
            <a:r>
              <a:rPr lang="en-GB" altLang="en-US"/>
              <a:t>High speed, small die, low power consumption</a:t>
            </a:r>
          </a:p>
          <a:p>
            <a:r>
              <a:rPr lang="en-GB" altLang="en-US"/>
              <a:t>PDAs, hand held games, phones</a:t>
            </a:r>
          </a:p>
          <a:p>
            <a:pPr lvl="1"/>
            <a:r>
              <a:rPr lang="en-GB" altLang="en-US"/>
              <a:t>E.g. iPod, iPhone</a:t>
            </a:r>
          </a:p>
          <a:p>
            <a:r>
              <a:rPr lang="en-GB" altLang="en-US"/>
              <a:t>Acorn produced ARM1 &amp; ARM2 in 1985 and ARM3 in 1989</a:t>
            </a:r>
          </a:p>
          <a:p>
            <a:r>
              <a:rPr lang="en-GB" altLang="en-US"/>
              <a:t>Acorn, VLSI and Apple Computer founded ARM Ltd.</a:t>
            </a:r>
          </a:p>
          <a:p>
            <a:pPr>
              <a:buFontTx/>
              <a:buNone/>
            </a:pPr>
            <a:endParaRPr lang="en-GB"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E8C48805-AC9E-4AAB-B604-6FEC6CF1A9A2}"/>
              </a:ext>
            </a:extLst>
          </p:cNvPr>
          <p:cNvSpPr>
            <a:spLocks noGrp="1" noChangeArrowheads="1"/>
          </p:cNvSpPr>
          <p:nvPr>
            <p:ph type="title"/>
          </p:nvPr>
        </p:nvSpPr>
        <p:spPr/>
        <p:txBody>
          <a:bodyPr/>
          <a:lstStyle/>
          <a:p>
            <a:r>
              <a:rPr lang="en-GB" altLang="en-US"/>
              <a:t>ARM Systems Categories</a:t>
            </a:r>
          </a:p>
        </p:txBody>
      </p:sp>
      <p:sp>
        <p:nvSpPr>
          <p:cNvPr id="116739" name="Rectangle 3">
            <a:extLst>
              <a:ext uri="{FF2B5EF4-FFF2-40B4-BE49-F238E27FC236}">
                <a16:creationId xmlns:a16="http://schemas.microsoft.com/office/drawing/2014/main" id="{076AFD51-DCAA-4395-9A97-93F219DEDA97}"/>
              </a:ext>
            </a:extLst>
          </p:cNvPr>
          <p:cNvSpPr>
            <a:spLocks noGrp="1" noChangeArrowheads="1"/>
          </p:cNvSpPr>
          <p:nvPr>
            <p:ph type="body" idx="1"/>
          </p:nvPr>
        </p:nvSpPr>
        <p:spPr/>
        <p:txBody>
          <a:bodyPr/>
          <a:lstStyle/>
          <a:p>
            <a:r>
              <a:rPr lang="en-GB" altLang="en-US"/>
              <a:t>Embedded real time</a:t>
            </a:r>
          </a:p>
          <a:p>
            <a:r>
              <a:rPr lang="en-GB" altLang="en-US"/>
              <a:t>Application platform</a:t>
            </a:r>
          </a:p>
          <a:p>
            <a:pPr lvl="1"/>
            <a:r>
              <a:rPr lang="en-GB" altLang="en-US"/>
              <a:t>Linux, Palm OS, Symbian OS, Windows mobile</a:t>
            </a:r>
          </a:p>
          <a:p>
            <a:r>
              <a:rPr lang="en-GB" altLang="en-US"/>
              <a:t>Secure applications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36A5-934E-4762-8B2C-A1F322B713A3}"/>
              </a:ext>
            </a:extLst>
          </p:cNvPr>
          <p:cNvSpPr>
            <a:spLocks noGrp="1"/>
          </p:cNvSpPr>
          <p:nvPr>
            <p:ph type="title"/>
          </p:nvPr>
        </p:nvSpPr>
        <p:spPr/>
        <p:txBody>
          <a:bodyPr/>
          <a:lstStyle/>
          <a:p>
            <a:r>
              <a:rPr lang="en-US">
                <a:solidFill>
                  <a:srgbClr val="FF0000"/>
                </a:solidFill>
              </a:rPr>
              <a:t>Điện toán đám mây</a:t>
            </a:r>
          </a:p>
        </p:txBody>
      </p:sp>
      <p:pic>
        <p:nvPicPr>
          <p:cNvPr id="4" name="Content Placeholder 3">
            <a:extLst>
              <a:ext uri="{FF2B5EF4-FFF2-40B4-BE49-F238E27FC236}">
                <a16:creationId xmlns:a16="http://schemas.microsoft.com/office/drawing/2014/main" id="{FA431AB4-5CDB-4BCE-8302-3B1DAC46C1CE}"/>
              </a:ext>
            </a:extLst>
          </p:cNvPr>
          <p:cNvPicPr>
            <a:picLocks noGrp="1" noChangeAspect="1"/>
          </p:cNvPicPr>
          <p:nvPr>
            <p:ph idx="1"/>
          </p:nvPr>
        </p:nvPicPr>
        <p:blipFill>
          <a:blip r:embed="rId2"/>
          <a:stretch>
            <a:fillRect/>
          </a:stretch>
        </p:blipFill>
        <p:spPr>
          <a:xfrm>
            <a:off x="1691680" y="1124122"/>
            <a:ext cx="5832648" cy="5642969"/>
          </a:xfrm>
          <a:prstGeom prst="rect">
            <a:avLst/>
          </a:prstGeom>
        </p:spPr>
      </p:pic>
    </p:spTree>
    <p:extLst>
      <p:ext uri="{BB962C8B-B14F-4D97-AF65-F5344CB8AC3E}">
        <p14:creationId xmlns:p14="http://schemas.microsoft.com/office/powerpoint/2010/main" val="642113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ltLang="en-US"/>
              <a:t>Nội dung</a:t>
            </a:r>
          </a:p>
        </p:txBody>
      </p:sp>
      <p:sp>
        <p:nvSpPr>
          <p:cNvPr id="5123" name="Rectangle 3"/>
          <p:cNvSpPr>
            <a:spLocks noGrp="1" noChangeArrowheads="1"/>
          </p:cNvSpPr>
          <p:nvPr>
            <p:ph type="body" idx="1"/>
          </p:nvPr>
        </p:nvSpPr>
        <p:spPr/>
        <p:txBody>
          <a:bodyPr/>
          <a:lstStyle/>
          <a:p>
            <a:r>
              <a:rPr lang="en-US" altLang="en-US"/>
              <a:t>Lịch sử phát triển của máy tính</a:t>
            </a:r>
          </a:p>
          <a:p>
            <a:r>
              <a:rPr lang="en-US" altLang="en-US"/>
              <a:t>MULTICORE và MICS</a:t>
            </a:r>
          </a:p>
          <a:p>
            <a:r>
              <a:rPr lang="en-US" altLang="en-US"/>
              <a:t>Kiến trúc x86 của Intel</a:t>
            </a:r>
          </a:p>
          <a:p>
            <a:r>
              <a:rPr lang="en-US" altLang="en-US"/>
              <a:t>Hệ thống nhúng</a:t>
            </a:r>
          </a:p>
          <a:p>
            <a:r>
              <a:rPr lang="en-US" altLang="en-US"/>
              <a:t>Kiến trúc ARM</a:t>
            </a:r>
          </a:p>
          <a:p>
            <a:r>
              <a:rPr lang="en-US" altLang="en-US"/>
              <a:t>Điện toán đám mây</a:t>
            </a:r>
          </a:p>
          <a:p>
            <a:r>
              <a:rPr lang="en-US" altLang="en-US">
                <a:solidFill>
                  <a:srgbClr val="FF0000"/>
                </a:solidFill>
              </a:rPr>
              <a:t>Hiệu năng máy tính</a:t>
            </a:r>
          </a:p>
        </p:txBody>
      </p:sp>
    </p:spTree>
    <p:extLst>
      <p:ext uri="{BB962C8B-B14F-4D97-AF65-F5344CB8AC3E}">
        <p14:creationId xmlns:p14="http://schemas.microsoft.com/office/powerpoint/2010/main" val="1970638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0000"/>
                </a:solidFill>
              </a:rPr>
              <a:t>Hiệu năng máy tính</a:t>
            </a:r>
          </a:p>
        </p:txBody>
      </p:sp>
      <p:sp>
        <p:nvSpPr>
          <p:cNvPr id="3" name="Content Placeholder 2"/>
          <p:cNvSpPr>
            <a:spLocks noGrp="1"/>
          </p:cNvSpPr>
          <p:nvPr>
            <p:ph idx="1"/>
          </p:nvPr>
        </p:nvSpPr>
        <p:spPr/>
        <p:txBody>
          <a:bodyPr/>
          <a:lstStyle/>
          <a:p>
            <a:r>
              <a:rPr lang="en-US"/>
              <a:t>Định nghĩa hiệu năng P</a:t>
            </a:r>
          </a:p>
          <a:p>
            <a:pPr marL="0" indent="0">
              <a:buNone/>
            </a:pPr>
            <a:r>
              <a:rPr lang="en-US"/>
              <a:t>	P=1/t</a:t>
            </a:r>
          </a:p>
          <a:p>
            <a:pPr marL="0" indent="0">
              <a:buNone/>
            </a:pPr>
            <a:r>
              <a:rPr lang="en-US"/>
              <a:t>	trong đó: t là thời gian thực hiện</a:t>
            </a:r>
          </a:p>
          <a:p>
            <a:r>
              <a:rPr lang="en-US"/>
              <a:t>Máy tính A nhanh hơn máy tính B n lần</a:t>
            </a:r>
          </a:p>
          <a:p>
            <a:pPr marL="0" indent="0">
              <a:buNone/>
            </a:pPr>
            <a:r>
              <a:rPr lang="en-US"/>
              <a:t>		P</a:t>
            </a:r>
            <a:r>
              <a:rPr lang="en-US" baseline="-25000"/>
              <a:t>A</a:t>
            </a:r>
            <a:r>
              <a:rPr lang="en-US"/>
              <a:t>/P</a:t>
            </a:r>
            <a:r>
              <a:rPr lang="en-US" baseline="-25000"/>
              <a:t>B</a:t>
            </a:r>
            <a:r>
              <a:rPr lang="en-US"/>
              <a:t>=t</a:t>
            </a:r>
            <a:r>
              <a:rPr lang="en-US" baseline="-25000"/>
              <a:t>B</a:t>
            </a:r>
            <a:r>
              <a:rPr lang="en-US"/>
              <a:t>/t</a:t>
            </a:r>
            <a:r>
              <a:rPr lang="en-US" baseline="-25000"/>
              <a:t>A</a:t>
            </a:r>
            <a:r>
              <a:rPr lang="en-US"/>
              <a:t>=n</a:t>
            </a:r>
          </a:p>
          <a:p>
            <a:r>
              <a:rPr lang="en-US"/>
              <a:t>Ví dụ: Thời gian chạy chương trình:</a:t>
            </a:r>
          </a:p>
          <a:p>
            <a:pPr lvl="1"/>
            <a:r>
              <a:rPr lang="en-US"/>
              <a:t>10s trên máy A; 15s trên máy B</a:t>
            </a:r>
          </a:p>
          <a:p>
            <a:pPr lvl="1"/>
            <a:r>
              <a:rPr lang="en-US"/>
              <a:t>t</a:t>
            </a:r>
            <a:r>
              <a:rPr lang="en-US" baseline="-25000"/>
              <a:t>B</a:t>
            </a:r>
            <a:r>
              <a:rPr lang="en-US"/>
              <a:t>/t</a:t>
            </a:r>
            <a:r>
              <a:rPr lang="en-US" baseline="-25000"/>
              <a:t>A</a:t>
            </a:r>
            <a:r>
              <a:rPr lang="en-US"/>
              <a:t>=15/10=1.5</a:t>
            </a:r>
          </a:p>
          <a:p>
            <a:pPr lvl="1"/>
            <a:r>
              <a:rPr lang="en-US"/>
              <a:t>Tức máy A nhanh hơn máy B 1.5 lần</a:t>
            </a:r>
          </a:p>
        </p:txBody>
      </p:sp>
    </p:spTree>
    <p:extLst>
      <p:ext uri="{BB962C8B-B14F-4D97-AF65-F5344CB8AC3E}">
        <p14:creationId xmlns:p14="http://schemas.microsoft.com/office/powerpoint/2010/main" val="340047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Xung nhịp CPU</a:t>
            </a:r>
          </a:p>
        </p:txBody>
      </p:sp>
      <p:sp>
        <p:nvSpPr>
          <p:cNvPr id="3" name="Content Placeholder 2"/>
          <p:cNvSpPr>
            <a:spLocks noGrp="1"/>
          </p:cNvSpPr>
          <p:nvPr>
            <p:ph idx="1"/>
          </p:nvPr>
        </p:nvSpPr>
        <p:spPr/>
        <p:txBody>
          <a:bodyPr/>
          <a:lstStyle/>
          <a:p>
            <a:r>
              <a:rPr lang="en-US"/>
              <a:t>Hoạt động của CPU được điều khiển bởi xung nhịp có tần số xác định</a:t>
            </a:r>
          </a:p>
          <a:p>
            <a:endParaRPr lang="en-US"/>
          </a:p>
          <a:p>
            <a:endParaRPr lang="en-US"/>
          </a:p>
          <a:p>
            <a:r>
              <a:rPr lang="en-US"/>
              <a:t>Chu kỳ xung nhịp T</a:t>
            </a:r>
            <a:r>
              <a:rPr lang="en-US" baseline="-25000"/>
              <a:t>0</a:t>
            </a:r>
            <a:r>
              <a:rPr lang="en-US"/>
              <a:t> (Clock period): thời gian của một chu kỳ.</a:t>
            </a:r>
          </a:p>
          <a:p>
            <a:r>
              <a:rPr lang="en-US"/>
              <a:t>Tần số xung nhịp f</a:t>
            </a:r>
            <a:r>
              <a:rPr lang="en-US" baseline="-25000"/>
              <a:t>0</a:t>
            </a:r>
            <a:r>
              <a:rPr lang="en-US"/>
              <a:t> (Clock rate): số chu kỳ trong 1 giây.</a:t>
            </a:r>
          </a:p>
          <a:p>
            <a:pPr marL="0" indent="0">
              <a:buNone/>
            </a:pPr>
            <a:r>
              <a:rPr lang="en-US"/>
              <a:t>			</a:t>
            </a:r>
            <a:r>
              <a:rPr lang="en-US" b="1"/>
              <a:t>f</a:t>
            </a:r>
            <a:r>
              <a:rPr lang="en-US" b="1" baseline="-25000"/>
              <a:t>0</a:t>
            </a:r>
            <a:r>
              <a:rPr lang="en-US" b="1"/>
              <a:t> = 1/T</a:t>
            </a:r>
            <a:r>
              <a:rPr lang="en-US" b="1" baseline="-25000"/>
              <a:t>0</a:t>
            </a:r>
          </a:p>
          <a:p>
            <a:r>
              <a:rPr lang="en-US"/>
              <a:t>VD: Bộ xử lý có f</a:t>
            </a:r>
            <a:r>
              <a:rPr lang="en-US" baseline="-25000"/>
              <a:t>0</a:t>
            </a:r>
            <a:r>
              <a:rPr lang="en-US"/>
              <a:t> = 4GHz = 4000 MHz = 4×10</a:t>
            </a:r>
            <a:r>
              <a:rPr lang="en-US" baseline="30000"/>
              <a:t>9</a:t>
            </a:r>
            <a:r>
              <a:rPr lang="en-US"/>
              <a:t> Hz </a:t>
            </a:r>
          </a:p>
          <a:p>
            <a:pPr marL="0" indent="0">
              <a:buNone/>
            </a:pPr>
            <a:r>
              <a:rPr lang="en-US"/>
              <a:t>	 T</a:t>
            </a:r>
            <a:r>
              <a:rPr lang="en-US" baseline="-25000"/>
              <a:t>0</a:t>
            </a:r>
            <a:r>
              <a:rPr lang="en-US"/>
              <a:t> = 1/(4x10</a:t>
            </a:r>
            <a:r>
              <a:rPr lang="en-US" baseline="30000"/>
              <a:t>9</a:t>
            </a:r>
            <a:r>
              <a:rPr lang="en-US"/>
              <a:t>) =0.25x10</a:t>
            </a:r>
            <a:r>
              <a:rPr lang="en-US" baseline="30000"/>
              <a:t>–9</a:t>
            </a:r>
            <a:r>
              <a:rPr lang="en-US"/>
              <a:t>s = 0.25ns (nano giây)</a:t>
            </a:r>
          </a:p>
        </p:txBody>
      </p:sp>
      <p:pic>
        <p:nvPicPr>
          <p:cNvPr id="5" name="Picture 4"/>
          <p:cNvPicPr>
            <a:picLocks noChangeAspect="1"/>
          </p:cNvPicPr>
          <p:nvPr/>
        </p:nvPicPr>
        <p:blipFill>
          <a:blip r:embed="rId2"/>
          <a:stretch>
            <a:fillRect/>
          </a:stretch>
        </p:blipFill>
        <p:spPr>
          <a:xfrm>
            <a:off x="2339752" y="2132857"/>
            <a:ext cx="4176464" cy="792088"/>
          </a:xfrm>
          <a:prstGeom prst="rect">
            <a:avLst/>
          </a:prstGeom>
        </p:spPr>
      </p:pic>
    </p:spTree>
    <p:extLst>
      <p:ext uri="{BB962C8B-B14F-4D97-AF65-F5344CB8AC3E}">
        <p14:creationId xmlns:p14="http://schemas.microsoft.com/office/powerpoint/2010/main" val="380808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Thời gian CPU</a:t>
            </a:r>
          </a:p>
        </p:txBody>
      </p:sp>
      <p:sp>
        <p:nvSpPr>
          <p:cNvPr id="3" name="Content Placeholder 2"/>
          <p:cNvSpPr>
            <a:spLocks noGrp="1"/>
          </p:cNvSpPr>
          <p:nvPr>
            <p:ph idx="1"/>
          </p:nvPr>
        </p:nvSpPr>
        <p:spPr/>
        <p:txBody>
          <a:bodyPr/>
          <a:lstStyle/>
          <a:p>
            <a:endParaRPr lang="en-US"/>
          </a:p>
          <a:p>
            <a:endParaRPr lang="en-US"/>
          </a:p>
          <a:p>
            <a:endParaRPr lang="en-US"/>
          </a:p>
          <a:p>
            <a:endParaRPr lang="en-US"/>
          </a:p>
          <a:p>
            <a:r>
              <a:rPr lang="en-US"/>
              <a:t>Trong đó: n là số chu kỳ xung nhịp</a:t>
            </a:r>
          </a:p>
          <a:p>
            <a:r>
              <a:rPr lang="vi-VN"/>
              <a:t>Hiệu năng được tăng lên bằng cách:</a:t>
            </a:r>
            <a:endParaRPr lang="en-US"/>
          </a:p>
          <a:p>
            <a:pPr lvl="1"/>
            <a:r>
              <a:rPr lang="en-US"/>
              <a:t>Giảm số chu kỳ xung nhịp n </a:t>
            </a:r>
          </a:p>
          <a:p>
            <a:pPr lvl="1"/>
            <a:r>
              <a:rPr lang="en-US"/>
              <a:t>Tăng tần số xung nhịp f</a:t>
            </a:r>
            <a:r>
              <a:rPr lang="en-US" baseline="-25000"/>
              <a:t>0</a:t>
            </a:r>
          </a:p>
        </p:txBody>
      </p:sp>
      <p:pic>
        <p:nvPicPr>
          <p:cNvPr id="5" name="Picture 4"/>
          <p:cNvPicPr>
            <a:picLocks noChangeAspect="1"/>
          </p:cNvPicPr>
          <p:nvPr/>
        </p:nvPicPr>
        <p:blipFill>
          <a:blip r:embed="rId2"/>
          <a:stretch>
            <a:fillRect/>
          </a:stretch>
        </p:blipFill>
        <p:spPr>
          <a:xfrm>
            <a:off x="1412951" y="1412776"/>
            <a:ext cx="4455193" cy="1507911"/>
          </a:xfrm>
          <a:prstGeom prst="rect">
            <a:avLst/>
          </a:prstGeom>
        </p:spPr>
      </p:pic>
    </p:spTree>
    <p:extLst>
      <p:ext uri="{BB962C8B-B14F-4D97-AF65-F5344CB8AC3E}">
        <p14:creationId xmlns:p14="http://schemas.microsoft.com/office/powerpoint/2010/main" val="57146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Máy tính A: </a:t>
            </a:r>
          </a:p>
          <a:p>
            <a:pPr lvl="1"/>
            <a:r>
              <a:rPr lang="en-US"/>
              <a:t>Tần số xung nhịp: f</a:t>
            </a:r>
            <a:r>
              <a:rPr lang="en-US" baseline="-25000"/>
              <a:t>A</a:t>
            </a:r>
            <a:r>
              <a:rPr lang="en-US"/>
              <a:t>= 2GHz </a:t>
            </a:r>
          </a:p>
          <a:p>
            <a:pPr lvl="1"/>
            <a:r>
              <a:rPr lang="en-US"/>
              <a:t>Thời gian của CPU: t</a:t>
            </a:r>
            <a:r>
              <a:rPr lang="en-US" baseline="-25000"/>
              <a:t>A</a:t>
            </a:r>
            <a:r>
              <a:rPr lang="en-US"/>
              <a:t>= 10s </a:t>
            </a:r>
          </a:p>
          <a:p>
            <a:r>
              <a:rPr lang="en-US"/>
              <a:t>Máy tính B:</a:t>
            </a:r>
          </a:p>
          <a:p>
            <a:pPr lvl="1"/>
            <a:r>
              <a:rPr lang="en-US"/>
              <a:t>Thời gian của CPU: t</a:t>
            </a:r>
            <a:r>
              <a:rPr lang="en-US" baseline="-25000"/>
              <a:t>B</a:t>
            </a:r>
            <a:r>
              <a:rPr lang="en-US"/>
              <a:t>= 6s </a:t>
            </a:r>
          </a:p>
          <a:p>
            <a:pPr lvl="1"/>
            <a:r>
              <a:rPr lang="en-US"/>
              <a:t>Số chu kỳ xung nhịp của B = 1.2 x Số chu kỳ xung nhịp của A </a:t>
            </a:r>
          </a:p>
          <a:p>
            <a:r>
              <a:rPr lang="en-US"/>
              <a:t>Xác định tần số xung nhịp của máy B (f</a:t>
            </a:r>
            <a:r>
              <a:rPr lang="en-US" baseline="-25000"/>
              <a:t>B</a:t>
            </a:r>
            <a:r>
              <a:rPr lang="en-US"/>
              <a:t>)?</a:t>
            </a:r>
          </a:p>
          <a:p>
            <a:endParaRPr lang="en-US"/>
          </a:p>
        </p:txBody>
      </p:sp>
      <p:pic>
        <p:nvPicPr>
          <p:cNvPr id="4" name="Picture 3"/>
          <p:cNvPicPr>
            <a:picLocks noChangeAspect="1"/>
          </p:cNvPicPr>
          <p:nvPr/>
        </p:nvPicPr>
        <p:blipFill rotWithShape="1">
          <a:blip r:embed="rId2"/>
          <a:srcRect b="62269"/>
          <a:stretch/>
        </p:blipFill>
        <p:spPr>
          <a:xfrm>
            <a:off x="1475656" y="4797152"/>
            <a:ext cx="4392488" cy="720080"/>
          </a:xfrm>
          <a:prstGeom prst="rect">
            <a:avLst/>
          </a:prstGeom>
        </p:spPr>
      </p:pic>
      <p:pic>
        <p:nvPicPr>
          <p:cNvPr id="5" name="Picture 4">
            <a:extLst>
              <a:ext uri="{FF2B5EF4-FFF2-40B4-BE49-F238E27FC236}">
                <a16:creationId xmlns:a16="http://schemas.microsoft.com/office/drawing/2014/main" id="{5A6F2480-C6F2-4D78-A981-10176F5225AA}"/>
              </a:ext>
            </a:extLst>
          </p:cNvPr>
          <p:cNvPicPr>
            <a:picLocks noChangeAspect="1"/>
          </p:cNvPicPr>
          <p:nvPr/>
        </p:nvPicPr>
        <p:blipFill rotWithShape="1">
          <a:blip r:embed="rId2"/>
          <a:srcRect t="38680" b="33848"/>
          <a:stretch/>
        </p:blipFill>
        <p:spPr>
          <a:xfrm>
            <a:off x="1475656" y="5504763"/>
            <a:ext cx="4392488" cy="524272"/>
          </a:xfrm>
          <a:prstGeom prst="rect">
            <a:avLst/>
          </a:prstGeom>
        </p:spPr>
      </p:pic>
      <p:pic>
        <p:nvPicPr>
          <p:cNvPr id="6" name="Picture 5">
            <a:extLst>
              <a:ext uri="{FF2B5EF4-FFF2-40B4-BE49-F238E27FC236}">
                <a16:creationId xmlns:a16="http://schemas.microsoft.com/office/drawing/2014/main" id="{5E184C88-3E13-44DA-9C59-719D129E4D3C}"/>
              </a:ext>
            </a:extLst>
          </p:cNvPr>
          <p:cNvPicPr>
            <a:picLocks noChangeAspect="1"/>
          </p:cNvPicPr>
          <p:nvPr/>
        </p:nvPicPr>
        <p:blipFill rotWithShape="1">
          <a:blip r:embed="rId2"/>
          <a:srcRect t="62269"/>
          <a:stretch/>
        </p:blipFill>
        <p:spPr>
          <a:xfrm>
            <a:off x="1475656" y="5963763"/>
            <a:ext cx="4392488" cy="720080"/>
          </a:xfrm>
          <a:prstGeom prst="rect">
            <a:avLst/>
          </a:prstGeom>
        </p:spPr>
      </p:pic>
    </p:spTree>
    <p:extLst>
      <p:ext uri="{BB962C8B-B14F-4D97-AF65-F5344CB8AC3E}">
        <p14:creationId xmlns:p14="http://schemas.microsoft.com/office/powerpoint/2010/main" val="379315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Số lệnh và số chu kỳ trên một lệnh</a:t>
            </a:r>
          </a:p>
        </p:txBody>
      </p:sp>
      <p:sp>
        <p:nvSpPr>
          <p:cNvPr id="3" name="Content Placeholder 2"/>
          <p:cNvSpPr>
            <a:spLocks noGrp="1"/>
          </p:cNvSpPr>
          <p:nvPr>
            <p:ph idx="1"/>
          </p:nvPr>
        </p:nvSpPr>
        <p:spPr/>
        <p:txBody>
          <a:bodyPr/>
          <a:lstStyle/>
          <a:p>
            <a:r>
              <a:rPr lang="en-US"/>
              <a:t>Số chu kỳ = Số lệnh x Số chu kỳ trên một lệnh </a:t>
            </a:r>
          </a:p>
          <a:p>
            <a:pPr marL="0" indent="0">
              <a:buNone/>
            </a:pPr>
            <a:r>
              <a:rPr lang="en-US"/>
              <a:t>		</a:t>
            </a:r>
            <a:r>
              <a:rPr lang="en-US" b="1" i="1"/>
              <a:t> n = IC × CPI</a:t>
            </a:r>
          </a:p>
          <a:p>
            <a:pPr marL="0" indent="0">
              <a:buNone/>
            </a:pPr>
            <a:r>
              <a:rPr lang="en-US"/>
              <a:t>	</a:t>
            </a:r>
            <a:r>
              <a:rPr lang="en-US" sz="2400"/>
              <a:t>n - số chu kỳ, IC- số lệnh (Instruction Count), CPI -số 	chu kỳ trên một lệnh (Cycles per Instruction)</a:t>
            </a:r>
          </a:p>
          <a:p>
            <a:endParaRPr lang="en-US"/>
          </a:p>
          <a:p>
            <a:r>
              <a:rPr lang="en-US"/>
              <a:t>Thời gian thực hiện của CPU:</a:t>
            </a:r>
          </a:p>
          <a:p>
            <a:endParaRPr lang="en-US"/>
          </a:p>
          <a:p>
            <a:endParaRPr lang="en-US"/>
          </a:p>
          <a:p>
            <a:endParaRPr lang="en-US"/>
          </a:p>
          <a:p>
            <a:r>
              <a:rPr lang="vi-VN"/>
              <a:t>Trong trường hợp các lệnh khác nhau có CPI khác nhau, cần tính CPI trung bình</a:t>
            </a:r>
            <a:endParaRPr lang="en-US"/>
          </a:p>
        </p:txBody>
      </p:sp>
      <p:pic>
        <p:nvPicPr>
          <p:cNvPr id="5" name="Picture 4"/>
          <p:cNvPicPr>
            <a:picLocks noChangeAspect="1"/>
          </p:cNvPicPr>
          <p:nvPr/>
        </p:nvPicPr>
        <p:blipFill>
          <a:blip r:embed="rId2"/>
          <a:stretch>
            <a:fillRect/>
          </a:stretch>
        </p:blipFill>
        <p:spPr>
          <a:xfrm>
            <a:off x="1547664" y="4149080"/>
            <a:ext cx="5542133" cy="1152128"/>
          </a:xfrm>
          <a:prstGeom prst="rect">
            <a:avLst/>
          </a:prstGeom>
        </p:spPr>
      </p:pic>
    </p:spTree>
    <p:extLst>
      <p:ext uri="{BB962C8B-B14F-4D97-AF65-F5344CB8AC3E}">
        <p14:creationId xmlns:p14="http://schemas.microsoft.com/office/powerpoint/2010/main" val="19497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sym typeface="Wingdings" panose="05000000000000000000" pitchFamily="2" charset="2"/>
              </a:rPr>
              <a:t>ENIAC</a:t>
            </a:r>
            <a:endParaRPr lang="en-US"/>
          </a:p>
        </p:txBody>
      </p:sp>
      <p:sp>
        <p:nvSpPr>
          <p:cNvPr id="3" name="Content Placeholder 2"/>
          <p:cNvSpPr>
            <a:spLocks noGrp="1"/>
          </p:cNvSpPr>
          <p:nvPr>
            <p:ph idx="1"/>
          </p:nvPr>
        </p:nvSpPr>
        <p:spPr/>
        <p:txBody>
          <a:bodyPr/>
          <a:lstStyle/>
          <a:p>
            <a:r>
              <a:rPr lang="en-GB" altLang="en-US"/>
              <a:t>Số thập phân (không phải nhị phân)</a:t>
            </a:r>
          </a:p>
          <a:p>
            <a:r>
              <a:rPr lang="en-GB" altLang="en-US"/>
              <a:t>Bộ nhớ gồm 20 bộ cộng (accumulator), mỗi bộ giữ 10 chữ số thập phân</a:t>
            </a:r>
          </a:p>
          <a:p>
            <a:r>
              <a:rPr lang="en-US" altLang="en-US"/>
              <a:t>Lập trình bằng tay bởi các công tắc</a:t>
            </a:r>
          </a:p>
          <a:p>
            <a:r>
              <a:rPr lang="en-US" altLang="en-US"/>
              <a:t>Sử dụng 18000 đèn điện tử chân không</a:t>
            </a:r>
          </a:p>
          <a:p>
            <a:r>
              <a:rPr lang="en-US" altLang="en-US"/>
              <a:t>Nặng 30 tấn</a:t>
            </a:r>
          </a:p>
          <a:p>
            <a:r>
              <a:rPr lang="en-US" altLang="en-US"/>
              <a:t>1500 feet vuông</a:t>
            </a:r>
          </a:p>
          <a:p>
            <a:r>
              <a:rPr lang="en-US" altLang="en-US"/>
              <a:t>Tiêu tốn 140 kW điện khi chạy</a:t>
            </a:r>
          </a:p>
          <a:p>
            <a:r>
              <a:rPr lang="en-US" altLang="en-US"/>
              <a:t>5000 phép cộng/giây</a:t>
            </a:r>
          </a:p>
        </p:txBody>
      </p:sp>
    </p:spTree>
    <p:extLst>
      <p:ext uri="{BB962C8B-B14F-4D97-AF65-F5344CB8AC3E}">
        <p14:creationId xmlns:p14="http://schemas.microsoft.com/office/powerpoint/2010/main" val="122440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vi-VN"/>
              <a:t>Máy tính A: T</a:t>
            </a:r>
            <a:r>
              <a:rPr lang="vi-VN" baseline="-25000"/>
              <a:t>A</a:t>
            </a:r>
            <a:r>
              <a:rPr lang="vi-VN"/>
              <a:t>= 250ps</a:t>
            </a:r>
            <a:r>
              <a:rPr lang="en-US"/>
              <a:t> (pico giây)</a:t>
            </a:r>
            <a:r>
              <a:rPr lang="vi-VN"/>
              <a:t>, CPI</a:t>
            </a:r>
            <a:r>
              <a:rPr lang="vi-VN" baseline="-25000"/>
              <a:t>A</a:t>
            </a:r>
            <a:r>
              <a:rPr lang="vi-VN"/>
              <a:t>= 2.0 </a:t>
            </a:r>
          </a:p>
          <a:p>
            <a:r>
              <a:rPr lang="vi-VN"/>
              <a:t>Máy tính B: T</a:t>
            </a:r>
            <a:r>
              <a:rPr lang="vi-VN" baseline="-25000"/>
              <a:t>B</a:t>
            </a:r>
            <a:r>
              <a:rPr lang="vi-VN"/>
              <a:t>= 500ps</a:t>
            </a:r>
            <a:r>
              <a:rPr lang="en-US"/>
              <a:t> (pico giây)</a:t>
            </a:r>
            <a:r>
              <a:rPr lang="vi-VN"/>
              <a:t>, CPI</a:t>
            </a:r>
            <a:r>
              <a:rPr lang="vi-VN" baseline="-25000"/>
              <a:t>B</a:t>
            </a:r>
            <a:r>
              <a:rPr lang="vi-VN"/>
              <a:t>= 1.2 </a:t>
            </a:r>
          </a:p>
          <a:p>
            <a:r>
              <a:rPr lang="vi-VN"/>
              <a:t>Cùng kiến trúc tập lệnh (ISA) </a:t>
            </a:r>
          </a:p>
          <a:p>
            <a:r>
              <a:rPr lang="vi-VN"/>
              <a:t>Máy nào nhanh hơn và nhanh hơn bao nhiêu?</a:t>
            </a:r>
            <a:endParaRPr lang="en-US"/>
          </a:p>
          <a:p>
            <a:endParaRPr lang="en-US"/>
          </a:p>
          <a:p>
            <a:endParaRPr lang="en-US"/>
          </a:p>
          <a:p>
            <a:endParaRPr lang="en-US"/>
          </a:p>
          <a:p>
            <a:endParaRPr lang="en-US"/>
          </a:p>
          <a:p>
            <a:endParaRPr lang="en-US"/>
          </a:p>
          <a:p>
            <a:endParaRPr lang="en-US"/>
          </a:p>
          <a:p>
            <a:r>
              <a:rPr lang="en-US"/>
              <a:t>Vậy: máy A nhanh hơn máy B 1,2 lần</a:t>
            </a:r>
          </a:p>
        </p:txBody>
      </p:sp>
      <p:pic>
        <p:nvPicPr>
          <p:cNvPr id="5" name="Picture 4"/>
          <p:cNvPicPr>
            <a:picLocks noChangeAspect="1"/>
          </p:cNvPicPr>
          <p:nvPr/>
        </p:nvPicPr>
        <p:blipFill rotWithShape="1">
          <a:blip r:embed="rId3"/>
          <a:srcRect b="64605"/>
          <a:stretch/>
        </p:blipFill>
        <p:spPr>
          <a:xfrm>
            <a:off x="1115616" y="3356991"/>
            <a:ext cx="4464496" cy="936105"/>
          </a:xfrm>
          <a:prstGeom prst="rect">
            <a:avLst/>
          </a:prstGeom>
        </p:spPr>
      </p:pic>
      <p:pic>
        <p:nvPicPr>
          <p:cNvPr id="6" name="Picture 5">
            <a:extLst>
              <a:ext uri="{FF2B5EF4-FFF2-40B4-BE49-F238E27FC236}">
                <a16:creationId xmlns:a16="http://schemas.microsoft.com/office/drawing/2014/main" id="{ADE9A804-C43A-4A5C-9E47-23B329531BF9}"/>
              </a:ext>
            </a:extLst>
          </p:cNvPr>
          <p:cNvPicPr>
            <a:picLocks noChangeAspect="1"/>
          </p:cNvPicPr>
          <p:nvPr/>
        </p:nvPicPr>
        <p:blipFill rotWithShape="1">
          <a:blip r:embed="rId3"/>
          <a:srcRect t="30794" b="33811"/>
          <a:stretch/>
        </p:blipFill>
        <p:spPr>
          <a:xfrm>
            <a:off x="1115616" y="4293096"/>
            <a:ext cx="4464496" cy="936105"/>
          </a:xfrm>
          <a:prstGeom prst="rect">
            <a:avLst/>
          </a:prstGeom>
        </p:spPr>
      </p:pic>
      <p:pic>
        <p:nvPicPr>
          <p:cNvPr id="7" name="Picture 6">
            <a:extLst>
              <a:ext uri="{FF2B5EF4-FFF2-40B4-BE49-F238E27FC236}">
                <a16:creationId xmlns:a16="http://schemas.microsoft.com/office/drawing/2014/main" id="{2157DA9D-2B25-4C47-96DF-740A07029848}"/>
              </a:ext>
            </a:extLst>
          </p:cNvPr>
          <p:cNvPicPr>
            <a:picLocks noChangeAspect="1"/>
          </p:cNvPicPr>
          <p:nvPr/>
        </p:nvPicPr>
        <p:blipFill rotWithShape="1">
          <a:blip r:embed="rId3"/>
          <a:srcRect t="64605"/>
          <a:stretch/>
        </p:blipFill>
        <p:spPr>
          <a:xfrm>
            <a:off x="1115616" y="5229201"/>
            <a:ext cx="4464496" cy="936105"/>
          </a:xfrm>
          <a:prstGeom prst="rect">
            <a:avLst/>
          </a:prstGeom>
        </p:spPr>
      </p:pic>
    </p:spTree>
    <p:extLst>
      <p:ext uri="{BB962C8B-B14F-4D97-AF65-F5344CB8AC3E}">
        <p14:creationId xmlns:p14="http://schemas.microsoft.com/office/powerpoint/2010/main" val="13208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1000"/>
                                        <p:tgtEl>
                                          <p:spTgt spid="3">
                                            <p:txEl>
                                              <p:pRg st="10" end="10"/>
                                            </p:txEl>
                                          </p:spTgt>
                                        </p:tgtEl>
                                      </p:cBhvr>
                                    </p:animEffect>
                                    <p:anim calcmode="lin" valueType="num">
                                      <p:cBhvr>
                                        <p:cTn id="2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 tiết về CPI</a:t>
            </a:r>
          </a:p>
        </p:txBody>
      </p:sp>
      <p:sp>
        <p:nvSpPr>
          <p:cNvPr id="3" name="Content Placeholder 2"/>
          <p:cNvSpPr>
            <a:spLocks noGrp="1"/>
          </p:cNvSpPr>
          <p:nvPr>
            <p:ph idx="1"/>
          </p:nvPr>
        </p:nvSpPr>
        <p:spPr/>
        <p:txBody>
          <a:bodyPr/>
          <a:lstStyle/>
          <a:p>
            <a:r>
              <a:rPr lang="en-US"/>
              <a:t>Nếu loại lệnh khác nhau có số chu kỳ khác nhau, ta có tổng số chu kỳ:</a:t>
            </a:r>
          </a:p>
          <a:p>
            <a:endParaRPr lang="en-US"/>
          </a:p>
          <a:p>
            <a:endParaRPr lang="en-US"/>
          </a:p>
          <a:p>
            <a:endParaRPr lang="en-US"/>
          </a:p>
          <a:p>
            <a:endParaRPr lang="en-US"/>
          </a:p>
          <a:p>
            <a:r>
              <a:rPr lang="en-US"/>
              <a:t>CPI trung bình:</a:t>
            </a:r>
          </a:p>
        </p:txBody>
      </p:sp>
      <p:pic>
        <p:nvPicPr>
          <p:cNvPr id="5" name="Picture 4"/>
          <p:cNvPicPr>
            <a:picLocks noChangeAspect="1"/>
          </p:cNvPicPr>
          <p:nvPr/>
        </p:nvPicPr>
        <p:blipFill>
          <a:blip r:embed="rId2"/>
          <a:stretch>
            <a:fillRect/>
          </a:stretch>
        </p:blipFill>
        <p:spPr>
          <a:xfrm>
            <a:off x="2339752" y="2420888"/>
            <a:ext cx="2946790" cy="1152128"/>
          </a:xfrm>
          <a:prstGeom prst="rect">
            <a:avLst/>
          </a:prstGeom>
        </p:spPr>
      </p:pic>
      <p:pic>
        <p:nvPicPr>
          <p:cNvPr id="6" name="Picture 5"/>
          <p:cNvPicPr>
            <a:picLocks noChangeAspect="1"/>
          </p:cNvPicPr>
          <p:nvPr/>
        </p:nvPicPr>
        <p:blipFill>
          <a:blip r:embed="rId3"/>
          <a:stretch>
            <a:fillRect/>
          </a:stretch>
        </p:blipFill>
        <p:spPr>
          <a:xfrm>
            <a:off x="1838298" y="4896450"/>
            <a:ext cx="4335181" cy="1052829"/>
          </a:xfrm>
          <a:prstGeom prst="rect">
            <a:avLst/>
          </a:prstGeom>
        </p:spPr>
      </p:pic>
    </p:spTree>
    <p:extLst>
      <p:ext uri="{BB962C8B-B14F-4D97-AF65-F5344CB8AC3E}">
        <p14:creationId xmlns:p14="http://schemas.microsoft.com/office/powerpoint/2010/main" val="164891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a:xfrm>
            <a:off x="457200" y="1066800"/>
            <a:ext cx="8178800" cy="4882480"/>
          </a:xfrm>
        </p:spPr>
        <p:txBody>
          <a:bodyPr/>
          <a:lstStyle/>
          <a:p>
            <a:r>
              <a:rPr lang="en-US"/>
              <a:t>Cho bảng chỉ ra các dãy lệnh sử dụng các lệnh thuộc các loại A, B, C. Tính CPI trung bình?</a:t>
            </a:r>
          </a:p>
          <a:p>
            <a:endParaRPr lang="en-US"/>
          </a:p>
          <a:p>
            <a:endParaRPr lang="en-US"/>
          </a:p>
          <a:p>
            <a:endParaRPr lang="en-US"/>
          </a:p>
          <a:p>
            <a:r>
              <a:rPr lang="en-US" sz="2400"/>
              <a:t>Dãy lệnh 1: IC = 5 </a:t>
            </a:r>
          </a:p>
          <a:p>
            <a:pPr lvl="1"/>
            <a:r>
              <a:rPr lang="en-US" sz="2000"/>
              <a:t>Số chu kỳ = IC</a:t>
            </a:r>
            <a:r>
              <a:rPr lang="en-US" sz="2000" baseline="-25000"/>
              <a:t>A</a:t>
            </a:r>
            <a:r>
              <a:rPr lang="en-US" sz="2000"/>
              <a:t>xCPI</a:t>
            </a:r>
            <a:r>
              <a:rPr lang="en-US" sz="2000" baseline="-25000"/>
              <a:t>A</a:t>
            </a:r>
            <a:r>
              <a:rPr lang="en-US" sz="2000"/>
              <a:t>+ IC</a:t>
            </a:r>
            <a:r>
              <a:rPr lang="en-US" sz="2000" baseline="-25000"/>
              <a:t>B</a:t>
            </a:r>
            <a:r>
              <a:rPr lang="en-US" sz="2000"/>
              <a:t>xCPI</a:t>
            </a:r>
            <a:r>
              <a:rPr lang="en-US" sz="2000" baseline="-25000"/>
              <a:t>B </a:t>
            </a:r>
            <a:r>
              <a:rPr lang="en-US" sz="2000"/>
              <a:t> + IC</a:t>
            </a:r>
            <a:r>
              <a:rPr lang="en-US" sz="2000" baseline="-25000"/>
              <a:t>C</a:t>
            </a:r>
            <a:r>
              <a:rPr lang="en-US" sz="2000"/>
              <a:t>xCPI</a:t>
            </a:r>
            <a:r>
              <a:rPr lang="en-US" sz="2000" baseline="-25000"/>
              <a:t>C </a:t>
            </a:r>
            <a:r>
              <a:rPr lang="en-US" sz="2000"/>
              <a:t> </a:t>
            </a:r>
          </a:p>
          <a:p>
            <a:pPr marL="457200" lvl="1" indent="0">
              <a:buNone/>
            </a:pPr>
            <a:r>
              <a:rPr lang="en-US" sz="2000"/>
              <a:t>		   = 2×1 + 1×2 + 2×3 = 10 </a:t>
            </a:r>
          </a:p>
          <a:p>
            <a:pPr lvl="1"/>
            <a:r>
              <a:rPr lang="en-US" sz="2000"/>
              <a:t>CPI</a:t>
            </a:r>
            <a:r>
              <a:rPr lang="en-US" sz="2000" baseline="-25000"/>
              <a:t>TB</a:t>
            </a:r>
            <a:r>
              <a:rPr lang="en-US" sz="2000"/>
              <a:t>= 10/5 = 2.0</a:t>
            </a:r>
          </a:p>
          <a:p>
            <a:r>
              <a:rPr lang="en-US" sz="2400"/>
              <a:t>Dãy lệnh 2: IC = 6</a:t>
            </a:r>
          </a:p>
          <a:p>
            <a:pPr lvl="1"/>
            <a:r>
              <a:rPr lang="pt-BR" sz="2000"/>
              <a:t>Số chu kỳ = </a:t>
            </a:r>
            <a:r>
              <a:rPr lang="en-US" sz="2000"/>
              <a:t>IC</a:t>
            </a:r>
            <a:r>
              <a:rPr lang="en-US" sz="2000" baseline="-25000"/>
              <a:t>A</a:t>
            </a:r>
            <a:r>
              <a:rPr lang="en-US" sz="2000"/>
              <a:t>xCPI</a:t>
            </a:r>
            <a:r>
              <a:rPr lang="en-US" sz="2000" baseline="-25000"/>
              <a:t>A</a:t>
            </a:r>
            <a:r>
              <a:rPr lang="en-US" sz="2000"/>
              <a:t>+ IC</a:t>
            </a:r>
            <a:r>
              <a:rPr lang="en-US" sz="2000" baseline="-25000"/>
              <a:t>B</a:t>
            </a:r>
            <a:r>
              <a:rPr lang="en-US" sz="2000"/>
              <a:t>xCPI</a:t>
            </a:r>
            <a:r>
              <a:rPr lang="en-US" sz="2000" baseline="-25000"/>
              <a:t>B </a:t>
            </a:r>
            <a:r>
              <a:rPr lang="en-US" sz="2000"/>
              <a:t> + IC</a:t>
            </a:r>
            <a:r>
              <a:rPr lang="en-US" sz="2000" baseline="-25000"/>
              <a:t>C</a:t>
            </a:r>
            <a:r>
              <a:rPr lang="en-US" sz="2000"/>
              <a:t>xCPI</a:t>
            </a:r>
            <a:r>
              <a:rPr lang="en-US" sz="2000" baseline="-25000"/>
              <a:t>C </a:t>
            </a:r>
            <a:r>
              <a:rPr lang="en-US" sz="2000"/>
              <a:t> </a:t>
            </a:r>
          </a:p>
          <a:p>
            <a:pPr marL="457200" lvl="1" indent="0">
              <a:buNone/>
            </a:pPr>
            <a:r>
              <a:rPr lang="en-US" sz="2000"/>
              <a:t>		   = </a:t>
            </a:r>
            <a:r>
              <a:rPr lang="pt-BR" sz="2000"/>
              <a:t>4×1 + 1×2 + 1×3 = 9 </a:t>
            </a:r>
          </a:p>
          <a:p>
            <a:pPr lvl="1"/>
            <a:r>
              <a:rPr lang="pt-BR" sz="2000"/>
              <a:t>CPI</a:t>
            </a:r>
            <a:r>
              <a:rPr lang="pt-BR" sz="2000" baseline="-25000"/>
              <a:t>TB</a:t>
            </a:r>
            <a:r>
              <a:rPr lang="pt-BR" sz="2000"/>
              <a:t>= 9/6 = 1.5</a:t>
            </a:r>
            <a:endParaRPr lang="en-US" sz="2000"/>
          </a:p>
        </p:txBody>
      </p:sp>
      <p:graphicFrame>
        <p:nvGraphicFramePr>
          <p:cNvPr id="4" name="Table 3"/>
          <p:cNvGraphicFramePr>
            <a:graphicFrameLocks noGrp="1"/>
          </p:cNvGraphicFramePr>
          <p:nvPr>
            <p:extLst>
              <p:ext uri="{D42A27DB-BD31-4B8C-83A1-F6EECF244321}">
                <p14:modId xmlns:p14="http://schemas.microsoft.com/office/powerpoint/2010/main" val="1879950690"/>
              </p:ext>
            </p:extLst>
          </p:nvPr>
        </p:nvGraphicFramePr>
        <p:xfrm>
          <a:off x="1261368" y="2060848"/>
          <a:ext cx="6623000" cy="148336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2400">
                  <a:extLst>
                    <a:ext uri="{9D8B030D-6E8A-4147-A177-3AD203B41FA5}">
                      <a16:colId xmlns:a16="http://schemas.microsoft.com/office/drawing/2014/main" val="20003"/>
                    </a:ext>
                  </a:extLst>
                </a:gridCol>
              </a:tblGrid>
              <a:tr h="370840">
                <a:tc>
                  <a:txBody>
                    <a:bodyPr/>
                    <a:lstStyle/>
                    <a:p>
                      <a:r>
                        <a:rPr lang="en-US"/>
                        <a:t>Loại lệnh</a:t>
                      </a:r>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10000"/>
                  </a:ext>
                </a:extLst>
              </a:tr>
              <a:tr h="370840">
                <a:tc>
                  <a:txBody>
                    <a:bodyPr/>
                    <a:lstStyle/>
                    <a:p>
                      <a:r>
                        <a:rPr lang="en-US"/>
                        <a:t>CPI theo loại</a:t>
                      </a:r>
                      <a:r>
                        <a:rPr lang="en-US" baseline="0"/>
                        <a:t> lệnh</a:t>
                      </a:r>
                      <a:endParaRPr lang="en-US"/>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10001"/>
                  </a:ext>
                </a:extLst>
              </a:tr>
              <a:tr h="370840">
                <a:tc>
                  <a:txBody>
                    <a:bodyPr/>
                    <a:lstStyle/>
                    <a:p>
                      <a:r>
                        <a:rPr lang="en-US"/>
                        <a:t>IC</a:t>
                      </a:r>
                      <a:r>
                        <a:rPr lang="en-US" baseline="0"/>
                        <a:t> trong dãy lệnh 1</a:t>
                      </a:r>
                      <a:endParaRPr lang="en-US"/>
                    </a:p>
                  </a:txBody>
                  <a:tcPr/>
                </a:tc>
                <a:tc>
                  <a:txBody>
                    <a:bodyPr/>
                    <a:lstStyle/>
                    <a:p>
                      <a:pPr algn="ctr"/>
                      <a:r>
                        <a:rPr lang="en-US"/>
                        <a:t>2</a:t>
                      </a:r>
                    </a:p>
                  </a:txBody>
                  <a:tcPr/>
                </a:tc>
                <a:tc>
                  <a:txBody>
                    <a:bodyPr/>
                    <a:lstStyle/>
                    <a:p>
                      <a:pPr algn="ctr"/>
                      <a:r>
                        <a:rPr lang="en-US"/>
                        <a:t>1</a:t>
                      </a:r>
                    </a:p>
                  </a:txBody>
                  <a:tcPr/>
                </a:tc>
                <a:tc>
                  <a:txBody>
                    <a:bodyPr/>
                    <a:lstStyle/>
                    <a:p>
                      <a:pPr algn="ctr"/>
                      <a:r>
                        <a:rPr lang="en-US"/>
                        <a:t>2</a:t>
                      </a:r>
                    </a:p>
                  </a:txBody>
                  <a:tcPr/>
                </a:tc>
                <a:extLst>
                  <a:ext uri="{0D108BD9-81ED-4DB2-BD59-A6C34878D82A}">
                    <a16:rowId xmlns:a16="http://schemas.microsoft.com/office/drawing/2014/main" val="10002"/>
                  </a:ext>
                </a:extLst>
              </a:tr>
              <a:tr h="370840">
                <a:tc>
                  <a:txBody>
                    <a:bodyPr/>
                    <a:lstStyle/>
                    <a:p>
                      <a:r>
                        <a:rPr lang="en-US"/>
                        <a:t>IC trong dãy</a:t>
                      </a:r>
                      <a:r>
                        <a:rPr lang="en-US" baseline="0"/>
                        <a:t> lệnh 2</a:t>
                      </a:r>
                      <a:endParaRPr lang="en-US"/>
                    </a:p>
                  </a:txBody>
                  <a:tcPr/>
                </a:tc>
                <a:tc>
                  <a:txBody>
                    <a:bodyPr/>
                    <a:lstStyle/>
                    <a:p>
                      <a:pPr algn="ctr"/>
                      <a:r>
                        <a:rPr lang="en-US"/>
                        <a:t>4</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128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anim calcmode="lin" valueType="num">
                                      <p:cBhvr>
                                        <p:cTn id="3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hiệu năng</a:t>
            </a:r>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r>
              <a:rPr lang="vi-VN"/>
              <a:t>Hiệu năng phụ</a:t>
            </a:r>
            <a:r>
              <a:rPr lang="en-US"/>
              <a:t> </a:t>
            </a:r>
            <a:r>
              <a:rPr lang="vi-VN"/>
              <a:t>thuộc vào: </a:t>
            </a:r>
          </a:p>
          <a:p>
            <a:pPr lvl="1"/>
            <a:r>
              <a:rPr lang="vi-VN"/>
              <a:t>Thuật toán </a:t>
            </a:r>
          </a:p>
          <a:p>
            <a:pPr lvl="1"/>
            <a:r>
              <a:rPr lang="vi-VN"/>
              <a:t>Ngôn ngữ</a:t>
            </a:r>
            <a:r>
              <a:rPr lang="en-US"/>
              <a:t> </a:t>
            </a:r>
            <a:r>
              <a:rPr lang="vi-VN"/>
              <a:t>lập trình </a:t>
            </a:r>
          </a:p>
          <a:p>
            <a:pPr lvl="1"/>
            <a:r>
              <a:rPr lang="vi-VN"/>
              <a:t>Chương trình dịch </a:t>
            </a:r>
          </a:p>
          <a:p>
            <a:pPr lvl="1"/>
            <a:r>
              <a:rPr lang="vi-VN"/>
              <a:t>Kiến trúc tập lệnh</a:t>
            </a:r>
            <a:endParaRPr lang="en-US"/>
          </a:p>
          <a:p>
            <a:endParaRPr lang="en-US"/>
          </a:p>
        </p:txBody>
      </p:sp>
      <p:pic>
        <p:nvPicPr>
          <p:cNvPr id="5" name="Content Placeholder 3"/>
          <p:cNvPicPr>
            <a:picLocks noChangeAspect="1"/>
          </p:cNvPicPr>
          <p:nvPr/>
        </p:nvPicPr>
        <p:blipFill rotWithShape="1">
          <a:blip r:embed="rId2"/>
          <a:srcRect b="52638"/>
          <a:stretch/>
        </p:blipFill>
        <p:spPr bwMode="auto">
          <a:xfrm>
            <a:off x="771026" y="1700809"/>
            <a:ext cx="7617398"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9464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MIPS</a:t>
            </a:r>
          </a:p>
        </p:txBody>
      </p:sp>
      <p:sp>
        <p:nvSpPr>
          <p:cNvPr id="3" name="Content Placeholder 2"/>
          <p:cNvSpPr>
            <a:spLocks noGrp="1"/>
          </p:cNvSpPr>
          <p:nvPr>
            <p:ph idx="1"/>
          </p:nvPr>
        </p:nvSpPr>
        <p:spPr/>
        <p:txBody>
          <a:bodyPr/>
          <a:lstStyle/>
          <a:p>
            <a:r>
              <a:rPr lang="en-US"/>
              <a:t>MIPS: Millions of Instructions Per Second (Số triệu lệnh trên 1 giây)</a:t>
            </a:r>
          </a:p>
          <a:p>
            <a:endParaRPr lang="en-US"/>
          </a:p>
        </p:txBody>
      </p:sp>
      <p:pic>
        <p:nvPicPr>
          <p:cNvPr id="5" name="Picture 4"/>
          <p:cNvPicPr>
            <a:picLocks noChangeAspect="1"/>
          </p:cNvPicPr>
          <p:nvPr/>
        </p:nvPicPr>
        <p:blipFill>
          <a:blip r:embed="rId2"/>
          <a:stretch>
            <a:fillRect/>
          </a:stretch>
        </p:blipFill>
        <p:spPr>
          <a:xfrm>
            <a:off x="743669" y="2824238"/>
            <a:ext cx="7752020" cy="2332954"/>
          </a:xfrm>
          <a:prstGeom prst="rect">
            <a:avLst/>
          </a:prstGeom>
        </p:spPr>
      </p:pic>
    </p:spTree>
    <p:extLst>
      <p:ext uri="{BB962C8B-B14F-4D97-AF65-F5344CB8AC3E}">
        <p14:creationId xmlns:p14="http://schemas.microsoft.com/office/powerpoint/2010/main" val="4217803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Tính MIPS của bộ xử lý với: clock rate = 2GHz và CPI = 4</a:t>
            </a:r>
          </a:p>
          <a:p>
            <a:r>
              <a:rPr lang="vi-VN"/>
              <a:t>1 chu kỳ</a:t>
            </a:r>
            <a:r>
              <a:rPr lang="en-US"/>
              <a:t> (T</a:t>
            </a:r>
            <a:r>
              <a:rPr lang="en-US" baseline="-25000"/>
              <a:t>0</a:t>
            </a:r>
            <a:r>
              <a:rPr lang="en-US"/>
              <a:t>=1/f</a:t>
            </a:r>
            <a:r>
              <a:rPr lang="en-US" baseline="-25000"/>
              <a:t>0</a:t>
            </a:r>
            <a:r>
              <a:rPr lang="en-US"/>
              <a:t>) </a:t>
            </a:r>
            <a:r>
              <a:rPr lang="vi-VN"/>
              <a:t>= 1/(2x10</a:t>
            </a:r>
            <a:r>
              <a:rPr lang="vi-VN" baseline="30000"/>
              <a:t>9</a:t>
            </a:r>
            <a:r>
              <a:rPr lang="vi-VN"/>
              <a:t>) </a:t>
            </a:r>
            <a:r>
              <a:rPr lang="en-US"/>
              <a:t>s </a:t>
            </a:r>
            <a:r>
              <a:rPr lang="vi-VN"/>
              <a:t>= 0,5</a:t>
            </a:r>
            <a:r>
              <a:rPr lang="en-US"/>
              <a:t> </a:t>
            </a:r>
            <a:r>
              <a:rPr lang="vi-VN"/>
              <a:t>ns </a:t>
            </a:r>
          </a:p>
          <a:p>
            <a:r>
              <a:rPr lang="vi-VN"/>
              <a:t>CPI = 4 </a:t>
            </a:r>
            <a:r>
              <a:rPr lang="en-US">
                <a:sym typeface="Wingdings" panose="05000000000000000000" pitchFamily="2" charset="2"/>
              </a:rPr>
              <a:t> </a:t>
            </a:r>
            <a:r>
              <a:rPr lang="vi-VN"/>
              <a:t>thời gian thực hiện 1 lệnh: 4 x 0,5ns = 2ns </a:t>
            </a:r>
          </a:p>
          <a:p>
            <a:endParaRPr lang="en-US"/>
          </a:p>
          <a:p>
            <a:endParaRPr lang="en-US"/>
          </a:p>
          <a:p>
            <a:endParaRPr lang="en-US"/>
          </a:p>
          <a:p>
            <a:endParaRPr lang="en-US"/>
          </a:p>
          <a:p>
            <a:endParaRPr lang="en-US"/>
          </a:p>
          <a:p>
            <a:r>
              <a:rPr lang="vi-VN"/>
              <a:t>Vậy bộ</a:t>
            </a:r>
            <a:r>
              <a:rPr lang="en-US"/>
              <a:t> </a:t>
            </a:r>
            <a:r>
              <a:rPr lang="vi-VN"/>
              <a:t>xử</a:t>
            </a:r>
            <a:r>
              <a:rPr lang="en-US"/>
              <a:t> </a:t>
            </a:r>
            <a:r>
              <a:rPr lang="vi-VN"/>
              <a:t>lý</a:t>
            </a:r>
            <a:r>
              <a:rPr lang="en-US"/>
              <a:t> </a:t>
            </a:r>
            <a:r>
              <a:rPr lang="vi-VN"/>
              <a:t>thực hiện được 500 MIPS</a:t>
            </a:r>
            <a:endParaRPr lang="en-US"/>
          </a:p>
        </p:txBody>
      </p:sp>
      <p:pic>
        <p:nvPicPr>
          <p:cNvPr id="5" name="Picture 4"/>
          <p:cNvPicPr>
            <a:picLocks noChangeAspect="1"/>
          </p:cNvPicPr>
          <p:nvPr/>
        </p:nvPicPr>
        <p:blipFill>
          <a:blip r:embed="rId2"/>
          <a:stretch>
            <a:fillRect/>
          </a:stretch>
        </p:blipFill>
        <p:spPr>
          <a:xfrm>
            <a:off x="1259632" y="3514423"/>
            <a:ext cx="5904656" cy="1714777"/>
          </a:xfrm>
          <a:prstGeom prst="rect">
            <a:avLst/>
          </a:prstGeom>
        </p:spPr>
      </p:pic>
    </p:spTree>
    <p:extLst>
      <p:ext uri="{BB962C8B-B14F-4D97-AF65-F5344CB8AC3E}">
        <p14:creationId xmlns:p14="http://schemas.microsoft.com/office/powerpoint/2010/main" val="30729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p:txBody>
          <a:bodyPr/>
          <a:lstStyle/>
          <a:p>
            <a:r>
              <a:rPr lang="en-US"/>
              <a:t>Tính CPI của bộ xử lý với: clock rate = 1GHz và 400 MIPS?</a:t>
            </a:r>
          </a:p>
          <a:p>
            <a:endParaRPr lang="en-US"/>
          </a:p>
          <a:p>
            <a:endParaRPr lang="en-US"/>
          </a:p>
          <a:p>
            <a:endParaRPr lang="en-US"/>
          </a:p>
          <a:p>
            <a:endParaRPr lang="en-US"/>
          </a:p>
          <a:p>
            <a:r>
              <a:rPr lang="en-US"/>
              <a:t>4x10</a:t>
            </a:r>
            <a:r>
              <a:rPr lang="en-US" baseline="30000"/>
              <a:t>8</a:t>
            </a:r>
            <a:r>
              <a:rPr lang="en-US"/>
              <a:t> lệnh thực hiện trong 1s </a:t>
            </a:r>
          </a:p>
          <a:p>
            <a:pPr>
              <a:buFont typeface="Wingdings" panose="05000000000000000000" pitchFamily="2" charset="2"/>
              <a:buChar char="à"/>
            </a:pPr>
            <a:r>
              <a:rPr lang="en-US"/>
              <a:t>1 lệnh thực hiện trong 1/(4x10</a:t>
            </a:r>
            <a:r>
              <a:rPr lang="en-US" baseline="30000"/>
              <a:t>8</a:t>
            </a:r>
            <a:r>
              <a:rPr lang="en-US"/>
              <a:t>)s = 2,5ns </a:t>
            </a:r>
          </a:p>
          <a:p>
            <a:pPr>
              <a:buFont typeface="Wingdings" panose="05000000000000000000" pitchFamily="2" charset="2"/>
              <a:buChar char="à"/>
            </a:pPr>
            <a:r>
              <a:rPr lang="en-US"/>
              <a:t>CPI = 2,5 </a:t>
            </a:r>
          </a:p>
        </p:txBody>
      </p:sp>
      <p:pic>
        <p:nvPicPr>
          <p:cNvPr id="5" name="Picture 4"/>
          <p:cNvPicPr>
            <a:picLocks noChangeAspect="1"/>
          </p:cNvPicPr>
          <p:nvPr/>
        </p:nvPicPr>
        <p:blipFill>
          <a:blip r:embed="rId2"/>
          <a:stretch>
            <a:fillRect/>
          </a:stretch>
        </p:blipFill>
        <p:spPr>
          <a:xfrm>
            <a:off x="755576" y="2348880"/>
            <a:ext cx="7344816" cy="1389561"/>
          </a:xfrm>
          <a:prstGeom prst="rect">
            <a:avLst/>
          </a:prstGeom>
        </p:spPr>
      </p:pic>
    </p:spTree>
    <p:extLst>
      <p:ext uri="{BB962C8B-B14F-4D97-AF65-F5344CB8AC3E}">
        <p14:creationId xmlns:p14="http://schemas.microsoft.com/office/powerpoint/2010/main" val="158244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84784"/>
            <a:ext cx="8061538" cy="4320480"/>
          </a:xfrm>
        </p:spPr>
      </p:pic>
    </p:spTree>
    <p:extLst>
      <p:ext uri="{BB962C8B-B14F-4D97-AF65-F5344CB8AC3E}">
        <p14:creationId xmlns:p14="http://schemas.microsoft.com/office/powerpoint/2010/main" val="381627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von Neumann/Turing</a:t>
            </a:r>
            <a:endParaRPr lang="en-US"/>
          </a:p>
        </p:txBody>
      </p:sp>
      <p:sp>
        <p:nvSpPr>
          <p:cNvPr id="3" name="Content Placeholder 2"/>
          <p:cNvSpPr>
            <a:spLocks noGrp="1"/>
          </p:cNvSpPr>
          <p:nvPr>
            <p:ph idx="1"/>
          </p:nvPr>
        </p:nvSpPr>
        <p:spPr/>
        <p:txBody>
          <a:bodyPr/>
          <a:lstStyle/>
          <a:p>
            <a:r>
              <a:rPr lang="en-GB" altLang="en-US"/>
              <a:t>Khái niệm chương trình được lưu trữ</a:t>
            </a:r>
          </a:p>
          <a:p>
            <a:r>
              <a:rPr lang="en-GB" altLang="en-US"/>
              <a:t>Bộ nhớ chính lưu trữ chương trình và dữ liệu</a:t>
            </a:r>
          </a:p>
          <a:p>
            <a:r>
              <a:rPr lang="en-GB" altLang="en-US"/>
              <a:t>ALU hoạt động trên dữ liệu nhị phân</a:t>
            </a:r>
          </a:p>
          <a:p>
            <a:r>
              <a:rPr lang="en-GB" altLang="en-US"/>
              <a:t>Control unit ngắt các chỉ thị từ bộ nhớ và chỉ thị đang thực thi</a:t>
            </a:r>
          </a:p>
          <a:p>
            <a:r>
              <a:rPr lang="en-GB" altLang="en-US"/>
              <a:t>Thiết bị nhập xuất thực thi bởi control unit</a:t>
            </a:r>
          </a:p>
          <a:p>
            <a:r>
              <a:rPr lang="en-US"/>
              <a:t>Viện nghiên cứu chuyên sâu Princeton (</a:t>
            </a:r>
            <a:r>
              <a:rPr lang="en-GB" altLang="en-US"/>
              <a:t>Princeton Institute for Advanced Studies) </a:t>
            </a:r>
          </a:p>
          <a:p>
            <a:pPr lvl="1"/>
            <a:r>
              <a:rPr lang="en-GB" altLang="en-US"/>
              <a:t>IAS</a:t>
            </a:r>
          </a:p>
          <a:p>
            <a:r>
              <a:rPr lang="en-GB" altLang="en-US"/>
              <a:t>Hoàn thành năm 1952</a:t>
            </a:r>
          </a:p>
        </p:txBody>
      </p:sp>
    </p:spTree>
    <p:extLst>
      <p:ext uri="{BB962C8B-B14F-4D97-AF65-F5344CB8AC3E}">
        <p14:creationId xmlns:p14="http://schemas.microsoft.com/office/powerpoint/2010/main" val="41474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noFill/>
          <a:ln/>
        </p:spPr>
        <p:txBody>
          <a:bodyPr/>
          <a:lstStyle/>
          <a:p>
            <a:r>
              <a:rPr lang="en-GB" altLang="en-US"/>
              <a:t>Cấu trúc máy von Neumann</a:t>
            </a:r>
          </a:p>
        </p:txBody>
      </p:sp>
      <p:pic>
        <p:nvPicPr>
          <p:cNvPr id="43030" name="Picture 22"/>
          <p:cNvPicPr>
            <a:picLocks noChangeAspect="1" noChangeArrowheads="1"/>
          </p:cNvPicPr>
          <p:nvPr/>
        </p:nvPicPr>
        <p:blipFill>
          <a:blip r:embed="rId3">
            <a:extLst>
              <a:ext uri="{28A0092B-C50C-407E-A947-70E740481C1C}">
                <a14:useLocalDpi xmlns:a14="http://schemas.microsoft.com/office/drawing/2010/main" val="0"/>
              </a:ext>
            </a:extLst>
          </a:blip>
          <a:srcRect l="19698" t="17647" r="28030" b="30392"/>
          <a:stretch>
            <a:fillRect/>
          </a:stretch>
        </p:blipFill>
        <p:spPr bwMode="auto">
          <a:xfrm>
            <a:off x="838200" y="1143000"/>
            <a:ext cx="7391400"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07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a:t>Chi tiết về máy IAS</a:t>
            </a:r>
          </a:p>
        </p:txBody>
      </p:sp>
      <p:sp>
        <p:nvSpPr>
          <p:cNvPr id="22531" name="Rectangle 3"/>
          <p:cNvSpPr>
            <a:spLocks noGrp="1" noChangeArrowheads="1"/>
          </p:cNvSpPr>
          <p:nvPr>
            <p:ph type="body" idx="1"/>
          </p:nvPr>
        </p:nvSpPr>
        <p:spPr>
          <a:xfrm>
            <a:off x="457200" y="1143000"/>
            <a:ext cx="8178800" cy="4705350"/>
          </a:xfrm>
        </p:spPr>
        <p:txBody>
          <a:bodyPr/>
          <a:lstStyle/>
          <a:p>
            <a:pPr>
              <a:lnSpc>
                <a:spcPct val="90000"/>
              </a:lnSpc>
            </a:pPr>
            <a:r>
              <a:rPr lang="en-GB" altLang="en-US"/>
              <a:t>1000 x 40 bit words</a:t>
            </a:r>
          </a:p>
          <a:p>
            <a:pPr lvl="1">
              <a:lnSpc>
                <a:spcPct val="90000"/>
              </a:lnSpc>
            </a:pPr>
            <a:r>
              <a:rPr lang="en-GB" altLang="en-US"/>
              <a:t>Số nhị phân</a:t>
            </a:r>
          </a:p>
          <a:p>
            <a:pPr lvl="1">
              <a:lnSpc>
                <a:spcPct val="90000"/>
              </a:lnSpc>
            </a:pPr>
            <a:r>
              <a:rPr lang="en-GB" altLang="en-US"/>
              <a:t>2 x 20 bit instructions</a:t>
            </a:r>
          </a:p>
          <a:p>
            <a:pPr>
              <a:lnSpc>
                <a:spcPct val="90000"/>
              </a:lnSpc>
            </a:pPr>
            <a:r>
              <a:rPr lang="en-GB" altLang="en-US"/>
              <a:t>Tập thanh ghi (lưu trữ trong CPU)</a:t>
            </a:r>
          </a:p>
          <a:p>
            <a:pPr lvl="1">
              <a:lnSpc>
                <a:spcPct val="90000"/>
              </a:lnSpc>
            </a:pPr>
            <a:r>
              <a:rPr lang="en-GB" altLang="en-US"/>
              <a:t>Memory Buffer Register (MBR)</a:t>
            </a:r>
          </a:p>
          <a:p>
            <a:pPr lvl="1">
              <a:lnSpc>
                <a:spcPct val="90000"/>
              </a:lnSpc>
            </a:pPr>
            <a:r>
              <a:rPr lang="en-GB" altLang="en-US"/>
              <a:t>Memory Address Register (MAR)</a:t>
            </a:r>
          </a:p>
          <a:p>
            <a:pPr lvl="1">
              <a:lnSpc>
                <a:spcPct val="90000"/>
              </a:lnSpc>
            </a:pPr>
            <a:r>
              <a:rPr lang="en-GB" altLang="en-US"/>
              <a:t>Instruction Register (IR)</a:t>
            </a:r>
          </a:p>
          <a:p>
            <a:pPr lvl="1">
              <a:lnSpc>
                <a:spcPct val="90000"/>
              </a:lnSpc>
            </a:pPr>
            <a:r>
              <a:rPr lang="en-GB" altLang="en-US"/>
              <a:t>Instruction Buffer Register (IBR)</a:t>
            </a:r>
          </a:p>
          <a:p>
            <a:pPr lvl="1">
              <a:lnSpc>
                <a:spcPct val="90000"/>
              </a:lnSpc>
            </a:pPr>
            <a:r>
              <a:rPr lang="en-GB" altLang="en-US"/>
              <a:t>Program Counter (PC)</a:t>
            </a:r>
          </a:p>
          <a:p>
            <a:pPr lvl="1">
              <a:lnSpc>
                <a:spcPct val="90000"/>
              </a:lnSpc>
            </a:pPr>
            <a:r>
              <a:rPr lang="en-GB" altLang="en-US"/>
              <a:t>Accumulator (AC)</a:t>
            </a:r>
          </a:p>
          <a:p>
            <a:pPr lvl="1">
              <a:lnSpc>
                <a:spcPct val="90000"/>
              </a:lnSpc>
            </a:pPr>
            <a:r>
              <a:rPr lang="en-GB" altLang="en-US"/>
              <a:t>Multiplier Quotient (MQ)</a:t>
            </a:r>
          </a:p>
        </p:txBody>
      </p:sp>
    </p:spTree>
    <p:extLst>
      <p:ext uri="{BB962C8B-B14F-4D97-AF65-F5344CB8AC3E}">
        <p14:creationId xmlns:p14="http://schemas.microsoft.com/office/powerpoint/2010/main" val="197203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 calcmode="lin" valueType="num">
                                      <p:cBhvr additive="base">
                                        <p:cTn id="15"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 calcmode="lin" valueType="num">
                                      <p:cBhvr additive="base">
                                        <p:cTn id="21"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 calcmode="lin" valueType="num">
                                      <p:cBhvr additive="base">
                                        <p:cTn id="25"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531">
                                            <p:txEl>
                                              <p:pRg st="5" end="5"/>
                                            </p:txEl>
                                          </p:spTgt>
                                        </p:tgtEl>
                                        <p:attrNameLst>
                                          <p:attrName>style.visibility</p:attrName>
                                        </p:attrNameLst>
                                      </p:cBhvr>
                                      <p:to>
                                        <p:strVal val="visible"/>
                                      </p:to>
                                    </p:set>
                                    <p:anim calcmode="lin" valueType="num">
                                      <p:cBhvr additive="base">
                                        <p:cTn id="29"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53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531">
                                            <p:txEl>
                                              <p:pRg st="6" end="6"/>
                                            </p:txEl>
                                          </p:spTgt>
                                        </p:tgtEl>
                                        <p:attrNameLst>
                                          <p:attrName>style.visibility</p:attrName>
                                        </p:attrNameLst>
                                      </p:cBhvr>
                                      <p:to>
                                        <p:strVal val="visible"/>
                                      </p:to>
                                    </p:set>
                                    <p:anim calcmode="lin" valueType="num">
                                      <p:cBhvr additive="base">
                                        <p:cTn id="33"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53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531">
                                            <p:txEl>
                                              <p:pRg st="7" end="7"/>
                                            </p:txEl>
                                          </p:spTgt>
                                        </p:tgtEl>
                                        <p:attrNameLst>
                                          <p:attrName>style.visibility</p:attrName>
                                        </p:attrNameLst>
                                      </p:cBhvr>
                                      <p:to>
                                        <p:strVal val="visible"/>
                                      </p:to>
                                    </p:set>
                                    <p:anim calcmode="lin" valueType="num">
                                      <p:cBhvr additive="base">
                                        <p:cTn id="37" dur="5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531">
                                            <p:txEl>
                                              <p:pRg st="8" end="8"/>
                                            </p:txEl>
                                          </p:spTgt>
                                        </p:tgtEl>
                                        <p:attrNameLst>
                                          <p:attrName>style.visibility</p:attrName>
                                        </p:attrNameLst>
                                      </p:cBhvr>
                                      <p:to>
                                        <p:strVal val="visible"/>
                                      </p:to>
                                    </p:set>
                                    <p:anim calcmode="lin" valueType="num">
                                      <p:cBhvr additive="base">
                                        <p:cTn id="41" dur="500" fill="hold"/>
                                        <p:tgtEl>
                                          <p:spTgt spid="2253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53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31">
                                            <p:txEl>
                                              <p:pRg st="9" end="9"/>
                                            </p:txEl>
                                          </p:spTgt>
                                        </p:tgtEl>
                                        <p:attrNameLst>
                                          <p:attrName>style.visibility</p:attrName>
                                        </p:attrNameLst>
                                      </p:cBhvr>
                                      <p:to>
                                        <p:strVal val="visible"/>
                                      </p:to>
                                    </p:set>
                                    <p:anim calcmode="lin" valueType="num">
                                      <p:cBhvr additive="base">
                                        <p:cTn id="45" dur="500" fill="hold"/>
                                        <p:tgtEl>
                                          <p:spTgt spid="2253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53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531">
                                            <p:txEl>
                                              <p:pRg st="10" end="10"/>
                                            </p:txEl>
                                          </p:spTgt>
                                        </p:tgtEl>
                                        <p:attrNameLst>
                                          <p:attrName>style.visibility</p:attrName>
                                        </p:attrNameLst>
                                      </p:cBhvr>
                                      <p:to>
                                        <p:strVal val="visible"/>
                                      </p:to>
                                    </p:set>
                                    <p:anim calcmode="lin" valueType="num">
                                      <p:cBhvr additive="base">
                                        <p:cTn id="49" dur="500" fill="hold"/>
                                        <p:tgtEl>
                                          <p:spTgt spid="2253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5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a:t>Chi tiết về máy IAS</a:t>
            </a:r>
          </a:p>
        </p:txBody>
      </p:sp>
      <p:pic>
        <p:nvPicPr>
          <p:cNvPr id="2" name="Picture 1">
            <a:extLst>
              <a:ext uri="{FF2B5EF4-FFF2-40B4-BE49-F238E27FC236}">
                <a16:creationId xmlns:a16="http://schemas.microsoft.com/office/drawing/2014/main" id="{CD328990-3297-4A6B-8CF8-531E40340063}"/>
              </a:ext>
            </a:extLst>
          </p:cNvPr>
          <p:cNvPicPr>
            <a:picLocks noChangeAspect="1"/>
          </p:cNvPicPr>
          <p:nvPr/>
        </p:nvPicPr>
        <p:blipFill>
          <a:blip r:embed="rId3"/>
          <a:stretch>
            <a:fillRect/>
          </a:stretch>
        </p:blipFill>
        <p:spPr>
          <a:xfrm>
            <a:off x="415746" y="1340768"/>
            <a:ext cx="8169189" cy="4824536"/>
          </a:xfrm>
          <a:prstGeom prst="rect">
            <a:avLst/>
          </a:prstGeom>
        </p:spPr>
      </p:pic>
      <p:sp>
        <p:nvSpPr>
          <p:cNvPr id="22531" name="Rectangle 3"/>
          <p:cNvSpPr>
            <a:spLocks noGrp="1" noChangeArrowheads="1"/>
          </p:cNvSpPr>
          <p:nvPr>
            <p:ph type="body" idx="1"/>
          </p:nvPr>
        </p:nvSpPr>
        <p:spPr>
          <a:xfrm>
            <a:off x="457200" y="1143000"/>
            <a:ext cx="8178800" cy="4705350"/>
          </a:xfrm>
        </p:spPr>
        <p:txBody>
          <a:bodyPr/>
          <a:lstStyle/>
          <a:p>
            <a:pPr>
              <a:lnSpc>
                <a:spcPct val="90000"/>
              </a:lnSpc>
            </a:pPr>
            <a:endParaRPr lang="en-GB" altLang="en-US"/>
          </a:p>
        </p:txBody>
      </p:sp>
    </p:spTree>
    <p:extLst>
      <p:ext uri="{BB962C8B-B14F-4D97-AF65-F5344CB8AC3E}">
        <p14:creationId xmlns:p14="http://schemas.microsoft.com/office/powerpoint/2010/main" val="1652295968"/>
      </p:ext>
    </p:extLst>
  </p:cSld>
  <p:clrMapOvr>
    <a:masterClrMapping/>
  </p:clrMapOvr>
</p:sld>
</file>

<file path=ppt/theme/theme1.xml><?xml version="1.0" encoding="utf-8"?>
<a:theme xmlns:a="http://schemas.openxmlformats.org/drawingml/2006/main" name="COA8e">
  <a:themeElements>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A8e">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A8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A8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A8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A8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A8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A8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A8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COA8e</Template>
  <TotalTime>3319</TotalTime>
  <Words>2890</Words>
  <Application>Microsoft Office PowerPoint</Application>
  <PresentationFormat>On-screen Show (4:3)</PresentationFormat>
  <Paragraphs>494</Paragraphs>
  <Slides>57</Slides>
  <Notes>39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Arial Black</vt:lpstr>
      <vt:lpstr>Tahoma</vt:lpstr>
      <vt:lpstr>Times New Roman</vt:lpstr>
      <vt:lpstr>Wingdings</vt:lpstr>
      <vt:lpstr>COA8e</vt:lpstr>
      <vt:lpstr>KIẾN TRÚC MÁY TÍNH</vt:lpstr>
      <vt:lpstr>Nội dung</vt:lpstr>
      <vt:lpstr>Lịch sử phát triển của máy tính</vt:lpstr>
      <vt:lpstr>ENIAC</vt:lpstr>
      <vt:lpstr>ENIAC</vt:lpstr>
      <vt:lpstr>von Neumann/Turing</vt:lpstr>
      <vt:lpstr>Cấu trúc máy von Neumann</vt:lpstr>
      <vt:lpstr>Chi tiết về máy IAS</vt:lpstr>
      <vt:lpstr>Chi tiết về máy IAS</vt:lpstr>
      <vt:lpstr>Chi tiết cấu trúc máy IAS</vt:lpstr>
      <vt:lpstr>Các máy tính thương mại</vt:lpstr>
      <vt:lpstr>IBM</vt:lpstr>
      <vt:lpstr>Thế hệ thứ 2: Transistors</vt:lpstr>
      <vt:lpstr>Các máy tính sử dụng transistor</vt:lpstr>
      <vt:lpstr>Thế hệ thứ 3: Vi mạch</vt:lpstr>
      <vt:lpstr>Wafer</vt:lpstr>
      <vt:lpstr>Các thế hệ máy tính</vt:lpstr>
      <vt:lpstr>Sự gia tăng số transitor trong mạch tích hợp</vt:lpstr>
      <vt:lpstr>Luật Moore</vt:lpstr>
      <vt:lpstr>Sự gia tăng số transistor</vt:lpstr>
      <vt:lpstr>IBM 360 series</vt:lpstr>
      <vt:lpstr>DEC PDP-8</vt:lpstr>
      <vt:lpstr>DEC - PDP-8 Bus Structure</vt:lpstr>
      <vt:lpstr>Semiconductor Memory</vt:lpstr>
      <vt:lpstr>Intel</vt:lpstr>
      <vt:lpstr>Nội dung</vt:lpstr>
      <vt:lpstr>MULTICORE và MICS</vt:lpstr>
      <vt:lpstr>Nội dung</vt:lpstr>
      <vt:lpstr>Kiến trúc x86</vt:lpstr>
      <vt:lpstr>Kiến trúc x86</vt:lpstr>
      <vt:lpstr>Kiến trúc x86</vt:lpstr>
      <vt:lpstr>1970s Processors</vt:lpstr>
      <vt:lpstr>1980s Processors</vt:lpstr>
      <vt:lpstr>1990s Processors</vt:lpstr>
      <vt:lpstr>Processors hiện nay</vt:lpstr>
      <vt:lpstr>Nội dung</vt:lpstr>
      <vt:lpstr>Hệ thống nhúng</vt:lpstr>
      <vt:lpstr>Yêu cầu của hệ thống nhúng</vt:lpstr>
      <vt:lpstr>Tổ chức của hệ thống nhúng</vt:lpstr>
      <vt:lpstr>Nội dung</vt:lpstr>
      <vt:lpstr>Kiến trúc ARM</vt:lpstr>
      <vt:lpstr>ARM Systems Categories</vt:lpstr>
      <vt:lpstr>Điện toán đám mây</vt:lpstr>
      <vt:lpstr>Nội dung</vt:lpstr>
      <vt:lpstr>Hiệu năng máy tính</vt:lpstr>
      <vt:lpstr>Xung nhịp CPU</vt:lpstr>
      <vt:lpstr>Thời gian CPU</vt:lpstr>
      <vt:lpstr>Ví dụ</vt:lpstr>
      <vt:lpstr>Số lệnh và số chu kỳ trên một lệnh</vt:lpstr>
      <vt:lpstr>Ví dụ</vt:lpstr>
      <vt:lpstr>Chi tiết về CPI</vt:lpstr>
      <vt:lpstr>Ví dụ</vt:lpstr>
      <vt:lpstr>Tóm tắt hiệu năng</vt:lpstr>
      <vt:lpstr>MIPS</vt:lpstr>
      <vt:lpstr>Ví dụ</vt:lpstr>
      <vt:lpstr>Ví dụ</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Phạm Tuấn Khiêm</cp:lastModifiedBy>
  <cp:revision>175</cp:revision>
  <dcterms:created xsi:type="dcterms:W3CDTF">1998-09-03T13:41:33Z</dcterms:created>
  <dcterms:modified xsi:type="dcterms:W3CDTF">2021-01-26T05:00:22Z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