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1" r:id="rId1"/>
  </p:sldMasterIdLst>
  <p:notesMasterIdLst>
    <p:notesMasterId r:id="rId64"/>
  </p:notesMasterIdLst>
  <p:handoutMasterIdLst>
    <p:handoutMasterId r:id="rId65"/>
  </p:handoutMasterIdLst>
  <p:sldIdLst>
    <p:sldId id="256" r:id="rId2"/>
    <p:sldId id="257" r:id="rId3"/>
    <p:sldId id="260" r:id="rId4"/>
    <p:sldId id="328" r:id="rId5"/>
    <p:sldId id="269" r:id="rId6"/>
    <p:sldId id="270" r:id="rId7"/>
    <p:sldId id="261" r:id="rId8"/>
    <p:sldId id="271" r:id="rId9"/>
    <p:sldId id="272" r:id="rId10"/>
    <p:sldId id="273" r:id="rId11"/>
    <p:sldId id="320" r:id="rId12"/>
    <p:sldId id="319"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322" r:id="rId27"/>
    <p:sldId id="262" r:id="rId28"/>
    <p:sldId id="325" r:id="rId29"/>
    <p:sldId id="288" r:id="rId30"/>
    <p:sldId id="290" r:id="rId31"/>
    <p:sldId id="291" r:id="rId32"/>
    <p:sldId id="292" r:id="rId33"/>
    <p:sldId id="293" r:id="rId34"/>
    <p:sldId id="263"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264" r:id="rId53"/>
    <p:sldId id="265" r:id="rId54"/>
    <p:sldId id="312" r:id="rId55"/>
    <p:sldId id="313" r:id="rId56"/>
    <p:sldId id="314" r:id="rId57"/>
    <p:sldId id="315" r:id="rId58"/>
    <p:sldId id="316" r:id="rId59"/>
    <p:sldId id="317" r:id="rId60"/>
    <p:sldId id="318" r:id="rId61"/>
    <p:sldId id="259" r:id="rId62"/>
    <p:sldId id="327" r:id="rId6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44877F-8C28-4374-AA2A-F592E69BC936}" v="3" dt="2021-03-02T03:01:13.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2173" autoAdjust="0"/>
  </p:normalViewPr>
  <p:slideViewPr>
    <p:cSldViewPr>
      <p:cViewPr varScale="1">
        <p:scale>
          <a:sx n="61" d="100"/>
          <a:sy n="61" d="100"/>
        </p:scale>
        <p:origin x="1440"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33.xml"/><Relationship Id="rId18" Type="http://schemas.openxmlformats.org/officeDocument/2006/relationships/slide" Target="slides/slide40.xml"/><Relationship Id="rId26" Type="http://schemas.openxmlformats.org/officeDocument/2006/relationships/slide" Target="slides/slide56.xml"/><Relationship Id="rId3" Type="http://schemas.openxmlformats.org/officeDocument/2006/relationships/slide" Target="slides/slide8.xml"/><Relationship Id="rId21" Type="http://schemas.openxmlformats.org/officeDocument/2006/relationships/slide" Target="slides/slide46.xml"/><Relationship Id="rId7" Type="http://schemas.openxmlformats.org/officeDocument/2006/relationships/slide" Target="slides/slide16.xml"/><Relationship Id="rId12" Type="http://schemas.openxmlformats.org/officeDocument/2006/relationships/slide" Target="slides/slide32.xml"/><Relationship Id="rId17" Type="http://schemas.openxmlformats.org/officeDocument/2006/relationships/slide" Target="slides/slide38.xml"/><Relationship Id="rId25" Type="http://schemas.openxmlformats.org/officeDocument/2006/relationships/slide" Target="slides/slide55.xml"/><Relationship Id="rId2" Type="http://schemas.openxmlformats.org/officeDocument/2006/relationships/slide" Target="slides/slide2.xml"/><Relationship Id="rId16" Type="http://schemas.openxmlformats.org/officeDocument/2006/relationships/slide" Target="slides/slide37.xml"/><Relationship Id="rId20" Type="http://schemas.openxmlformats.org/officeDocument/2006/relationships/slide" Target="slides/slide45.xml"/><Relationship Id="rId1" Type="http://schemas.openxmlformats.org/officeDocument/2006/relationships/slide" Target="slides/slide1.xml"/><Relationship Id="rId6" Type="http://schemas.openxmlformats.org/officeDocument/2006/relationships/slide" Target="slides/slide14.xml"/><Relationship Id="rId11" Type="http://schemas.openxmlformats.org/officeDocument/2006/relationships/slide" Target="slides/slide31.xml"/><Relationship Id="rId24" Type="http://schemas.openxmlformats.org/officeDocument/2006/relationships/slide" Target="slides/slide54.xml"/><Relationship Id="rId5" Type="http://schemas.openxmlformats.org/officeDocument/2006/relationships/slide" Target="slides/slide10.xml"/><Relationship Id="rId15" Type="http://schemas.openxmlformats.org/officeDocument/2006/relationships/slide" Target="slides/slide36.xml"/><Relationship Id="rId23" Type="http://schemas.openxmlformats.org/officeDocument/2006/relationships/slide" Target="slides/slide48.xml"/><Relationship Id="rId10" Type="http://schemas.openxmlformats.org/officeDocument/2006/relationships/slide" Target="slides/slide30.xml"/><Relationship Id="rId19" Type="http://schemas.openxmlformats.org/officeDocument/2006/relationships/slide" Target="slides/slide42.xml"/><Relationship Id="rId4" Type="http://schemas.openxmlformats.org/officeDocument/2006/relationships/slide" Target="slides/slide9.xml"/><Relationship Id="rId9" Type="http://schemas.openxmlformats.org/officeDocument/2006/relationships/slide" Target="slides/slide29.xml"/><Relationship Id="rId14" Type="http://schemas.openxmlformats.org/officeDocument/2006/relationships/slide" Target="slides/slide35.xml"/><Relationship Id="rId22" Type="http://schemas.openxmlformats.org/officeDocument/2006/relationships/slide" Target="slides/slide47.xml"/><Relationship Id="rId27" Type="http://schemas.openxmlformats.org/officeDocument/2006/relationships/slide" Target="slides/slide5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ạm Tuấn Khiêm" userId="c680cf82-1e28-4922-b402-bb3f869b2672" providerId="ADAL" clId="{9944877F-8C28-4374-AA2A-F592E69BC936}"/>
    <pc:docChg chg="custSel addSld delSld modSld">
      <pc:chgData name="Phạm Tuấn Khiêm" userId="c680cf82-1e28-4922-b402-bb3f869b2672" providerId="ADAL" clId="{9944877F-8C28-4374-AA2A-F592E69BC936}" dt="2021-03-02T03:05:32.878" v="402" actId="20577"/>
      <pc:docMkLst>
        <pc:docMk/>
      </pc:docMkLst>
      <pc:sldChg chg="addSp delSp modSp mod">
        <pc:chgData name="Phạm Tuấn Khiêm" userId="c680cf82-1e28-4922-b402-bb3f869b2672" providerId="ADAL" clId="{9944877F-8C28-4374-AA2A-F592E69BC936}" dt="2021-03-02T01:58:57.877" v="285" actId="20577"/>
        <pc:sldMkLst>
          <pc:docMk/>
          <pc:sldMk cId="3816270088" sldId="259"/>
        </pc:sldMkLst>
        <pc:spChg chg="mod">
          <ac:chgData name="Phạm Tuấn Khiêm" userId="c680cf82-1e28-4922-b402-bb3f869b2672" providerId="ADAL" clId="{9944877F-8C28-4374-AA2A-F592E69BC936}" dt="2021-03-02T01:40:20.269" v="32"/>
          <ac:spMkLst>
            <pc:docMk/>
            <pc:sldMk cId="3816270088" sldId="259"/>
            <ac:spMk id="2" creationId="{00000000-0000-0000-0000-000000000000}"/>
          </ac:spMkLst>
        </pc:spChg>
        <pc:spChg chg="add mod">
          <ac:chgData name="Phạm Tuấn Khiêm" userId="c680cf82-1e28-4922-b402-bb3f869b2672" providerId="ADAL" clId="{9944877F-8C28-4374-AA2A-F592E69BC936}" dt="2021-03-02T01:58:57.877" v="285" actId="20577"/>
          <ac:spMkLst>
            <pc:docMk/>
            <pc:sldMk cId="3816270088" sldId="259"/>
            <ac:spMk id="3" creationId="{7CE8E803-5F20-4E6D-822E-0FC18C26FA7B}"/>
          </ac:spMkLst>
        </pc:spChg>
        <pc:picChg chg="del">
          <ac:chgData name="Phạm Tuấn Khiêm" userId="c680cf82-1e28-4922-b402-bb3f869b2672" providerId="ADAL" clId="{9944877F-8C28-4374-AA2A-F592E69BC936}" dt="2021-03-02T01:40:11.439" v="30" actId="478"/>
          <ac:picMkLst>
            <pc:docMk/>
            <pc:sldMk cId="3816270088" sldId="259"/>
            <ac:picMk id="4" creationId="{00000000-0000-0000-0000-000000000000}"/>
          </ac:picMkLst>
        </pc:picChg>
      </pc:sldChg>
      <pc:sldChg chg="modSp new del mod">
        <pc:chgData name="Phạm Tuấn Khiêm" userId="c680cf82-1e28-4922-b402-bb3f869b2672" providerId="ADAL" clId="{9944877F-8C28-4374-AA2A-F592E69BC936}" dt="2021-03-02T01:40:22.480" v="33" actId="47"/>
        <pc:sldMkLst>
          <pc:docMk/>
          <pc:sldMk cId="4249175932" sldId="326"/>
        </pc:sldMkLst>
        <pc:spChg chg="mod">
          <ac:chgData name="Phạm Tuấn Khiêm" userId="c680cf82-1e28-4922-b402-bb3f869b2672" providerId="ADAL" clId="{9944877F-8C28-4374-AA2A-F592E69BC936}" dt="2021-03-02T01:40:17.597" v="31" actId="21"/>
          <ac:spMkLst>
            <pc:docMk/>
            <pc:sldMk cId="4249175932" sldId="326"/>
            <ac:spMk id="2" creationId="{F1553B1A-53DD-4F32-9C30-5E7174BE270E}"/>
          </ac:spMkLst>
        </pc:spChg>
      </pc:sldChg>
      <pc:sldChg chg="add">
        <pc:chgData name="Phạm Tuấn Khiêm" userId="c680cf82-1e28-4922-b402-bb3f869b2672" providerId="ADAL" clId="{9944877F-8C28-4374-AA2A-F592E69BC936}" dt="2021-03-02T01:40:06.848" v="29" actId="2890"/>
        <pc:sldMkLst>
          <pc:docMk/>
          <pc:sldMk cId="2263538765" sldId="327"/>
        </pc:sldMkLst>
      </pc:sldChg>
      <pc:sldChg chg="addSp delSp modSp new mod modNotesTx">
        <pc:chgData name="Phạm Tuấn Khiêm" userId="c680cf82-1e28-4922-b402-bb3f869b2672" providerId="ADAL" clId="{9944877F-8C28-4374-AA2A-F592E69BC936}" dt="2021-03-02T03:05:32.878" v="402" actId="20577"/>
        <pc:sldMkLst>
          <pc:docMk/>
          <pc:sldMk cId="3195900007" sldId="328"/>
        </pc:sldMkLst>
        <pc:spChg chg="mod">
          <ac:chgData name="Phạm Tuấn Khiêm" userId="c680cf82-1e28-4922-b402-bb3f869b2672" providerId="ADAL" clId="{9944877F-8C28-4374-AA2A-F592E69BC936}" dt="2021-03-02T03:00:32.494" v="394" actId="20577"/>
          <ac:spMkLst>
            <pc:docMk/>
            <pc:sldMk cId="3195900007" sldId="328"/>
            <ac:spMk id="2" creationId="{55B08559-6671-4B72-8443-B123497DEFB4}"/>
          </ac:spMkLst>
        </pc:spChg>
        <pc:spChg chg="del">
          <ac:chgData name="Phạm Tuấn Khiêm" userId="c680cf82-1e28-4922-b402-bb3f869b2672" providerId="ADAL" clId="{9944877F-8C28-4374-AA2A-F592E69BC936}" dt="2021-03-02T03:01:07.563" v="395" actId="22"/>
          <ac:spMkLst>
            <pc:docMk/>
            <pc:sldMk cId="3195900007" sldId="328"/>
            <ac:spMk id="3" creationId="{49ABE76B-2A1D-428E-AEB4-434FCAE77D3D}"/>
          </ac:spMkLst>
        </pc:spChg>
        <pc:picChg chg="add mod ord">
          <ac:chgData name="Phạm Tuấn Khiêm" userId="c680cf82-1e28-4922-b402-bb3f869b2672" providerId="ADAL" clId="{9944877F-8C28-4374-AA2A-F592E69BC936}" dt="2021-03-02T03:01:13.964" v="397" actId="14100"/>
          <ac:picMkLst>
            <pc:docMk/>
            <pc:sldMk cId="3195900007" sldId="328"/>
            <ac:picMk id="5" creationId="{10F09114-4DBE-4FAD-BE02-CDFAE84B13D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12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512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30B2F886-5D15-4E6F-90F6-FEA8D501F516}" type="slidenum">
              <a:rPr lang="en-US" altLang="en-US"/>
              <a:pPr/>
              <a:t>‹#›</a:t>
            </a:fld>
            <a:endParaRPr lang="en-US" altLang="en-US"/>
          </a:p>
        </p:txBody>
      </p:sp>
    </p:spTree>
    <p:extLst>
      <p:ext uri="{BB962C8B-B14F-4D97-AF65-F5344CB8AC3E}">
        <p14:creationId xmlns:p14="http://schemas.microsoft.com/office/powerpoint/2010/main" val="2131679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01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01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7C67111C-9520-4821-B1BB-FF19F9033106}" type="slidenum">
              <a:rPr lang="en-US" altLang="en-US"/>
              <a:pPr/>
              <a:t>‹#›</a:t>
            </a:fld>
            <a:endParaRPr lang="en-US" altLang="en-US"/>
          </a:p>
        </p:txBody>
      </p:sp>
    </p:spTree>
    <p:extLst>
      <p:ext uri="{BB962C8B-B14F-4D97-AF65-F5344CB8AC3E}">
        <p14:creationId xmlns:p14="http://schemas.microsoft.com/office/powerpoint/2010/main" val="291631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E22B66-A832-4D06-AE62-E34270EEF0D4}" type="slidenum">
              <a:rPr lang="en-US" altLang="en-US"/>
              <a:pPr/>
              <a:t>1</a:t>
            </a:fld>
            <a:endParaRPr lang="en-US" altLang="en-US"/>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004272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2FE70-69AE-44E2-B956-2E1BFBFDA808}" type="slidenum">
              <a:rPr lang="en-US" altLang="en-US"/>
              <a:pPr/>
              <a:t>13</a:t>
            </a:fld>
            <a:endParaRPr lang="en-US"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GB" altLang="en-US"/>
              <a:t>Instruction address calculation (IAC): xác</a:t>
            </a:r>
            <a:r>
              <a:rPr lang="en-GB" altLang="en-US" baseline="0"/>
              <a:t> định địa chỉ của lệnh sẽ thực thi (cộng số cố định vào địa chỉ của lệnh trước</a:t>
            </a:r>
          </a:p>
          <a:p>
            <a:r>
              <a:rPr lang="en-GB" altLang="en-US" baseline="0"/>
              <a:t>Instruction fetch (if): đọc lệnh từ vị trí nhớ của nó vào bộ xử lý</a:t>
            </a:r>
          </a:p>
          <a:p>
            <a:r>
              <a:rPr lang="en-GB" altLang="en-US" baseline="0"/>
              <a:t>Instruction operation decoding (iod): phân tích lệnh để xác định loại thao tác thực hiện và toán hạng được dùng</a:t>
            </a:r>
          </a:p>
          <a:p>
            <a:r>
              <a:rPr lang="en-GB" altLang="en-US" baseline="0"/>
              <a:t>Operand address calculation (oac): nếu thao tác liên quan tới việc tham chiếu đến toán hạng trong bộ nhớ hoặc có sẵn bởi I/O, thì xác định địa chỉ của toán hạng</a:t>
            </a:r>
          </a:p>
          <a:p>
            <a:r>
              <a:rPr lang="en-GB" altLang="en-US" baseline="0"/>
              <a:t>Operand fetch (of): lấy toán hạng từ bộ nhớ hoặc đọc nó từ I/O</a:t>
            </a:r>
          </a:p>
          <a:p>
            <a:r>
              <a:rPr lang="en-GB" altLang="en-US" baseline="0"/>
              <a:t>Data operation (do): thực hiện các thao tác được chỉ ra trong lệnh</a:t>
            </a:r>
          </a:p>
          <a:p>
            <a:r>
              <a:rPr lang="en-GB" altLang="en-US" baseline="0"/>
              <a:t>Operand store (os): ghi kết quả vào bộ nhớ hoặc ra I/O</a:t>
            </a:r>
          </a:p>
          <a:p>
            <a:r>
              <a:rPr lang="en-GB" altLang="en-US" baseline="0"/>
              <a:t>Ba trạng thái bên trên sơ đồ liên quan tới việc trao đổi giữa bộ xử lý và bộ nhớ, I/O</a:t>
            </a:r>
          </a:p>
          <a:p>
            <a:r>
              <a:rPr lang="en-GB" altLang="en-US" baseline="0"/>
              <a:t>Năm trạng thái bên dưới sơ đồ chỉ liên quan tới các hoạt động bên trong CPU</a:t>
            </a:r>
          </a:p>
          <a:p>
            <a:r>
              <a:rPr lang="en-GB" altLang="en-US" baseline="0"/>
              <a:t>Trạng thái OAC xuát hiện 2 lần bởi vì lệnh có thể liên quan tới việc đọc, ghi hoặc cả hai</a:t>
            </a:r>
          </a:p>
          <a:p>
            <a:r>
              <a:rPr lang="en-GB" altLang="en-US" baseline="0"/>
              <a:t>Sơ đồ cho phép nhiều toán hạng cũng như nhiều kết quả, bởi vì một số lệnh trên một số máy yêu cầu điều này. Ví dụ</a:t>
            </a:r>
            <a:r>
              <a:rPr lang="en-US" altLang="en-US" baseline="0"/>
              <a:t>, trên máy PDP-11 , lệnh ADD A,B cho kết quả với chuỗi trạng thái sau: iac, if, iod, oac, of, oac, of, do, oac, os.</a:t>
            </a:r>
          </a:p>
          <a:p>
            <a:endParaRPr lang="en-GB" altLang="en-US" baseline="0"/>
          </a:p>
          <a:p>
            <a:endParaRPr lang="en-GB" altLang="en-US"/>
          </a:p>
        </p:txBody>
      </p:sp>
    </p:spTree>
    <p:extLst>
      <p:ext uri="{BB962C8B-B14F-4D97-AF65-F5344CB8AC3E}">
        <p14:creationId xmlns:p14="http://schemas.microsoft.com/office/powerpoint/2010/main" val="3584253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34025-C8D4-46A7-8F43-56796AA0AAFB}" type="slidenum">
              <a:rPr lang="en-US" altLang="en-US"/>
              <a:pPr/>
              <a:t>14</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994079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1600E-2C11-4948-98CF-46725289901E}" type="slidenum">
              <a:rPr lang="en-US" altLang="en-US"/>
              <a:pPr/>
              <a:t>15</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994871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B0F250-BC10-4F6F-B221-70CBFFE09490}" type="slidenum">
              <a:rPr lang="en-US" altLang="en-US"/>
              <a:pPr/>
              <a:t>16</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29686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19</a:t>
            </a:fld>
            <a:endParaRPr lang="en-US" altLang="en-US"/>
          </a:p>
        </p:txBody>
      </p:sp>
    </p:spTree>
    <p:extLst>
      <p:ext uri="{BB962C8B-B14F-4D97-AF65-F5344CB8AC3E}">
        <p14:creationId xmlns:p14="http://schemas.microsoft.com/office/powerpoint/2010/main" val="3558071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5908E4-D8F8-409F-ACB8-36B7C505551B}" type="slidenum">
              <a:rPr lang="en-US" altLang="en-US"/>
              <a:pPr/>
              <a:t>21</a:t>
            </a:fld>
            <a:endParaRPr lang="en-US"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80595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13D93-5CEE-43EA-9359-8515CABFA651}" type="slidenum">
              <a:rPr lang="en-US" altLang="en-US"/>
              <a:pPr/>
              <a:t>22</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240516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638E99-F30A-40DC-BF12-F34CB89B8543}" type="slidenum">
              <a:rPr lang="en-US" altLang="en-US"/>
              <a:pPr/>
              <a:t>23</a:t>
            </a:fld>
            <a:endParaRPr lang="en-US" alt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647451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7AD489-4969-454F-9551-22E75D5DF7BE}" type="slidenum">
              <a:rPr lang="en-US" altLang="en-US"/>
              <a:pPr/>
              <a:t>24</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119208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i="0" u="none" strike="noStrike" kern="1200" baseline="0">
                <a:solidFill>
                  <a:schemeClr val="tx1"/>
                </a:solidFill>
                <a:latin typeface="Times New Roman" panose="02020603050405020304" pitchFamily="18" charset="0"/>
                <a:ea typeface="+mn-ea"/>
                <a:cs typeface="+mn-cs"/>
              </a:rPr>
              <a:t>interrupt service routine (ISR)</a:t>
            </a:r>
          </a:p>
          <a:p>
            <a:endParaRPr kumimoji="1" lang="en-US" sz="1200" b="1" i="0" u="none" strike="noStrike" kern="1200" baseline="0">
              <a:solidFill>
                <a:schemeClr val="tx1"/>
              </a:solidFill>
              <a:latin typeface="Times New Roman" panose="02020603050405020304" pitchFamily="18" charset="0"/>
              <a:ea typeface="+mn-ea"/>
              <a:cs typeface="+mn-cs"/>
            </a:endParaRPr>
          </a:p>
          <a:p>
            <a:r>
              <a:rPr kumimoji="1" lang="en-US" sz="1200" b="0" i="0" u="none" strike="noStrike" kern="1200" baseline="0">
                <a:solidFill>
                  <a:schemeClr val="tx1"/>
                </a:solidFill>
                <a:latin typeface="Times New Roman" panose="02020603050405020304" pitchFamily="18" charset="0"/>
                <a:ea typeface="+mn-ea"/>
                <a:cs typeface="+mn-cs"/>
              </a:rPr>
              <a:t>consider a system with three I/O devices: a printer, a disk, and a communications line, with increasing priorities of 2, 4, and 5, respectively. Figure 3.14 illustrates a possible</a:t>
            </a:r>
          </a:p>
          <a:p>
            <a:r>
              <a:rPr kumimoji="1" lang="en-US" sz="1200" b="0" i="0" u="none" strike="noStrike" kern="1200" baseline="0">
                <a:solidFill>
                  <a:schemeClr val="tx1"/>
                </a:solidFill>
                <a:latin typeface="Times New Roman" panose="02020603050405020304" pitchFamily="18" charset="0"/>
                <a:ea typeface="+mn-ea"/>
                <a:cs typeface="+mn-cs"/>
              </a:rPr>
              <a:t>sequence. A user program begins at </a:t>
            </a:r>
            <a:r>
              <a:rPr kumimoji="1" lang="en-US" sz="1200" b="0" i="1" u="none" strike="noStrike" kern="1200" baseline="0">
                <a:solidFill>
                  <a:schemeClr val="tx1"/>
                </a:solidFill>
                <a:latin typeface="Times New Roman" panose="02020603050405020304" pitchFamily="18" charset="0"/>
                <a:ea typeface="+mn-ea"/>
                <a:cs typeface="+mn-cs"/>
              </a:rPr>
              <a:t>t </a:t>
            </a:r>
            <a:r>
              <a:rPr kumimoji="1" lang="en-US" sz="1200" b="0" i="0" u="none" strike="noStrike" kern="1200" baseline="0">
                <a:solidFill>
                  <a:schemeClr val="tx1"/>
                </a:solidFill>
                <a:latin typeface="Times New Roman" panose="02020603050405020304" pitchFamily="18" charset="0"/>
                <a:ea typeface="+mn-ea"/>
                <a:cs typeface="+mn-cs"/>
              </a:rPr>
              <a:t>= 0. At </a:t>
            </a:r>
            <a:r>
              <a:rPr kumimoji="1" lang="en-US" sz="1200" b="0" i="1" u="none" strike="noStrike" kern="1200" baseline="0">
                <a:solidFill>
                  <a:schemeClr val="tx1"/>
                </a:solidFill>
                <a:latin typeface="Times New Roman" panose="02020603050405020304" pitchFamily="18" charset="0"/>
                <a:ea typeface="+mn-ea"/>
                <a:cs typeface="+mn-cs"/>
              </a:rPr>
              <a:t>t </a:t>
            </a:r>
            <a:r>
              <a:rPr kumimoji="1" lang="en-US" sz="1200" b="0" i="0" u="none" strike="noStrike" kern="1200" baseline="0">
                <a:solidFill>
                  <a:schemeClr val="tx1"/>
                </a:solidFill>
                <a:latin typeface="Times New Roman" panose="02020603050405020304" pitchFamily="18" charset="0"/>
                <a:ea typeface="+mn-ea"/>
                <a:cs typeface="+mn-cs"/>
              </a:rPr>
              <a:t>= 10, a printer interrupt occurs; user information is placed on the system stack and execution continues at the printer </a:t>
            </a:r>
            <a:r>
              <a:rPr kumimoji="1" lang="en-US" sz="1200" b="1" i="0" u="none" strike="noStrike" kern="1200" baseline="0">
                <a:solidFill>
                  <a:schemeClr val="tx1"/>
                </a:solidFill>
                <a:latin typeface="Times New Roman" panose="02020603050405020304" pitchFamily="18" charset="0"/>
                <a:ea typeface="+mn-ea"/>
                <a:cs typeface="+mn-cs"/>
              </a:rPr>
              <a:t>interrupt service routine (ISR)</a:t>
            </a:r>
            <a:r>
              <a:rPr kumimoji="1" lang="en-US" sz="1200" b="0" i="0" u="none" strike="noStrike" kern="1200" baseline="0">
                <a:solidFill>
                  <a:schemeClr val="tx1"/>
                </a:solidFill>
                <a:latin typeface="Times New Roman" panose="02020603050405020304" pitchFamily="18" charset="0"/>
                <a:ea typeface="+mn-ea"/>
                <a:cs typeface="+mn-cs"/>
              </a:rPr>
              <a:t>. While this routine is still executing, at </a:t>
            </a:r>
            <a:r>
              <a:rPr kumimoji="1" lang="en-US" sz="1200" b="0" i="1" u="none" strike="noStrike" kern="1200" baseline="0">
                <a:solidFill>
                  <a:schemeClr val="tx1"/>
                </a:solidFill>
                <a:latin typeface="Times New Roman" panose="02020603050405020304" pitchFamily="18" charset="0"/>
                <a:ea typeface="+mn-ea"/>
                <a:cs typeface="+mn-cs"/>
              </a:rPr>
              <a:t>t </a:t>
            </a:r>
            <a:r>
              <a:rPr kumimoji="1" lang="en-US" sz="1200" b="0" i="0" u="none" strike="noStrike" kern="1200" baseline="0">
                <a:solidFill>
                  <a:schemeClr val="tx1"/>
                </a:solidFill>
                <a:latin typeface="Times New Roman" panose="02020603050405020304" pitchFamily="18" charset="0"/>
                <a:ea typeface="+mn-ea"/>
                <a:cs typeface="+mn-cs"/>
              </a:rPr>
              <a:t>= 15, a communications interrupt occurs. Because the communications line has higher priority than the printer, the interrupt is honored. The printer ISR is interrupted, its state is pushed onto the stack, and execution continues at the communications ISR. While this routine is executing, a disk interrupt occurs (</a:t>
            </a:r>
            <a:r>
              <a:rPr kumimoji="1" lang="en-US" sz="1200" b="0" i="1" u="none" strike="noStrike" kern="1200" baseline="0">
                <a:solidFill>
                  <a:schemeClr val="tx1"/>
                </a:solidFill>
                <a:latin typeface="Times New Roman" panose="02020603050405020304" pitchFamily="18" charset="0"/>
                <a:ea typeface="+mn-ea"/>
                <a:cs typeface="+mn-cs"/>
              </a:rPr>
              <a:t>t </a:t>
            </a:r>
            <a:r>
              <a:rPr kumimoji="1" lang="en-US" sz="1200" b="0" i="0" u="none" strike="noStrike" kern="1200" baseline="0">
                <a:solidFill>
                  <a:schemeClr val="tx1"/>
                </a:solidFill>
                <a:latin typeface="Times New Roman" panose="02020603050405020304" pitchFamily="18" charset="0"/>
                <a:ea typeface="+mn-ea"/>
                <a:cs typeface="+mn-cs"/>
              </a:rPr>
              <a:t>= 20). Because this interrupt is of lower priority, it is simply held, and the communications ISR runs to completion.</a:t>
            </a:r>
          </a:p>
          <a:p>
            <a:r>
              <a:rPr kumimoji="1" lang="en-US" sz="1200" b="0" i="0" u="none" strike="noStrike" kern="1200" baseline="0">
                <a:solidFill>
                  <a:schemeClr val="tx1"/>
                </a:solidFill>
                <a:latin typeface="Times New Roman" panose="02020603050405020304" pitchFamily="18" charset="0"/>
                <a:ea typeface="+mn-ea"/>
                <a:cs typeface="+mn-cs"/>
              </a:rPr>
              <a:t>When the communications ISR is complete (</a:t>
            </a:r>
            <a:r>
              <a:rPr kumimoji="1" lang="en-US" sz="1200" b="0" i="1" u="none" strike="noStrike" kern="1200" baseline="0">
                <a:solidFill>
                  <a:schemeClr val="tx1"/>
                </a:solidFill>
                <a:latin typeface="Times New Roman" panose="02020603050405020304" pitchFamily="18" charset="0"/>
                <a:ea typeface="+mn-ea"/>
                <a:cs typeface="+mn-cs"/>
              </a:rPr>
              <a:t>t </a:t>
            </a:r>
            <a:r>
              <a:rPr kumimoji="1" lang="en-US" sz="1200" b="0" i="0" u="none" strike="noStrike" kern="1200" baseline="0">
                <a:solidFill>
                  <a:schemeClr val="tx1"/>
                </a:solidFill>
                <a:latin typeface="Times New Roman" panose="02020603050405020304" pitchFamily="18" charset="0"/>
                <a:ea typeface="+mn-ea"/>
                <a:cs typeface="+mn-cs"/>
              </a:rPr>
              <a:t>= 25), the previous processor state is restored, which is the execution of the printer ISR. However, before even a single instruction in that routine can be executed, the processor honors the higherpriority disk interrupt and control transfers to the disk ISR. Only when that routine is complete (</a:t>
            </a:r>
            <a:r>
              <a:rPr kumimoji="1" lang="en-US" sz="1200" b="0" i="1" u="none" strike="noStrike" kern="1200" baseline="0">
                <a:solidFill>
                  <a:schemeClr val="tx1"/>
                </a:solidFill>
                <a:latin typeface="Times New Roman" panose="02020603050405020304" pitchFamily="18" charset="0"/>
                <a:ea typeface="+mn-ea"/>
                <a:cs typeface="+mn-cs"/>
              </a:rPr>
              <a:t>t </a:t>
            </a:r>
            <a:r>
              <a:rPr kumimoji="1" lang="en-US" sz="1200" b="0" i="0" u="none" strike="noStrike" kern="1200" baseline="0">
                <a:solidFill>
                  <a:schemeClr val="tx1"/>
                </a:solidFill>
                <a:latin typeface="Times New Roman" panose="02020603050405020304" pitchFamily="18" charset="0"/>
                <a:ea typeface="+mn-ea"/>
                <a:cs typeface="+mn-cs"/>
              </a:rPr>
              <a:t>= 35) is the printer ISR resumed. When that routine completes (</a:t>
            </a:r>
            <a:r>
              <a:rPr kumimoji="1" lang="en-US" sz="1200" b="0" i="1" u="none" strike="noStrike" kern="1200" baseline="0">
                <a:solidFill>
                  <a:schemeClr val="tx1"/>
                </a:solidFill>
                <a:latin typeface="Times New Roman" panose="02020603050405020304" pitchFamily="18" charset="0"/>
                <a:ea typeface="+mn-ea"/>
                <a:cs typeface="+mn-cs"/>
              </a:rPr>
              <a:t>t </a:t>
            </a:r>
            <a:r>
              <a:rPr kumimoji="1" lang="en-US" sz="1200" b="0" i="0" u="none" strike="noStrike" kern="1200" baseline="0">
                <a:solidFill>
                  <a:schemeClr val="tx1"/>
                </a:solidFill>
                <a:latin typeface="Times New Roman" panose="02020603050405020304" pitchFamily="18" charset="0"/>
                <a:ea typeface="+mn-ea"/>
                <a:cs typeface="+mn-cs"/>
              </a:rPr>
              <a:t>= 40), control finally returns to the user program.</a:t>
            </a: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25</a:t>
            </a:fld>
            <a:endParaRPr lang="en-US" altLang="en-US"/>
          </a:p>
        </p:txBody>
      </p:sp>
    </p:spTree>
    <p:extLst>
      <p:ext uri="{BB962C8B-B14F-4D97-AF65-F5344CB8AC3E}">
        <p14:creationId xmlns:p14="http://schemas.microsoft.com/office/powerpoint/2010/main" val="1338144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2</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47310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90823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020090-A13B-4BE4-8F6D-259CD9BB1F0A}" type="slidenum">
              <a:rPr lang="en-US" altLang="en-US"/>
              <a:pPr/>
              <a:t>29</a:t>
            </a:fld>
            <a:endParaRPr lang="en-US"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t>The wide arrows represent multiple signal lines carrying multiple bits of information in parallel. Each narrow arrow represents a single signal line</a:t>
            </a:r>
          </a:p>
          <a:p>
            <a:endParaRPr lang="en-GB" altLang="en-US"/>
          </a:p>
        </p:txBody>
      </p:sp>
    </p:spTree>
    <p:extLst>
      <p:ext uri="{BB962C8B-B14F-4D97-AF65-F5344CB8AC3E}">
        <p14:creationId xmlns:p14="http://schemas.microsoft.com/office/powerpoint/2010/main" val="3658324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18E7CD-F02D-4070-BFCE-A5955CEC5BD6}" type="slidenum">
              <a:rPr lang="en-US" altLang="en-US"/>
              <a:pPr/>
              <a:t>30</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ltLang="en-US"/>
              <a:t>Typically, a memory module will consist of N words of equal length. Each word is assigned a unique numerical address (0, 1, …, N-1). A word of data can be read from or written into the memory. The nature of the operation is indicated by read and write control signals. The location for the operation is specified by an address.</a:t>
            </a:r>
            <a:endParaRPr lang="en-GB" altLang="en-US"/>
          </a:p>
        </p:txBody>
      </p:sp>
    </p:spTree>
    <p:extLst>
      <p:ext uri="{BB962C8B-B14F-4D97-AF65-F5344CB8AC3E}">
        <p14:creationId xmlns:p14="http://schemas.microsoft.com/office/powerpoint/2010/main" val="3747474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283E55-EC00-402E-9F3F-99EE43A0F674}" type="slidenum">
              <a:rPr lang="en-US" altLang="en-US"/>
              <a:pPr/>
              <a:t>31</a:t>
            </a:fld>
            <a:endParaRPr lang="en-US"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altLang="en-US"/>
              <a:t>I/O module: From an internal (to the computer system) point of view, I/O is functionally similar to memory. There are two operations, read and write. Further, an I/O module may control more than one external device. We can refer to each of the interfaces to an external device as a port and give each a unique address (e.g., 0, 1, …, M-1). In addition, there are external data paths for the input and output of data with an external device. Finally, an I/O module may be able to send interrupt signals to the processor.</a:t>
            </a:r>
            <a:endParaRPr lang="en-GB" altLang="en-US"/>
          </a:p>
        </p:txBody>
      </p:sp>
    </p:spTree>
    <p:extLst>
      <p:ext uri="{BB962C8B-B14F-4D97-AF65-F5344CB8AC3E}">
        <p14:creationId xmlns:p14="http://schemas.microsoft.com/office/powerpoint/2010/main" val="2032505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F1FFCE-5D34-4643-AB40-F36CDD889E50}" type="slidenum">
              <a:rPr lang="en-US" altLang="en-US"/>
              <a:pPr/>
              <a:t>32</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088596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0EC1F-FECF-4B46-B26C-DA918D28794F}" type="slidenum">
              <a:rPr lang="en-US" altLang="en-US"/>
              <a:pPr/>
              <a:t>33</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altLang="en-US"/>
              <a:t>Processor: The processor reads in instructions and data, writes out data after processing, and uses control signals to control the overall operation of the system. It also receives interrupt signals.</a:t>
            </a:r>
            <a:endParaRPr lang="en-GB" altLang="en-US"/>
          </a:p>
        </p:txBody>
      </p:sp>
    </p:spTree>
    <p:extLst>
      <p:ext uri="{BB962C8B-B14F-4D97-AF65-F5344CB8AC3E}">
        <p14:creationId xmlns:p14="http://schemas.microsoft.com/office/powerpoint/2010/main" val="2214523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012911-AD08-4EAD-BFB9-201B8622F1DB}" type="slidenum">
              <a:rPr lang="en-US" altLang="en-US"/>
              <a:pPr/>
              <a:t>35</a:t>
            </a:fld>
            <a:endParaRPr lang="en-US" alt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pPr marL="171450" indent="-171450">
              <a:buFontTx/>
              <a:buChar char="-"/>
            </a:pPr>
            <a:r>
              <a:rPr lang="en-US" altLang="en-US"/>
              <a:t>A bus is a communication pathway connecting two or more devices. A key characteristic of a bus is that it is a shared transmission medium.</a:t>
            </a:r>
          </a:p>
          <a:p>
            <a:pPr marL="171450" indent="-171450">
              <a:buFontTx/>
              <a:buChar char="-"/>
            </a:pPr>
            <a:r>
              <a:rPr lang="en-US" altLang="en-US"/>
              <a:t>Multiple devices connect to the bus, and a signal transmitted by any one device is available for reception by all other devices attached to the bus. If two devices transmit during the same time period, their signals will overlap and become garbled. Thus, only one device at a time can successfully transmit.</a:t>
            </a:r>
          </a:p>
          <a:p>
            <a:pPr marL="171450" indent="-171450">
              <a:buFontTx/>
              <a:buChar char="-"/>
            </a:pPr>
            <a:r>
              <a:rPr lang="en-US" altLang="en-US"/>
              <a:t>Typically, a bus consists of multiple communication pathways, or lines. Each line is capable of transmitting signals representing binary 1 and binary 0. Over time, a sequence of binary digits can be transmitted across a single line. Taken together, several lines of a bus can be used to transmit binary digits simultaneously (in parallel). For example, an 8-bit unit of data can be transmitted over eight bus lines.</a:t>
            </a:r>
          </a:p>
          <a:p>
            <a:pPr marL="171450" indent="-171450">
              <a:buFontTx/>
              <a:buChar char="-"/>
            </a:pPr>
            <a:r>
              <a:rPr lang="en-GB" altLang="en-US"/>
              <a:t>A bus that </a:t>
            </a:r>
            <a:r>
              <a:rPr lang="en-US" altLang="en-US"/>
              <a:t>connects major computer components (processor, memory, I/O) is called a </a:t>
            </a:r>
            <a:r>
              <a:rPr lang="en-US" altLang="en-US" b="1"/>
              <a:t>system bus</a:t>
            </a:r>
            <a:r>
              <a:rPr lang="en-US" altLang="en-US"/>
              <a:t>. The most common computer interconnection structures are based on the use of one or more system buses.</a:t>
            </a:r>
          </a:p>
          <a:p>
            <a:pPr marL="171450" indent="-171450">
              <a:buFontTx/>
              <a:buChar char="-"/>
            </a:pPr>
            <a:r>
              <a:rPr lang="en-US" altLang="en-US"/>
              <a:t>A system bus consists, typically, of from about </a:t>
            </a:r>
            <a:r>
              <a:rPr lang="en-US" altLang="en-US" b="1"/>
              <a:t>fifty to hundreds of separate lines</a:t>
            </a:r>
            <a:r>
              <a:rPr lang="en-US" altLang="en-US"/>
              <a:t>. Each line is assigned a particular meaning or function. Although there are many different bus designs, on any bus the lines can be classified into three functional groups: </a:t>
            </a:r>
            <a:r>
              <a:rPr lang="en-US" altLang="en-US" b="1"/>
              <a:t>data, address, and control lines</a:t>
            </a:r>
            <a:r>
              <a:rPr lang="en-US" altLang="en-US"/>
              <a:t>. In addition, there may be power distribution lines that supply power to the attached modules.</a:t>
            </a:r>
            <a:endParaRPr lang="en-GB" altLang="en-US"/>
          </a:p>
        </p:txBody>
      </p:sp>
    </p:spTree>
    <p:extLst>
      <p:ext uri="{BB962C8B-B14F-4D97-AF65-F5344CB8AC3E}">
        <p14:creationId xmlns:p14="http://schemas.microsoft.com/office/powerpoint/2010/main" val="706602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AAF7-B2FA-4021-A8FC-BDB8B29A37EF}" type="slidenum">
              <a:rPr lang="en-US" altLang="en-US"/>
              <a:pPr/>
              <a:t>36</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pPr marL="171450" indent="-171450">
              <a:buFontTx/>
              <a:buChar char="-"/>
            </a:pPr>
            <a:r>
              <a:rPr lang="en-US" altLang="en-US"/>
              <a:t>The </a:t>
            </a:r>
            <a:r>
              <a:rPr lang="en-US" altLang="en-US" b="1"/>
              <a:t>data lines </a:t>
            </a:r>
            <a:r>
              <a:rPr lang="en-US" altLang="en-US"/>
              <a:t>provide a path for moving data among system modules. These lines, collectively, are called the </a:t>
            </a:r>
            <a:r>
              <a:rPr lang="en-US" altLang="en-US" b="1"/>
              <a:t>data bus</a:t>
            </a:r>
            <a:r>
              <a:rPr lang="en-US" altLang="en-US"/>
              <a:t>.</a:t>
            </a:r>
          </a:p>
          <a:p>
            <a:pPr marL="171450" indent="-171450">
              <a:buFontTx/>
              <a:buChar char="-"/>
            </a:pPr>
            <a:r>
              <a:rPr lang="en-US" altLang="en-US"/>
              <a:t>The data bus may consist of 32, 64, 128, or even more separate lines, the number of lines being referred to as the width of the data bus. Because each line can carry only 1 bit at a time, the number of lines determines how many bits can be transferred at a time. </a:t>
            </a:r>
            <a:r>
              <a:rPr lang="en-US" altLang="en-US" b="1"/>
              <a:t>The width of the data bus is a key factor in determining overall system performance</a:t>
            </a:r>
            <a:r>
              <a:rPr lang="en-US" altLang="en-US"/>
              <a:t>.</a:t>
            </a:r>
          </a:p>
          <a:p>
            <a:pPr marL="171450" indent="-171450">
              <a:buFontTx/>
              <a:buChar char="-"/>
            </a:pPr>
            <a:r>
              <a:rPr lang="en-US" altLang="en-US"/>
              <a:t>For example, if the data bus is 32 bits wide and each instruction is 64 bits long, then the processor must access the memory module </a:t>
            </a:r>
            <a:r>
              <a:rPr lang="en-US" altLang="en-US" b="1"/>
              <a:t>twice</a:t>
            </a:r>
            <a:r>
              <a:rPr lang="en-US" altLang="en-US"/>
              <a:t> during each instruction cycle.</a:t>
            </a:r>
            <a:endParaRPr lang="en-GB" altLang="en-US"/>
          </a:p>
        </p:txBody>
      </p:sp>
    </p:spTree>
    <p:extLst>
      <p:ext uri="{BB962C8B-B14F-4D97-AF65-F5344CB8AC3E}">
        <p14:creationId xmlns:p14="http://schemas.microsoft.com/office/powerpoint/2010/main" val="447491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77144C-3ECF-4507-B410-645F9313D88E}" type="slidenum">
              <a:rPr lang="en-US" altLang="en-US"/>
              <a:pPr/>
              <a:t>37</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ltLang="en-US"/>
              <a:t>Typically, the higher-order bits are used to select a particular module on the bus, and the lower-order bits select a memory location or I/O port within the module. For example, on an 8-bit address bus, address 01111111 and below might reference locations in a memory module (module 0) with 128 words of memory, and address 10000000 and above refer to devices attached to an I/O module (module 1).</a:t>
            </a:r>
            <a:endParaRPr lang="en-GB" altLang="en-US"/>
          </a:p>
        </p:txBody>
      </p:sp>
    </p:spTree>
    <p:extLst>
      <p:ext uri="{BB962C8B-B14F-4D97-AF65-F5344CB8AC3E}">
        <p14:creationId xmlns:p14="http://schemas.microsoft.com/office/powerpoint/2010/main" val="3756500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50215F-5DAE-4433-A206-DF0CC5CBF637}" type="slidenum">
              <a:rPr lang="en-US" altLang="en-US"/>
              <a:pPr/>
              <a:t>38</a:t>
            </a:fld>
            <a:endParaRPr lang="en-US"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vi-VN" altLang="en-US"/>
              <a:t>Các dòng điều khiển được sử dụng để kiểm soát việc truy cập và sử dụng của các dòng dữ liệu và các dòng địa chỉ. Bởi vì các dòng dữ liệu và địa chỉ được chia sẻ bởi tất cả các thành phần, nên phải có một phương tiện kiểm soát việc sử dụng chúng. Các tín hiệu điều khiển truyền cả thông tin lệnh lẫn thời gian giữa các mô đun hệ thống. Các tín hiệu thời gian chỉ ra tính hợp lệ của dữ liệu và thông tin địa chỉ. Các tín hiệu lệnh cho biết các thao tác được thực hiện.</a:t>
            </a:r>
            <a:endParaRPr lang="en-US" altLang="en-US"/>
          </a:p>
          <a:p>
            <a:r>
              <a:rPr lang="en-US" altLang="en-US" b="1"/>
              <a:t>Các</a:t>
            </a:r>
            <a:r>
              <a:rPr lang="en-US" altLang="en-US" b="1" baseline="0"/>
              <a:t> dòng điều khiển bao gồm:</a:t>
            </a:r>
            <a:endParaRPr lang="en-US" altLang="en-US" b="1"/>
          </a:p>
          <a:p>
            <a:pPr marL="171450" indent="-171450">
              <a:buFontTx/>
              <a:buChar char="-"/>
            </a:pPr>
            <a:r>
              <a:rPr lang="en-US" altLang="en-US"/>
              <a:t>Memory write: causes data on the bus to be written into the addressed location</a:t>
            </a:r>
          </a:p>
          <a:p>
            <a:pPr marL="171450" indent="-171450">
              <a:buFontTx/>
              <a:buChar char="-"/>
            </a:pPr>
            <a:r>
              <a:rPr lang="en-US" altLang="en-US"/>
              <a:t>Memory read: causes data from the addressed location to be placed on the bus</a:t>
            </a:r>
          </a:p>
          <a:p>
            <a:pPr marL="171450" indent="-171450">
              <a:buFontTx/>
              <a:buChar char="-"/>
            </a:pPr>
            <a:r>
              <a:rPr lang="en-US" altLang="en-US"/>
              <a:t>I/O write: causes data on the bus to be output to the addressed I/O port</a:t>
            </a:r>
          </a:p>
          <a:p>
            <a:pPr marL="171450" indent="-171450">
              <a:buFontTx/>
              <a:buChar char="-"/>
            </a:pPr>
            <a:r>
              <a:rPr lang="en-US" altLang="en-US"/>
              <a:t>I/O read: causes data from the addressed I/O port to be placed on the bus</a:t>
            </a:r>
          </a:p>
          <a:p>
            <a:pPr marL="171450" indent="-171450">
              <a:buFontTx/>
              <a:buChar char="-"/>
            </a:pPr>
            <a:r>
              <a:rPr lang="en-US" altLang="en-US"/>
              <a:t>Transfer ACK: indicates that data have been accepted from or placed on the bus</a:t>
            </a:r>
          </a:p>
          <a:p>
            <a:pPr marL="171450" indent="-171450">
              <a:buFontTx/>
              <a:buChar char="-"/>
            </a:pPr>
            <a:r>
              <a:rPr lang="en-US" altLang="en-US"/>
              <a:t>Bus request: indicates that a module needs to gain control of the bus</a:t>
            </a:r>
          </a:p>
          <a:p>
            <a:pPr marL="171450" indent="-171450">
              <a:buFontTx/>
              <a:buChar char="-"/>
            </a:pPr>
            <a:r>
              <a:rPr lang="en-US" altLang="en-US"/>
              <a:t>Bus grant: indicates that a requesting module has been granted control of the bus</a:t>
            </a:r>
          </a:p>
          <a:p>
            <a:pPr marL="171450" indent="-171450">
              <a:buFontTx/>
              <a:buChar char="-"/>
            </a:pPr>
            <a:r>
              <a:rPr lang="en-US" altLang="en-US"/>
              <a:t>Interrupt request: indicates that an interrupt is pending</a:t>
            </a:r>
          </a:p>
          <a:p>
            <a:pPr marL="171450" indent="-171450">
              <a:buFontTx/>
              <a:buChar char="-"/>
            </a:pPr>
            <a:r>
              <a:rPr lang="en-US" altLang="en-US"/>
              <a:t>Interrupt ACK: acknowledges that the pending interrupt has been recognized</a:t>
            </a:r>
          </a:p>
          <a:p>
            <a:pPr marL="171450" indent="-171450">
              <a:buFontTx/>
              <a:buChar char="-"/>
            </a:pPr>
            <a:r>
              <a:rPr lang="en-US" altLang="en-US"/>
              <a:t>Clock: is used to synchronize operations</a:t>
            </a:r>
          </a:p>
          <a:p>
            <a:pPr marL="171450" indent="-171450">
              <a:buFontTx/>
              <a:buChar char="-"/>
            </a:pPr>
            <a:r>
              <a:rPr lang="en-US" altLang="en-US"/>
              <a:t>Reset: initializes all modules</a:t>
            </a:r>
          </a:p>
        </p:txBody>
      </p:sp>
    </p:spTree>
    <p:extLst>
      <p:ext uri="{BB962C8B-B14F-4D97-AF65-F5344CB8AC3E}">
        <p14:creationId xmlns:p14="http://schemas.microsoft.com/office/powerpoint/2010/main" val="347194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consider this alternative. Suppose we construct a general-purpose configuration of arithmetic and logic functions. This set of hardware will perform various functions on data depending on control signals applied to the hardware. In the original case of customized hardware, the system accepts data and produces results (Figure 3.1a). With general-purpose hardware, the system accepts data and control signals and produces results. Thus, instead of rewiring the hardware for each new program, the programmer merely needs to supply a new set of control signals. (Figure 3.1b).</a:t>
            </a:r>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4</a:t>
            </a:fld>
            <a:endParaRPr lang="en-US" altLang="en-US"/>
          </a:p>
        </p:txBody>
      </p:sp>
    </p:spTree>
    <p:extLst>
      <p:ext uri="{BB962C8B-B14F-4D97-AF65-F5344CB8AC3E}">
        <p14:creationId xmlns:p14="http://schemas.microsoft.com/office/powerpoint/2010/main" val="1760593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34CB8C-EBD6-4B42-BECA-9CA52A741555}" type="slidenum">
              <a:rPr lang="en-US" altLang="en-US"/>
              <a:pPr/>
              <a:t>39</a:t>
            </a:fld>
            <a:endParaRPr lang="en-US" alt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70339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9ACF2-8F83-42C7-901B-94127E144F21}" type="slidenum">
              <a:rPr lang="en-US" altLang="en-US"/>
              <a:pPr/>
              <a:t>40</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kumimoji="1" lang="en-US" sz="1200" b="1" i="0" kern="1200">
                <a:solidFill>
                  <a:schemeClr val="tx1"/>
                </a:solidFill>
                <a:effectLst/>
                <a:latin typeface="Times New Roman" panose="02020603050405020304" pitchFamily="18" charset="0"/>
                <a:ea typeface="+mn-ea"/>
                <a:cs typeface="+mn-cs"/>
              </a:rPr>
              <a:t>PCI - Peripheral Component Interconnect</a:t>
            </a:r>
            <a:endParaRPr lang="en-GB" altLang="en-US"/>
          </a:p>
        </p:txBody>
      </p:sp>
    </p:spTree>
    <p:extLst>
      <p:ext uri="{BB962C8B-B14F-4D97-AF65-F5344CB8AC3E}">
        <p14:creationId xmlns:p14="http://schemas.microsoft.com/office/powerpoint/2010/main" val="3693203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4E7BE7-2FD1-4FCF-BFBC-3A9926B412A1}" type="slidenum">
              <a:rPr lang="en-US" altLang="en-US"/>
              <a:pPr/>
              <a:t>42</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altLang="en-US" dirty="0"/>
              <a:t>If a great number of devices are connected to the bus, performance will suffer. There are two main causes:</a:t>
            </a:r>
          </a:p>
          <a:p>
            <a:pPr marL="171450" indent="-171450">
              <a:buFontTx/>
              <a:buChar char="-"/>
            </a:pPr>
            <a:r>
              <a:rPr lang="en-US" altLang="en-US" dirty="0"/>
              <a:t>In general, the more devices attached to the bus, </a:t>
            </a:r>
            <a:r>
              <a:rPr lang="en-US" altLang="en-US" b="1" dirty="0"/>
              <a:t>the greater the bus length and hence the greater the propagation delay</a:t>
            </a:r>
            <a:r>
              <a:rPr lang="en-US" altLang="en-US" dirty="0"/>
              <a:t>. This delay determines the time it takes for devices to coordinate the use of the bus. When control of the bus passes from one device to another frequently, these propagation delays can noticeably affect performance.</a:t>
            </a:r>
          </a:p>
          <a:p>
            <a:pPr marL="171450" indent="-171450">
              <a:buFontTx/>
              <a:buChar char="-"/>
            </a:pPr>
            <a:r>
              <a:rPr lang="en-US" altLang="en-US" b="1" dirty="0"/>
              <a:t>The bus may become a bottleneck as the aggregate data transfer demand approaches the capacity of the bus</a:t>
            </a:r>
            <a:r>
              <a:rPr lang="en-US" altLang="en-US" dirty="0"/>
              <a:t>. This problem can be countered to some extent by increasing the data rate that the bus can carry and by using wider buses (e.g., increasing the data bus from 32 to 64 bits). However, because the data rates generated by attached devices (e.g., graphics and video controllers, network interfaces) are growing rapidly, this is a race that a single bus is ultimately destined to lose.</a:t>
            </a:r>
            <a:endParaRPr lang="en-GB" altLang="en-US" dirty="0"/>
          </a:p>
        </p:txBody>
      </p:sp>
    </p:spTree>
    <p:extLst>
      <p:ext uri="{BB962C8B-B14F-4D97-AF65-F5344CB8AC3E}">
        <p14:creationId xmlns:p14="http://schemas.microsoft.com/office/powerpoint/2010/main" val="20233371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A25081-EDE7-44D1-B7E0-C85E36876544}" type="slidenum">
              <a:rPr lang="en-US" altLang="en-US"/>
              <a:pPr/>
              <a:t>43</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pPr marL="171450" indent="-171450">
              <a:buFontTx/>
              <a:buChar char="-"/>
            </a:pPr>
            <a:r>
              <a:rPr lang="en-US" altLang="en-US" dirty="0"/>
              <a:t>Figure 3.17a shows some typical examples of I/O devices that might be attached to the expansion bus. Network connections include local area networks (LANs) such as a 10-Mbps Ethernet and connections to wide area networks (WANs) such as a packet-switching network. SCSI (small computer system interface) is itself a type of bus used to support local disk drives and other peripherals. A serial port could be used to support a printer or scanner.</a:t>
            </a:r>
          </a:p>
          <a:p>
            <a:pPr marL="171450" indent="-171450">
              <a:buFontTx/>
              <a:buChar char="-"/>
            </a:pPr>
            <a:r>
              <a:rPr lang="en-US" altLang="en-US" dirty="0"/>
              <a:t>This traditional bus architecture is reasonably efficient but begins to break down as higher and higher performance is seen in the I/O devices. In response to these growing demands, a common approach taken by industry is to build a highspeed bus that is closely integrated with the rest of the system, requiring only a bridge between the processor’s bus and the high-speed bus. This arrangement is sometimes known as a mezzanine architecture.</a:t>
            </a:r>
          </a:p>
          <a:p>
            <a:pPr marL="171450" indent="-171450">
              <a:buFontTx/>
              <a:buChar char="-"/>
            </a:pPr>
            <a:endParaRPr lang="en-GB" altLang="en-US" dirty="0"/>
          </a:p>
        </p:txBody>
      </p:sp>
    </p:spTree>
    <p:extLst>
      <p:ext uri="{BB962C8B-B14F-4D97-AF65-F5344CB8AC3E}">
        <p14:creationId xmlns:p14="http://schemas.microsoft.com/office/powerpoint/2010/main" val="5746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BE4BEE-E28E-4F1F-8FE5-039C3439D004}" type="slidenum">
              <a:rPr lang="en-US" altLang="en-US"/>
              <a:pPr/>
              <a:t>44</a:t>
            </a:fld>
            <a:endParaRPr lang="en-US" alt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pPr marL="171450" indent="-171450">
              <a:buFontTx/>
              <a:buChar char="-"/>
            </a:pPr>
            <a:r>
              <a:rPr lang="en-US" altLang="en-US" dirty="0"/>
              <a:t>Figure 3.17b shows a typical realization of this approach. Again, there is a local bus that connects the processor to a cache controller, which is in turn connected to a system bus that supports main memory. The cache controller is integrated into a bridge, or buffering device, that connects to the high-speed bus. This bus supports connections to high-speed LANs, such as Fast Ethernet at 100 Mbps, video and graphics workstation controllers, as well as interface controllers to local peripheral buses, including SCSI and FireWire. The latter is a high-speed bus arrangement specifically designed to support high-capacity I/O devices. Lower-speed devices are still supported off an expansion bus, with an interface buffering traffic between the expansion bus and the high-speed bus.</a:t>
            </a:r>
          </a:p>
          <a:p>
            <a:pPr marL="171450" indent="-171450">
              <a:buFontTx/>
              <a:buChar char="-"/>
            </a:pPr>
            <a:r>
              <a:rPr lang="en-US" altLang="en-US" dirty="0"/>
              <a:t>The advantage of this arrangement is that the high-speed bus brings high demand devices into closer integration with the processor and at the same time is independent of the processor. Thus, differences in processor and high-speed bus speeds and signal line definitions are tolerated. Changes in processor architecture do not affect the high-speed bus, and vice versa.</a:t>
            </a:r>
          </a:p>
          <a:p>
            <a:pPr marL="171450" indent="-171450">
              <a:buFontTx/>
              <a:buChar char="-"/>
            </a:pPr>
            <a:r>
              <a:rPr kumimoji="1" lang="en-US" sz="1200" b="0" i="0" kern="1200" dirty="0">
                <a:solidFill>
                  <a:schemeClr val="tx1"/>
                </a:solidFill>
                <a:effectLst/>
                <a:latin typeface="Times New Roman" panose="02020603050405020304" pitchFamily="18" charset="0"/>
                <a:ea typeface="+mn-ea"/>
                <a:cs typeface="+mn-cs"/>
              </a:rPr>
              <a:t>P1394 - Standard for a High-Performance Serial Bus (Details: https://standards.ieee.org/project/1394.html)</a:t>
            </a:r>
            <a:endParaRPr lang="en-GB" altLang="en-US" dirty="0"/>
          </a:p>
        </p:txBody>
      </p:sp>
    </p:spTree>
    <p:extLst>
      <p:ext uri="{BB962C8B-B14F-4D97-AF65-F5344CB8AC3E}">
        <p14:creationId xmlns:p14="http://schemas.microsoft.com/office/powerpoint/2010/main" val="4029026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C1EF14-2CDF-4449-9C29-1CB1010ECD20}" type="slidenum">
              <a:rPr lang="en-US" altLang="en-US"/>
              <a:pPr/>
              <a:t>45</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612842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8C143-9D4E-4308-90C0-D2CDD06A8BFD}" type="slidenum">
              <a:rPr lang="en-US" altLang="en-US"/>
              <a:pPr/>
              <a:t>46</a:t>
            </a:fld>
            <a:endParaRPr lang="en-US" alt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585235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1320F0-E5DE-4C74-87C1-895A1ABB1D46}" type="slidenum">
              <a:rPr lang="en-US" altLang="en-US"/>
              <a:pPr/>
              <a:t>47</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074769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26D62C-7CA9-4B37-88D1-1068197E699E}" type="slidenum">
              <a:rPr lang="en-US" altLang="en-US"/>
              <a:pPr/>
              <a:t>48</a:t>
            </a:fld>
            <a:endParaRPr lang="en-US"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290253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06E928-F6E4-47D4-B08C-6DDE0EE4224C}" type="slidenum">
              <a:rPr lang="en-US" altLang="en-US"/>
              <a:pPr/>
              <a:t>49</a:t>
            </a:fld>
            <a:endParaRPr lang="en-US" alt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US" altLang="en-US"/>
              <a:t>In this simple example, the processor places a memory address on the address lines during the first clock cycle and may assert various status lines. Once the address lines have stabilized, the processor issues an address enable signal. For a read operation, the processor issues a read command at the start of the second cycle. A memory module recognizes the address and, after a delay of one cycle, places the data on the data lines. The processor reads the data from the data lines and drops the read signal. For a write operation, the processor puts the data on the data lines at the start of the second cycle and issues a write command after the data lines have stabilized. The memory module copies the information from the data lines during the third clock cycle.</a:t>
            </a:r>
            <a:endParaRPr lang="en-GB" altLang="en-US"/>
          </a:p>
        </p:txBody>
      </p:sp>
    </p:spTree>
    <p:extLst>
      <p:ext uri="{BB962C8B-B14F-4D97-AF65-F5344CB8AC3E}">
        <p14:creationId xmlns:p14="http://schemas.microsoft.com/office/powerpoint/2010/main" val="1490559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CPU trao đổi</a:t>
            </a:r>
            <a:r>
              <a:rPr lang="en-US" baseline="0"/>
              <a:t> dữ liệu với bộ nhớ</a:t>
            </a:r>
          </a:p>
          <a:p>
            <a:r>
              <a:rPr lang="en-US" baseline="0"/>
              <a:t>	PC: giữ địa chỉ của lệnh sẽ nhận</a:t>
            </a:r>
          </a:p>
          <a:p>
            <a:r>
              <a:rPr lang="en-US" baseline="0"/>
              <a:t>	IR: chứa lệnh được nạp vào</a:t>
            </a:r>
          </a:p>
          <a:p>
            <a:r>
              <a:rPr lang="en-US"/>
              <a:t>	MAR:</a:t>
            </a:r>
            <a:r>
              <a:rPr lang="en-US" baseline="0"/>
              <a:t> chỉ định địa chỉ trong bộ nhớ cho việc đọc, ghi</a:t>
            </a:r>
          </a:p>
          <a:p>
            <a:r>
              <a:rPr lang="en-US" baseline="0"/>
              <a:t>	MBR: chứa dữ liệu được ghi vào bộ nhớ hoặc nhận dữ liệu đọc từ bộ nhớ</a:t>
            </a:r>
          </a:p>
          <a:p>
            <a:r>
              <a:rPr lang="en-US"/>
              <a:t>	I/OAR:</a:t>
            </a:r>
            <a:r>
              <a:rPr lang="en-US" baseline="0"/>
              <a:t> chỉ định một thiết bị I/O cụ thể</a:t>
            </a:r>
          </a:p>
          <a:p>
            <a:r>
              <a:rPr lang="en-US" baseline="0"/>
              <a:t>	I/OBR: trao đổi dữ liệu giữa mô-đun I/O và CPU</a:t>
            </a:r>
          </a:p>
          <a:p>
            <a:r>
              <a:rPr lang="vi-VN"/>
              <a:t>Mô-đun bộ nhớ bao gồm một tập hợp các vị trí, được xác định bởi địa chỉ được đánh số tuần tự. Mỗi vị trí chứa một số nhị phân có thể được hiểu như là một lệnh hoặc dữ liệu.</a:t>
            </a:r>
            <a:endParaRPr lang="en-US"/>
          </a:p>
          <a:p>
            <a:r>
              <a:rPr lang="vi-VN"/>
              <a:t>Mô-đun I/O chuyển dữ liệu từ các thiết bị bên ngoài sang CPU và bộ nhớ, và ngược lại. Nó chứa các vùng đệm bên trong để tạm giữ những dữ liệu này cho đến khi chúng có thể được gửi đi.</a:t>
            </a:r>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6</a:t>
            </a:fld>
            <a:endParaRPr lang="en-US" altLang="en-US"/>
          </a:p>
        </p:txBody>
      </p:sp>
    </p:spTree>
    <p:extLst>
      <p:ext uri="{BB962C8B-B14F-4D97-AF65-F5344CB8AC3E}">
        <p14:creationId xmlns:p14="http://schemas.microsoft.com/office/powerpoint/2010/main" val="791140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A645B-7489-4FC6-ACDC-F7C8FAFE2C2C}" type="slidenum">
              <a:rPr lang="en-US" altLang="en-US"/>
              <a:pPr/>
              <a:t>50</a:t>
            </a:fld>
            <a:endParaRPr lang="en-US" alt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altLang="en-US"/>
              <a:t>In the simple read example of Figure 3.19a, the processor places address and status signals on the bus. After pausing for these signals to stabilize, it issues a read command, indicating the presence of valid address and control signals. The appropriate memory decodes the address and responds by placing the data on the data line. Once the data lines have stabilized, the memory module asserts the acknowledged line to signal the processor that the data are available. Once the master has read the data from the data lines, it deasserts the read signal. This causes the memory module to drop the data and acknowledge lines. Finally, once the acknowledge line is dropped, the master removes the address information.</a:t>
            </a:r>
          </a:p>
          <a:p>
            <a:endParaRPr lang="en-US" altLang="en-US"/>
          </a:p>
          <a:p>
            <a:r>
              <a:rPr lang="en-US" altLang="en-US"/>
              <a:t>The overbar over the signal name indicates that the signal is active low as shown.</a:t>
            </a:r>
            <a:endParaRPr lang="en-GB" altLang="en-US"/>
          </a:p>
        </p:txBody>
      </p:sp>
    </p:spTree>
    <p:extLst>
      <p:ext uri="{BB962C8B-B14F-4D97-AF65-F5344CB8AC3E}">
        <p14:creationId xmlns:p14="http://schemas.microsoft.com/office/powerpoint/2010/main" val="1725129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3.19b shows a simple asynchronous write operation. In this case, the master places the data on the data line at the same time that it puts signals on the </a:t>
            </a:r>
          </a:p>
          <a:p>
            <a:r>
              <a:rPr lang="en-US"/>
              <a:t>status and address lines. The memory module responds to the write command by copying the data from the data lines and then asserting the acknowledge line. The </a:t>
            </a:r>
          </a:p>
          <a:p>
            <a:r>
              <a:rPr lang="en-US"/>
              <a:t>master then drops the write signal and the memory module drops the acknowledge signal.</a:t>
            </a:r>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51</a:t>
            </a:fld>
            <a:endParaRPr lang="en-US" altLang="en-US"/>
          </a:p>
        </p:txBody>
      </p:sp>
    </p:spTree>
    <p:extLst>
      <p:ext uri="{BB962C8B-B14F-4D97-AF65-F5344CB8AC3E}">
        <p14:creationId xmlns:p14="http://schemas.microsoft.com/office/powerpoint/2010/main" val="3898261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9C37A-7925-43D9-893E-45401459323E}" type="slidenum">
              <a:rPr lang="en-US" altLang="en-US"/>
              <a:pPr/>
              <a:t>54</a:t>
            </a:fld>
            <a:endParaRPr lang="en-US" alt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759300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847F96-0B93-4B9A-96A3-3D4F6831603A}" type="slidenum">
              <a:rPr lang="en-US" altLang="en-US"/>
              <a:pPr/>
              <a:t>55</a:t>
            </a:fld>
            <a:endParaRPr lang="en-US" alt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1352336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2375B2-45BC-42DD-9548-0A1A668D3C5D}" type="slidenum">
              <a:rPr lang="en-US" altLang="en-US"/>
              <a:pPr/>
              <a:t>56</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9563258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30FA85-E89C-4B9E-A2B9-ABDD707B9F0A}" type="slidenum">
              <a:rPr lang="en-US" altLang="en-US"/>
              <a:pPr/>
              <a:t>57</a:t>
            </a:fld>
            <a:endParaRPr lang="en-US" alt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1760920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D0910-5D9B-4528-B812-AA41497918D8}" type="slidenum">
              <a:rPr lang="en-US" altLang="en-US"/>
              <a:pPr/>
              <a:t>58</a:t>
            </a:fld>
            <a:endParaRPr lang="en-US" alt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266063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6713D-49D9-4C5E-AE7B-263E86EB2CE9}" type="slidenum">
              <a:rPr lang="en-US" altLang="en-US"/>
              <a:pPr/>
              <a:t>60</a:t>
            </a:fld>
            <a:endParaRPr lang="en-US" alt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33321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777D41-2573-4EB3-A232-58B584F822CB}" type="slidenum">
              <a:rPr lang="en-US" altLang="en-US"/>
              <a:pPr/>
              <a:t>8</a:t>
            </a:fld>
            <a:endParaRPr lang="en-US"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0079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F390B-742D-42F6-83E4-614BB2A16890}" type="slidenum">
              <a:rPr lang="en-US" altLang="en-US"/>
              <a:pPr/>
              <a:t>9</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72565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52E99-278D-4A8F-82D1-5A3DC10F4925}" type="slidenum">
              <a:rPr lang="en-US" altLang="en-US"/>
              <a:pPr/>
              <a:t>10</a:t>
            </a:fld>
            <a:endParaRPr lang="en-US"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11493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a:t>0001 = 1 </a:t>
            </a:r>
            <a:r>
              <a:rPr lang="en-US" altLang="en-US">
                <a:sym typeface="Wingdings" pitchFamily="2" charset="2"/>
              </a:rPr>
              <a:t> Nạp</a:t>
            </a:r>
            <a:r>
              <a:rPr lang="en-US" altLang="en-US" baseline="0">
                <a:sym typeface="Wingdings" pitchFamily="2" charset="2"/>
              </a:rPr>
              <a:t> nội dung từ bộ nhớ vào AC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a:sym typeface="Wingdings" pitchFamily="2" charset="2"/>
              </a:rPr>
              <a:t>0010 = 2  Lưu nội dung AC tới bộ nhớ</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a:sym typeface="Wingdings" pitchFamily="2" charset="2"/>
              </a:rPr>
              <a:t>0101 = 5  Cộng nội dung từ bộ nhớ vào AC</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vi-VN" altLang="en-US"/>
              <a:t>Xem xét một ví dụ đơn giản bằng cách sử dụng một máy giả thuyết bao gồm các đặc tính được liệt kê trong Hình 3.4. Bộ vi xử lý chứa một thanh ghi dữ liệu đơn, được gọi là bộ nạp (AC). Cả hai lệnh và dữ liệu đều dài 16 bit. Do đó, thuận tiện để tổ chức bộ nhớ bằng cách sử dụng các từ 16-bit. Định dạng lệnh cung cấp 4 bit cho opcode, sao cho có thể có 2</a:t>
            </a:r>
            <a:r>
              <a:rPr lang="vi-VN" altLang="en-US" baseline="30000"/>
              <a:t>4</a:t>
            </a:r>
            <a:r>
              <a:rPr lang="vi-VN" altLang="en-US"/>
              <a:t> = 16 opcodes khác nhau, và lên đến 2</a:t>
            </a:r>
            <a:r>
              <a:rPr lang="vi-VN" altLang="en-US" baseline="30000"/>
              <a:t>12</a:t>
            </a:r>
            <a:r>
              <a:rPr lang="vi-VN" altLang="en-US"/>
              <a:t> = 4096 (4K) từ của bộ nhớ có thể được gán địa chỉ trực tiếp.</a:t>
            </a:r>
            <a:endParaRPr lang="en-GB" altLang="en-US"/>
          </a:p>
          <a:p>
            <a:endParaRPr lang="en-US"/>
          </a:p>
          <a:p>
            <a:r>
              <a:rPr lang="en-US"/>
              <a:t>Magnitude: độ lớn, độ dài</a:t>
            </a:r>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11</a:t>
            </a:fld>
            <a:endParaRPr lang="en-US" altLang="en-US"/>
          </a:p>
        </p:txBody>
      </p:sp>
    </p:spTree>
    <p:extLst>
      <p:ext uri="{BB962C8B-B14F-4D97-AF65-F5344CB8AC3E}">
        <p14:creationId xmlns:p14="http://schemas.microsoft.com/office/powerpoint/2010/main" val="3815349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E4906-EBA6-43F8-A7E1-EFE3693CEEE6}" type="slidenum">
              <a:rPr lang="en-US" altLang="en-US"/>
              <a:pPr/>
              <a:t>12</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GB" altLang="en-US"/>
              <a:t>Step 1:</a:t>
            </a:r>
            <a:r>
              <a:rPr lang="en-GB" altLang="en-US" baseline="0"/>
              <a:t> PC chứa 300, địa chỉ của lệnh đầu tiên. Lệnh này (giá trị là 1940 trong hệ thập lục phân) được nạp vào thanh ghi lệnh IR, và PC được tăng lên. </a:t>
            </a:r>
            <a:r>
              <a:rPr lang="vi-VN" altLang="en-US" baseline="0"/>
              <a:t>Lưu ý rằng quá trình này liên quan đến việc sử dụng thanh ghi địa chỉ bộ nhớ và thanh ghi đệm bộ nhớ. Để đơn giản, các thanh ghi trung gian này sẽ bị bỏ qua.</a:t>
            </a:r>
          </a:p>
          <a:p>
            <a:r>
              <a:rPr lang="en-GB" altLang="en-US"/>
              <a:t>Step 2: 4 bit đầu</a:t>
            </a:r>
            <a:r>
              <a:rPr lang="en-GB" altLang="en-US" baseline="0"/>
              <a:t> tiên (số thập lục phân đầu tiên) trong thanh ghi IR cho biết AC được nạp. 12 bit còn lại (3 số thập lục phân) chỉ rõ địa chỉ (940) từ nơi mà dữ liệu được nạp</a:t>
            </a:r>
          </a:p>
          <a:p>
            <a:r>
              <a:rPr lang="en-GB" altLang="en-US" baseline="0"/>
              <a:t>Step 3: Lệnh kế tiếp (5941) được lấy từ vị trí 301 và PC tăng lên.</a:t>
            </a:r>
          </a:p>
          <a:p>
            <a:r>
              <a:rPr lang="en-GB" altLang="en-US"/>
              <a:t>Step 4: Nội</a:t>
            </a:r>
            <a:r>
              <a:rPr lang="en-GB" altLang="en-US" baseline="0"/>
              <a:t> dung cũ của AC và nội dung của vị trí 941 được cộng lại, và kết quả được lưu vào AC.</a:t>
            </a:r>
          </a:p>
          <a:p>
            <a:r>
              <a:rPr lang="en-GB" altLang="en-US" baseline="0"/>
              <a:t>Step 5: Lệnh kế tiếp (2941) được lấy từ vị trí 302 và PC tang lên.</a:t>
            </a:r>
          </a:p>
          <a:p>
            <a:r>
              <a:rPr lang="en-GB" altLang="en-US" baseline="0"/>
              <a:t>Step 6: Nội dung của AC được lưu vào vị trí 941</a:t>
            </a:r>
            <a:endParaRPr lang="en-GB" altLang="en-US"/>
          </a:p>
        </p:txBody>
      </p:sp>
    </p:spTree>
    <p:extLst>
      <p:ext uri="{BB962C8B-B14F-4D97-AF65-F5344CB8AC3E}">
        <p14:creationId xmlns:p14="http://schemas.microsoft.com/office/powerpoint/2010/main" val="1828539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914400" y="533400"/>
            <a:ext cx="7721600" cy="1905000"/>
          </a:xfrm>
        </p:spPr>
        <p:txBody>
          <a:bodyPr/>
          <a:lstStyle>
            <a:lvl1pPr>
              <a:defRPr sz="4000" b="1">
                <a:solidFill>
                  <a:srgbClr val="C00000"/>
                </a:solidFill>
                <a:latin typeface="Times New Roman" panose="02020603050405020304" pitchFamily="18" charset="0"/>
                <a:cs typeface="Times New Roman" panose="02020603050405020304" pitchFamily="18" charset="0"/>
              </a:defRPr>
            </a:lvl1pPr>
          </a:lstStyle>
          <a:p>
            <a:pPr lvl="0"/>
            <a:r>
              <a:rPr lang="en-GB" altLang="en-US" noProof="0"/>
              <a:t>Click to edit Master title style</a:t>
            </a:r>
          </a:p>
        </p:txBody>
      </p:sp>
      <p:sp>
        <p:nvSpPr>
          <p:cNvPr id="84995" name="Rectangle 3"/>
          <p:cNvSpPr>
            <a:spLocks noGrp="1" noChangeArrowheads="1"/>
          </p:cNvSpPr>
          <p:nvPr>
            <p:ph type="subTitle" idx="1"/>
          </p:nvPr>
        </p:nvSpPr>
        <p:spPr>
          <a:xfrm>
            <a:off x="914400" y="3028950"/>
            <a:ext cx="6400800" cy="1771650"/>
          </a:xfrm>
        </p:spPr>
        <p:txBody>
          <a:bodyPr/>
          <a:lstStyle>
            <a:lvl1pPr marL="0" indent="0">
              <a:buFontTx/>
              <a:buNone/>
              <a:defRPr>
                <a:latin typeface="Times New Roman" panose="02020603050405020304" pitchFamily="18" charset="0"/>
                <a:cs typeface="Times New Roman" panose="02020603050405020304" pitchFamily="18" charset="0"/>
              </a:defRPr>
            </a:lvl1pPr>
          </a:lstStyle>
          <a:p>
            <a:pPr lvl="0"/>
            <a:r>
              <a:rPr lang="en-GB" altLang="en-US" noProof="0"/>
              <a:t>Click to edit Master subtitle style</a:t>
            </a:r>
          </a:p>
        </p:txBody>
      </p:sp>
      <p:sp>
        <p:nvSpPr>
          <p:cNvPr id="84996" name="Rectangle 4"/>
          <p:cNvSpPr>
            <a:spLocks noGrp="1" noChangeArrowheads="1"/>
          </p:cNvSpPr>
          <p:nvPr>
            <p:ph type="dt" sz="half" idx="2"/>
          </p:nvPr>
        </p:nvSpPr>
        <p:spPr bwMode="auto">
          <a:xfrm>
            <a:off x="711200" y="6229350"/>
            <a:ext cx="19304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panose="020B0604020202020204" pitchFamily="34" charset="0"/>
              </a:defRPr>
            </a:lvl1pPr>
          </a:lstStyle>
          <a:p>
            <a:endParaRPr lang="en-GB" altLang="en-US"/>
          </a:p>
        </p:txBody>
      </p:sp>
      <p:sp>
        <p:nvSpPr>
          <p:cNvPr id="84997" name="Rectangle 5"/>
          <p:cNvSpPr>
            <a:spLocks noGrp="1" noChangeArrowheads="1"/>
          </p:cNvSpPr>
          <p:nvPr>
            <p:ph type="ftr" sz="quarter" idx="3"/>
          </p:nvPr>
        </p:nvSpPr>
        <p:spPr bwMode="auto">
          <a:xfrm>
            <a:off x="3149600" y="6229350"/>
            <a:ext cx="2844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Arial" panose="020B0604020202020204" pitchFamily="34" charset="0"/>
              </a:defRPr>
            </a:lvl1pPr>
          </a:lstStyle>
          <a:p>
            <a:endParaRPr lang="en-GB" altLang="en-US"/>
          </a:p>
        </p:txBody>
      </p:sp>
      <p:sp>
        <p:nvSpPr>
          <p:cNvPr id="84998" name="Rectangle 6"/>
          <p:cNvSpPr>
            <a:spLocks noGrp="1" noChangeArrowheads="1"/>
          </p:cNvSpPr>
          <p:nvPr>
            <p:ph type="sldNum" sz="quarter" idx="4"/>
          </p:nvPr>
        </p:nvSpPr>
        <p:spPr bwMode="auto">
          <a:xfrm>
            <a:off x="6604000" y="6229350"/>
            <a:ext cx="1828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Arial" panose="020B0604020202020204" pitchFamily="34" charset="0"/>
              </a:defRPr>
            </a:lvl1pPr>
          </a:lstStyle>
          <a:p>
            <a:fld id="{A4D316C2-1FFE-400A-8963-0AC4041D9078}" type="slidenum">
              <a:rPr lang="en-GB" altLang="en-US"/>
              <a:pPr/>
              <a:t>‹#›</a:t>
            </a:fld>
            <a:endParaRPr lang="en-GB" altLang="en-US"/>
          </a:p>
        </p:txBody>
      </p:sp>
      <p:sp>
        <p:nvSpPr>
          <p:cNvPr id="84999" name="Line 7"/>
          <p:cNvSpPr>
            <a:spLocks noChangeShapeType="1"/>
          </p:cNvSpPr>
          <p:nvPr/>
        </p:nvSpPr>
        <p:spPr bwMode="auto">
          <a:xfrm>
            <a:off x="468313" y="24923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061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551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70C0"/>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ea typeface="Tahoma" panose="020B0604030504040204" pitchFamily="34" charset="0"/>
                <a:cs typeface="Times New Roman" panose="02020603050405020304" pitchFamily="18" charset="0"/>
              </a:defRPr>
            </a:lvl1pPr>
            <a:lvl2pPr>
              <a:defRPr>
                <a:latin typeface="Times New Roman" panose="02020603050405020304" pitchFamily="18" charset="0"/>
                <a:ea typeface="Tahoma" panose="020B0604030504040204" pitchFamily="34" charset="0"/>
                <a:cs typeface="Times New Roman" panose="02020603050405020304" pitchFamily="18" charset="0"/>
              </a:defRPr>
            </a:lvl2pPr>
            <a:lvl3pPr>
              <a:defRPr>
                <a:latin typeface="Times New Roman" panose="02020603050405020304" pitchFamily="18" charset="0"/>
                <a:ea typeface="Tahoma" panose="020B0604030504040204" pitchFamily="34" charset="0"/>
                <a:cs typeface="Times New Roman" panose="02020603050405020304" pitchFamily="18" charset="0"/>
              </a:defRPr>
            </a:lvl3pPr>
            <a:lvl4pPr>
              <a:defRPr>
                <a:latin typeface="Times New Roman" panose="02020603050405020304" pitchFamily="18" charset="0"/>
                <a:ea typeface="Tahoma" panose="020B0604030504040204" pitchFamily="34" charset="0"/>
                <a:cs typeface="Times New Roman" panose="02020603050405020304" pitchFamily="18" charset="0"/>
              </a:defRPr>
            </a:lvl4pPr>
            <a:lvl5pPr>
              <a:defRPr>
                <a:latin typeface="Times New Roman" panose="02020603050405020304" pitchFamily="18" charset="0"/>
                <a:ea typeface="Tahoma" panose="020B0604030504040204" pitchFamily="34"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717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06641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1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066800"/>
            <a:ext cx="401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76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764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86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55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5457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6212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DFFCE"/>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83971" name="Rectangle 3"/>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83972" name="Line 4"/>
          <p:cNvSpPr>
            <a:spLocks noChangeShapeType="1"/>
          </p:cNvSpPr>
          <p:nvPr/>
        </p:nvSpPr>
        <p:spPr bwMode="auto">
          <a:xfrm>
            <a:off x="468313" y="9810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spcBef>
          <a:spcPct val="0"/>
        </a:spcBef>
        <a:spcAft>
          <a:spcPct val="0"/>
        </a:spcAft>
        <a:defRPr kumimoji="1" sz="4000" b="1" kern="1200">
          <a:solidFill>
            <a:schemeClr val="tx2"/>
          </a:solidFill>
          <a:latin typeface="Times New Roman" panose="02020603050405020304" pitchFamily="18" charset="0"/>
          <a:ea typeface="+mj-ea"/>
          <a:cs typeface="Times New Roman" panose="02020603050405020304" pitchFamily="18" charset="0"/>
        </a:defRPr>
      </a:lvl1pPr>
      <a:lvl2pPr algn="l" rtl="0" eaLnBrk="0" fontAlgn="base" hangingPunct="0">
        <a:spcBef>
          <a:spcPct val="0"/>
        </a:spcBef>
        <a:spcAft>
          <a:spcPct val="0"/>
        </a:spcAft>
        <a:defRPr kumimoji="1" sz="2800">
          <a:solidFill>
            <a:schemeClr val="tx2"/>
          </a:solidFill>
          <a:latin typeface="Arial Black" panose="020B0A04020102020204" pitchFamily="34" charset="0"/>
        </a:defRPr>
      </a:lvl2pPr>
      <a:lvl3pPr algn="l" rtl="0" eaLnBrk="0" fontAlgn="base" hangingPunct="0">
        <a:spcBef>
          <a:spcPct val="0"/>
        </a:spcBef>
        <a:spcAft>
          <a:spcPct val="0"/>
        </a:spcAft>
        <a:defRPr kumimoji="1" sz="2800">
          <a:solidFill>
            <a:schemeClr val="tx2"/>
          </a:solidFill>
          <a:latin typeface="Arial Black" panose="020B0A04020102020204" pitchFamily="34" charset="0"/>
        </a:defRPr>
      </a:lvl3pPr>
      <a:lvl4pPr algn="l" rtl="0" eaLnBrk="0" fontAlgn="base" hangingPunct="0">
        <a:spcBef>
          <a:spcPct val="0"/>
        </a:spcBef>
        <a:spcAft>
          <a:spcPct val="0"/>
        </a:spcAft>
        <a:defRPr kumimoji="1" sz="2800">
          <a:solidFill>
            <a:schemeClr val="tx2"/>
          </a:solidFill>
          <a:latin typeface="Arial Black" panose="020B0A04020102020204" pitchFamily="34" charset="0"/>
        </a:defRPr>
      </a:lvl4pPr>
      <a:lvl5pPr algn="l" rtl="0" eaLnBrk="0" fontAlgn="base" hangingPunct="0">
        <a:spcBef>
          <a:spcPct val="0"/>
        </a:spcBef>
        <a:spcAft>
          <a:spcPct val="0"/>
        </a:spcAft>
        <a:defRPr kumimoji="1" sz="28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28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28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28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28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rgbClr val="008080"/>
        </a:buClr>
        <a:buChar char="•"/>
        <a:defRPr kumimoji="1"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lgn="l" rtl="0" eaLnBrk="0" fontAlgn="base" hangingPunct="0">
        <a:spcBef>
          <a:spcPct val="20000"/>
        </a:spcBef>
        <a:spcAft>
          <a:spcPct val="0"/>
        </a:spcAft>
        <a:buClr>
          <a:srgbClr val="008080"/>
        </a:buClr>
        <a:buChar char="—"/>
        <a:defRPr kumimoji="1"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rtl="0" eaLnBrk="0" fontAlgn="base" hangingPunct="0">
        <a:spcBef>
          <a:spcPct val="20000"/>
        </a:spcBef>
        <a:spcAft>
          <a:spcPct val="0"/>
        </a:spcAft>
        <a:buClr>
          <a:srgbClr val="008080"/>
        </a:buClr>
        <a:buChar char="–"/>
        <a:defRPr kumimoji="1"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rtl="0" eaLnBrk="0" fontAlgn="base" hangingPunct="0">
        <a:spcBef>
          <a:spcPct val="20000"/>
        </a:spcBef>
        <a:spcAft>
          <a:spcPct val="0"/>
        </a:spcAft>
        <a:buClr>
          <a:srgbClr val="008080"/>
        </a:buClr>
        <a:buChar char="+"/>
        <a:defRPr kumimoji="1"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rtl="0" eaLnBrk="0" fontAlgn="base" hangingPunct="0">
        <a:spcBef>
          <a:spcPct val="20000"/>
        </a:spcBef>
        <a:spcAft>
          <a:spcPct val="0"/>
        </a:spcAft>
        <a:buClr>
          <a:srgbClr val="008080"/>
        </a:buClr>
        <a:buChar char="o"/>
        <a:defRPr kumimoji="1"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78792" y="533400"/>
            <a:ext cx="7721600" cy="1905000"/>
          </a:xfrm>
        </p:spPr>
        <p:txBody>
          <a:bodyPr/>
          <a:lstStyle/>
          <a:p>
            <a:r>
              <a:rPr lang="en-GB" altLang="en-US"/>
              <a:t>KIẾN TRÚC MÁY TÍNH</a:t>
            </a:r>
          </a:p>
        </p:txBody>
      </p:sp>
      <p:sp>
        <p:nvSpPr>
          <p:cNvPr id="4101" name="Rectangle 5"/>
          <p:cNvSpPr>
            <a:spLocks noGrp="1" noChangeArrowheads="1"/>
          </p:cNvSpPr>
          <p:nvPr>
            <p:ph type="subTitle" idx="1"/>
          </p:nvPr>
        </p:nvSpPr>
        <p:spPr/>
        <p:txBody>
          <a:bodyPr/>
          <a:lstStyle/>
          <a:p>
            <a:pPr algn="ctr"/>
            <a:r>
              <a:rPr lang="en-GB" altLang="en-US"/>
              <a:t>CHƯƠNG 2: HỆ THỐNG MÁY TÍNH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Chu kỳ thực thi</a:t>
            </a:r>
          </a:p>
        </p:txBody>
      </p:sp>
      <p:sp>
        <p:nvSpPr>
          <p:cNvPr id="49155" name="Rectangle 3"/>
          <p:cNvSpPr>
            <a:spLocks noGrp="1" noChangeArrowheads="1"/>
          </p:cNvSpPr>
          <p:nvPr>
            <p:ph type="body" idx="1"/>
          </p:nvPr>
        </p:nvSpPr>
        <p:spPr>
          <a:xfrm>
            <a:off x="457200" y="1066800"/>
            <a:ext cx="4402832" cy="5638800"/>
          </a:xfrm>
        </p:spPr>
        <p:txBody>
          <a:bodyPr/>
          <a:lstStyle/>
          <a:p>
            <a:r>
              <a:rPr lang="en-US" altLang="en-US"/>
              <a:t>Bộ xử lý - Bộ nhớ</a:t>
            </a:r>
          </a:p>
          <a:p>
            <a:pPr lvl="1"/>
            <a:r>
              <a:rPr lang="en-US" altLang="en-US"/>
              <a:t>Dữ liệu truyền giữa CPU và bộ nhớ chính</a:t>
            </a:r>
          </a:p>
          <a:p>
            <a:r>
              <a:rPr lang="en-US" altLang="en-US"/>
              <a:t>Bộ xử lý - I/O</a:t>
            </a:r>
          </a:p>
          <a:p>
            <a:pPr lvl="1"/>
            <a:r>
              <a:rPr lang="en-US" altLang="en-US"/>
              <a:t>Dữ liệu truyền giữa CPU và thành phần I/O</a:t>
            </a:r>
          </a:p>
          <a:p>
            <a:r>
              <a:rPr lang="en-US" altLang="en-US"/>
              <a:t>Xử lý dữ liệu</a:t>
            </a:r>
          </a:p>
          <a:p>
            <a:pPr lvl="1"/>
            <a:r>
              <a:rPr lang="en-US" altLang="en-US"/>
              <a:t>Một số tính toán số học và logic trên dữ liệu</a:t>
            </a:r>
          </a:p>
          <a:p>
            <a:r>
              <a:rPr lang="en-US" altLang="en-US"/>
              <a:t>Điều khiển</a:t>
            </a:r>
          </a:p>
          <a:p>
            <a:pPr lvl="1"/>
            <a:r>
              <a:rPr lang="en-US" altLang="en-US"/>
              <a:t>Thay đổi chuỗi các hoạt động</a:t>
            </a:r>
          </a:p>
          <a:p>
            <a:r>
              <a:rPr lang="en-US" altLang="en-US"/>
              <a:t>Kết hợp các thao tác trên</a:t>
            </a:r>
          </a:p>
        </p:txBody>
      </p:sp>
      <p:pic>
        <p:nvPicPr>
          <p:cNvPr id="2" name="Picture 1">
            <a:extLst>
              <a:ext uri="{FF2B5EF4-FFF2-40B4-BE49-F238E27FC236}">
                <a16:creationId xmlns:a16="http://schemas.microsoft.com/office/drawing/2014/main" id="{58DB16B1-59B4-4DE4-92F2-8B44605276B7}"/>
              </a:ext>
            </a:extLst>
          </p:cNvPr>
          <p:cNvPicPr>
            <a:picLocks noChangeAspect="1"/>
          </p:cNvPicPr>
          <p:nvPr/>
        </p:nvPicPr>
        <p:blipFill>
          <a:blip r:embed="rId3"/>
          <a:stretch>
            <a:fillRect/>
          </a:stretch>
        </p:blipFill>
        <p:spPr>
          <a:xfrm>
            <a:off x="4860032" y="1412776"/>
            <a:ext cx="4104456" cy="4281810"/>
          </a:xfrm>
          <a:prstGeom prst="rect">
            <a:avLst/>
          </a:prstGeom>
        </p:spPr>
      </p:pic>
    </p:spTree>
    <p:extLst>
      <p:ext uri="{BB962C8B-B14F-4D97-AF65-F5344CB8AC3E}">
        <p14:creationId xmlns:p14="http://schemas.microsoft.com/office/powerpoint/2010/main" val="277619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1000"/>
                                        <p:tgtEl>
                                          <p:spTgt spid="49155">
                                            <p:txEl>
                                              <p:pRg st="0" end="0"/>
                                            </p:txEl>
                                          </p:spTgt>
                                        </p:tgtEl>
                                      </p:cBhvr>
                                    </p:animEffect>
                                    <p:anim calcmode="lin" valueType="num">
                                      <p:cBhvr>
                                        <p:cTn id="8" dur="10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915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fade">
                                      <p:cBhvr>
                                        <p:cTn id="12" dur="1000"/>
                                        <p:tgtEl>
                                          <p:spTgt spid="49155">
                                            <p:txEl>
                                              <p:pRg st="1" end="1"/>
                                            </p:txEl>
                                          </p:spTgt>
                                        </p:tgtEl>
                                      </p:cBhvr>
                                    </p:animEffect>
                                    <p:anim calcmode="lin" valueType="num">
                                      <p:cBhvr>
                                        <p:cTn id="13" dur="10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91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animEffect transition="in" filter="fade">
                                      <p:cBhvr>
                                        <p:cTn id="19" dur="1000"/>
                                        <p:tgtEl>
                                          <p:spTgt spid="49155">
                                            <p:txEl>
                                              <p:pRg st="2" end="2"/>
                                            </p:txEl>
                                          </p:spTgt>
                                        </p:tgtEl>
                                      </p:cBhvr>
                                    </p:animEffect>
                                    <p:anim calcmode="lin" valueType="num">
                                      <p:cBhvr>
                                        <p:cTn id="20" dur="10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915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9155">
                                            <p:txEl>
                                              <p:pRg st="3" end="3"/>
                                            </p:txEl>
                                          </p:spTgt>
                                        </p:tgtEl>
                                        <p:attrNameLst>
                                          <p:attrName>style.visibility</p:attrName>
                                        </p:attrNameLst>
                                      </p:cBhvr>
                                      <p:to>
                                        <p:strVal val="visible"/>
                                      </p:to>
                                    </p:set>
                                    <p:animEffect transition="in" filter="fade">
                                      <p:cBhvr>
                                        <p:cTn id="24" dur="1000"/>
                                        <p:tgtEl>
                                          <p:spTgt spid="49155">
                                            <p:txEl>
                                              <p:pRg st="3" end="3"/>
                                            </p:txEl>
                                          </p:spTgt>
                                        </p:tgtEl>
                                      </p:cBhvr>
                                    </p:animEffect>
                                    <p:anim calcmode="lin" valueType="num">
                                      <p:cBhvr>
                                        <p:cTn id="25" dur="10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91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9155">
                                            <p:txEl>
                                              <p:pRg st="4" end="4"/>
                                            </p:txEl>
                                          </p:spTgt>
                                        </p:tgtEl>
                                        <p:attrNameLst>
                                          <p:attrName>style.visibility</p:attrName>
                                        </p:attrNameLst>
                                      </p:cBhvr>
                                      <p:to>
                                        <p:strVal val="visible"/>
                                      </p:to>
                                    </p:set>
                                    <p:animEffect transition="in" filter="fade">
                                      <p:cBhvr>
                                        <p:cTn id="31" dur="1000"/>
                                        <p:tgtEl>
                                          <p:spTgt spid="49155">
                                            <p:txEl>
                                              <p:pRg st="4" end="4"/>
                                            </p:txEl>
                                          </p:spTgt>
                                        </p:tgtEl>
                                      </p:cBhvr>
                                    </p:animEffect>
                                    <p:anim calcmode="lin" valueType="num">
                                      <p:cBhvr>
                                        <p:cTn id="32" dur="10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915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9155">
                                            <p:txEl>
                                              <p:pRg st="5" end="5"/>
                                            </p:txEl>
                                          </p:spTgt>
                                        </p:tgtEl>
                                        <p:attrNameLst>
                                          <p:attrName>style.visibility</p:attrName>
                                        </p:attrNameLst>
                                      </p:cBhvr>
                                      <p:to>
                                        <p:strVal val="visible"/>
                                      </p:to>
                                    </p:set>
                                    <p:animEffect transition="in" filter="fade">
                                      <p:cBhvr>
                                        <p:cTn id="36" dur="1000"/>
                                        <p:tgtEl>
                                          <p:spTgt spid="49155">
                                            <p:txEl>
                                              <p:pRg st="5" end="5"/>
                                            </p:txEl>
                                          </p:spTgt>
                                        </p:tgtEl>
                                      </p:cBhvr>
                                    </p:animEffect>
                                    <p:anim calcmode="lin" valueType="num">
                                      <p:cBhvr>
                                        <p:cTn id="37" dur="10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915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9155">
                                            <p:txEl>
                                              <p:pRg st="6" end="6"/>
                                            </p:txEl>
                                          </p:spTgt>
                                        </p:tgtEl>
                                        <p:attrNameLst>
                                          <p:attrName>style.visibility</p:attrName>
                                        </p:attrNameLst>
                                      </p:cBhvr>
                                      <p:to>
                                        <p:strVal val="visible"/>
                                      </p:to>
                                    </p:set>
                                    <p:animEffect transition="in" filter="fade">
                                      <p:cBhvr>
                                        <p:cTn id="43" dur="1000"/>
                                        <p:tgtEl>
                                          <p:spTgt spid="49155">
                                            <p:txEl>
                                              <p:pRg st="6" end="6"/>
                                            </p:txEl>
                                          </p:spTgt>
                                        </p:tgtEl>
                                      </p:cBhvr>
                                    </p:animEffect>
                                    <p:anim calcmode="lin" valueType="num">
                                      <p:cBhvr>
                                        <p:cTn id="44" dur="10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49155">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9155">
                                            <p:txEl>
                                              <p:pRg st="7" end="7"/>
                                            </p:txEl>
                                          </p:spTgt>
                                        </p:tgtEl>
                                        <p:attrNameLst>
                                          <p:attrName>style.visibility</p:attrName>
                                        </p:attrNameLst>
                                      </p:cBhvr>
                                      <p:to>
                                        <p:strVal val="visible"/>
                                      </p:to>
                                    </p:set>
                                    <p:animEffect transition="in" filter="fade">
                                      <p:cBhvr>
                                        <p:cTn id="48" dur="1000"/>
                                        <p:tgtEl>
                                          <p:spTgt spid="49155">
                                            <p:txEl>
                                              <p:pRg st="7" end="7"/>
                                            </p:txEl>
                                          </p:spTgt>
                                        </p:tgtEl>
                                      </p:cBhvr>
                                    </p:animEffect>
                                    <p:anim calcmode="lin" valueType="num">
                                      <p:cBhvr>
                                        <p:cTn id="49" dur="1000" fill="hold"/>
                                        <p:tgtEl>
                                          <p:spTgt spid="49155">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4915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9155">
                                            <p:txEl>
                                              <p:pRg st="8" end="8"/>
                                            </p:txEl>
                                          </p:spTgt>
                                        </p:tgtEl>
                                        <p:attrNameLst>
                                          <p:attrName>style.visibility</p:attrName>
                                        </p:attrNameLst>
                                      </p:cBhvr>
                                      <p:to>
                                        <p:strVal val="visible"/>
                                      </p:to>
                                    </p:set>
                                    <p:animEffect transition="in" filter="fade">
                                      <p:cBhvr>
                                        <p:cTn id="55" dur="1000"/>
                                        <p:tgtEl>
                                          <p:spTgt spid="49155">
                                            <p:txEl>
                                              <p:pRg st="8" end="8"/>
                                            </p:txEl>
                                          </p:spTgt>
                                        </p:tgtEl>
                                      </p:cBhvr>
                                    </p:animEffect>
                                    <p:anim calcmode="lin" valueType="num">
                                      <p:cBhvr>
                                        <p:cTn id="56" dur="1000" fill="hold"/>
                                        <p:tgtEl>
                                          <p:spTgt spid="49155">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4915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Ví dụ thực thi chương trình</a:t>
            </a:r>
            <a:endParaRPr lang="en-US"/>
          </a:p>
        </p:txBody>
      </p:sp>
      <p:sp>
        <p:nvSpPr>
          <p:cNvPr id="3" name="Content Placeholder 2"/>
          <p:cNvSpPr>
            <a:spLocks noGrp="1"/>
          </p:cNvSpPr>
          <p:nvPr>
            <p:ph idx="1"/>
          </p:nvPr>
        </p:nvSpPr>
        <p:spPr/>
        <p:txBody>
          <a:bodyPr/>
          <a:lstStyle/>
          <a:p>
            <a:r>
              <a:rPr lang="en-US"/>
              <a:t>Đặc điểm của một máy giả thuyết</a:t>
            </a:r>
          </a:p>
        </p:txBody>
      </p:sp>
      <p:pic>
        <p:nvPicPr>
          <p:cNvPr id="4" name="Picture 3"/>
          <p:cNvPicPr>
            <a:picLocks noChangeAspect="1"/>
          </p:cNvPicPr>
          <p:nvPr/>
        </p:nvPicPr>
        <p:blipFill>
          <a:blip r:embed="rId3"/>
          <a:stretch>
            <a:fillRect/>
          </a:stretch>
        </p:blipFill>
        <p:spPr>
          <a:xfrm>
            <a:off x="611560" y="1743733"/>
            <a:ext cx="8024440" cy="4740345"/>
          </a:xfrm>
          <a:prstGeom prst="rect">
            <a:avLst/>
          </a:prstGeom>
        </p:spPr>
      </p:pic>
      <p:sp>
        <p:nvSpPr>
          <p:cNvPr id="5" name="Left Arrow 4"/>
          <p:cNvSpPr/>
          <p:nvPr/>
        </p:nvSpPr>
        <p:spPr bwMode="auto">
          <a:xfrm>
            <a:off x="3419872" y="5373216"/>
            <a:ext cx="3024336" cy="360040"/>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r>
              <a:rPr lang="en-US" altLang="en-US" sz="1200">
                <a:sym typeface="Wingdings" pitchFamily="2" charset="2"/>
              </a:rPr>
              <a:t>Nạp nội dung từ bộ nhớ vào AC</a:t>
            </a:r>
            <a:endParaRPr kumimoji="0" lang="en-US" sz="1200" b="0" i="0" u="none" strike="noStrike" cap="none" normalizeH="0" baseline="0">
              <a:ln>
                <a:noFill/>
              </a:ln>
              <a:solidFill>
                <a:schemeClr val="tx1"/>
              </a:solidFill>
              <a:effectLst/>
            </a:endParaRPr>
          </a:p>
        </p:txBody>
      </p:sp>
      <p:sp>
        <p:nvSpPr>
          <p:cNvPr id="6" name="Left Arrow 5"/>
          <p:cNvSpPr/>
          <p:nvPr/>
        </p:nvSpPr>
        <p:spPr bwMode="auto">
          <a:xfrm>
            <a:off x="3131840" y="5589240"/>
            <a:ext cx="3024336" cy="360040"/>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r>
              <a:rPr lang="en-US" altLang="en-US" sz="1200">
                <a:sym typeface="Wingdings" pitchFamily="2" charset="2"/>
              </a:rPr>
              <a:t>Lưu nội dung AC tới bộ nhớ</a:t>
            </a:r>
            <a:endParaRPr kumimoji="0" lang="en-US" sz="1200" b="0" i="0" u="none" strike="noStrike" cap="none" normalizeH="0" baseline="0">
              <a:ln>
                <a:noFill/>
              </a:ln>
              <a:solidFill>
                <a:schemeClr val="tx1"/>
              </a:solidFill>
              <a:effectLst/>
            </a:endParaRPr>
          </a:p>
        </p:txBody>
      </p:sp>
      <p:sp>
        <p:nvSpPr>
          <p:cNvPr id="7" name="Left Arrow 6"/>
          <p:cNvSpPr/>
          <p:nvPr/>
        </p:nvSpPr>
        <p:spPr bwMode="auto">
          <a:xfrm>
            <a:off x="3453045" y="5791164"/>
            <a:ext cx="3024336" cy="360040"/>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lvl="0">
              <a:spcBef>
                <a:spcPct val="30000"/>
              </a:spcBef>
              <a:defRPr/>
            </a:pPr>
            <a:r>
              <a:rPr lang="en-US" altLang="en-US" sz="1200">
                <a:sym typeface="Wingdings" pitchFamily="2" charset="2"/>
              </a:rPr>
              <a:t>Cộng nội dung từ bộ nhớ vào AC</a:t>
            </a:r>
            <a:endParaRPr lang="en-US" altLang="en-US" sz="1200"/>
          </a:p>
        </p:txBody>
      </p:sp>
    </p:spTree>
    <p:extLst>
      <p:ext uri="{BB962C8B-B14F-4D97-AF65-F5344CB8AC3E}">
        <p14:creationId xmlns:p14="http://schemas.microsoft.com/office/powerpoint/2010/main" val="83078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r>
              <a:rPr lang="en-US" altLang="en-US"/>
              <a:t>Ví dụ thực thi chương trình</a:t>
            </a:r>
          </a:p>
        </p:txBody>
      </p:sp>
      <p:pic>
        <p:nvPicPr>
          <p:cNvPr id="50181" name="Picture 1029"/>
          <p:cNvPicPr>
            <a:picLocks noChangeAspect="1" noChangeArrowheads="1"/>
          </p:cNvPicPr>
          <p:nvPr/>
        </p:nvPicPr>
        <p:blipFill>
          <a:blip r:embed="rId3">
            <a:extLst>
              <a:ext uri="{28A0092B-C50C-407E-A947-70E740481C1C}">
                <a14:useLocalDpi xmlns:a14="http://schemas.microsoft.com/office/drawing/2010/main" val="0"/>
              </a:ext>
            </a:extLst>
          </a:blip>
          <a:srcRect b="22234"/>
          <a:stretch>
            <a:fillRect/>
          </a:stretch>
        </p:blipFill>
        <p:spPr bwMode="auto">
          <a:xfrm>
            <a:off x="1524000" y="1066800"/>
            <a:ext cx="606425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Callout 1"/>
          <p:cNvSpPr/>
          <p:nvPr/>
        </p:nvSpPr>
        <p:spPr bwMode="auto">
          <a:xfrm>
            <a:off x="0" y="908720"/>
            <a:ext cx="2123728" cy="2434208"/>
          </a:xfrm>
          <a:prstGeom prst="rightArrowCallout">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GB" altLang="en-US" sz="1600"/>
              <a:t>PC chứa 300, </a:t>
            </a:r>
          </a:p>
          <a:p>
            <a:r>
              <a:rPr lang="en-GB" altLang="en-US" sz="1600"/>
              <a:t>địa chỉ của lệnh</a:t>
            </a:r>
          </a:p>
          <a:p>
            <a:r>
              <a:rPr lang="en-GB" altLang="en-US" sz="1600"/>
              <a:t>đầu tiên.</a:t>
            </a:r>
          </a:p>
          <a:p>
            <a:r>
              <a:rPr lang="en-GB" altLang="en-US" sz="1600"/>
              <a:t>Lệnh này</a:t>
            </a:r>
          </a:p>
          <a:p>
            <a:r>
              <a:rPr lang="en-GB" altLang="en-US" sz="1600"/>
              <a:t>được nạp vào</a:t>
            </a:r>
          </a:p>
          <a:p>
            <a:r>
              <a:rPr lang="en-GB" altLang="en-US" sz="1600"/>
              <a:t>thanh ghi lệnh</a:t>
            </a:r>
          </a:p>
          <a:p>
            <a:r>
              <a:rPr lang="en-GB" altLang="en-US" sz="1600"/>
              <a:t>IR, và PC được</a:t>
            </a:r>
          </a:p>
          <a:p>
            <a:r>
              <a:rPr lang="en-GB" altLang="en-US" sz="1600"/>
              <a:t>tăng lên</a:t>
            </a:r>
            <a:endParaRPr kumimoji="0" lang="en-US" sz="1600" b="0" i="0" u="none" strike="noStrike" cap="none" normalizeH="0" baseline="0">
              <a:ln>
                <a:noFill/>
              </a:ln>
              <a:solidFill>
                <a:schemeClr val="tx1"/>
              </a:solidFill>
              <a:effectLst/>
            </a:endParaRPr>
          </a:p>
        </p:txBody>
      </p:sp>
      <p:sp>
        <p:nvSpPr>
          <p:cNvPr id="5" name="Right Arrow Callout 4"/>
          <p:cNvSpPr/>
          <p:nvPr/>
        </p:nvSpPr>
        <p:spPr bwMode="auto">
          <a:xfrm flipH="1">
            <a:off x="6876256" y="1210816"/>
            <a:ext cx="2232248" cy="2434208"/>
          </a:xfrm>
          <a:prstGeom prst="rightArrowCallout">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GB" altLang="en-US" sz="1600"/>
              <a:t>4 bit đầu tiên</a:t>
            </a:r>
          </a:p>
          <a:p>
            <a:r>
              <a:rPr lang="en-GB" altLang="en-US" sz="1600"/>
              <a:t>trong thanh ghi</a:t>
            </a:r>
          </a:p>
          <a:p>
            <a:r>
              <a:rPr lang="en-GB" altLang="en-US" sz="1600"/>
              <a:t>IR cho biết AC</a:t>
            </a:r>
          </a:p>
          <a:p>
            <a:r>
              <a:rPr lang="en-GB" altLang="en-US" sz="1600"/>
              <a:t>được nạp.</a:t>
            </a:r>
          </a:p>
          <a:p>
            <a:r>
              <a:rPr lang="en-GB" altLang="en-US" sz="1600"/>
              <a:t>12 bit còn lại chỉ</a:t>
            </a:r>
          </a:p>
          <a:p>
            <a:r>
              <a:rPr lang="en-GB" altLang="en-US" sz="1600"/>
              <a:t>rõ địa chỉ (</a:t>
            </a:r>
            <a:r>
              <a:rPr lang="en-GB" altLang="en-US" sz="1600" b="1">
                <a:solidFill>
                  <a:srgbClr val="FF0000"/>
                </a:solidFill>
              </a:rPr>
              <a:t>940</a:t>
            </a:r>
            <a:r>
              <a:rPr lang="en-GB" altLang="en-US" sz="1600"/>
              <a:t>)</a:t>
            </a:r>
          </a:p>
          <a:p>
            <a:r>
              <a:rPr lang="en-GB" altLang="en-US" sz="1600"/>
              <a:t>từ nơi mà dữ</a:t>
            </a:r>
          </a:p>
          <a:p>
            <a:r>
              <a:rPr lang="en-GB" altLang="en-US" sz="1600"/>
              <a:t>liệu được nạp</a:t>
            </a:r>
            <a:endParaRPr kumimoji="0" lang="en-US" sz="1600" b="0" i="0" u="none" strike="noStrike" cap="none" normalizeH="0" baseline="0">
              <a:ln>
                <a:noFill/>
              </a:ln>
              <a:solidFill>
                <a:schemeClr val="tx1"/>
              </a:solidFill>
              <a:effectLst/>
            </a:endParaRPr>
          </a:p>
        </p:txBody>
      </p:sp>
      <p:sp>
        <p:nvSpPr>
          <p:cNvPr id="6" name="Right Arrow Callout 5"/>
          <p:cNvSpPr/>
          <p:nvPr/>
        </p:nvSpPr>
        <p:spPr bwMode="auto">
          <a:xfrm>
            <a:off x="0" y="3342928"/>
            <a:ext cx="2123728" cy="1310208"/>
          </a:xfrm>
          <a:prstGeom prst="rightArrowCallout">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GB" altLang="en-US" sz="1600"/>
              <a:t>Lệnh kế tiếp</a:t>
            </a:r>
          </a:p>
          <a:p>
            <a:r>
              <a:rPr lang="en-GB" altLang="en-US" sz="1600"/>
              <a:t>(</a:t>
            </a:r>
            <a:r>
              <a:rPr lang="en-GB" altLang="en-US" sz="1600" b="1">
                <a:solidFill>
                  <a:srgbClr val="FF0000"/>
                </a:solidFill>
              </a:rPr>
              <a:t>5941</a:t>
            </a:r>
            <a:r>
              <a:rPr lang="en-GB" altLang="en-US" sz="1600"/>
              <a:t>) được lấy</a:t>
            </a:r>
          </a:p>
          <a:p>
            <a:r>
              <a:rPr lang="en-GB" altLang="en-US" sz="1600"/>
              <a:t>từ vị trí 301</a:t>
            </a:r>
          </a:p>
          <a:p>
            <a:r>
              <a:rPr lang="en-GB" altLang="en-US" sz="1600"/>
              <a:t>và PC tăng lên</a:t>
            </a:r>
            <a:endParaRPr kumimoji="0" lang="en-US" sz="1600" b="0" i="0" u="none" strike="noStrike" cap="none" normalizeH="0" baseline="0">
              <a:ln>
                <a:noFill/>
              </a:ln>
              <a:solidFill>
                <a:schemeClr val="tx1"/>
              </a:solidFill>
              <a:effectLst/>
            </a:endParaRPr>
          </a:p>
        </p:txBody>
      </p:sp>
      <p:sp>
        <p:nvSpPr>
          <p:cNvPr id="7" name="Right Arrow Callout 6"/>
          <p:cNvSpPr/>
          <p:nvPr/>
        </p:nvSpPr>
        <p:spPr bwMode="auto">
          <a:xfrm flipH="1">
            <a:off x="6948264" y="3645024"/>
            <a:ext cx="2157156" cy="1728192"/>
          </a:xfrm>
          <a:prstGeom prst="rightArrowCallout">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GB" altLang="en-US" sz="1600"/>
              <a:t>Nội dung cũ</a:t>
            </a:r>
          </a:p>
          <a:p>
            <a:r>
              <a:rPr lang="en-GB" altLang="en-US" sz="1600"/>
              <a:t>của AC và nội</a:t>
            </a:r>
          </a:p>
          <a:p>
            <a:r>
              <a:rPr lang="en-GB" altLang="en-US" sz="1600"/>
              <a:t>dung của vị trí</a:t>
            </a:r>
          </a:p>
          <a:p>
            <a:r>
              <a:rPr lang="en-GB" altLang="en-US" sz="1600"/>
              <a:t>941 được cộng</a:t>
            </a:r>
          </a:p>
          <a:p>
            <a:r>
              <a:rPr lang="en-GB" altLang="en-US" sz="1600"/>
              <a:t>lại, và kết quả</a:t>
            </a:r>
          </a:p>
          <a:p>
            <a:r>
              <a:rPr lang="en-GB" altLang="en-US" sz="1600"/>
              <a:t>được lưu</a:t>
            </a:r>
          </a:p>
          <a:p>
            <a:r>
              <a:rPr lang="en-GB" altLang="en-US" sz="1600"/>
              <a:t>vào AC</a:t>
            </a:r>
            <a:endParaRPr kumimoji="0" lang="en-US" sz="1600" b="0" i="0" u="none" strike="noStrike" cap="none" normalizeH="0" baseline="0">
              <a:ln>
                <a:noFill/>
              </a:ln>
              <a:solidFill>
                <a:schemeClr val="tx1"/>
              </a:solidFill>
              <a:effectLst/>
            </a:endParaRPr>
          </a:p>
        </p:txBody>
      </p:sp>
      <p:sp>
        <p:nvSpPr>
          <p:cNvPr id="8" name="Right Arrow Callout 7"/>
          <p:cNvSpPr/>
          <p:nvPr/>
        </p:nvSpPr>
        <p:spPr bwMode="auto">
          <a:xfrm>
            <a:off x="0" y="5085184"/>
            <a:ext cx="2123728" cy="1512168"/>
          </a:xfrm>
          <a:prstGeom prst="rightArrowCallout">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GB" altLang="en-US" sz="1600"/>
              <a:t>Lệnh kế tiếp</a:t>
            </a:r>
          </a:p>
          <a:p>
            <a:r>
              <a:rPr lang="en-GB" altLang="en-US" sz="1600"/>
              <a:t>(</a:t>
            </a:r>
            <a:r>
              <a:rPr lang="en-GB" altLang="en-US" sz="1600" b="1">
                <a:solidFill>
                  <a:srgbClr val="FF0000"/>
                </a:solidFill>
              </a:rPr>
              <a:t>2941</a:t>
            </a:r>
            <a:r>
              <a:rPr lang="en-GB" altLang="en-US" sz="1600"/>
              <a:t>) được lấy</a:t>
            </a:r>
          </a:p>
          <a:p>
            <a:r>
              <a:rPr lang="en-GB" altLang="en-US" sz="1600"/>
              <a:t>từ vị trí 302</a:t>
            </a:r>
          </a:p>
          <a:p>
            <a:r>
              <a:rPr lang="en-GB" altLang="en-US" sz="1600"/>
              <a:t>và PC tăng lên</a:t>
            </a:r>
            <a:endParaRPr kumimoji="0" lang="en-US" sz="1600" b="0" i="0" u="none" strike="noStrike" cap="none" normalizeH="0" baseline="0">
              <a:ln>
                <a:noFill/>
              </a:ln>
              <a:solidFill>
                <a:schemeClr val="tx1"/>
              </a:solidFill>
              <a:effectLst/>
            </a:endParaRPr>
          </a:p>
        </p:txBody>
      </p:sp>
      <p:sp>
        <p:nvSpPr>
          <p:cNvPr id="9" name="Right Arrow Callout 8"/>
          <p:cNvSpPr/>
          <p:nvPr/>
        </p:nvSpPr>
        <p:spPr bwMode="auto">
          <a:xfrm flipH="1">
            <a:off x="6876256" y="5449416"/>
            <a:ext cx="2229164" cy="1255948"/>
          </a:xfrm>
          <a:prstGeom prst="rightArrowCallout">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GB" altLang="en-US" sz="1600"/>
              <a:t>Nội dung của </a:t>
            </a:r>
          </a:p>
          <a:p>
            <a:r>
              <a:rPr lang="en-GB" altLang="en-US" sz="1600"/>
              <a:t>AC được lưu</a:t>
            </a:r>
          </a:p>
          <a:p>
            <a:r>
              <a:rPr lang="en-GB" altLang="en-US" sz="1600"/>
              <a:t>vào vị trí 941</a:t>
            </a:r>
            <a:endParaRPr kumimoji="0" lang="en-US" sz="1600" b="0" i="0" u="none" strike="noStrike" cap="none" normalizeH="0" baseline="0">
              <a:ln>
                <a:noFill/>
              </a:ln>
              <a:solidFill>
                <a:schemeClr val="tx1"/>
              </a:solidFill>
              <a:effectLst/>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066" y="116632"/>
            <a:ext cx="314325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03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Sơ đồ trạng thái chu kỳ lệnh</a:t>
            </a:r>
          </a:p>
        </p:txBody>
      </p:sp>
      <p:pic>
        <p:nvPicPr>
          <p:cNvPr id="52229" name="Picture 5"/>
          <p:cNvPicPr>
            <a:picLocks noChangeAspect="1" noChangeArrowheads="1"/>
          </p:cNvPicPr>
          <p:nvPr/>
        </p:nvPicPr>
        <p:blipFill>
          <a:blip r:embed="rId3">
            <a:extLst>
              <a:ext uri="{28A0092B-C50C-407E-A947-70E740481C1C}">
                <a14:useLocalDpi xmlns:a14="http://schemas.microsoft.com/office/drawing/2010/main" val="0"/>
              </a:ext>
            </a:extLst>
          </a:blip>
          <a:srcRect b="28000"/>
          <a:stretch>
            <a:fillRect/>
          </a:stretch>
        </p:blipFill>
        <p:spPr bwMode="auto">
          <a:xfrm>
            <a:off x="381000" y="1828800"/>
            <a:ext cx="80883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eft Arrow 2"/>
          <p:cNvSpPr/>
          <p:nvPr/>
        </p:nvSpPr>
        <p:spPr bwMode="auto">
          <a:xfrm rot="5400000">
            <a:off x="-216532" y="5193196"/>
            <a:ext cx="2232248" cy="1440160"/>
          </a:xfrm>
          <a:prstGeom prst="lef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GB" altLang="en-US" sz="1600"/>
              <a:t>Xác định địa chỉ</a:t>
            </a:r>
          </a:p>
          <a:p>
            <a:r>
              <a:rPr lang="en-GB" altLang="en-US" sz="1600"/>
              <a:t>của lệnh sẽ thực thi</a:t>
            </a:r>
            <a:endParaRPr kumimoji="0" lang="en-US" sz="1600" b="0" i="0" u="none" strike="noStrike" cap="none" normalizeH="0" baseline="0">
              <a:ln>
                <a:noFill/>
              </a:ln>
              <a:solidFill>
                <a:schemeClr val="tx1"/>
              </a:solidFill>
              <a:effectLst/>
            </a:endParaRPr>
          </a:p>
        </p:txBody>
      </p:sp>
      <p:sp>
        <p:nvSpPr>
          <p:cNvPr id="6" name="Left Arrow 5"/>
          <p:cNvSpPr/>
          <p:nvPr/>
        </p:nvSpPr>
        <p:spPr bwMode="auto">
          <a:xfrm rot="19922744">
            <a:off x="1034907" y="915857"/>
            <a:ext cx="2232248" cy="1440160"/>
          </a:xfrm>
          <a:prstGeom prst="lef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GB" altLang="en-US" sz="1600"/>
              <a:t>Đọc lệnh từ vị trí nhớ</a:t>
            </a:r>
          </a:p>
          <a:p>
            <a:r>
              <a:rPr lang="en-GB" altLang="en-US" sz="1600"/>
              <a:t>của nó vào bộ xử lý</a:t>
            </a:r>
          </a:p>
        </p:txBody>
      </p:sp>
      <p:sp>
        <p:nvSpPr>
          <p:cNvPr id="7" name="Left Arrow 6"/>
          <p:cNvSpPr/>
          <p:nvPr/>
        </p:nvSpPr>
        <p:spPr bwMode="auto">
          <a:xfrm rot="17669740">
            <a:off x="1353824" y="1925875"/>
            <a:ext cx="2755005" cy="1861248"/>
          </a:xfrm>
          <a:prstGeom prst="lef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GB" altLang="en-US" sz="1600"/>
              <a:t>Phân tích lệnh để</a:t>
            </a:r>
          </a:p>
          <a:p>
            <a:r>
              <a:rPr lang="en-GB" altLang="en-US" sz="1600"/>
              <a:t>xác định loại thao tác</a:t>
            </a:r>
          </a:p>
          <a:p>
            <a:r>
              <a:rPr lang="en-GB" altLang="en-US" sz="1600"/>
              <a:t>thực hiện</a:t>
            </a:r>
          </a:p>
          <a:p>
            <a:r>
              <a:rPr lang="en-GB" altLang="en-US" sz="1600"/>
              <a:t>và toán hạng được dùng</a:t>
            </a:r>
          </a:p>
        </p:txBody>
      </p:sp>
      <p:sp>
        <p:nvSpPr>
          <p:cNvPr id="8" name="Left Arrow 7"/>
          <p:cNvSpPr/>
          <p:nvPr/>
        </p:nvSpPr>
        <p:spPr bwMode="auto">
          <a:xfrm rot="2856624">
            <a:off x="6978682" y="4495028"/>
            <a:ext cx="2756506" cy="1858952"/>
          </a:xfrm>
          <a:prstGeom prst="lef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GB" altLang="en-US" sz="1100"/>
              <a:t>Nếu thao tác liên quan tới</a:t>
            </a:r>
          </a:p>
          <a:p>
            <a:r>
              <a:rPr lang="en-GB" altLang="en-US" sz="1100"/>
              <a:t>việc tham chiếu đến toán</a:t>
            </a:r>
          </a:p>
          <a:p>
            <a:r>
              <a:rPr lang="en-GB" altLang="en-US" sz="1100"/>
              <a:t>hạng trong bộ nhớ hoặc</a:t>
            </a:r>
          </a:p>
          <a:p>
            <a:r>
              <a:rPr lang="en-GB" altLang="en-US" sz="1100"/>
              <a:t>có sẵn bởi I/O, thì xác định</a:t>
            </a:r>
          </a:p>
          <a:p>
            <a:r>
              <a:rPr lang="en-GB" altLang="en-US" sz="1100"/>
              <a:t>địa chỉ của toán hạng</a:t>
            </a:r>
          </a:p>
        </p:txBody>
      </p:sp>
      <p:sp>
        <p:nvSpPr>
          <p:cNvPr id="9" name="Left Arrow 8"/>
          <p:cNvSpPr/>
          <p:nvPr/>
        </p:nvSpPr>
        <p:spPr bwMode="auto">
          <a:xfrm rot="20128484">
            <a:off x="4113544" y="865615"/>
            <a:ext cx="2535588" cy="1447093"/>
          </a:xfrm>
          <a:prstGeom prst="lef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GB" altLang="en-US" sz="1600"/>
              <a:t>Lấy toán hạng từ bộ nhớ</a:t>
            </a:r>
          </a:p>
          <a:p>
            <a:r>
              <a:rPr lang="en-GB" altLang="en-US" sz="1600"/>
              <a:t>hoặc đọc nó từ I/O</a:t>
            </a:r>
          </a:p>
        </p:txBody>
      </p:sp>
      <p:sp>
        <p:nvSpPr>
          <p:cNvPr id="10" name="Left Arrow 9"/>
          <p:cNvSpPr/>
          <p:nvPr/>
        </p:nvSpPr>
        <p:spPr bwMode="auto">
          <a:xfrm rot="17140313">
            <a:off x="4683801" y="2092748"/>
            <a:ext cx="2535588" cy="1447093"/>
          </a:xfrm>
          <a:prstGeom prst="lef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GB" altLang="en-US" sz="1600"/>
              <a:t>Thực hiện các thao tác</a:t>
            </a:r>
          </a:p>
          <a:p>
            <a:r>
              <a:rPr lang="en-GB" altLang="en-US" sz="1600"/>
              <a:t>được chỉ ra trong lệnh</a:t>
            </a:r>
          </a:p>
        </p:txBody>
      </p:sp>
      <p:sp>
        <p:nvSpPr>
          <p:cNvPr id="11" name="Left Arrow 10"/>
          <p:cNvSpPr/>
          <p:nvPr/>
        </p:nvSpPr>
        <p:spPr bwMode="auto">
          <a:xfrm rot="19673907">
            <a:off x="6959635" y="666286"/>
            <a:ext cx="2535588" cy="1447093"/>
          </a:xfrm>
          <a:prstGeom prst="lef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GB" altLang="en-US" sz="1600"/>
              <a:t>Ghi kết quả vào bộ nhớ</a:t>
            </a:r>
          </a:p>
          <a:p>
            <a:r>
              <a:rPr lang="en-GB" altLang="en-US" sz="1600"/>
              <a:t>hoặc ra I/O</a:t>
            </a:r>
          </a:p>
        </p:txBody>
      </p:sp>
    </p:spTree>
    <p:extLst>
      <p:ext uri="{BB962C8B-B14F-4D97-AF65-F5344CB8AC3E}">
        <p14:creationId xmlns:p14="http://schemas.microsoft.com/office/powerpoint/2010/main" val="41052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xit" presetSubtype="1" fill="hold" grpId="1" nodeType="clickEffect">
                                  <p:stCondLst>
                                    <p:cond delay="0"/>
                                  </p:stCondLst>
                                  <p:childTnLst>
                                    <p:animEffect transition="out" filter="wheel(1)">
                                      <p:cBhvr>
                                        <p:cTn id="12" dur="2000"/>
                                        <p:tgtEl>
                                          <p:spTgt spid="3"/>
                                        </p:tgtEl>
                                      </p:cBhvr>
                                    </p:animEffect>
                                    <p:set>
                                      <p:cBhvr>
                                        <p:cTn id="13" dur="1" fill="hold">
                                          <p:stCondLst>
                                            <p:cond delay="1999"/>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1" nodeType="clickEffect">
                                  <p:stCondLst>
                                    <p:cond delay="0"/>
                                  </p:stCondLst>
                                  <p:childTnLst>
                                    <p:animEffect transition="out" filter="randombar(horizontal)">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xit" presetSubtype="10" fill="hold" grpId="1" nodeType="clickEffect">
                                  <p:stCondLst>
                                    <p:cond delay="0"/>
                                  </p:stCondLst>
                                  <p:childTnLst>
                                    <p:animEffect transition="out" filter="randombar(horizontal)">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inVertic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grpId="1" nodeType="clickEffect">
                                  <p:stCondLst>
                                    <p:cond delay="0"/>
                                  </p:stCondLst>
                                  <p:childTnLst>
                                    <p:animEffect transition="out" filter="randombar(horizontal)">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arn(inVertical)">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xit" presetSubtype="10" fill="hold" grpId="1" nodeType="clickEffect">
                                  <p:stCondLst>
                                    <p:cond delay="0"/>
                                  </p:stCondLst>
                                  <p:childTnLst>
                                    <p:animEffect transition="out" filter="randombar(horizontal)">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barn(inVertical)">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xit" presetSubtype="10" fill="hold" grpId="1" nodeType="clickEffect">
                                  <p:stCondLst>
                                    <p:cond delay="0"/>
                                  </p:stCondLst>
                                  <p:childTnLst>
                                    <p:animEffect transition="out" filter="randombar(horizontal)">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barn(inVertical)">
                                      <p:cBhvr>
                                        <p:cTn id="68" dur="5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xit" presetSubtype="10" fill="hold" grpId="1" nodeType="clickEffect">
                                  <p:stCondLst>
                                    <p:cond delay="0"/>
                                  </p:stCondLst>
                                  <p:childTnLst>
                                    <p:animEffect transition="out" filter="randombar(horizontal)">
                                      <p:cBhvr>
                                        <p:cTn id="72" dur="500"/>
                                        <p:tgtEl>
                                          <p:spTgt spid="11"/>
                                        </p:tgtEl>
                                      </p:cBhvr>
                                    </p:animEffect>
                                    <p:set>
                                      <p:cBhvr>
                                        <p:cTn id="7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altLang="en-US">
                <a:solidFill>
                  <a:srgbClr val="FFC000"/>
                </a:solidFill>
              </a:rPr>
              <a:t>Ngắt</a:t>
            </a:r>
          </a:p>
        </p:txBody>
      </p:sp>
      <p:sp>
        <p:nvSpPr>
          <p:cNvPr id="10245" name="Rectangle 5"/>
          <p:cNvSpPr>
            <a:spLocks noGrp="1" noChangeArrowheads="1"/>
          </p:cNvSpPr>
          <p:nvPr>
            <p:ph type="body" idx="1"/>
          </p:nvPr>
        </p:nvSpPr>
        <p:spPr/>
        <p:txBody>
          <a:bodyPr/>
          <a:lstStyle/>
          <a:p>
            <a:r>
              <a:rPr lang="en-GB" altLang="en-US"/>
              <a:t>Cơ chế gây ra bởi các thành phần khác (như I/O, bộ nhớ), làm gián đoạn trình tự xử lý thông thường</a:t>
            </a:r>
          </a:p>
          <a:p>
            <a:r>
              <a:rPr lang="en-GB" altLang="en-US"/>
              <a:t>Chương trình</a:t>
            </a:r>
          </a:p>
          <a:p>
            <a:pPr lvl="1"/>
            <a:r>
              <a:rPr lang="en-GB" altLang="en-US"/>
              <a:t>VD: tràn số, chia cho 0</a:t>
            </a:r>
          </a:p>
          <a:p>
            <a:r>
              <a:rPr lang="en-GB" altLang="en-US"/>
              <a:t>Bộ định thời</a:t>
            </a:r>
          </a:p>
          <a:p>
            <a:pPr lvl="1"/>
            <a:r>
              <a:rPr lang="en-GB" altLang="en-US"/>
              <a:t>Được tạo ra bởi bộ định thời trong bộ xử lý</a:t>
            </a:r>
          </a:p>
          <a:p>
            <a:pPr lvl="1"/>
            <a:r>
              <a:rPr lang="en-GB" altLang="en-US"/>
              <a:t>Được sử dụng trong đa nhiệm ưu tiên</a:t>
            </a:r>
          </a:p>
          <a:p>
            <a:r>
              <a:rPr lang="en-GB" altLang="en-US"/>
              <a:t>Nhập/Xuất</a:t>
            </a:r>
          </a:p>
          <a:p>
            <a:pPr lvl="1"/>
            <a:r>
              <a:rPr lang="en-GB" altLang="en-US"/>
              <a:t>Từ trình điều khiển I/O</a:t>
            </a:r>
          </a:p>
          <a:p>
            <a:r>
              <a:rPr lang="en-GB" altLang="en-US"/>
              <a:t>Lỗi phần cứng</a:t>
            </a:r>
          </a:p>
          <a:p>
            <a:pPr lvl="1"/>
            <a:r>
              <a:rPr lang="en-GB" altLang="en-US"/>
              <a:t>VD: lỗi nguồn, lỗi bộ nhớ</a:t>
            </a:r>
          </a:p>
        </p:txBody>
      </p:sp>
    </p:spTree>
    <p:extLst>
      <p:ext uri="{BB962C8B-B14F-4D97-AF65-F5344CB8AC3E}">
        <p14:creationId xmlns:p14="http://schemas.microsoft.com/office/powerpoint/2010/main" val="277117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5">
                                            <p:txEl>
                                              <p:pRg st="1" end="1"/>
                                            </p:txEl>
                                          </p:spTgt>
                                        </p:tgtEl>
                                        <p:attrNameLst>
                                          <p:attrName>style.visibility</p:attrName>
                                        </p:attrNameLst>
                                      </p:cBhvr>
                                      <p:to>
                                        <p:strVal val="visible"/>
                                      </p:to>
                                    </p:set>
                                    <p:animEffect transition="in" filter="fade">
                                      <p:cBhvr>
                                        <p:cTn id="7" dur="1000"/>
                                        <p:tgtEl>
                                          <p:spTgt spid="10245">
                                            <p:txEl>
                                              <p:pRg st="1" end="1"/>
                                            </p:txEl>
                                          </p:spTgt>
                                        </p:tgtEl>
                                      </p:cBhvr>
                                    </p:animEffect>
                                    <p:anim calcmode="lin" valueType="num">
                                      <p:cBhvr>
                                        <p:cTn id="8" dur="1000" fill="hold"/>
                                        <p:tgtEl>
                                          <p:spTgt spid="1024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24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5">
                                            <p:txEl>
                                              <p:pRg st="2" end="2"/>
                                            </p:txEl>
                                          </p:spTgt>
                                        </p:tgtEl>
                                        <p:attrNameLst>
                                          <p:attrName>style.visibility</p:attrName>
                                        </p:attrNameLst>
                                      </p:cBhvr>
                                      <p:to>
                                        <p:strVal val="visible"/>
                                      </p:to>
                                    </p:set>
                                    <p:animEffect transition="in" filter="fade">
                                      <p:cBhvr>
                                        <p:cTn id="12" dur="1000"/>
                                        <p:tgtEl>
                                          <p:spTgt spid="10245">
                                            <p:txEl>
                                              <p:pRg st="2" end="2"/>
                                            </p:txEl>
                                          </p:spTgt>
                                        </p:tgtEl>
                                      </p:cBhvr>
                                    </p:animEffect>
                                    <p:anim calcmode="lin" valueType="num">
                                      <p:cBhvr>
                                        <p:cTn id="13" dur="1000" fill="hold"/>
                                        <p:tgtEl>
                                          <p:spTgt spid="1024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02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45">
                                            <p:txEl>
                                              <p:pRg st="3" end="3"/>
                                            </p:txEl>
                                          </p:spTgt>
                                        </p:tgtEl>
                                        <p:attrNameLst>
                                          <p:attrName>style.visibility</p:attrName>
                                        </p:attrNameLst>
                                      </p:cBhvr>
                                      <p:to>
                                        <p:strVal val="visible"/>
                                      </p:to>
                                    </p:set>
                                    <p:animEffect transition="in" filter="fade">
                                      <p:cBhvr>
                                        <p:cTn id="19" dur="1000"/>
                                        <p:tgtEl>
                                          <p:spTgt spid="10245">
                                            <p:txEl>
                                              <p:pRg st="3" end="3"/>
                                            </p:txEl>
                                          </p:spTgt>
                                        </p:tgtEl>
                                      </p:cBhvr>
                                    </p:animEffect>
                                    <p:anim calcmode="lin" valueType="num">
                                      <p:cBhvr>
                                        <p:cTn id="20" dur="1000" fill="hold"/>
                                        <p:tgtEl>
                                          <p:spTgt spid="1024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024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45">
                                            <p:txEl>
                                              <p:pRg st="4" end="4"/>
                                            </p:txEl>
                                          </p:spTgt>
                                        </p:tgtEl>
                                        <p:attrNameLst>
                                          <p:attrName>style.visibility</p:attrName>
                                        </p:attrNameLst>
                                      </p:cBhvr>
                                      <p:to>
                                        <p:strVal val="visible"/>
                                      </p:to>
                                    </p:set>
                                    <p:animEffect transition="in" filter="fade">
                                      <p:cBhvr>
                                        <p:cTn id="24" dur="1000"/>
                                        <p:tgtEl>
                                          <p:spTgt spid="10245">
                                            <p:txEl>
                                              <p:pRg st="4" end="4"/>
                                            </p:txEl>
                                          </p:spTgt>
                                        </p:tgtEl>
                                      </p:cBhvr>
                                    </p:animEffect>
                                    <p:anim calcmode="lin" valueType="num">
                                      <p:cBhvr>
                                        <p:cTn id="25" dur="1000" fill="hold"/>
                                        <p:tgtEl>
                                          <p:spTgt spid="1024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024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245">
                                            <p:txEl>
                                              <p:pRg st="5" end="5"/>
                                            </p:txEl>
                                          </p:spTgt>
                                        </p:tgtEl>
                                        <p:attrNameLst>
                                          <p:attrName>style.visibility</p:attrName>
                                        </p:attrNameLst>
                                      </p:cBhvr>
                                      <p:to>
                                        <p:strVal val="visible"/>
                                      </p:to>
                                    </p:set>
                                    <p:animEffect transition="in" filter="fade">
                                      <p:cBhvr>
                                        <p:cTn id="29" dur="1000"/>
                                        <p:tgtEl>
                                          <p:spTgt spid="10245">
                                            <p:txEl>
                                              <p:pRg st="5" end="5"/>
                                            </p:txEl>
                                          </p:spTgt>
                                        </p:tgtEl>
                                      </p:cBhvr>
                                    </p:animEffect>
                                    <p:anim calcmode="lin" valueType="num">
                                      <p:cBhvr>
                                        <p:cTn id="30" dur="1000" fill="hold"/>
                                        <p:tgtEl>
                                          <p:spTgt spid="1024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024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245">
                                            <p:txEl>
                                              <p:pRg st="6" end="6"/>
                                            </p:txEl>
                                          </p:spTgt>
                                        </p:tgtEl>
                                        <p:attrNameLst>
                                          <p:attrName>style.visibility</p:attrName>
                                        </p:attrNameLst>
                                      </p:cBhvr>
                                      <p:to>
                                        <p:strVal val="visible"/>
                                      </p:to>
                                    </p:set>
                                    <p:animEffect transition="in" filter="fade">
                                      <p:cBhvr>
                                        <p:cTn id="36" dur="1000"/>
                                        <p:tgtEl>
                                          <p:spTgt spid="10245">
                                            <p:txEl>
                                              <p:pRg st="6" end="6"/>
                                            </p:txEl>
                                          </p:spTgt>
                                        </p:tgtEl>
                                      </p:cBhvr>
                                    </p:animEffect>
                                    <p:anim calcmode="lin" valueType="num">
                                      <p:cBhvr>
                                        <p:cTn id="37" dur="1000" fill="hold"/>
                                        <p:tgtEl>
                                          <p:spTgt spid="1024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10245">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0245">
                                            <p:txEl>
                                              <p:pRg st="7" end="7"/>
                                            </p:txEl>
                                          </p:spTgt>
                                        </p:tgtEl>
                                        <p:attrNameLst>
                                          <p:attrName>style.visibility</p:attrName>
                                        </p:attrNameLst>
                                      </p:cBhvr>
                                      <p:to>
                                        <p:strVal val="visible"/>
                                      </p:to>
                                    </p:set>
                                    <p:animEffect transition="in" filter="fade">
                                      <p:cBhvr>
                                        <p:cTn id="41" dur="1000"/>
                                        <p:tgtEl>
                                          <p:spTgt spid="10245">
                                            <p:txEl>
                                              <p:pRg st="7" end="7"/>
                                            </p:txEl>
                                          </p:spTgt>
                                        </p:tgtEl>
                                      </p:cBhvr>
                                    </p:animEffect>
                                    <p:anim calcmode="lin" valueType="num">
                                      <p:cBhvr>
                                        <p:cTn id="42" dur="1000" fill="hold"/>
                                        <p:tgtEl>
                                          <p:spTgt spid="10245">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1024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0245">
                                            <p:txEl>
                                              <p:pRg st="8" end="8"/>
                                            </p:txEl>
                                          </p:spTgt>
                                        </p:tgtEl>
                                        <p:attrNameLst>
                                          <p:attrName>style.visibility</p:attrName>
                                        </p:attrNameLst>
                                      </p:cBhvr>
                                      <p:to>
                                        <p:strVal val="visible"/>
                                      </p:to>
                                    </p:set>
                                    <p:animEffect transition="in" filter="fade">
                                      <p:cBhvr>
                                        <p:cTn id="48" dur="1000"/>
                                        <p:tgtEl>
                                          <p:spTgt spid="10245">
                                            <p:txEl>
                                              <p:pRg st="8" end="8"/>
                                            </p:txEl>
                                          </p:spTgt>
                                        </p:tgtEl>
                                      </p:cBhvr>
                                    </p:animEffect>
                                    <p:anim calcmode="lin" valueType="num">
                                      <p:cBhvr>
                                        <p:cTn id="49" dur="1000" fill="hold"/>
                                        <p:tgtEl>
                                          <p:spTgt spid="10245">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10245">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0245">
                                            <p:txEl>
                                              <p:pRg st="9" end="9"/>
                                            </p:txEl>
                                          </p:spTgt>
                                        </p:tgtEl>
                                        <p:attrNameLst>
                                          <p:attrName>style.visibility</p:attrName>
                                        </p:attrNameLst>
                                      </p:cBhvr>
                                      <p:to>
                                        <p:strVal val="visible"/>
                                      </p:to>
                                    </p:set>
                                    <p:animEffect transition="in" filter="fade">
                                      <p:cBhvr>
                                        <p:cTn id="53" dur="1000"/>
                                        <p:tgtEl>
                                          <p:spTgt spid="10245">
                                            <p:txEl>
                                              <p:pRg st="9" end="9"/>
                                            </p:txEl>
                                          </p:spTgt>
                                        </p:tgtEl>
                                      </p:cBhvr>
                                    </p:animEffect>
                                    <p:anim calcmode="lin" valueType="num">
                                      <p:cBhvr>
                                        <p:cTn id="54" dur="1000" fill="hold"/>
                                        <p:tgtEl>
                                          <p:spTgt spid="10245">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1024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Điều khiển luồng chương trình</a:t>
            </a:r>
          </a:p>
        </p:txBody>
      </p:sp>
      <p:pic>
        <p:nvPicPr>
          <p:cNvPr id="53254" name="Picture 6"/>
          <p:cNvPicPr>
            <a:picLocks noChangeAspect="1" noChangeArrowheads="1"/>
          </p:cNvPicPr>
          <p:nvPr/>
        </p:nvPicPr>
        <p:blipFill>
          <a:blip r:embed="rId3">
            <a:extLst>
              <a:ext uri="{28A0092B-C50C-407E-A947-70E740481C1C}">
                <a14:useLocalDpi xmlns:a14="http://schemas.microsoft.com/office/drawing/2010/main" val="0"/>
              </a:ext>
            </a:extLst>
          </a:blip>
          <a:srcRect b="15073"/>
          <a:stretch>
            <a:fillRect/>
          </a:stretch>
        </p:blipFill>
        <p:spPr bwMode="auto">
          <a:xfrm>
            <a:off x="228600" y="1219200"/>
            <a:ext cx="8763000" cy="540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945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1028"/>
          <p:cNvSpPr>
            <a:spLocks noGrp="1" noChangeArrowheads="1"/>
          </p:cNvSpPr>
          <p:nvPr>
            <p:ph type="title"/>
          </p:nvPr>
        </p:nvSpPr>
        <p:spPr/>
        <p:txBody>
          <a:bodyPr/>
          <a:lstStyle/>
          <a:p>
            <a:r>
              <a:rPr lang="en-US" altLang="en-US"/>
              <a:t>Chu kỳ ngắt</a:t>
            </a:r>
          </a:p>
        </p:txBody>
      </p:sp>
      <p:sp>
        <p:nvSpPr>
          <p:cNvPr id="55301" name="Rectangle 1029"/>
          <p:cNvSpPr>
            <a:spLocks noGrp="1" noChangeArrowheads="1"/>
          </p:cNvSpPr>
          <p:nvPr>
            <p:ph type="body" idx="1"/>
          </p:nvPr>
        </p:nvSpPr>
        <p:spPr/>
        <p:txBody>
          <a:bodyPr/>
          <a:lstStyle/>
          <a:p>
            <a:r>
              <a:rPr lang="en-US" altLang="en-US"/>
              <a:t>Thêm chu kỳ lệnh</a:t>
            </a:r>
          </a:p>
          <a:p>
            <a:r>
              <a:rPr lang="en-US" altLang="en-US"/>
              <a:t>Bộ xử lý kiểm tra ngắt</a:t>
            </a:r>
          </a:p>
          <a:p>
            <a:pPr lvl="1"/>
            <a:r>
              <a:rPr lang="en-US" altLang="en-US"/>
              <a:t>Được biết bởi tín hiệu ngắt</a:t>
            </a:r>
          </a:p>
          <a:p>
            <a:r>
              <a:rPr lang="en-US" altLang="en-US"/>
              <a:t>Nếu không có ngắt, nhận lệnh tiếp theo</a:t>
            </a:r>
          </a:p>
          <a:p>
            <a:r>
              <a:rPr lang="en-US" altLang="en-US"/>
              <a:t>Nếu có ngắt:</a:t>
            </a:r>
          </a:p>
          <a:p>
            <a:pPr lvl="1"/>
            <a:r>
              <a:rPr lang="en-US" altLang="en-US"/>
              <a:t>Tạm ngưng chương trình hiện tại</a:t>
            </a:r>
          </a:p>
          <a:p>
            <a:pPr lvl="1"/>
            <a:r>
              <a:rPr lang="en-US" altLang="en-US"/>
              <a:t>Lưu ngữ cảnh</a:t>
            </a:r>
          </a:p>
          <a:p>
            <a:pPr lvl="1"/>
            <a:r>
              <a:rPr lang="en-US" altLang="en-US"/>
              <a:t>Thiết lập PC với địa chỉ bắt đầu của trình xử lý ngắt</a:t>
            </a:r>
          </a:p>
          <a:p>
            <a:pPr lvl="1"/>
            <a:r>
              <a:rPr lang="en-US" altLang="en-US"/>
              <a:t>Thực hiện ngắt</a:t>
            </a:r>
          </a:p>
          <a:p>
            <a:pPr lvl="1"/>
            <a:r>
              <a:rPr lang="en-US" altLang="en-US"/>
              <a:t>Khôi phục ngữ cảnh và tiếp tục chương trình bị ngắt</a:t>
            </a:r>
          </a:p>
        </p:txBody>
      </p:sp>
    </p:spTree>
    <p:extLst>
      <p:ext uri="{BB962C8B-B14F-4D97-AF65-F5344CB8AC3E}">
        <p14:creationId xmlns:p14="http://schemas.microsoft.com/office/powerpoint/2010/main" val="12512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5301">
                                            <p:txEl>
                                              <p:pRg st="3" end="3"/>
                                            </p:txEl>
                                          </p:spTgt>
                                        </p:tgtEl>
                                        <p:attrNameLst>
                                          <p:attrName>style.visibility</p:attrName>
                                        </p:attrNameLst>
                                      </p:cBhvr>
                                      <p:to>
                                        <p:strVal val="visible"/>
                                      </p:to>
                                    </p:set>
                                    <p:animEffect transition="in" filter="barn(inVertical)">
                                      <p:cBhvr>
                                        <p:cTn id="7" dur="500"/>
                                        <p:tgtEl>
                                          <p:spTgt spid="5530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5301">
                                            <p:txEl>
                                              <p:pRg st="4" end="4"/>
                                            </p:txEl>
                                          </p:spTgt>
                                        </p:tgtEl>
                                        <p:attrNameLst>
                                          <p:attrName>style.visibility</p:attrName>
                                        </p:attrNameLst>
                                      </p:cBhvr>
                                      <p:to>
                                        <p:strVal val="visible"/>
                                      </p:to>
                                    </p:set>
                                    <p:animEffect transition="in" filter="barn(inVertical)">
                                      <p:cBhvr>
                                        <p:cTn id="12" dur="500"/>
                                        <p:tgtEl>
                                          <p:spTgt spid="55301">
                                            <p:txEl>
                                              <p:pRg st="4" end="4"/>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5301">
                                            <p:txEl>
                                              <p:pRg st="5" end="5"/>
                                            </p:txEl>
                                          </p:spTgt>
                                        </p:tgtEl>
                                        <p:attrNameLst>
                                          <p:attrName>style.visibility</p:attrName>
                                        </p:attrNameLst>
                                      </p:cBhvr>
                                      <p:to>
                                        <p:strVal val="visible"/>
                                      </p:to>
                                    </p:set>
                                    <p:animEffect transition="in" filter="barn(inVertical)">
                                      <p:cBhvr>
                                        <p:cTn id="15" dur="500"/>
                                        <p:tgtEl>
                                          <p:spTgt spid="55301">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5301">
                                            <p:txEl>
                                              <p:pRg st="6" end="6"/>
                                            </p:txEl>
                                          </p:spTgt>
                                        </p:tgtEl>
                                        <p:attrNameLst>
                                          <p:attrName>style.visibility</p:attrName>
                                        </p:attrNameLst>
                                      </p:cBhvr>
                                      <p:to>
                                        <p:strVal val="visible"/>
                                      </p:to>
                                    </p:set>
                                    <p:animEffect transition="in" filter="barn(inVertical)">
                                      <p:cBhvr>
                                        <p:cTn id="18" dur="500"/>
                                        <p:tgtEl>
                                          <p:spTgt spid="55301">
                                            <p:txEl>
                                              <p:pRg st="6" end="6"/>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5301">
                                            <p:txEl>
                                              <p:pRg st="7" end="7"/>
                                            </p:txEl>
                                          </p:spTgt>
                                        </p:tgtEl>
                                        <p:attrNameLst>
                                          <p:attrName>style.visibility</p:attrName>
                                        </p:attrNameLst>
                                      </p:cBhvr>
                                      <p:to>
                                        <p:strVal val="visible"/>
                                      </p:to>
                                    </p:set>
                                    <p:animEffect transition="in" filter="barn(inVertical)">
                                      <p:cBhvr>
                                        <p:cTn id="21" dur="500"/>
                                        <p:tgtEl>
                                          <p:spTgt spid="55301">
                                            <p:txEl>
                                              <p:pRg st="7" end="7"/>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5301">
                                            <p:txEl>
                                              <p:pRg st="8" end="8"/>
                                            </p:txEl>
                                          </p:spTgt>
                                        </p:tgtEl>
                                        <p:attrNameLst>
                                          <p:attrName>style.visibility</p:attrName>
                                        </p:attrNameLst>
                                      </p:cBhvr>
                                      <p:to>
                                        <p:strVal val="visible"/>
                                      </p:to>
                                    </p:set>
                                    <p:animEffect transition="in" filter="barn(inVertical)">
                                      <p:cBhvr>
                                        <p:cTn id="24" dur="500"/>
                                        <p:tgtEl>
                                          <p:spTgt spid="55301">
                                            <p:txEl>
                                              <p:pRg st="8" end="8"/>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55301">
                                            <p:txEl>
                                              <p:pRg st="9" end="9"/>
                                            </p:txEl>
                                          </p:spTgt>
                                        </p:tgtEl>
                                        <p:attrNameLst>
                                          <p:attrName>style.visibility</p:attrName>
                                        </p:attrNameLst>
                                      </p:cBhvr>
                                      <p:to>
                                        <p:strVal val="visible"/>
                                      </p:to>
                                    </p:set>
                                    <p:animEffect transition="in" filter="barn(inVertical)">
                                      <p:cBhvr>
                                        <p:cTn id="27" dur="500"/>
                                        <p:tgtEl>
                                          <p:spTgt spid="5530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altLang="en-US"/>
              <a:t>Chuyển điều khiển qua ngắt</a:t>
            </a:r>
          </a:p>
        </p:txBody>
      </p:sp>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l="14394" t="12746" r="28029" b="35559"/>
          <a:stretch>
            <a:fillRect/>
          </a:stretch>
        </p:blipFill>
        <p:spPr bwMode="auto">
          <a:xfrm>
            <a:off x="457200" y="1125538"/>
            <a:ext cx="8153400" cy="565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670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altLang="en-US"/>
              <a:t>Chu kỳ lệnh với ngắt</a:t>
            </a:r>
          </a:p>
        </p:txBody>
      </p:sp>
      <p:pic>
        <p:nvPicPr>
          <p:cNvPr id="116740" name="Picture 4"/>
          <p:cNvPicPr>
            <a:picLocks noChangeAspect="1" noChangeArrowheads="1"/>
          </p:cNvPicPr>
          <p:nvPr/>
        </p:nvPicPr>
        <p:blipFill>
          <a:blip r:embed="rId2">
            <a:extLst>
              <a:ext uri="{28A0092B-C50C-407E-A947-70E740481C1C}">
                <a14:useLocalDpi xmlns:a14="http://schemas.microsoft.com/office/drawing/2010/main" val="0"/>
              </a:ext>
            </a:extLst>
          </a:blip>
          <a:srcRect l="8333" t="24510" r="8333" b="30392"/>
          <a:stretch>
            <a:fillRect/>
          </a:stretch>
        </p:blipFill>
        <p:spPr bwMode="auto">
          <a:xfrm>
            <a:off x="381000" y="1905000"/>
            <a:ext cx="8382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292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06400" y="152400"/>
            <a:ext cx="8204200" cy="838200"/>
          </a:xfrm>
        </p:spPr>
        <p:txBody>
          <a:bodyPr/>
          <a:lstStyle/>
          <a:p>
            <a:r>
              <a:rPr lang="en-GB" altLang="en-US" sz="2800"/>
              <a:t>Thời gian chương trình</a:t>
            </a:r>
            <a:br>
              <a:rPr lang="en-GB" altLang="en-US" sz="2800"/>
            </a:br>
            <a:r>
              <a:rPr lang="en-GB" altLang="en-US" sz="2800"/>
              <a:t>Đợi I/O ngắn</a:t>
            </a:r>
          </a:p>
        </p:txBody>
      </p:sp>
      <p:grpSp>
        <p:nvGrpSpPr>
          <p:cNvPr id="3" name="Group 2">
            <a:extLst>
              <a:ext uri="{FF2B5EF4-FFF2-40B4-BE49-F238E27FC236}">
                <a16:creationId xmlns:a16="http://schemas.microsoft.com/office/drawing/2014/main" id="{7A78BCFC-8016-4787-8316-762AA538682F}"/>
              </a:ext>
            </a:extLst>
          </p:cNvPr>
          <p:cNvGrpSpPr/>
          <p:nvPr/>
        </p:nvGrpSpPr>
        <p:grpSpPr>
          <a:xfrm>
            <a:off x="35496" y="1066800"/>
            <a:ext cx="9073008" cy="5791200"/>
            <a:chOff x="35496" y="1066800"/>
            <a:chExt cx="9073008" cy="5791200"/>
          </a:xfrm>
        </p:grpSpPr>
        <p:pic>
          <p:nvPicPr>
            <p:cNvPr id="117764" name="Picture 4"/>
            <p:cNvPicPr>
              <a:picLocks noChangeAspect="1" noChangeArrowheads="1"/>
            </p:cNvPicPr>
            <p:nvPr/>
          </p:nvPicPr>
          <p:blipFill>
            <a:blip r:embed="rId3">
              <a:extLst>
                <a:ext uri="{28A0092B-C50C-407E-A947-70E740481C1C}">
                  <a14:useLocalDpi xmlns:a14="http://schemas.microsoft.com/office/drawing/2010/main" val="0"/>
                </a:ext>
              </a:extLst>
            </a:blip>
            <a:srcRect l="8968" t="7576" r="11765" b="21211"/>
            <a:stretch>
              <a:fillRect/>
            </a:stretch>
          </p:blipFill>
          <p:spPr bwMode="auto">
            <a:xfrm>
              <a:off x="35496" y="1066800"/>
              <a:ext cx="497998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A625CB96-8881-43E8-AB15-E1A8148D4683}"/>
                </a:ext>
              </a:extLst>
            </p:cNvPr>
            <p:cNvPicPr>
              <a:picLocks noChangeAspect="1"/>
            </p:cNvPicPr>
            <p:nvPr/>
          </p:nvPicPr>
          <p:blipFill rotWithShape="1">
            <a:blip r:embed="rId4"/>
            <a:srcRect r="32971"/>
            <a:stretch/>
          </p:blipFill>
          <p:spPr>
            <a:xfrm>
              <a:off x="5148064" y="1066800"/>
              <a:ext cx="3960440" cy="5791200"/>
            </a:xfrm>
            <a:prstGeom prst="rect">
              <a:avLst/>
            </a:prstGeom>
          </p:spPr>
        </p:pic>
      </p:grpSp>
    </p:spTree>
    <p:extLst>
      <p:ext uri="{BB962C8B-B14F-4D97-AF65-F5344CB8AC3E}">
        <p14:creationId xmlns:p14="http://schemas.microsoft.com/office/powerpoint/2010/main" val="320953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Các thành phần máy tính</a:t>
            </a:r>
          </a:p>
          <a:p>
            <a:r>
              <a:rPr lang="en-US" altLang="en-US"/>
              <a:t>Hoạt động của máy tính</a:t>
            </a:r>
          </a:p>
          <a:p>
            <a:r>
              <a:rPr lang="en-US" altLang="en-US"/>
              <a:t>Cấu trúc liên kết</a:t>
            </a:r>
          </a:p>
          <a:p>
            <a:r>
              <a:rPr lang="en-US" altLang="en-US"/>
              <a:t>Liên kết đường truyền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GB" altLang="en-US" sz="2800"/>
              <a:t>Thời gian chương trình</a:t>
            </a:r>
            <a:br>
              <a:rPr lang="en-GB" altLang="en-US" sz="2800"/>
            </a:br>
            <a:r>
              <a:rPr lang="en-GB" altLang="en-US" sz="2800"/>
              <a:t>Đợi I/O dài</a:t>
            </a:r>
          </a:p>
        </p:txBody>
      </p:sp>
      <p:grpSp>
        <p:nvGrpSpPr>
          <p:cNvPr id="5" name="Group 4">
            <a:extLst>
              <a:ext uri="{FF2B5EF4-FFF2-40B4-BE49-F238E27FC236}">
                <a16:creationId xmlns:a16="http://schemas.microsoft.com/office/drawing/2014/main" id="{89F70ECB-C1D5-4B7B-81B9-2B0206F891F5}"/>
              </a:ext>
            </a:extLst>
          </p:cNvPr>
          <p:cNvGrpSpPr/>
          <p:nvPr/>
        </p:nvGrpSpPr>
        <p:grpSpPr>
          <a:xfrm>
            <a:off x="35496" y="1066800"/>
            <a:ext cx="8776311" cy="5791200"/>
            <a:chOff x="35496" y="1066800"/>
            <a:chExt cx="8776311" cy="5791200"/>
          </a:xfrm>
        </p:grpSpPr>
        <p:pic>
          <p:nvPicPr>
            <p:cNvPr id="118788" name="Picture 4"/>
            <p:cNvPicPr>
              <a:picLocks noChangeAspect="1" noChangeArrowheads="1"/>
            </p:cNvPicPr>
            <p:nvPr/>
          </p:nvPicPr>
          <p:blipFill>
            <a:blip r:embed="rId2">
              <a:extLst>
                <a:ext uri="{28A0092B-C50C-407E-A947-70E740481C1C}">
                  <a14:useLocalDpi xmlns:a14="http://schemas.microsoft.com/office/drawing/2010/main" val="0"/>
                </a:ext>
              </a:extLst>
            </a:blip>
            <a:srcRect l="7843" t="7576" r="11765" b="12122"/>
            <a:stretch>
              <a:fillRect/>
            </a:stretch>
          </p:blipFill>
          <p:spPr bwMode="auto">
            <a:xfrm>
              <a:off x="35496" y="1066800"/>
              <a:ext cx="4479925"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a:extLst>
                <a:ext uri="{FF2B5EF4-FFF2-40B4-BE49-F238E27FC236}">
                  <a16:creationId xmlns:a16="http://schemas.microsoft.com/office/drawing/2014/main" id="{145778DA-3EB5-4C69-B708-B181D0B101EE}"/>
                </a:ext>
              </a:extLst>
            </p:cNvPr>
            <p:cNvGrpSpPr/>
            <p:nvPr/>
          </p:nvGrpSpPr>
          <p:grpSpPr>
            <a:xfrm>
              <a:off x="4629190" y="1066800"/>
              <a:ext cx="4182617" cy="5791200"/>
              <a:chOff x="1400571" y="1438524"/>
              <a:chExt cx="4182617" cy="3980952"/>
            </a:xfrm>
          </p:grpSpPr>
          <p:pic>
            <p:nvPicPr>
              <p:cNvPr id="2" name="Picture 1">
                <a:extLst>
                  <a:ext uri="{FF2B5EF4-FFF2-40B4-BE49-F238E27FC236}">
                    <a16:creationId xmlns:a16="http://schemas.microsoft.com/office/drawing/2014/main" id="{1BE5781C-F294-4CA8-A067-8F24E61ADFDB}"/>
                  </a:ext>
                </a:extLst>
              </p:cNvPr>
              <p:cNvPicPr>
                <a:picLocks noChangeAspect="1"/>
              </p:cNvPicPr>
              <p:nvPr/>
            </p:nvPicPr>
            <p:blipFill rotWithShape="1">
              <a:blip r:embed="rId3"/>
              <a:srcRect r="65894"/>
              <a:stretch/>
            </p:blipFill>
            <p:spPr>
              <a:xfrm>
                <a:off x="1400571" y="1438524"/>
                <a:ext cx="2163317" cy="3980952"/>
              </a:xfrm>
              <a:prstGeom prst="rect">
                <a:avLst/>
              </a:prstGeom>
            </p:spPr>
          </p:pic>
          <p:pic>
            <p:nvPicPr>
              <p:cNvPr id="3" name="Picture 2">
                <a:extLst>
                  <a:ext uri="{FF2B5EF4-FFF2-40B4-BE49-F238E27FC236}">
                    <a16:creationId xmlns:a16="http://schemas.microsoft.com/office/drawing/2014/main" id="{8A8943F9-4BDD-442C-A27D-D703FFC4EB43}"/>
                  </a:ext>
                </a:extLst>
              </p:cNvPr>
              <p:cNvPicPr>
                <a:picLocks noChangeAspect="1"/>
              </p:cNvPicPr>
              <p:nvPr/>
            </p:nvPicPr>
            <p:blipFill rotWithShape="1">
              <a:blip r:embed="rId3"/>
              <a:srcRect l="68164"/>
              <a:stretch/>
            </p:blipFill>
            <p:spPr>
              <a:xfrm>
                <a:off x="3563888" y="1438524"/>
                <a:ext cx="2019300" cy="3980952"/>
              </a:xfrm>
              <a:prstGeom prst="rect">
                <a:avLst/>
              </a:prstGeom>
            </p:spPr>
          </p:pic>
        </p:grpSp>
      </p:grpSp>
    </p:spTree>
    <p:extLst>
      <p:ext uri="{BB962C8B-B14F-4D97-AF65-F5344CB8AC3E}">
        <p14:creationId xmlns:p14="http://schemas.microsoft.com/office/powerpoint/2010/main" val="331765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ChangeArrowheads="1"/>
          </p:cNvSpPr>
          <p:nvPr>
            <p:ph type="title"/>
          </p:nvPr>
        </p:nvSpPr>
        <p:spPr/>
        <p:txBody>
          <a:bodyPr/>
          <a:lstStyle/>
          <a:p>
            <a:r>
              <a:rPr lang="en-US" altLang="en-US"/>
              <a:t>Sơ đồ trạng thái chu kỳ lệnh với ngắt</a:t>
            </a:r>
          </a:p>
        </p:txBody>
      </p:sp>
      <p:pic>
        <p:nvPicPr>
          <p:cNvPr id="57349" name="Picture 1029"/>
          <p:cNvPicPr>
            <a:picLocks noChangeAspect="1" noChangeArrowheads="1"/>
          </p:cNvPicPr>
          <p:nvPr/>
        </p:nvPicPr>
        <p:blipFill>
          <a:blip r:embed="rId3">
            <a:extLst>
              <a:ext uri="{28A0092B-C50C-407E-A947-70E740481C1C}">
                <a14:useLocalDpi xmlns:a14="http://schemas.microsoft.com/office/drawing/2010/main" val="0"/>
              </a:ext>
            </a:extLst>
          </a:blip>
          <a:srcRect b="23878"/>
          <a:stretch>
            <a:fillRect/>
          </a:stretch>
        </p:blipFill>
        <p:spPr bwMode="auto">
          <a:xfrm>
            <a:off x="52388" y="1852613"/>
            <a:ext cx="9091612" cy="378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296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ChangeArrowheads="1"/>
          </p:cNvSpPr>
          <p:nvPr>
            <p:ph type="title"/>
          </p:nvPr>
        </p:nvSpPr>
        <p:spPr/>
        <p:txBody>
          <a:bodyPr/>
          <a:lstStyle/>
          <a:p>
            <a:r>
              <a:rPr lang="en-US" altLang="en-US"/>
              <a:t>Đa ngắt</a:t>
            </a:r>
          </a:p>
        </p:txBody>
      </p:sp>
      <p:sp>
        <p:nvSpPr>
          <p:cNvPr id="58371" name="Rectangle 1027"/>
          <p:cNvSpPr>
            <a:spLocks noGrp="1" noChangeArrowheads="1"/>
          </p:cNvSpPr>
          <p:nvPr>
            <p:ph type="body" idx="1"/>
          </p:nvPr>
        </p:nvSpPr>
        <p:spPr/>
        <p:txBody>
          <a:bodyPr/>
          <a:lstStyle/>
          <a:p>
            <a:r>
              <a:rPr lang="en-US" altLang="en-US"/>
              <a:t>Vô hiệu hoá ngắt</a:t>
            </a:r>
          </a:p>
          <a:p>
            <a:pPr lvl="1"/>
            <a:r>
              <a:rPr lang="en-US" altLang="en-US"/>
              <a:t>Bộ xử lý sẽ bỏ qua ngắt mới thêm trong khi đang xử lý một ngắt</a:t>
            </a:r>
          </a:p>
          <a:p>
            <a:pPr lvl="1"/>
            <a:r>
              <a:rPr lang="en-US" altLang="en-US"/>
              <a:t>Các ngắt còn lại đang chờ và được kiểm tra sau khi ngắt đầu tiên hoàn thành</a:t>
            </a:r>
          </a:p>
          <a:p>
            <a:pPr lvl="1"/>
            <a:r>
              <a:rPr lang="en-US" altLang="en-US"/>
              <a:t>Các ngắt được xử lý theo thứ tự như chúng xuất hiện</a:t>
            </a:r>
          </a:p>
          <a:p>
            <a:r>
              <a:rPr lang="en-US" altLang="en-US"/>
              <a:t>Xác định ưu tiên</a:t>
            </a:r>
          </a:p>
          <a:p>
            <a:pPr lvl="1"/>
            <a:r>
              <a:rPr lang="en-US" altLang="en-US"/>
              <a:t>Các ngắt độ ưu tiên thấp có thể bị gián đoạn bởi các ngắt có độ ưu tiên cao hơn</a:t>
            </a:r>
          </a:p>
          <a:p>
            <a:pPr lvl="1"/>
            <a:r>
              <a:rPr lang="en-US" altLang="en-US"/>
              <a:t>Khi ngắt có độ ưu tiên cao hơn hoàn thành, bộ xử lý quay lại ngắt trước đó</a:t>
            </a:r>
          </a:p>
        </p:txBody>
      </p:sp>
    </p:spTree>
    <p:extLst>
      <p:ext uri="{BB962C8B-B14F-4D97-AF65-F5344CB8AC3E}">
        <p14:creationId xmlns:p14="http://schemas.microsoft.com/office/powerpoint/2010/main" val="427551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 calcmode="lin" valueType="num">
                                      <p:cBhvr additive="base">
                                        <p:cTn id="7"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anim calcmode="lin" valueType="num">
                                      <p:cBhvr additive="base">
                                        <p:cTn id="11"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37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anim calcmode="lin" valueType="num">
                                      <p:cBhvr additive="base">
                                        <p:cTn id="15"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8371">
                                            <p:txEl>
                                              <p:pRg st="5" end="5"/>
                                            </p:txEl>
                                          </p:spTgt>
                                        </p:tgtEl>
                                        <p:attrNameLst>
                                          <p:attrName>style.visibility</p:attrName>
                                        </p:attrNameLst>
                                      </p:cBhvr>
                                      <p:to>
                                        <p:strVal val="visible"/>
                                      </p:to>
                                    </p:set>
                                    <p:anim calcmode="lin" valueType="num">
                                      <p:cBhvr additive="base">
                                        <p:cTn id="21"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8371">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8371">
                                            <p:txEl>
                                              <p:pRg st="6" end="6"/>
                                            </p:txEl>
                                          </p:spTgt>
                                        </p:tgtEl>
                                        <p:attrNameLst>
                                          <p:attrName>style.visibility</p:attrName>
                                        </p:attrNameLst>
                                      </p:cBhvr>
                                      <p:to>
                                        <p:strVal val="visible"/>
                                      </p:to>
                                    </p:set>
                                    <p:anim calcmode="lin" valueType="num">
                                      <p:cBhvr additive="base">
                                        <p:cTn id="25" dur="500" fill="hold"/>
                                        <p:tgtEl>
                                          <p:spTgt spid="5837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p:txBody>
          <a:bodyPr/>
          <a:lstStyle/>
          <a:p>
            <a:r>
              <a:rPr lang="en-US" altLang="en-US"/>
              <a:t>Đa ngắt – tuần tự</a:t>
            </a:r>
          </a:p>
        </p:txBody>
      </p:sp>
      <p:pic>
        <p:nvPicPr>
          <p:cNvPr id="59396" name="Picture 1028"/>
          <p:cNvPicPr>
            <a:picLocks noChangeAspect="1" noChangeArrowheads="1"/>
          </p:cNvPicPr>
          <p:nvPr/>
        </p:nvPicPr>
        <p:blipFill>
          <a:blip r:embed="rId3">
            <a:extLst>
              <a:ext uri="{28A0092B-C50C-407E-A947-70E740481C1C}">
                <a14:useLocalDpi xmlns:a14="http://schemas.microsoft.com/office/drawing/2010/main" val="0"/>
              </a:ext>
            </a:extLst>
          </a:blip>
          <a:srcRect b="57561"/>
          <a:stretch>
            <a:fillRect/>
          </a:stretch>
        </p:blipFill>
        <p:spPr bwMode="auto">
          <a:xfrm>
            <a:off x="838200" y="1627188"/>
            <a:ext cx="7086600"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758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Đa ngắt – lồng nhau</a:t>
            </a:r>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t="47769" b="9605"/>
          <a:stretch>
            <a:fillRect/>
          </a:stretch>
        </p:blipFill>
        <p:spPr bwMode="auto">
          <a:xfrm>
            <a:off x="762000" y="1676400"/>
            <a:ext cx="7467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915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GB" altLang="en-US"/>
              <a:t>Trình tự thời gian của đa ngắt</a:t>
            </a:r>
          </a:p>
        </p:txBody>
      </p:sp>
      <p:pic>
        <p:nvPicPr>
          <p:cNvPr id="119813" name="Picture 5"/>
          <p:cNvPicPr>
            <a:picLocks noChangeAspect="1" noChangeArrowheads="1"/>
          </p:cNvPicPr>
          <p:nvPr/>
        </p:nvPicPr>
        <p:blipFill>
          <a:blip r:embed="rId3">
            <a:extLst>
              <a:ext uri="{28A0092B-C50C-407E-A947-70E740481C1C}">
                <a14:useLocalDpi xmlns:a14="http://schemas.microsoft.com/office/drawing/2010/main" val="0"/>
              </a:ext>
            </a:extLst>
          </a:blip>
          <a:srcRect l="14394" t="14706" r="19698" b="33333"/>
          <a:stretch>
            <a:fillRect/>
          </a:stretch>
        </p:blipFill>
        <p:spPr bwMode="auto">
          <a:xfrm>
            <a:off x="152400" y="1303338"/>
            <a:ext cx="8763000" cy="533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6237312"/>
            <a:ext cx="237172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255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a:solidFill>
                  <a:srgbClr val="FFC000"/>
                </a:solidFill>
                <a:ea typeface="ＭＳ Ｐゴシック" panose="020B0600070205080204" pitchFamily="34" charset="-128"/>
              </a:rPr>
              <a:t>Hoạt động I/O</a:t>
            </a:r>
          </a:p>
        </p:txBody>
      </p:sp>
      <p:sp>
        <p:nvSpPr>
          <p:cNvPr id="44035" name="Rectangle 3"/>
          <p:cNvSpPr>
            <a:spLocks noGrp="1" noChangeArrowheads="1"/>
          </p:cNvSpPr>
          <p:nvPr>
            <p:ph type="body" idx="1"/>
          </p:nvPr>
        </p:nvSpPr>
        <p:spPr>
          <a:xfrm>
            <a:off x="300038" y="1268759"/>
            <a:ext cx="8369300" cy="5282853"/>
          </a:xfrm>
        </p:spPr>
        <p:txBody>
          <a:bodyPr/>
          <a:lstStyle/>
          <a:p>
            <a:r>
              <a:rPr lang="vi-VN" altLang="en-US"/>
              <a:t>Hoạt động </a:t>
            </a:r>
            <a:r>
              <a:rPr lang="en-US" altLang="en-US"/>
              <a:t>I/O</a:t>
            </a:r>
            <a:r>
              <a:rPr lang="vi-VN" altLang="en-US"/>
              <a:t>: là hoạt động trao đổi</a:t>
            </a:r>
            <a:r>
              <a:rPr lang="en-US" altLang="en-US"/>
              <a:t> </a:t>
            </a:r>
            <a:r>
              <a:rPr lang="vi-VN" altLang="en-US"/>
              <a:t>dữ liệu giữa</a:t>
            </a:r>
            <a:r>
              <a:rPr lang="en-US" altLang="en-US"/>
              <a:t> thành phần</a:t>
            </a:r>
            <a:r>
              <a:rPr lang="vi-VN" altLang="en-US"/>
              <a:t> </a:t>
            </a:r>
            <a:r>
              <a:rPr lang="en-US" altLang="en-US"/>
              <a:t>I/O</a:t>
            </a:r>
            <a:r>
              <a:rPr lang="vi-VN" altLang="en-US"/>
              <a:t> với </a:t>
            </a:r>
            <a:r>
              <a:rPr lang="en-US" altLang="en-US"/>
              <a:t>các thành phần khác của máy tính.</a:t>
            </a:r>
          </a:p>
          <a:p>
            <a:r>
              <a:rPr lang="vi-VN" altLang="en-US"/>
              <a:t>Các kiểu hoạt động </a:t>
            </a:r>
            <a:r>
              <a:rPr lang="en-US" altLang="en-US"/>
              <a:t>I/O</a:t>
            </a:r>
            <a:r>
              <a:rPr lang="vi-VN" altLang="en-US"/>
              <a:t>:</a:t>
            </a:r>
          </a:p>
          <a:p>
            <a:pPr lvl="1"/>
            <a:r>
              <a:rPr lang="vi-VN" altLang="en-US" sz="2800"/>
              <a:t>CPU trao đổi dữ liệu với </a:t>
            </a:r>
            <a:r>
              <a:rPr lang="en-US" altLang="en-US" sz="2800"/>
              <a:t>thành phần I/O</a:t>
            </a:r>
            <a:endParaRPr lang="vi-VN" altLang="en-US" sz="2800"/>
          </a:p>
          <a:p>
            <a:pPr lvl="1"/>
            <a:r>
              <a:rPr lang="en-US" altLang="en-US" sz="2800"/>
              <a:t>Thành phần I/O </a:t>
            </a:r>
            <a:r>
              <a:rPr lang="vi-VN" altLang="en-US" sz="2800"/>
              <a:t>trao đổi dữ liệu trực tiếp với</a:t>
            </a:r>
            <a:r>
              <a:rPr lang="en-US" altLang="en-US" sz="2800"/>
              <a:t> bộ nhớ chính (DMA - Direct Memory Access)</a:t>
            </a:r>
          </a:p>
        </p:txBody>
      </p:sp>
    </p:spTree>
    <p:extLst>
      <p:ext uri="{BB962C8B-B14F-4D97-AF65-F5344CB8AC3E}">
        <p14:creationId xmlns:p14="http://schemas.microsoft.com/office/powerpoint/2010/main" val="1801318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5">
                                            <p:txEl>
                                              <p:pRg st="2" end="2"/>
                                            </p:txEl>
                                          </p:spTgt>
                                        </p:tgtEl>
                                        <p:attrNameLst>
                                          <p:attrName>style.visibility</p:attrName>
                                        </p:attrNameLst>
                                      </p:cBhvr>
                                      <p:to>
                                        <p:strVal val="visible"/>
                                      </p:to>
                                    </p:set>
                                    <p:anim calcmode="lin" valueType="num">
                                      <p:cBhvr additive="base">
                                        <p:cTn id="19"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035">
                                            <p:txEl>
                                              <p:pRg st="3" end="3"/>
                                            </p:txEl>
                                          </p:spTgt>
                                        </p:tgtEl>
                                        <p:attrNameLst>
                                          <p:attrName>style.visibility</p:attrName>
                                        </p:attrNameLst>
                                      </p:cBhvr>
                                      <p:to>
                                        <p:strVal val="visible"/>
                                      </p:to>
                                    </p:set>
                                    <p:anim calcmode="lin" valueType="num">
                                      <p:cBhvr additive="base">
                                        <p:cTn id="25"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Cấu trúc liên kết </a:t>
            </a:r>
          </a:p>
        </p:txBody>
      </p:sp>
      <p:sp>
        <p:nvSpPr>
          <p:cNvPr id="3" name="Content Placeholder 2"/>
          <p:cNvSpPr>
            <a:spLocks noGrp="1"/>
          </p:cNvSpPr>
          <p:nvPr>
            <p:ph idx="1"/>
          </p:nvPr>
        </p:nvSpPr>
        <p:spPr/>
        <p:txBody>
          <a:bodyPr/>
          <a:lstStyle/>
          <a:p>
            <a:r>
              <a:rPr lang="vi-VN" sz="3200"/>
              <a:t>Một máy tính bao gồm một bộ các thành phần hoặc mô-đun gồm ba loại cơ bản (bộ xử lý, bộ nhớ, I/O) liên lạc với nhau.</a:t>
            </a:r>
            <a:endParaRPr lang="en-US" sz="3200"/>
          </a:p>
          <a:p>
            <a:r>
              <a:rPr lang="en-US" sz="3200"/>
              <a:t>P</a:t>
            </a:r>
            <a:r>
              <a:rPr lang="vi-VN" sz="3200"/>
              <a:t>hải có </a:t>
            </a:r>
            <a:r>
              <a:rPr lang="vi-VN" sz="3200" b="1"/>
              <a:t>đường dẫn</a:t>
            </a:r>
            <a:r>
              <a:rPr lang="vi-VN" sz="3200"/>
              <a:t> để kết nối các mô-đun.</a:t>
            </a:r>
            <a:endParaRPr lang="en-US" sz="3200"/>
          </a:p>
          <a:p>
            <a:r>
              <a:rPr lang="vi-VN" sz="3200"/>
              <a:t>Tập</a:t>
            </a:r>
            <a:r>
              <a:rPr lang="en-US" sz="3200"/>
              <a:t> </a:t>
            </a:r>
            <a:r>
              <a:rPr lang="vi-VN" sz="3200"/>
              <a:t>các</a:t>
            </a:r>
            <a:r>
              <a:rPr lang="en-US" sz="3200"/>
              <a:t> </a:t>
            </a:r>
            <a:r>
              <a:rPr lang="vi-VN" sz="3200"/>
              <a:t>đường nối các mô-đun khác nhau được gọi là cấu trúc liên kết.</a:t>
            </a:r>
            <a:endParaRPr lang="en-US" sz="3200"/>
          </a:p>
          <a:p>
            <a:r>
              <a:rPr lang="vi-VN" sz="3200"/>
              <a:t>Thiết kế của cấu trúc này sẽ phụ thuộc vào sự trao đổi phải được thực hiện giữa các mô-đun.</a:t>
            </a:r>
            <a:endParaRPr lang="en-US" sz="3200"/>
          </a:p>
        </p:txBody>
      </p:sp>
      <p:sp>
        <p:nvSpPr>
          <p:cNvPr id="4" name="Cloud Callout 3"/>
          <p:cNvSpPr/>
          <p:nvPr/>
        </p:nvSpPr>
        <p:spPr bwMode="auto">
          <a:xfrm>
            <a:off x="2168240" y="2564904"/>
            <a:ext cx="4680520" cy="3528392"/>
          </a:xfrm>
          <a:prstGeom prst="cloudCallout">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rPr>
              <a:t>Làm</a:t>
            </a:r>
            <a:r>
              <a:rPr kumimoji="0" lang="en-US" sz="2400" b="1" i="0" u="none" strike="noStrike" cap="none" normalizeH="0">
                <a:ln>
                  <a:noFill/>
                </a:ln>
                <a:solidFill>
                  <a:schemeClr val="tx1"/>
                </a:solidFill>
                <a:effectLst/>
              </a:rPr>
              <a:t> sao liên lạc được?</a:t>
            </a:r>
          </a:p>
          <a:p>
            <a:pPr marL="0" marR="0" indent="0" algn="l" defTabSz="914400" rtl="0" eaLnBrk="0" fontAlgn="base" latinLnBrk="0" hangingPunct="0">
              <a:lnSpc>
                <a:spcPct val="100000"/>
              </a:lnSpc>
              <a:spcBef>
                <a:spcPct val="0"/>
              </a:spcBef>
              <a:spcAft>
                <a:spcPct val="0"/>
              </a:spcAft>
              <a:buClrTx/>
              <a:buSzTx/>
              <a:buFontTx/>
              <a:buNone/>
              <a:tabLst/>
            </a:pPr>
            <a:r>
              <a:rPr lang="en-US" b="1" baseline="0"/>
              <a:t>Liên</a:t>
            </a:r>
            <a:r>
              <a:rPr lang="en-US" b="1"/>
              <a:t> lạc như thế nào?</a:t>
            </a:r>
            <a:endParaRPr kumimoji="0" lang="en-US" sz="2400" b="1" i="0" u="none" strike="noStrike" cap="none" normalizeH="0" baseline="0">
              <a:ln>
                <a:noFill/>
              </a:ln>
              <a:solidFill>
                <a:schemeClr val="tx1"/>
              </a:solidFill>
              <a:effectLst/>
            </a:endParaRPr>
          </a:p>
        </p:txBody>
      </p:sp>
    </p:spTree>
    <p:extLst>
      <p:ext uri="{BB962C8B-B14F-4D97-AF65-F5344CB8AC3E}">
        <p14:creationId xmlns:p14="http://schemas.microsoft.com/office/powerpoint/2010/main" val="154748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Cấu trúc liên kết </a:t>
            </a:r>
          </a:p>
        </p:txBody>
      </p:sp>
      <p:sp>
        <p:nvSpPr>
          <p:cNvPr id="3" name="Content Placeholder 2"/>
          <p:cNvSpPr>
            <a:spLocks noGrp="1"/>
          </p:cNvSpPr>
          <p:nvPr>
            <p:ph idx="1"/>
          </p:nvPr>
        </p:nvSpPr>
        <p:spPr/>
        <p:txBody>
          <a:bodyPr/>
          <a:lstStyle/>
          <a:p>
            <a:r>
              <a:rPr lang="vi-VN" sz="3200" dirty="0"/>
              <a:t>Một máy tính bao gồm một bộ các thành phần hoặc mô-đun gồm ba loại cơ bản (bộ xử lý, bộ nhớ, I/O) liên lạc với nhau.</a:t>
            </a:r>
            <a:endParaRPr lang="en-US" sz="3200" dirty="0"/>
          </a:p>
          <a:p>
            <a:r>
              <a:rPr lang="en-US" sz="3200" dirty="0"/>
              <a:t>P</a:t>
            </a:r>
            <a:r>
              <a:rPr lang="vi-VN" sz="3200" dirty="0"/>
              <a:t>hải có </a:t>
            </a:r>
            <a:r>
              <a:rPr lang="vi-VN" sz="3200" b="1" dirty="0"/>
              <a:t>đường dẫn</a:t>
            </a:r>
            <a:r>
              <a:rPr lang="vi-VN" sz="3200" dirty="0"/>
              <a:t> để kết nối các mô-đun.</a:t>
            </a:r>
            <a:endParaRPr lang="en-US" sz="3200" dirty="0"/>
          </a:p>
          <a:p>
            <a:r>
              <a:rPr lang="vi-VN" sz="3200" dirty="0"/>
              <a:t>Tập</a:t>
            </a:r>
            <a:r>
              <a:rPr lang="en-US" sz="3200" dirty="0"/>
              <a:t> </a:t>
            </a:r>
            <a:r>
              <a:rPr lang="vi-VN" sz="3200" dirty="0"/>
              <a:t>các</a:t>
            </a:r>
            <a:r>
              <a:rPr lang="en-US" sz="3200" dirty="0"/>
              <a:t> </a:t>
            </a:r>
            <a:r>
              <a:rPr lang="vi-VN" sz="3200" dirty="0"/>
              <a:t>đường nối các mô-đun khác nhau được gọi là </a:t>
            </a:r>
            <a:r>
              <a:rPr lang="vi-VN" sz="3200" b="1" i="1" dirty="0"/>
              <a:t>cấu trúc liên kết</a:t>
            </a:r>
            <a:r>
              <a:rPr lang="vi-VN" sz="3200" dirty="0"/>
              <a:t>.</a:t>
            </a:r>
            <a:endParaRPr lang="en-US" sz="3200" dirty="0"/>
          </a:p>
          <a:p>
            <a:r>
              <a:rPr lang="vi-VN" sz="3200" dirty="0"/>
              <a:t>Thiết kế của cấu trúc này sẽ phụ thuộc vào sự trao đổi phải được thực hiện giữa các mô-đun.</a:t>
            </a:r>
            <a:endParaRPr lang="en-US" sz="3200" dirty="0"/>
          </a:p>
        </p:txBody>
      </p:sp>
    </p:spTree>
    <p:extLst>
      <p:ext uri="{BB962C8B-B14F-4D97-AF65-F5344CB8AC3E}">
        <p14:creationId xmlns:p14="http://schemas.microsoft.com/office/powerpoint/2010/main" val="385141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ltLang="en-US"/>
              <a:t>Kết nối</a:t>
            </a:r>
          </a:p>
        </p:txBody>
      </p:sp>
      <p:sp>
        <p:nvSpPr>
          <p:cNvPr id="11267" name="Rectangle 3"/>
          <p:cNvSpPr>
            <a:spLocks noGrp="1" noChangeArrowheads="1"/>
          </p:cNvSpPr>
          <p:nvPr>
            <p:ph type="body" idx="1"/>
          </p:nvPr>
        </p:nvSpPr>
        <p:spPr>
          <a:xfrm>
            <a:off x="457200" y="1066800"/>
            <a:ext cx="4330824" cy="5638800"/>
          </a:xfrm>
        </p:spPr>
        <p:txBody>
          <a:bodyPr/>
          <a:lstStyle/>
          <a:p>
            <a:r>
              <a:rPr lang="en-GB" altLang="en-US"/>
              <a:t>Tất cả các đơn vị phải được kết nối</a:t>
            </a:r>
          </a:p>
          <a:p>
            <a:r>
              <a:rPr lang="en-GB" altLang="en-US"/>
              <a:t>Loại kết nối khác nhau với các đơn vị khác nhau:</a:t>
            </a:r>
          </a:p>
          <a:p>
            <a:pPr lvl="1"/>
            <a:r>
              <a:rPr lang="en-GB" altLang="en-US"/>
              <a:t>Memory</a:t>
            </a:r>
          </a:p>
          <a:p>
            <a:pPr lvl="1"/>
            <a:r>
              <a:rPr lang="en-GB" altLang="en-US"/>
              <a:t>Input/Output</a:t>
            </a:r>
          </a:p>
          <a:p>
            <a:pPr lvl="1"/>
            <a:r>
              <a:rPr lang="en-GB" altLang="en-US"/>
              <a:t>CPU</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22549" t="9848" r="24510" b="15909"/>
          <a:stretch>
            <a:fillRect/>
          </a:stretch>
        </p:blipFill>
        <p:spPr bwMode="auto">
          <a:xfrm>
            <a:off x="4788024" y="44624"/>
            <a:ext cx="4104455"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41A2F2CB-914E-4CC6-BD1E-5AA7BF462E23}"/>
              </a:ext>
            </a:extLst>
          </p:cNvPr>
          <p:cNvSpPr txBox="1"/>
          <p:nvPr/>
        </p:nvSpPr>
        <p:spPr>
          <a:xfrm>
            <a:off x="251521" y="4289028"/>
            <a:ext cx="4114800" cy="2308324"/>
          </a:xfrm>
          <a:prstGeom prst="rect">
            <a:avLst/>
          </a:prstGeom>
          <a:solidFill>
            <a:srgbClr val="FFC000"/>
          </a:solidFill>
        </p:spPr>
        <p:txBody>
          <a:bodyPr wrap="square" rtlCol="0">
            <a:spAutoFit/>
          </a:bodyPr>
          <a:lstStyle/>
          <a:p>
            <a:r>
              <a:rPr lang="en-US" u="sng" dirty="0" err="1"/>
              <a:t>Chú</a:t>
            </a:r>
            <a:r>
              <a:rPr lang="en-US" u="sng" dirty="0"/>
              <a:t> ý:</a:t>
            </a:r>
          </a:p>
          <a:p>
            <a:pPr marL="342900" indent="-342900">
              <a:buFontTx/>
              <a:buChar char="-"/>
            </a:pPr>
            <a:r>
              <a:rPr lang="en-US" dirty="0" err="1"/>
              <a:t>Mũi</a:t>
            </a:r>
            <a:r>
              <a:rPr lang="en-US" dirty="0"/>
              <a:t> </a:t>
            </a:r>
            <a:r>
              <a:rPr lang="en-US" dirty="0" err="1"/>
              <a:t>tên</a:t>
            </a:r>
            <a:r>
              <a:rPr lang="en-US" dirty="0"/>
              <a:t> </a:t>
            </a:r>
            <a:r>
              <a:rPr lang="en-US" dirty="0" err="1"/>
              <a:t>lớn</a:t>
            </a:r>
            <a:r>
              <a:rPr lang="en-US" dirty="0"/>
              <a:t>: </a:t>
            </a:r>
            <a:r>
              <a:rPr lang="en-US" dirty="0" err="1"/>
              <a:t>biểu</a:t>
            </a:r>
            <a:r>
              <a:rPr lang="en-US" dirty="0"/>
              <a:t> </a:t>
            </a:r>
            <a:r>
              <a:rPr lang="en-US" dirty="0" err="1"/>
              <a:t>diễn</a:t>
            </a:r>
            <a:r>
              <a:rPr lang="en-US" dirty="0"/>
              <a:t> </a:t>
            </a:r>
            <a:r>
              <a:rPr lang="en-US" dirty="0" err="1"/>
              <a:t>nhiều</a:t>
            </a:r>
            <a:r>
              <a:rPr lang="en-US" dirty="0"/>
              <a:t> </a:t>
            </a:r>
            <a:r>
              <a:rPr lang="en-US" dirty="0" err="1"/>
              <a:t>dòng</a:t>
            </a:r>
            <a:r>
              <a:rPr lang="en-US" dirty="0"/>
              <a:t> </a:t>
            </a:r>
            <a:r>
              <a:rPr lang="en-US" dirty="0" err="1"/>
              <a:t>tín</a:t>
            </a:r>
            <a:r>
              <a:rPr lang="en-US" dirty="0"/>
              <a:t> </a:t>
            </a:r>
            <a:r>
              <a:rPr lang="en-US" dirty="0" err="1"/>
              <a:t>hiệu</a:t>
            </a:r>
            <a:r>
              <a:rPr lang="en-US" dirty="0"/>
              <a:t> </a:t>
            </a:r>
            <a:r>
              <a:rPr lang="en-US" dirty="0" err="1"/>
              <a:t>mang</a:t>
            </a:r>
            <a:r>
              <a:rPr lang="en-US" dirty="0"/>
              <a:t> </a:t>
            </a:r>
            <a:r>
              <a:rPr lang="en-US" dirty="0" err="1"/>
              <a:t>nhiều</a:t>
            </a:r>
            <a:r>
              <a:rPr lang="en-US" dirty="0"/>
              <a:t> bit </a:t>
            </a:r>
            <a:r>
              <a:rPr lang="en-US" dirty="0" err="1"/>
              <a:t>thông</a:t>
            </a:r>
            <a:r>
              <a:rPr lang="en-US" dirty="0"/>
              <a:t> tin song </a:t>
            </a:r>
            <a:r>
              <a:rPr lang="en-US" dirty="0" err="1"/>
              <a:t>song</a:t>
            </a:r>
            <a:endParaRPr lang="en-US" dirty="0"/>
          </a:p>
          <a:p>
            <a:pPr marL="342900" indent="-342900">
              <a:buFontTx/>
              <a:buChar char="-"/>
            </a:pPr>
            <a:r>
              <a:rPr lang="en-US" dirty="0" err="1"/>
              <a:t>Mỗi</a:t>
            </a:r>
            <a:r>
              <a:rPr lang="en-US" dirty="0"/>
              <a:t> </a:t>
            </a:r>
            <a:r>
              <a:rPr lang="en-US" dirty="0" err="1"/>
              <a:t>mũi</a:t>
            </a:r>
            <a:r>
              <a:rPr lang="en-US" dirty="0"/>
              <a:t> </a:t>
            </a:r>
            <a:r>
              <a:rPr lang="en-US" dirty="0" err="1"/>
              <a:t>tên</a:t>
            </a:r>
            <a:r>
              <a:rPr lang="en-US" dirty="0"/>
              <a:t> </a:t>
            </a:r>
            <a:r>
              <a:rPr lang="en-US" dirty="0" err="1"/>
              <a:t>nhỏ</a:t>
            </a:r>
            <a:r>
              <a:rPr lang="en-US" dirty="0"/>
              <a:t>: </a:t>
            </a:r>
            <a:r>
              <a:rPr lang="en-US" dirty="0" err="1"/>
              <a:t>biểu</a:t>
            </a:r>
            <a:r>
              <a:rPr lang="en-US" dirty="0"/>
              <a:t> </a:t>
            </a:r>
            <a:r>
              <a:rPr lang="en-US" dirty="0" err="1"/>
              <a:t>diễn</a:t>
            </a:r>
            <a:r>
              <a:rPr lang="en-US" dirty="0"/>
              <a:t> 1 </a:t>
            </a:r>
            <a:r>
              <a:rPr lang="en-US" dirty="0" err="1"/>
              <a:t>dòng</a:t>
            </a:r>
            <a:r>
              <a:rPr lang="en-US" dirty="0"/>
              <a:t> </a:t>
            </a:r>
            <a:r>
              <a:rPr lang="en-US" dirty="0" err="1"/>
              <a:t>tín</a:t>
            </a:r>
            <a:r>
              <a:rPr lang="en-US" dirty="0"/>
              <a:t> </a:t>
            </a:r>
            <a:r>
              <a:rPr lang="en-US" dirty="0" err="1"/>
              <a:t>hiệu</a:t>
            </a:r>
            <a:r>
              <a:rPr lang="en-US" dirty="0"/>
              <a:t> </a:t>
            </a:r>
            <a:r>
              <a:rPr lang="en-US" dirty="0" err="1"/>
              <a:t>đơn</a:t>
            </a:r>
            <a:endParaRPr lang="en-US" dirty="0"/>
          </a:p>
        </p:txBody>
      </p:sp>
    </p:spTree>
    <p:extLst>
      <p:ext uri="{BB962C8B-B14F-4D97-AF65-F5344CB8AC3E}">
        <p14:creationId xmlns:p14="http://schemas.microsoft.com/office/powerpoint/2010/main" val="168385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Các thành phần máy tính</a:t>
            </a:r>
          </a:p>
        </p:txBody>
      </p:sp>
      <p:sp>
        <p:nvSpPr>
          <p:cNvPr id="3" name="Content Placeholder 2"/>
          <p:cNvSpPr>
            <a:spLocks noGrp="1"/>
          </p:cNvSpPr>
          <p:nvPr>
            <p:ph idx="1"/>
          </p:nvPr>
        </p:nvSpPr>
        <p:spPr/>
        <p:txBody>
          <a:bodyPr/>
          <a:lstStyle/>
          <a:p>
            <a:pPr algn="just"/>
            <a:r>
              <a:rPr lang="vi-VN"/>
              <a:t>Một máy tính bao gồm CPU (bộ xử lý trung tâm), bộ nhớ và các thành phần I/O, với một hoặc nhiều mô-đun của từng loại. Các thành phần này được liên kết với nhau theo một cách nào đó để đạt được chức năng cơ bản của máy tính, đó là để thực hiện các chương trình.</a:t>
            </a:r>
            <a:endParaRPr lang="en-US"/>
          </a:p>
          <a:p>
            <a:pPr algn="just"/>
            <a:r>
              <a:rPr lang="en-US"/>
              <a:t>Ở</a:t>
            </a:r>
            <a:r>
              <a:rPr lang="vi-VN"/>
              <a:t> mức cao nhất, chúng ta có thể mô tả</a:t>
            </a:r>
            <a:r>
              <a:rPr lang="en-US"/>
              <a:t> đặc điểm</a:t>
            </a:r>
            <a:r>
              <a:rPr lang="vi-VN"/>
              <a:t> một hệ thống máy tính bằng cách</a:t>
            </a:r>
            <a:endParaRPr lang="en-US"/>
          </a:p>
          <a:p>
            <a:pPr lvl="1" algn="just"/>
            <a:r>
              <a:rPr lang="en-US"/>
              <a:t>M</a:t>
            </a:r>
            <a:r>
              <a:rPr lang="vi-VN"/>
              <a:t>ô tả hoạt động bên ngoài của mỗi thành phần</a:t>
            </a:r>
            <a:endParaRPr lang="en-US"/>
          </a:p>
          <a:p>
            <a:pPr lvl="2" algn="just"/>
            <a:r>
              <a:rPr lang="en-US"/>
              <a:t>D</a:t>
            </a:r>
            <a:r>
              <a:rPr lang="vi-VN"/>
              <a:t>ữ liệu và các tín hiệu điều khiển mà nó trao đổi với các thành phần khác</a:t>
            </a:r>
            <a:r>
              <a:rPr lang="en-US"/>
              <a:t>.</a:t>
            </a:r>
          </a:p>
          <a:p>
            <a:pPr lvl="1" algn="just"/>
            <a:r>
              <a:rPr lang="en-US"/>
              <a:t>Khảo sát</a:t>
            </a:r>
            <a:r>
              <a:rPr lang="vi-VN"/>
              <a:t> cấu trúc kết nối và các điều khiển được yêu cầu để quản lý việc sử dụng cấu trúc kết nối.</a:t>
            </a:r>
            <a:endParaRPr lang="en-US"/>
          </a:p>
        </p:txBody>
      </p:sp>
    </p:spTree>
    <p:extLst>
      <p:ext uri="{BB962C8B-B14F-4D97-AF65-F5344CB8AC3E}">
        <p14:creationId xmlns:p14="http://schemas.microsoft.com/office/powerpoint/2010/main" val="2958241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a:t>Kết nối bộ nhớ</a:t>
            </a:r>
          </a:p>
        </p:txBody>
      </p:sp>
      <p:sp>
        <p:nvSpPr>
          <p:cNvPr id="13315" name="Rectangle 3"/>
          <p:cNvSpPr>
            <a:spLocks noGrp="1" noChangeArrowheads="1"/>
          </p:cNvSpPr>
          <p:nvPr>
            <p:ph type="body" idx="1"/>
          </p:nvPr>
        </p:nvSpPr>
        <p:spPr>
          <a:xfrm>
            <a:off x="395536" y="1101080"/>
            <a:ext cx="2674640" cy="5604520"/>
          </a:xfrm>
        </p:spPr>
        <p:txBody>
          <a:bodyPr/>
          <a:lstStyle/>
          <a:p>
            <a:r>
              <a:rPr lang="en-GB" altLang="en-US" dirty="0" err="1"/>
              <a:t>Nhận</a:t>
            </a:r>
            <a:r>
              <a:rPr lang="en-GB" altLang="en-US" dirty="0"/>
              <a:t> </a:t>
            </a:r>
            <a:r>
              <a:rPr lang="en-GB" altLang="en-US" dirty="0" err="1"/>
              <a:t>và</a:t>
            </a:r>
            <a:r>
              <a:rPr lang="en-GB" altLang="en-US" dirty="0"/>
              <a:t> </a:t>
            </a:r>
            <a:r>
              <a:rPr lang="en-GB" altLang="en-US" dirty="0" err="1"/>
              <a:t>gởi</a:t>
            </a:r>
            <a:r>
              <a:rPr lang="en-GB" altLang="en-US" dirty="0"/>
              <a:t> </a:t>
            </a:r>
            <a:r>
              <a:rPr lang="en-GB" altLang="en-US" dirty="0" err="1"/>
              <a:t>dữ</a:t>
            </a:r>
            <a:r>
              <a:rPr lang="en-GB" altLang="en-US" dirty="0"/>
              <a:t> </a:t>
            </a:r>
            <a:r>
              <a:rPr lang="en-GB" altLang="en-US" dirty="0" err="1"/>
              <a:t>liệu</a:t>
            </a:r>
            <a:endParaRPr lang="en-GB" altLang="en-US" dirty="0"/>
          </a:p>
          <a:p>
            <a:r>
              <a:rPr lang="en-GB" altLang="en-US" dirty="0" err="1"/>
              <a:t>Nhận</a:t>
            </a:r>
            <a:r>
              <a:rPr lang="en-GB" altLang="en-US" dirty="0"/>
              <a:t> </a:t>
            </a:r>
            <a:r>
              <a:rPr lang="en-GB" altLang="en-US" dirty="0" err="1"/>
              <a:t>địa</a:t>
            </a:r>
            <a:r>
              <a:rPr lang="en-GB" altLang="en-US" dirty="0"/>
              <a:t> </a:t>
            </a:r>
            <a:r>
              <a:rPr lang="en-GB" altLang="en-US" dirty="0" err="1"/>
              <a:t>chỉ</a:t>
            </a:r>
            <a:r>
              <a:rPr lang="en-GB" altLang="en-US" dirty="0"/>
              <a:t> (</a:t>
            </a:r>
            <a:r>
              <a:rPr lang="en-GB" altLang="en-US" dirty="0" err="1"/>
              <a:t>của</a:t>
            </a:r>
            <a:r>
              <a:rPr lang="en-GB" altLang="en-US" dirty="0"/>
              <a:t> </a:t>
            </a:r>
            <a:r>
              <a:rPr lang="en-GB" altLang="en-US" dirty="0" err="1"/>
              <a:t>các</a:t>
            </a:r>
            <a:r>
              <a:rPr lang="en-GB" altLang="en-US" dirty="0"/>
              <a:t> </a:t>
            </a:r>
            <a:r>
              <a:rPr lang="en-GB" altLang="en-US" dirty="0" err="1"/>
              <a:t>vị</a:t>
            </a:r>
            <a:r>
              <a:rPr lang="en-GB" altLang="en-US" dirty="0"/>
              <a:t> </a:t>
            </a:r>
            <a:r>
              <a:rPr lang="en-GB" altLang="en-US" dirty="0" err="1"/>
              <a:t>trí</a:t>
            </a:r>
            <a:r>
              <a:rPr lang="en-GB" altLang="en-US" dirty="0"/>
              <a:t>)</a:t>
            </a:r>
          </a:p>
          <a:p>
            <a:r>
              <a:rPr lang="en-GB" altLang="en-US" dirty="0" err="1"/>
              <a:t>Nhận</a:t>
            </a:r>
            <a:r>
              <a:rPr lang="en-GB" altLang="en-US" dirty="0"/>
              <a:t> </a:t>
            </a:r>
            <a:r>
              <a:rPr lang="en-GB" altLang="en-US" dirty="0" err="1"/>
              <a:t>tín</a:t>
            </a:r>
            <a:r>
              <a:rPr lang="en-GB" altLang="en-US" dirty="0"/>
              <a:t> </a:t>
            </a:r>
            <a:r>
              <a:rPr lang="en-GB" altLang="en-US" dirty="0" err="1"/>
              <a:t>hiệu</a:t>
            </a:r>
            <a:r>
              <a:rPr lang="en-GB" altLang="en-US" dirty="0"/>
              <a:t> </a:t>
            </a:r>
            <a:r>
              <a:rPr lang="en-GB" altLang="en-US" dirty="0" err="1"/>
              <a:t>điều</a:t>
            </a:r>
            <a:r>
              <a:rPr lang="en-GB" altLang="en-US" dirty="0"/>
              <a:t> </a:t>
            </a:r>
            <a:r>
              <a:rPr lang="en-GB" altLang="en-US" dirty="0" err="1"/>
              <a:t>khiển</a:t>
            </a:r>
            <a:r>
              <a:rPr lang="en-GB" altLang="en-US" dirty="0"/>
              <a:t> </a:t>
            </a:r>
          </a:p>
          <a:p>
            <a:pPr lvl="1"/>
            <a:r>
              <a:rPr lang="en-GB" altLang="en-US" dirty="0"/>
              <a:t>Read</a:t>
            </a:r>
          </a:p>
          <a:p>
            <a:pPr lvl="1"/>
            <a:r>
              <a:rPr lang="en-GB" altLang="en-US" dirty="0"/>
              <a:t>Write</a:t>
            </a:r>
          </a:p>
          <a:p>
            <a:pPr lvl="1"/>
            <a:r>
              <a:rPr lang="en-GB" altLang="en-US" dirty="0"/>
              <a:t>Timing</a:t>
            </a: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2549" t="9847" r="24510" b="68178"/>
          <a:stretch/>
        </p:blipFill>
        <p:spPr bwMode="auto">
          <a:xfrm>
            <a:off x="2987824" y="1101080"/>
            <a:ext cx="6025742" cy="308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allout: Up Arrow 2">
            <a:extLst>
              <a:ext uri="{FF2B5EF4-FFF2-40B4-BE49-F238E27FC236}">
                <a16:creationId xmlns:a16="http://schemas.microsoft.com/office/drawing/2014/main" id="{0E92E18E-C4A4-4F72-9C68-993D6C6D09D8}"/>
              </a:ext>
            </a:extLst>
          </p:cNvPr>
          <p:cNvSpPr/>
          <p:nvPr/>
        </p:nvSpPr>
        <p:spPr bwMode="auto">
          <a:xfrm>
            <a:off x="2627784" y="3789040"/>
            <a:ext cx="6444208" cy="2916560"/>
          </a:xfrm>
          <a:prstGeom prst="upArrowCallout">
            <a:avLst>
              <a:gd name="adj1" fmla="val 27294"/>
              <a:gd name="adj2" fmla="val 24235"/>
              <a:gd name="adj3" fmla="val 25000"/>
              <a:gd name="adj4" fmla="val 6497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342900" marR="0" indent="-34290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a:ln>
                  <a:noFill/>
                </a:ln>
                <a:solidFill>
                  <a:schemeClr val="tx1"/>
                </a:solidFill>
                <a:effectLst/>
                <a:latin typeface="Times New Roman" panose="02020603050405020304" pitchFamily="18" charset="0"/>
              </a:rPr>
              <a:t>Một</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mô-đun</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nhớ</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thường</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chứa</a:t>
            </a:r>
            <a:r>
              <a:rPr kumimoji="0" lang="en-US" sz="2400" b="0" i="0" u="none" strike="noStrike" cap="none" normalizeH="0" baseline="0" dirty="0">
                <a:ln>
                  <a:noFill/>
                </a:ln>
                <a:solidFill>
                  <a:schemeClr val="tx1"/>
                </a:solidFill>
                <a:effectLst/>
                <a:latin typeface="Times New Roman" panose="02020603050405020304" pitchFamily="18" charset="0"/>
              </a:rPr>
              <a:t> N </a:t>
            </a:r>
            <a:r>
              <a:rPr kumimoji="0" lang="en-US" sz="2400" b="0" i="0" u="none" strike="noStrike" cap="none" normalizeH="0" baseline="0" dirty="0" err="1">
                <a:ln>
                  <a:noFill/>
                </a:ln>
                <a:solidFill>
                  <a:schemeClr val="tx1"/>
                </a:solidFill>
                <a:effectLst/>
                <a:latin typeface="Times New Roman" panose="02020603050405020304" pitchFamily="18" charset="0"/>
              </a:rPr>
              <a:t>từ</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nhớ</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với</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độ</a:t>
            </a:r>
            <a:endParaRPr kumimoji="0" lang="en-US" sz="2400" b="0" i="0" u="none" strike="noStrike" cap="none" normalizeH="0" baseline="0" dirty="0">
              <a:ln>
                <a:noFill/>
              </a:ln>
              <a:solidFill>
                <a:schemeClr val="tx1"/>
              </a:solidFill>
              <a:effectLst/>
              <a:latin typeface="Times New Roman" panose="02020603050405020304" pitchFamily="18" charset="0"/>
            </a:endParaRPr>
          </a:p>
          <a:p>
            <a:pPr marR="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err="1">
                <a:ln>
                  <a:noFill/>
                </a:ln>
                <a:solidFill>
                  <a:schemeClr val="tx1"/>
                </a:solidFill>
                <a:effectLst/>
                <a:latin typeface="Times New Roman" panose="02020603050405020304" pitchFamily="18" charset="0"/>
              </a:rPr>
              <a:t>dài</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bằng</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nhau</a:t>
            </a:r>
            <a:r>
              <a:rPr kumimoji="0" lang="en-US" sz="2400" b="0" i="0" u="none" strike="noStrike" cap="none" normalizeH="0" baseline="0" dirty="0">
                <a:ln>
                  <a:noFill/>
                </a:ln>
                <a:solidFill>
                  <a:schemeClr val="tx1"/>
                </a:solidFill>
                <a:effectLst/>
                <a:latin typeface="Times New Roman" panose="02020603050405020304" pitchFamily="18" charset="0"/>
              </a:rPr>
              <a:t>.</a:t>
            </a:r>
          </a:p>
          <a:p>
            <a:pPr marL="342900" marR="0" indent="-34290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a:ln>
                  <a:noFill/>
                </a:ln>
                <a:solidFill>
                  <a:schemeClr val="tx1"/>
                </a:solidFill>
                <a:effectLst/>
                <a:latin typeface="Times New Roman" panose="02020603050405020304" pitchFamily="18" charset="0"/>
              </a:rPr>
              <a:t>Mỗi</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từ</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được</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gán</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bằng</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một</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địa</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chỉ</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duy</a:t>
            </a:r>
            <a:r>
              <a:rPr kumimoji="0" lang="en-US" sz="2400" b="0" i="0" u="none" strike="noStrike" cap="none" normalizeH="0" baseline="0" dirty="0">
                <a:ln>
                  <a:noFill/>
                </a:ln>
                <a:solidFill>
                  <a:schemeClr val="tx1"/>
                </a:solidFill>
                <a:effectLst/>
                <a:latin typeface="Times New Roman" panose="02020603050405020304" pitchFamily="18" charset="0"/>
              </a:rPr>
              <a:t> </a:t>
            </a:r>
            <a:r>
              <a:rPr kumimoji="0" lang="en-US" sz="2400" b="0" i="0" u="none" strike="noStrike" cap="none" normalizeH="0" baseline="0" dirty="0" err="1">
                <a:ln>
                  <a:noFill/>
                </a:ln>
                <a:solidFill>
                  <a:schemeClr val="tx1"/>
                </a:solidFill>
                <a:effectLst/>
                <a:latin typeface="Times New Roman" panose="02020603050405020304" pitchFamily="18" charset="0"/>
              </a:rPr>
              <a:t>nhất</a:t>
            </a:r>
            <a:endParaRPr lang="en-US" dirty="0"/>
          </a:p>
          <a:p>
            <a:pPr marR="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a:ln>
                  <a:noFill/>
                </a:ln>
                <a:solidFill>
                  <a:schemeClr val="tx1"/>
                </a:solidFill>
                <a:effectLst/>
                <a:latin typeface="Times New Roman" panose="02020603050405020304" pitchFamily="18" charset="0"/>
              </a:rPr>
              <a:t>(0, 1, …, N-1).</a:t>
            </a:r>
          </a:p>
          <a:p>
            <a:pPr marL="342900" marR="0" indent="-342900" algn="l" defTabSz="914400" rtl="0" eaLnBrk="0" fontAlgn="base" latinLnBrk="0" hangingPunct="0">
              <a:lnSpc>
                <a:spcPct val="100000"/>
              </a:lnSpc>
              <a:spcBef>
                <a:spcPct val="0"/>
              </a:spcBef>
              <a:spcAft>
                <a:spcPct val="0"/>
              </a:spcAft>
              <a:buClrTx/>
              <a:buSzTx/>
              <a:buFontTx/>
              <a:buChar char="-"/>
              <a:tabLst/>
            </a:pPr>
            <a:r>
              <a:rPr lang="en-US" dirty="0" err="1"/>
              <a:t>Một</a:t>
            </a:r>
            <a:r>
              <a:rPr lang="en-US" dirty="0"/>
              <a:t> </a:t>
            </a:r>
            <a:r>
              <a:rPr lang="en-US" dirty="0" err="1"/>
              <a:t>từ</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đọc</a:t>
            </a:r>
            <a:r>
              <a:rPr lang="en-US" dirty="0"/>
              <a:t> </a:t>
            </a:r>
            <a:r>
              <a:rPr lang="en-US" dirty="0" err="1"/>
              <a:t>từ</a:t>
            </a:r>
            <a:r>
              <a:rPr lang="en-US" dirty="0"/>
              <a:t> (</a:t>
            </a:r>
            <a:r>
              <a:rPr lang="en-US" dirty="0" err="1"/>
              <a:t>hoặc</a:t>
            </a:r>
            <a:r>
              <a:rPr lang="en-US" dirty="0"/>
              <a:t> </a:t>
            </a:r>
            <a:r>
              <a:rPr lang="en-US" dirty="0" err="1"/>
              <a:t>ghi</a:t>
            </a:r>
            <a:r>
              <a:rPr lang="en-US" dirty="0"/>
              <a:t> </a:t>
            </a:r>
            <a:r>
              <a:rPr lang="en-US" dirty="0" err="1"/>
              <a:t>vào</a:t>
            </a:r>
            <a:r>
              <a:rPr lang="en-US" dirty="0"/>
              <a:t>) </a:t>
            </a:r>
            <a:r>
              <a:rPr lang="en-US" dirty="0" err="1"/>
              <a:t>bộ</a:t>
            </a:r>
            <a:r>
              <a:rPr lang="en-US" dirty="0"/>
              <a:t> </a:t>
            </a:r>
            <a:r>
              <a:rPr lang="en-US" dirty="0" err="1"/>
              <a:t>nhớ</a:t>
            </a:r>
            <a:r>
              <a:rPr lang="en-US" dirty="0"/>
              <a:t>.</a:t>
            </a:r>
          </a:p>
        </p:txBody>
      </p:sp>
    </p:spTree>
    <p:extLst>
      <p:ext uri="{BB962C8B-B14F-4D97-AF65-F5344CB8AC3E}">
        <p14:creationId xmlns:p14="http://schemas.microsoft.com/office/powerpoint/2010/main" val="2210706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ltLang="en-US"/>
              <a:t>Kết nối I/O</a:t>
            </a:r>
          </a:p>
        </p:txBody>
      </p:sp>
      <p:sp>
        <p:nvSpPr>
          <p:cNvPr id="14339" name="Rectangle 3"/>
          <p:cNvSpPr>
            <a:spLocks noGrp="1" noChangeArrowheads="1"/>
          </p:cNvSpPr>
          <p:nvPr>
            <p:ph type="body" idx="1"/>
          </p:nvPr>
        </p:nvSpPr>
        <p:spPr>
          <a:xfrm>
            <a:off x="457200" y="1066800"/>
            <a:ext cx="3322712" cy="5638800"/>
          </a:xfrm>
        </p:spPr>
        <p:txBody>
          <a:bodyPr/>
          <a:lstStyle/>
          <a:p>
            <a:r>
              <a:rPr lang="en-GB" altLang="en-US" dirty="0"/>
              <a:t>Output</a:t>
            </a:r>
          </a:p>
          <a:p>
            <a:pPr lvl="1"/>
            <a:r>
              <a:rPr lang="en-GB" altLang="en-US" dirty="0" err="1"/>
              <a:t>Nhận</a:t>
            </a:r>
            <a:r>
              <a:rPr lang="en-GB" altLang="en-US" dirty="0"/>
              <a:t> </a:t>
            </a:r>
            <a:r>
              <a:rPr lang="en-GB" altLang="en-US" dirty="0" err="1"/>
              <a:t>dữ</a:t>
            </a:r>
            <a:r>
              <a:rPr lang="en-GB" altLang="en-US" dirty="0"/>
              <a:t> </a:t>
            </a:r>
            <a:r>
              <a:rPr lang="en-GB" altLang="en-US" dirty="0" err="1"/>
              <a:t>liệu</a:t>
            </a:r>
            <a:r>
              <a:rPr lang="en-GB" altLang="en-US" dirty="0"/>
              <a:t> </a:t>
            </a:r>
            <a:r>
              <a:rPr lang="en-GB" altLang="en-US" dirty="0" err="1"/>
              <a:t>từ</a:t>
            </a:r>
            <a:r>
              <a:rPr lang="en-GB" altLang="en-US" dirty="0"/>
              <a:t> </a:t>
            </a:r>
            <a:r>
              <a:rPr lang="en-GB" altLang="en-US" dirty="0" err="1"/>
              <a:t>máy</a:t>
            </a:r>
            <a:r>
              <a:rPr lang="en-GB" altLang="en-US" dirty="0"/>
              <a:t> </a:t>
            </a:r>
            <a:r>
              <a:rPr lang="en-GB" altLang="en-US" dirty="0" err="1"/>
              <a:t>tính</a:t>
            </a:r>
            <a:endParaRPr lang="en-GB" altLang="en-US" dirty="0"/>
          </a:p>
          <a:p>
            <a:pPr lvl="1"/>
            <a:r>
              <a:rPr lang="en-GB" altLang="en-US" dirty="0" err="1"/>
              <a:t>Gởi</a:t>
            </a:r>
            <a:r>
              <a:rPr lang="en-GB" altLang="en-US" dirty="0"/>
              <a:t> </a:t>
            </a:r>
            <a:r>
              <a:rPr lang="en-GB" altLang="en-US" dirty="0" err="1"/>
              <a:t>dữ</a:t>
            </a:r>
            <a:r>
              <a:rPr lang="en-GB" altLang="en-US" dirty="0"/>
              <a:t> </a:t>
            </a:r>
            <a:r>
              <a:rPr lang="en-GB" altLang="en-US" dirty="0" err="1"/>
              <a:t>liệu</a:t>
            </a:r>
            <a:r>
              <a:rPr lang="en-GB" altLang="en-US" dirty="0"/>
              <a:t> </a:t>
            </a:r>
            <a:r>
              <a:rPr lang="en-GB" altLang="en-US" dirty="0" err="1"/>
              <a:t>tới</a:t>
            </a:r>
            <a:r>
              <a:rPr lang="en-GB" altLang="en-US" dirty="0"/>
              <a:t> </a:t>
            </a:r>
            <a:r>
              <a:rPr lang="en-GB" altLang="en-US" dirty="0" err="1"/>
              <a:t>thiết</a:t>
            </a:r>
            <a:r>
              <a:rPr lang="en-GB" altLang="en-US" dirty="0"/>
              <a:t> </a:t>
            </a:r>
            <a:r>
              <a:rPr lang="en-GB" altLang="en-US" dirty="0" err="1"/>
              <a:t>bị</a:t>
            </a:r>
            <a:r>
              <a:rPr lang="en-GB" altLang="en-US" dirty="0"/>
              <a:t> </a:t>
            </a:r>
            <a:r>
              <a:rPr lang="en-GB" altLang="en-US" dirty="0" err="1"/>
              <a:t>ngoại</a:t>
            </a:r>
            <a:r>
              <a:rPr lang="en-GB" altLang="en-US" dirty="0"/>
              <a:t> vi</a:t>
            </a:r>
          </a:p>
          <a:p>
            <a:r>
              <a:rPr lang="en-GB" altLang="en-US" dirty="0"/>
              <a:t>Input</a:t>
            </a:r>
          </a:p>
          <a:p>
            <a:pPr lvl="1"/>
            <a:r>
              <a:rPr lang="en-GB" altLang="en-US" dirty="0" err="1"/>
              <a:t>Nhận</a:t>
            </a:r>
            <a:r>
              <a:rPr lang="en-GB" altLang="en-US" dirty="0"/>
              <a:t> </a:t>
            </a:r>
            <a:r>
              <a:rPr lang="en-GB" altLang="en-US" dirty="0" err="1"/>
              <a:t>dữ</a:t>
            </a:r>
            <a:r>
              <a:rPr lang="en-GB" altLang="en-US" dirty="0"/>
              <a:t> </a:t>
            </a:r>
            <a:r>
              <a:rPr lang="en-GB" altLang="en-US" dirty="0" err="1"/>
              <a:t>liệu</a:t>
            </a:r>
            <a:r>
              <a:rPr lang="en-GB" altLang="en-US" dirty="0"/>
              <a:t> </a:t>
            </a:r>
            <a:r>
              <a:rPr lang="en-GB" altLang="en-US" dirty="0" err="1"/>
              <a:t>từ</a:t>
            </a:r>
            <a:r>
              <a:rPr lang="en-GB" altLang="en-US" dirty="0"/>
              <a:t> </a:t>
            </a:r>
            <a:r>
              <a:rPr lang="en-GB" altLang="en-US" dirty="0" err="1"/>
              <a:t>thiết</a:t>
            </a:r>
            <a:r>
              <a:rPr lang="en-GB" altLang="en-US" dirty="0"/>
              <a:t> </a:t>
            </a:r>
            <a:r>
              <a:rPr lang="en-GB" altLang="en-US" dirty="0" err="1"/>
              <a:t>bị</a:t>
            </a:r>
            <a:r>
              <a:rPr lang="en-GB" altLang="en-US" dirty="0"/>
              <a:t> </a:t>
            </a:r>
            <a:r>
              <a:rPr lang="en-GB" altLang="en-US" dirty="0" err="1"/>
              <a:t>ngoại</a:t>
            </a:r>
            <a:r>
              <a:rPr lang="en-GB" altLang="en-US" dirty="0"/>
              <a:t> vi</a:t>
            </a:r>
          </a:p>
          <a:p>
            <a:pPr lvl="1"/>
            <a:r>
              <a:rPr lang="en-GB" altLang="en-US" dirty="0" err="1"/>
              <a:t>Gởi</a:t>
            </a:r>
            <a:r>
              <a:rPr lang="en-GB" altLang="en-US" dirty="0"/>
              <a:t> </a:t>
            </a:r>
            <a:r>
              <a:rPr lang="en-GB" altLang="en-US" dirty="0" err="1"/>
              <a:t>dữ</a:t>
            </a:r>
            <a:r>
              <a:rPr lang="en-GB" altLang="en-US" dirty="0"/>
              <a:t> </a:t>
            </a:r>
            <a:r>
              <a:rPr lang="en-GB" altLang="en-US" dirty="0" err="1"/>
              <a:t>liệu</a:t>
            </a:r>
            <a:r>
              <a:rPr lang="en-GB" altLang="en-US" dirty="0"/>
              <a:t> </a:t>
            </a:r>
            <a:r>
              <a:rPr lang="en-GB" altLang="en-US" dirty="0" err="1"/>
              <a:t>tới</a:t>
            </a:r>
            <a:r>
              <a:rPr lang="en-GB" altLang="en-US" dirty="0"/>
              <a:t> </a:t>
            </a:r>
            <a:r>
              <a:rPr lang="en-GB" altLang="en-US" dirty="0" err="1"/>
              <a:t>máy</a:t>
            </a:r>
            <a:r>
              <a:rPr lang="en-GB" altLang="en-US" dirty="0"/>
              <a:t> </a:t>
            </a:r>
            <a:r>
              <a:rPr lang="en-GB" altLang="en-US" dirty="0" err="1"/>
              <a:t>tính</a:t>
            </a:r>
            <a:endParaRPr lang="en-GB" altLang="en-US" dirty="0"/>
          </a:p>
          <a:p>
            <a:endParaRPr lang="en-GB" altLang="en-US" dirty="0"/>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2549" t="34591" r="24510" b="40484"/>
          <a:stretch/>
        </p:blipFill>
        <p:spPr bwMode="auto">
          <a:xfrm>
            <a:off x="3851920" y="1196752"/>
            <a:ext cx="4963583"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allout: Up Arrow 1">
            <a:extLst>
              <a:ext uri="{FF2B5EF4-FFF2-40B4-BE49-F238E27FC236}">
                <a16:creationId xmlns:a16="http://schemas.microsoft.com/office/drawing/2014/main" id="{1E3BF261-F68B-4222-B99B-A6FBF063F65A}"/>
              </a:ext>
            </a:extLst>
          </p:cNvPr>
          <p:cNvSpPr/>
          <p:nvPr/>
        </p:nvSpPr>
        <p:spPr bwMode="auto">
          <a:xfrm>
            <a:off x="3203848" y="3869030"/>
            <a:ext cx="5832648" cy="2872338"/>
          </a:xfrm>
          <a:prstGeom prst="upArrowCallout">
            <a:avLst>
              <a:gd name="adj1" fmla="val 13858"/>
              <a:gd name="adj2" fmla="val 15052"/>
              <a:gd name="adj3" fmla="val 25000"/>
              <a:gd name="adj4" fmla="val 7333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342900" marR="0" indent="-34290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anose="02020603050405020304" pitchFamily="18" charset="0"/>
              </a:rPr>
              <a:t>2 </a:t>
            </a:r>
            <a:r>
              <a:rPr kumimoji="0" lang="en-US" sz="2000" b="0" i="0" u="none" strike="noStrike" cap="none" normalizeH="0" baseline="0" dirty="0" err="1">
                <a:ln>
                  <a:noFill/>
                </a:ln>
                <a:solidFill>
                  <a:schemeClr val="tx1"/>
                </a:solidFill>
                <a:effectLst/>
                <a:latin typeface="Times New Roman" panose="02020603050405020304" pitchFamily="18" charset="0"/>
              </a:rPr>
              <a:t>hoạt</a:t>
            </a:r>
            <a:r>
              <a:rPr kumimoji="0" lang="en-US" sz="2000" b="0" i="0" u="none" strike="noStrike" cap="none" normalizeH="0" baseline="0" dirty="0">
                <a:ln>
                  <a:noFill/>
                </a:ln>
                <a:solidFill>
                  <a:schemeClr val="tx1"/>
                </a:solidFill>
                <a:effectLst/>
                <a:latin typeface="Times New Roman" panose="02020603050405020304" pitchFamily="18" charset="0"/>
              </a:rPr>
              <a:t> </a:t>
            </a:r>
            <a:r>
              <a:rPr kumimoji="0" lang="en-US" sz="2000" b="0" i="0" u="none" strike="noStrike" cap="none" normalizeH="0" baseline="0" dirty="0" err="1">
                <a:ln>
                  <a:noFill/>
                </a:ln>
                <a:solidFill>
                  <a:schemeClr val="tx1"/>
                </a:solidFill>
                <a:effectLst/>
                <a:latin typeface="Times New Roman" panose="02020603050405020304" pitchFamily="18" charset="0"/>
              </a:rPr>
              <a:t>động</a:t>
            </a:r>
            <a:r>
              <a:rPr kumimoji="0" lang="en-US" sz="2000" b="0" i="0" u="none" strike="noStrike" cap="none" normalizeH="0" baseline="0" dirty="0">
                <a:ln>
                  <a:noFill/>
                </a:ln>
                <a:solidFill>
                  <a:schemeClr val="tx1"/>
                </a:solidFill>
                <a:effectLst/>
                <a:latin typeface="Times New Roman" panose="02020603050405020304" pitchFamily="18" charset="0"/>
              </a:rPr>
              <a:t> </a:t>
            </a:r>
            <a:r>
              <a:rPr kumimoji="0" lang="en-US" sz="2000" b="0" i="0" u="none" strike="noStrike" cap="none" normalizeH="0" baseline="0" dirty="0" err="1">
                <a:ln>
                  <a:noFill/>
                </a:ln>
                <a:solidFill>
                  <a:schemeClr val="tx1"/>
                </a:solidFill>
                <a:effectLst/>
                <a:latin typeface="Times New Roman" panose="02020603050405020304" pitchFamily="18" charset="0"/>
              </a:rPr>
              <a:t>chính</a:t>
            </a:r>
            <a:r>
              <a:rPr kumimoji="0" lang="en-US" sz="2000" b="0" i="0" u="none" strike="noStrike" cap="none" normalizeH="0" baseline="0" dirty="0">
                <a:ln>
                  <a:noFill/>
                </a:ln>
                <a:solidFill>
                  <a:schemeClr val="tx1"/>
                </a:solidFill>
                <a:effectLst/>
                <a:latin typeface="Times New Roman" panose="02020603050405020304" pitchFamily="18" charset="0"/>
              </a:rPr>
              <a:t>: </a:t>
            </a:r>
            <a:r>
              <a:rPr kumimoji="0" lang="en-US" sz="2000" b="0" i="0" u="none" strike="noStrike" cap="none" normalizeH="0" baseline="0" dirty="0" err="1">
                <a:ln>
                  <a:noFill/>
                </a:ln>
                <a:solidFill>
                  <a:schemeClr val="tx1"/>
                </a:solidFill>
                <a:effectLst/>
                <a:latin typeface="Times New Roman" panose="02020603050405020304" pitchFamily="18" charset="0"/>
              </a:rPr>
              <a:t>đọc</a:t>
            </a:r>
            <a:r>
              <a:rPr kumimoji="0" lang="en-US" sz="2000" b="0" i="0" u="none" strike="noStrike" cap="none" normalizeH="0" baseline="0" dirty="0">
                <a:ln>
                  <a:noFill/>
                </a:ln>
                <a:solidFill>
                  <a:schemeClr val="tx1"/>
                </a:solidFill>
                <a:effectLst/>
                <a:latin typeface="Times New Roman" panose="02020603050405020304" pitchFamily="18" charset="0"/>
              </a:rPr>
              <a:t> </a:t>
            </a:r>
            <a:r>
              <a:rPr kumimoji="0" lang="en-US" sz="2000" b="0" i="0" u="none" strike="noStrike" cap="none" normalizeH="0" baseline="0" dirty="0" err="1">
                <a:ln>
                  <a:noFill/>
                </a:ln>
                <a:solidFill>
                  <a:schemeClr val="tx1"/>
                </a:solidFill>
                <a:effectLst/>
                <a:latin typeface="Times New Roman" panose="02020603050405020304" pitchFamily="18" charset="0"/>
              </a:rPr>
              <a:t>và</a:t>
            </a:r>
            <a:r>
              <a:rPr kumimoji="0" lang="en-US" sz="2000" b="0" i="0" u="none" strike="noStrike" cap="none" normalizeH="0" baseline="0" dirty="0">
                <a:ln>
                  <a:noFill/>
                </a:ln>
                <a:solidFill>
                  <a:schemeClr val="tx1"/>
                </a:solidFill>
                <a:effectLst/>
                <a:latin typeface="Times New Roman" panose="02020603050405020304" pitchFamily="18" charset="0"/>
              </a:rPr>
              <a:t> </a:t>
            </a:r>
            <a:r>
              <a:rPr kumimoji="0" lang="en-US" sz="2000" b="0" i="0" u="none" strike="noStrike" cap="none" normalizeH="0" baseline="0" dirty="0" err="1">
                <a:ln>
                  <a:noFill/>
                </a:ln>
                <a:solidFill>
                  <a:schemeClr val="tx1"/>
                </a:solidFill>
                <a:effectLst/>
                <a:latin typeface="Times New Roman" panose="02020603050405020304" pitchFamily="18" charset="0"/>
              </a:rPr>
              <a:t>ghi</a:t>
            </a:r>
            <a:endParaRPr kumimoji="0" lang="en-US" sz="2000" b="0" i="0" u="none" strike="noStrike" cap="none" normalizeH="0" baseline="0" dirty="0">
              <a:ln>
                <a:noFill/>
              </a:ln>
              <a:solidFill>
                <a:schemeClr val="tx1"/>
              </a:solidFill>
              <a:effectLst/>
              <a:latin typeface="Times New Roman" panose="02020603050405020304" pitchFamily="18" charset="0"/>
            </a:endParaRPr>
          </a:p>
          <a:p>
            <a:pPr marL="342900" marR="0" indent="-342900" algn="l" defTabSz="914400" rtl="0" eaLnBrk="0" fontAlgn="base" latinLnBrk="0" hangingPunct="0">
              <a:lnSpc>
                <a:spcPct val="100000"/>
              </a:lnSpc>
              <a:spcBef>
                <a:spcPct val="0"/>
              </a:spcBef>
              <a:spcAft>
                <a:spcPct val="0"/>
              </a:spcAft>
              <a:buClrTx/>
              <a:buSzTx/>
              <a:buFontTx/>
              <a:buChar char="-"/>
              <a:tabLst/>
            </a:pPr>
            <a:r>
              <a:rPr lang="en-US" sz="2000" dirty="0" err="1"/>
              <a:t>Một</a:t>
            </a:r>
            <a:r>
              <a:rPr lang="en-US" sz="2000" dirty="0"/>
              <a:t> </a:t>
            </a:r>
            <a:r>
              <a:rPr lang="en-US" sz="2000" dirty="0" err="1"/>
              <a:t>mô-đun</a:t>
            </a:r>
            <a:r>
              <a:rPr lang="en-US" sz="2000" dirty="0"/>
              <a:t> I/O </a:t>
            </a:r>
            <a:r>
              <a:rPr lang="en-US" sz="2000" dirty="0" err="1"/>
              <a:t>có</a:t>
            </a:r>
            <a:r>
              <a:rPr lang="en-US" sz="2000" dirty="0"/>
              <a:t> </a:t>
            </a:r>
            <a:r>
              <a:rPr lang="en-US" sz="2000" dirty="0" err="1"/>
              <a:t>thể</a:t>
            </a:r>
            <a:r>
              <a:rPr lang="en-US" sz="2000" dirty="0"/>
              <a:t> </a:t>
            </a:r>
            <a:r>
              <a:rPr lang="en-US" sz="2000" dirty="0" err="1"/>
              <a:t>điều</a:t>
            </a:r>
            <a:r>
              <a:rPr lang="en-US" sz="2000" dirty="0"/>
              <a:t> </a:t>
            </a:r>
            <a:r>
              <a:rPr lang="en-US" sz="2000" dirty="0" err="1"/>
              <a:t>khiển</a:t>
            </a:r>
            <a:r>
              <a:rPr lang="en-US" sz="2000" dirty="0"/>
              <a:t> </a:t>
            </a:r>
            <a:r>
              <a:rPr lang="en-US" sz="2000" dirty="0" err="1"/>
              <a:t>nhiều</a:t>
            </a:r>
            <a:endParaRPr lang="en-US" sz="2000" dirty="0"/>
          </a:p>
          <a:p>
            <a:pPr marR="0" algn="l" defTabSz="914400" rtl="0" eaLnBrk="0" fontAlgn="base" latinLnBrk="0" hangingPunct="0">
              <a:lnSpc>
                <a:spcPct val="100000"/>
              </a:lnSpc>
              <a:spcBef>
                <a:spcPct val="0"/>
              </a:spcBef>
              <a:spcAft>
                <a:spcPct val="0"/>
              </a:spcAft>
              <a:buClrTx/>
              <a:buSzTx/>
              <a:tabLst/>
            </a:pPr>
            <a:r>
              <a:rPr lang="en-US" sz="2000" dirty="0" err="1"/>
              <a:t>hơn</a:t>
            </a:r>
            <a:r>
              <a:rPr lang="en-US" sz="2000" dirty="0"/>
              <a:t> 1 </a:t>
            </a:r>
            <a:r>
              <a:rPr lang="en-US" sz="2000" dirty="0" err="1"/>
              <a:t>thiết</a:t>
            </a:r>
            <a:r>
              <a:rPr lang="en-US" sz="2000" dirty="0"/>
              <a:t> </a:t>
            </a:r>
            <a:r>
              <a:rPr lang="en-US" sz="2000" dirty="0" err="1"/>
              <a:t>bị</a:t>
            </a:r>
            <a:r>
              <a:rPr lang="en-US" sz="2000" dirty="0"/>
              <a:t> </a:t>
            </a:r>
            <a:r>
              <a:rPr lang="en-US" sz="2000" dirty="0" err="1"/>
              <a:t>ngoại</a:t>
            </a:r>
            <a:r>
              <a:rPr lang="en-US" sz="2000" dirty="0"/>
              <a:t> vi.</a:t>
            </a:r>
          </a:p>
          <a:p>
            <a:pPr marL="342900" marR="0" indent="-342900" algn="l" defTabSz="914400" rtl="0" eaLnBrk="0" fontAlgn="base" latinLnBrk="0" hangingPunct="0">
              <a:lnSpc>
                <a:spcPct val="100000"/>
              </a:lnSpc>
              <a:spcBef>
                <a:spcPct val="0"/>
              </a:spcBef>
              <a:spcAft>
                <a:spcPct val="0"/>
              </a:spcAft>
              <a:buClrTx/>
              <a:buSzTx/>
              <a:buFontTx/>
              <a:buChar char="-"/>
              <a:tabLst/>
            </a:pPr>
            <a:r>
              <a:rPr lang="en-US" sz="2000" dirty="0" err="1"/>
              <a:t>M</a:t>
            </a:r>
            <a:r>
              <a:rPr kumimoji="0" lang="en-US" sz="2000" b="0" i="0" u="none" strike="noStrike" cap="none" normalizeH="0" baseline="0" dirty="0" err="1">
                <a:ln>
                  <a:noFill/>
                </a:ln>
                <a:solidFill>
                  <a:schemeClr val="tx1"/>
                </a:solidFill>
                <a:effectLst/>
                <a:latin typeface="Times New Roman" panose="02020603050405020304" pitchFamily="18" charset="0"/>
              </a:rPr>
              <a:t>ỗi</a:t>
            </a:r>
            <a:r>
              <a:rPr kumimoji="0" lang="en-US" sz="2000" b="0" i="0" u="none" strike="noStrike" cap="none" normalizeH="0" baseline="0" dirty="0">
                <a:ln>
                  <a:noFill/>
                </a:ln>
                <a:solidFill>
                  <a:schemeClr val="tx1"/>
                </a:solidFill>
                <a:effectLst/>
                <a:latin typeface="Times New Roman" panose="02020603050405020304" pitchFamily="18" charset="0"/>
              </a:rPr>
              <a:t> </a:t>
            </a:r>
            <a:r>
              <a:rPr kumimoji="0" lang="en-US" sz="2000" b="0" i="0" u="none" strike="noStrike" cap="none" normalizeH="0" baseline="0" dirty="0" err="1">
                <a:ln>
                  <a:noFill/>
                </a:ln>
                <a:solidFill>
                  <a:schemeClr val="tx1"/>
                </a:solidFill>
                <a:effectLst/>
                <a:latin typeface="Times New Roman" panose="02020603050405020304" pitchFamily="18" charset="0"/>
              </a:rPr>
              <a:t>giao</a:t>
            </a:r>
            <a:r>
              <a:rPr kumimoji="0" lang="en-US" sz="2000" b="0" i="0" u="none" strike="noStrike" cap="none" normalizeH="0" baseline="0" dirty="0">
                <a:ln>
                  <a:noFill/>
                </a:ln>
                <a:solidFill>
                  <a:schemeClr val="tx1"/>
                </a:solidFill>
                <a:effectLst/>
                <a:latin typeface="Times New Roman" panose="02020603050405020304" pitchFamily="18" charset="0"/>
              </a:rPr>
              <a:t> </a:t>
            </a:r>
            <a:r>
              <a:rPr lang="en-US" sz="2000" dirty="0" err="1"/>
              <a:t>tiếp</a:t>
            </a:r>
            <a:r>
              <a:rPr lang="en-US" sz="2000" dirty="0"/>
              <a:t> </a:t>
            </a:r>
            <a:r>
              <a:rPr lang="en-US" sz="2000" dirty="0" err="1"/>
              <a:t>với</a:t>
            </a:r>
            <a:r>
              <a:rPr lang="en-US" sz="2000" dirty="0"/>
              <a:t> </a:t>
            </a:r>
            <a:r>
              <a:rPr lang="en-US" sz="2000" dirty="0" err="1"/>
              <a:t>thiết</a:t>
            </a:r>
            <a:r>
              <a:rPr lang="en-US" sz="2000" dirty="0"/>
              <a:t> </a:t>
            </a:r>
            <a:r>
              <a:rPr lang="en-US" sz="2000" dirty="0" err="1"/>
              <a:t>bị</a:t>
            </a:r>
            <a:r>
              <a:rPr lang="en-US" sz="2000" dirty="0"/>
              <a:t> </a:t>
            </a:r>
            <a:r>
              <a:rPr lang="en-US" sz="2000" dirty="0" err="1"/>
              <a:t>ngoại</a:t>
            </a:r>
            <a:r>
              <a:rPr lang="en-US" sz="2000" dirty="0"/>
              <a:t> vi </a:t>
            </a:r>
            <a:r>
              <a:rPr lang="en-US" sz="2000" dirty="0" err="1"/>
              <a:t>được</a:t>
            </a:r>
            <a:r>
              <a:rPr lang="en-US" sz="2000" dirty="0"/>
              <a:t> </a:t>
            </a:r>
            <a:r>
              <a:rPr lang="en-US" sz="2000" dirty="0" err="1"/>
              <a:t>gọi</a:t>
            </a:r>
            <a:endParaRPr lang="en-US" sz="2000" dirty="0"/>
          </a:p>
          <a:p>
            <a:pPr marR="0" algn="l" defTabSz="914400" rtl="0" eaLnBrk="0" fontAlgn="base" latinLnBrk="0" hangingPunct="0">
              <a:lnSpc>
                <a:spcPct val="100000"/>
              </a:lnSpc>
              <a:spcBef>
                <a:spcPct val="0"/>
              </a:spcBef>
              <a:spcAft>
                <a:spcPct val="0"/>
              </a:spcAft>
              <a:buClrTx/>
              <a:buSzTx/>
              <a:tabLst/>
            </a:pPr>
            <a:r>
              <a:rPr lang="en-US" sz="2000" dirty="0" err="1"/>
              <a:t>là</a:t>
            </a:r>
            <a:r>
              <a:rPr lang="en-US" sz="2000" dirty="0"/>
              <a:t> </a:t>
            </a:r>
            <a:r>
              <a:rPr lang="en-US" sz="2000" dirty="0" err="1"/>
              <a:t>một</a:t>
            </a:r>
            <a:r>
              <a:rPr lang="en-US" sz="2000" dirty="0"/>
              <a:t> CỔNG </a:t>
            </a:r>
            <a:r>
              <a:rPr lang="en-US" sz="2000" dirty="0" err="1"/>
              <a:t>và</a:t>
            </a:r>
            <a:r>
              <a:rPr lang="en-US" sz="2000" dirty="0"/>
              <a:t> </a:t>
            </a:r>
            <a:r>
              <a:rPr lang="en-US" sz="2000" dirty="0" err="1"/>
              <a:t>được</a:t>
            </a:r>
            <a:r>
              <a:rPr lang="en-US" sz="2000" dirty="0"/>
              <a:t> </a:t>
            </a:r>
            <a:r>
              <a:rPr lang="en-US" sz="2000" dirty="0" err="1"/>
              <a:t>gán</a:t>
            </a:r>
            <a:r>
              <a:rPr lang="en-US" sz="2000" dirty="0"/>
              <a:t> </a:t>
            </a:r>
            <a:r>
              <a:rPr lang="en-US" sz="2000" dirty="0" err="1"/>
              <a:t>bằng</a:t>
            </a:r>
            <a:r>
              <a:rPr lang="en-US" sz="2000" dirty="0"/>
              <a:t> </a:t>
            </a:r>
            <a:r>
              <a:rPr lang="en-US" sz="2000" dirty="0" err="1"/>
              <a:t>địa</a:t>
            </a:r>
            <a:r>
              <a:rPr lang="en-US" sz="2000" dirty="0"/>
              <a:t> </a:t>
            </a:r>
            <a:r>
              <a:rPr lang="en-US" sz="2000" dirty="0" err="1"/>
              <a:t>chỉ</a:t>
            </a:r>
            <a:r>
              <a:rPr lang="en-US" sz="2000" dirty="0"/>
              <a:t> </a:t>
            </a:r>
            <a:r>
              <a:rPr lang="en-US" sz="2000" dirty="0" err="1"/>
              <a:t>duy</a:t>
            </a:r>
            <a:r>
              <a:rPr lang="en-US" sz="2000" dirty="0"/>
              <a:t> </a:t>
            </a:r>
            <a:r>
              <a:rPr lang="en-US" sz="2000" dirty="0" err="1"/>
              <a:t>nhất</a:t>
            </a:r>
            <a:endParaRPr lang="en-US" sz="2000" dirty="0"/>
          </a:p>
          <a:p>
            <a:pPr marR="0" algn="l" defTabSz="914400" rtl="0" eaLnBrk="0" fontAlgn="base" latinLnBrk="0" hangingPunct="0">
              <a:lnSpc>
                <a:spcPct val="100000"/>
              </a:lnSpc>
              <a:spcBef>
                <a:spcPct val="0"/>
              </a:spcBef>
              <a:spcAft>
                <a:spcPct val="0"/>
              </a:spcAft>
              <a:buClrTx/>
              <a:buSzTx/>
              <a:tabLst/>
            </a:pPr>
            <a:r>
              <a:rPr lang="en-US" sz="2000" dirty="0"/>
              <a:t>(0, 1, …, M-1)</a:t>
            </a:r>
          </a:p>
          <a:p>
            <a:pPr marL="342900" marR="0" indent="-34290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imes New Roman" panose="02020603050405020304" pitchFamily="18" charset="0"/>
              </a:rPr>
              <a:t>M</a:t>
            </a:r>
            <a:r>
              <a:rPr lang="en-US" sz="2000" dirty="0" err="1"/>
              <a:t>ô-đun</a:t>
            </a:r>
            <a:r>
              <a:rPr lang="en-US" sz="2000" dirty="0"/>
              <a:t> I/O </a:t>
            </a:r>
            <a:r>
              <a:rPr lang="en-US" sz="2000" dirty="0" err="1"/>
              <a:t>có</a:t>
            </a:r>
            <a:r>
              <a:rPr lang="en-US" sz="2000" dirty="0"/>
              <a:t> </a:t>
            </a:r>
            <a:r>
              <a:rPr lang="en-US" sz="2000" dirty="0" err="1"/>
              <a:t>thể</a:t>
            </a:r>
            <a:r>
              <a:rPr lang="en-US" sz="2000" dirty="0"/>
              <a:t> </a:t>
            </a:r>
            <a:r>
              <a:rPr lang="en-US" sz="2000" dirty="0" err="1"/>
              <a:t>gởi</a:t>
            </a:r>
            <a:r>
              <a:rPr lang="en-US" sz="2000" dirty="0"/>
              <a:t> </a:t>
            </a:r>
            <a:r>
              <a:rPr lang="en-US" sz="2000" dirty="0" err="1"/>
              <a:t>tín</a:t>
            </a:r>
            <a:r>
              <a:rPr lang="en-US" sz="2000" dirty="0"/>
              <a:t> </a:t>
            </a:r>
            <a:r>
              <a:rPr lang="en-US" sz="2000" dirty="0" err="1"/>
              <a:t>hiệu</a:t>
            </a:r>
            <a:r>
              <a:rPr lang="en-US" sz="2000" dirty="0"/>
              <a:t> </a:t>
            </a:r>
            <a:r>
              <a:rPr lang="en-US" sz="2000" dirty="0" err="1"/>
              <a:t>ngắt</a:t>
            </a:r>
            <a:r>
              <a:rPr lang="en-US" sz="2000" dirty="0"/>
              <a:t> </a:t>
            </a:r>
            <a:r>
              <a:rPr lang="en-US" sz="2000" dirty="0" err="1"/>
              <a:t>tới</a:t>
            </a:r>
            <a:r>
              <a:rPr lang="en-US" sz="2000" dirty="0"/>
              <a:t> CPU.</a:t>
            </a:r>
          </a:p>
        </p:txBody>
      </p:sp>
    </p:spTree>
    <p:extLst>
      <p:ext uri="{BB962C8B-B14F-4D97-AF65-F5344CB8AC3E}">
        <p14:creationId xmlns:p14="http://schemas.microsoft.com/office/powerpoint/2010/main" val="799918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a:t>Kết nối I/O</a:t>
            </a:r>
          </a:p>
        </p:txBody>
      </p:sp>
      <p:sp>
        <p:nvSpPr>
          <p:cNvPr id="15363" name="Rectangle 3"/>
          <p:cNvSpPr>
            <a:spLocks noGrp="1" noChangeArrowheads="1"/>
          </p:cNvSpPr>
          <p:nvPr>
            <p:ph type="body" idx="1"/>
          </p:nvPr>
        </p:nvSpPr>
        <p:spPr/>
        <p:txBody>
          <a:bodyPr/>
          <a:lstStyle/>
          <a:p>
            <a:r>
              <a:rPr lang="en-GB" altLang="en-US"/>
              <a:t>Nhận tín hiệu điều khiển từ máy tính</a:t>
            </a:r>
          </a:p>
          <a:p>
            <a:r>
              <a:rPr lang="en-GB" altLang="en-US"/>
              <a:t>Gởi tín hiệu điều khiển tới thiết bị ngoại vi</a:t>
            </a:r>
          </a:p>
          <a:p>
            <a:r>
              <a:rPr lang="en-GB" altLang="en-US"/>
              <a:t>Nhận địa chỉ từ máy tính</a:t>
            </a:r>
          </a:p>
          <a:p>
            <a:pPr lvl="1"/>
            <a:r>
              <a:rPr lang="en-GB" altLang="en-US"/>
              <a:t>VD: số port để định danh thiết bị ngoại vi</a:t>
            </a:r>
          </a:p>
          <a:p>
            <a:r>
              <a:rPr lang="en-GB" altLang="en-US"/>
              <a:t>Gởi tín hiệu ngắt (điều khiển)</a:t>
            </a: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2549" t="34591" r="24510" b="40484"/>
          <a:stretch/>
        </p:blipFill>
        <p:spPr bwMode="auto">
          <a:xfrm>
            <a:off x="1768657" y="3645024"/>
            <a:ext cx="4963583"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70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5363">
                                            <p:txEl>
                                              <p:pRg st="3" end="3"/>
                                            </p:txEl>
                                          </p:spTgt>
                                        </p:tgtEl>
                                        <p:attrNameLst>
                                          <p:attrName>style.visibility</p:attrName>
                                        </p:attrNameLst>
                                      </p:cBhvr>
                                      <p:to>
                                        <p:strVal val="visible"/>
                                      </p:to>
                                    </p:set>
                                    <p:anim calcmode="lin" valueType="num">
                                      <p:cBhvr additive="base">
                                        <p:cTn id="23" dur="500" fill="hold"/>
                                        <p:tgtEl>
                                          <p:spTgt spid="1536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3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5363">
                                            <p:txEl>
                                              <p:pRg st="4" end="4"/>
                                            </p:txEl>
                                          </p:spTgt>
                                        </p:tgtEl>
                                        <p:attrNameLst>
                                          <p:attrName>style.visibility</p:attrName>
                                        </p:attrNameLst>
                                      </p:cBhvr>
                                      <p:to>
                                        <p:strVal val="visible"/>
                                      </p:to>
                                    </p:set>
                                    <p:anim calcmode="lin" valueType="num">
                                      <p:cBhvr additive="base">
                                        <p:cTn id="29" dur="500" fill="hold"/>
                                        <p:tgtEl>
                                          <p:spTgt spid="1536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53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a:t>Kết nối CPU</a:t>
            </a:r>
          </a:p>
        </p:txBody>
      </p:sp>
      <p:sp>
        <p:nvSpPr>
          <p:cNvPr id="12291" name="Rectangle 3"/>
          <p:cNvSpPr>
            <a:spLocks noGrp="1" noChangeArrowheads="1"/>
          </p:cNvSpPr>
          <p:nvPr>
            <p:ph type="body" idx="1"/>
          </p:nvPr>
        </p:nvSpPr>
        <p:spPr/>
        <p:txBody>
          <a:bodyPr/>
          <a:lstStyle/>
          <a:p>
            <a:r>
              <a:rPr lang="en-GB" altLang="en-US"/>
              <a:t>Đọc lệnh và dữ liệu</a:t>
            </a:r>
          </a:p>
          <a:p>
            <a:r>
              <a:rPr lang="en-GB" altLang="en-US"/>
              <a:t>Ghi ra dữ liệu (sau khi xử lý)</a:t>
            </a:r>
          </a:p>
          <a:p>
            <a:r>
              <a:rPr lang="en-GB" altLang="en-US"/>
              <a:t>Gởi tín hiệu điều khiển tới đơn vị khác</a:t>
            </a:r>
          </a:p>
          <a:p>
            <a:r>
              <a:rPr lang="en-GB" altLang="en-US"/>
              <a:t>Nhận (và hành động trên) các ngắt</a:t>
            </a:r>
          </a:p>
          <a:p>
            <a:endParaRPr lang="en-GB" altLang="en-US"/>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2549" t="62286" r="24510" b="15909"/>
          <a:stretch/>
        </p:blipFill>
        <p:spPr bwMode="auto">
          <a:xfrm>
            <a:off x="1331640" y="3356992"/>
            <a:ext cx="5976664" cy="318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982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Liên kết đường truyền</a:t>
            </a:r>
          </a:p>
        </p:txBody>
      </p:sp>
      <p:sp>
        <p:nvSpPr>
          <p:cNvPr id="3" name="Content Placeholder 2"/>
          <p:cNvSpPr>
            <a:spLocks noGrp="1"/>
          </p:cNvSpPr>
          <p:nvPr>
            <p:ph idx="1"/>
          </p:nvPr>
        </p:nvSpPr>
        <p:spPr/>
        <p:txBody>
          <a:bodyPr/>
          <a:lstStyle/>
          <a:p>
            <a:r>
              <a:rPr lang="en-US"/>
              <a:t>Đường truyền (Bus) là gì?</a:t>
            </a:r>
          </a:p>
          <a:p>
            <a:r>
              <a:rPr lang="en-US"/>
              <a:t>Cấu trúc đường truyền</a:t>
            </a:r>
          </a:p>
          <a:p>
            <a:pPr lvl="1"/>
            <a:r>
              <a:rPr lang="en-US"/>
              <a:t>Đường truyền dữ liệu</a:t>
            </a:r>
          </a:p>
          <a:p>
            <a:pPr lvl="1"/>
            <a:r>
              <a:rPr lang="en-US"/>
              <a:t>Đường truyền địa chỉ</a:t>
            </a:r>
          </a:p>
          <a:p>
            <a:pPr lvl="1"/>
            <a:r>
              <a:rPr lang="en-US"/>
              <a:t>Đường truyền điều khiển</a:t>
            </a:r>
          </a:p>
          <a:p>
            <a:r>
              <a:rPr lang="en-US"/>
              <a:t>Hệ thống đa đường truyền</a:t>
            </a:r>
          </a:p>
          <a:p>
            <a:r>
              <a:rPr lang="en-US"/>
              <a:t>Các yếu tố thiết kế đường truyền</a:t>
            </a:r>
          </a:p>
          <a:p>
            <a:pPr lvl="1"/>
            <a:r>
              <a:rPr lang="en-US"/>
              <a:t>Kiểu đường truyền</a:t>
            </a:r>
          </a:p>
          <a:p>
            <a:pPr lvl="1"/>
            <a:r>
              <a:rPr lang="en-US"/>
              <a:t>Phương pháp phân xử</a:t>
            </a:r>
          </a:p>
          <a:p>
            <a:pPr lvl="1"/>
            <a:r>
              <a:rPr lang="en-US"/>
              <a:t>Định thời</a:t>
            </a:r>
          </a:p>
        </p:txBody>
      </p:sp>
    </p:spTree>
    <p:extLst>
      <p:ext uri="{BB962C8B-B14F-4D97-AF65-F5344CB8AC3E}">
        <p14:creationId xmlns:p14="http://schemas.microsoft.com/office/powerpoint/2010/main" val="418264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a:t>Đường truyền là gì</a:t>
            </a:r>
          </a:p>
        </p:txBody>
      </p:sp>
      <p:sp>
        <p:nvSpPr>
          <p:cNvPr id="17411" name="Rectangle 3"/>
          <p:cNvSpPr>
            <a:spLocks noGrp="1" noChangeArrowheads="1"/>
          </p:cNvSpPr>
          <p:nvPr>
            <p:ph type="body" idx="1"/>
          </p:nvPr>
        </p:nvSpPr>
        <p:spPr/>
        <p:txBody>
          <a:bodyPr/>
          <a:lstStyle/>
          <a:p>
            <a:r>
              <a:rPr lang="en-GB" altLang="en-US"/>
              <a:t>Đường liên lạc kết nối hai hoặc nhiều thiết bị</a:t>
            </a:r>
          </a:p>
          <a:p>
            <a:r>
              <a:rPr lang="en-GB" altLang="en-US"/>
              <a:t>Thường sử dụng quảng bá </a:t>
            </a:r>
          </a:p>
          <a:p>
            <a:r>
              <a:rPr lang="en-GB" altLang="en-US"/>
              <a:t>Thường đ</a:t>
            </a:r>
            <a:r>
              <a:rPr lang="vi-VN" altLang="en-US"/>
              <a:t>ư</a:t>
            </a:r>
            <a:r>
              <a:rPr lang="en-US" altLang="en-US"/>
              <a:t>ợc</a:t>
            </a:r>
            <a:r>
              <a:rPr lang="en-GB" altLang="en-US"/>
              <a:t> phân nhóm</a:t>
            </a:r>
          </a:p>
          <a:p>
            <a:pPr lvl="1"/>
            <a:r>
              <a:rPr lang="en-GB" altLang="en-US"/>
              <a:t>Một số kênh trên một đường truyền</a:t>
            </a:r>
          </a:p>
          <a:p>
            <a:pPr lvl="1"/>
            <a:r>
              <a:rPr lang="en-GB" altLang="en-US"/>
              <a:t>VD: đường truyền dữ liệu 32 bit là 32 kênh bit riêng</a:t>
            </a:r>
          </a:p>
          <a:p>
            <a:r>
              <a:rPr lang="en-GB" altLang="en-US"/>
              <a:t>Các dòng nguồn có thể không được xuất hiện</a:t>
            </a:r>
          </a:p>
        </p:txBody>
      </p:sp>
    </p:spTree>
    <p:extLst>
      <p:ext uri="{BB962C8B-B14F-4D97-AF65-F5344CB8AC3E}">
        <p14:creationId xmlns:p14="http://schemas.microsoft.com/office/powerpoint/2010/main" val="3493140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en-US"/>
              <a:t>Đường truyền dữ liệu</a:t>
            </a:r>
          </a:p>
        </p:txBody>
      </p:sp>
      <p:sp>
        <p:nvSpPr>
          <p:cNvPr id="18435" name="Rectangle 3"/>
          <p:cNvSpPr>
            <a:spLocks noGrp="1" noChangeArrowheads="1"/>
          </p:cNvSpPr>
          <p:nvPr>
            <p:ph type="body" idx="1"/>
          </p:nvPr>
        </p:nvSpPr>
        <p:spPr/>
        <p:txBody>
          <a:bodyPr/>
          <a:lstStyle/>
          <a:p>
            <a:r>
              <a:rPr lang="en-GB" altLang="en-US"/>
              <a:t>Vận chuyển dữ liệu</a:t>
            </a:r>
          </a:p>
          <a:p>
            <a:pPr lvl="1"/>
            <a:r>
              <a:rPr lang="en-GB" altLang="en-US"/>
              <a:t>Phân biệt dữ liệu và lệnh</a:t>
            </a:r>
          </a:p>
          <a:p>
            <a:r>
              <a:rPr lang="en-GB" altLang="en-US"/>
              <a:t>Độ rộng là yếu tố chính để xác định hiệu suất toàn bộ hệ thống</a:t>
            </a:r>
          </a:p>
          <a:p>
            <a:pPr lvl="1"/>
            <a:r>
              <a:rPr lang="en-GB" altLang="en-US"/>
              <a:t>8, 16, 32, 64 bit</a:t>
            </a:r>
          </a:p>
          <a:p>
            <a:pPr marL="457200" lvl="1" indent="0">
              <a:buNone/>
            </a:pPr>
            <a:endParaRPr lang="en-GB" altLang="en-US"/>
          </a:p>
          <a:p>
            <a:pPr marL="0" indent="0">
              <a:buNone/>
            </a:pPr>
            <a:r>
              <a:rPr lang="en-GB" altLang="en-US" b="1">
                <a:solidFill>
                  <a:srgbClr val="FFC000"/>
                </a:solidFill>
              </a:rPr>
              <a:t>Nếu đ</a:t>
            </a:r>
            <a:r>
              <a:rPr lang="vi-VN" altLang="en-US" b="1">
                <a:solidFill>
                  <a:srgbClr val="FFC000"/>
                </a:solidFill>
              </a:rPr>
              <a:t>ư</a:t>
            </a:r>
            <a:r>
              <a:rPr lang="en-US" altLang="en-US" b="1">
                <a:solidFill>
                  <a:srgbClr val="FFC000"/>
                </a:solidFill>
              </a:rPr>
              <a:t>ờng truyền dữ liệu có độ rộng là 32 bit và mỗi lệnh có độ dài là 64 bit. Hỏi CPU phải truy xuất bộ nhớ như thế nào trong suốt chu kỳ lệnh?</a:t>
            </a:r>
          </a:p>
          <a:p>
            <a:pPr marL="0" indent="0">
              <a:buNone/>
            </a:pPr>
            <a:r>
              <a:rPr lang="en-US" altLang="en-US" b="1">
                <a:solidFill>
                  <a:srgbClr val="00B0F0"/>
                </a:solidFill>
                <a:sym typeface="Wingdings" panose="05000000000000000000" pitchFamily="2" charset="2"/>
              </a:rPr>
              <a:t> 2 lần</a:t>
            </a:r>
            <a:endParaRPr lang="en-GB" altLang="en-US" b="1">
              <a:solidFill>
                <a:srgbClr val="00B0F0"/>
              </a:solidFill>
            </a:endParaRPr>
          </a:p>
        </p:txBody>
      </p:sp>
    </p:spTree>
    <p:extLst>
      <p:ext uri="{BB962C8B-B14F-4D97-AF65-F5344CB8AC3E}">
        <p14:creationId xmlns:p14="http://schemas.microsoft.com/office/powerpoint/2010/main" val="207983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5" end="5"/>
                                            </p:txEl>
                                          </p:spTgt>
                                        </p:tgtEl>
                                        <p:attrNameLst>
                                          <p:attrName>style.visibility</p:attrName>
                                        </p:attrNameLst>
                                      </p:cBhvr>
                                      <p:to>
                                        <p:strVal val="visible"/>
                                      </p:to>
                                    </p:set>
                                    <p:anim calcmode="lin" valueType="num">
                                      <p:cBhvr additive="base">
                                        <p:cTn id="7"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6" end="6"/>
                                            </p:txEl>
                                          </p:spTgt>
                                        </p:tgtEl>
                                        <p:attrNameLst>
                                          <p:attrName>style.visibility</p:attrName>
                                        </p:attrNameLst>
                                      </p:cBhvr>
                                      <p:to>
                                        <p:strVal val="visible"/>
                                      </p:to>
                                    </p:set>
                                    <p:anim calcmode="lin" valueType="num">
                                      <p:cBhvr additive="base">
                                        <p:cTn id="13"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en-US"/>
              <a:t>Đường truyền địa chỉ</a:t>
            </a:r>
          </a:p>
        </p:txBody>
      </p:sp>
      <p:sp>
        <p:nvSpPr>
          <p:cNvPr id="19459" name="Rectangle 3"/>
          <p:cNvSpPr>
            <a:spLocks noGrp="1" noChangeArrowheads="1"/>
          </p:cNvSpPr>
          <p:nvPr>
            <p:ph type="body" idx="1"/>
          </p:nvPr>
        </p:nvSpPr>
        <p:spPr/>
        <p:txBody>
          <a:bodyPr/>
          <a:lstStyle/>
          <a:p>
            <a:r>
              <a:rPr lang="en-GB" altLang="en-US"/>
              <a:t>Định danh nguồn và đích của dữ liệu</a:t>
            </a:r>
          </a:p>
          <a:p>
            <a:pPr lvl="1"/>
            <a:r>
              <a:rPr lang="en-GB" altLang="en-US"/>
              <a:t>VD: CPU cần đọc một lệnh (dữ liệu) từ một vị trí đã cho trong bộ nhớ</a:t>
            </a:r>
          </a:p>
          <a:p>
            <a:r>
              <a:rPr lang="en-GB" altLang="en-US"/>
              <a:t>Độ rộng xác định </a:t>
            </a:r>
            <a:r>
              <a:rPr lang="en-GB" altLang="en-US" b="1"/>
              <a:t>không gian nhớ tối đa</a:t>
            </a:r>
            <a:r>
              <a:rPr lang="en-GB" altLang="en-US"/>
              <a:t> của hệ thống</a:t>
            </a:r>
          </a:p>
          <a:p>
            <a:pPr lvl="1"/>
            <a:r>
              <a:rPr lang="en-GB" altLang="en-US"/>
              <a:t>VD: 8080 có đường truyền địa chỉ 16bit </a:t>
            </a:r>
            <a:r>
              <a:rPr lang="en-GB" altLang="en-US">
                <a:sym typeface="Wingdings" panose="05000000000000000000" pitchFamily="2" charset="2"/>
              </a:rPr>
              <a:t> có</a:t>
            </a:r>
            <a:r>
              <a:rPr lang="en-GB" altLang="en-US"/>
              <a:t> 2</a:t>
            </a:r>
            <a:r>
              <a:rPr lang="en-GB" altLang="en-US" baseline="30000"/>
              <a:t>16</a:t>
            </a:r>
            <a:r>
              <a:rPr lang="en-GB" altLang="en-US"/>
              <a:t> không gian địa chỉ</a:t>
            </a:r>
          </a:p>
          <a:p>
            <a:r>
              <a:rPr lang="en-GB" altLang="en-US"/>
              <a:t>Cũng được sử dụng để định địa chỉ cho các cổng I/O</a:t>
            </a:r>
          </a:p>
        </p:txBody>
      </p:sp>
    </p:spTree>
    <p:extLst>
      <p:ext uri="{BB962C8B-B14F-4D97-AF65-F5344CB8AC3E}">
        <p14:creationId xmlns:p14="http://schemas.microsoft.com/office/powerpoint/2010/main" val="107140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1000"/>
                                        <p:tgtEl>
                                          <p:spTgt spid="19459">
                                            <p:txEl>
                                              <p:pRg st="0" end="0"/>
                                            </p:txEl>
                                          </p:spTgt>
                                        </p:tgtEl>
                                      </p:cBhvr>
                                    </p:animEffect>
                                    <p:anim calcmode="lin" valueType="num">
                                      <p:cBhvr>
                                        <p:cTn id="8" dur="10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4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fade">
                                      <p:cBhvr>
                                        <p:cTn id="12" dur="1000"/>
                                        <p:tgtEl>
                                          <p:spTgt spid="19459">
                                            <p:txEl>
                                              <p:pRg st="1" end="1"/>
                                            </p:txEl>
                                          </p:spTgt>
                                        </p:tgtEl>
                                      </p:cBhvr>
                                    </p:animEffect>
                                    <p:anim calcmode="lin" valueType="num">
                                      <p:cBhvr>
                                        <p:cTn id="13" dur="10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94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Effect transition="in" filter="fade">
                                      <p:cBhvr>
                                        <p:cTn id="19" dur="1000"/>
                                        <p:tgtEl>
                                          <p:spTgt spid="19459">
                                            <p:txEl>
                                              <p:pRg st="2" end="2"/>
                                            </p:txEl>
                                          </p:spTgt>
                                        </p:tgtEl>
                                      </p:cBhvr>
                                    </p:animEffect>
                                    <p:anim calcmode="lin" valueType="num">
                                      <p:cBhvr>
                                        <p:cTn id="20" dur="10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945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9459">
                                            <p:txEl>
                                              <p:pRg st="3" end="3"/>
                                            </p:txEl>
                                          </p:spTgt>
                                        </p:tgtEl>
                                        <p:attrNameLst>
                                          <p:attrName>style.visibility</p:attrName>
                                        </p:attrNameLst>
                                      </p:cBhvr>
                                      <p:to>
                                        <p:strVal val="visible"/>
                                      </p:to>
                                    </p:set>
                                    <p:animEffect transition="in" filter="fade">
                                      <p:cBhvr>
                                        <p:cTn id="24" dur="1000"/>
                                        <p:tgtEl>
                                          <p:spTgt spid="19459">
                                            <p:txEl>
                                              <p:pRg st="3" end="3"/>
                                            </p:txEl>
                                          </p:spTgt>
                                        </p:tgtEl>
                                      </p:cBhvr>
                                    </p:animEffect>
                                    <p:anim calcmode="lin" valueType="num">
                                      <p:cBhvr>
                                        <p:cTn id="25" dur="10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94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9459">
                                            <p:txEl>
                                              <p:pRg st="4" end="4"/>
                                            </p:txEl>
                                          </p:spTgt>
                                        </p:tgtEl>
                                        <p:attrNameLst>
                                          <p:attrName>style.visibility</p:attrName>
                                        </p:attrNameLst>
                                      </p:cBhvr>
                                      <p:to>
                                        <p:strVal val="visible"/>
                                      </p:to>
                                    </p:set>
                                    <p:animEffect transition="in" filter="fade">
                                      <p:cBhvr>
                                        <p:cTn id="31" dur="1000"/>
                                        <p:tgtEl>
                                          <p:spTgt spid="19459">
                                            <p:txEl>
                                              <p:pRg st="4" end="4"/>
                                            </p:txEl>
                                          </p:spTgt>
                                        </p:tgtEl>
                                      </p:cBhvr>
                                    </p:animEffect>
                                    <p:anim calcmode="lin" valueType="num">
                                      <p:cBhvr>
                                        <p:cTn id="32" dur="10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945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ltLang="en-US"/>
              <a:t>Đường truyền điều khiển</a:t>
            </a:r>
          </a:p>
        </p:txBody>
      </p:sp>
      <p:sp>
        <p:nvSpPr>
          <p:cNvPr id="20483" name="Rectangle 3"/>
          <p:cNvSpPr>
            <a:spLocks noGrp="1" noChangeArrowheads="1"/>
          </p:cNvSpPr>
          <p:nvPr>
            <p:ph type="body" idx="1"/>
          </p:nvPr>
        </p:nvSpPr>
        <p:spPr/>
        <p:txBody>
          <a:bodyPr/>
          <a:lstStyle/>
          <a:p>
            <a:r>
              <a:rPr lang="en-US" altLang="en-US" sz="2400"/>
              <a:t>K</a:t>
            </a:r>
            <a:r>
              <a:rPr lang="vi-VN" altLang="en-US" sz="2400"/>
              <a:t>iểm soát việc truy cập và sử dụng của các dòng dữ liệu và các dòng địa chỉ</a:t>
            </a:r>
            <a:endParaRPr lang="en-GB" altLang="en-US" sz="2400"/>
          </a:p>
          <a:p>
            <a:r>
              <a:rPr lang="en-GB" altLang="en-US" sz="2400"/>
              <a:t>Thông tin điều khiển và thời gian</a:t>
            </a:r>
          </a:p>
          <a:p>
            <a:pPr lvl="1"/>
            <a:r>
              <a:rPr lang="en-GB" altLang="en-US" sz="2000"/>
              <a:t>Memory read/write signal</a:t>
            </a:r>
          </a:p>
          <a:p>
            <a:pPr lvl="1"/>
            <a:r>
              <a:rPr lang="en-GB" altLang="en-US" sz="2000"/>
              <a:t>Interrupt request</a:t>
            </a:r>
          </a:p>
          <a:p>
            <a:pPr lvl="1"/>
            <a:r>
              <a:rPr lang="en-GB" altLang="en-US" sz="2000"/>
              <a:t>Clock signals</a:t>
            </a:r>
          </a:p>
          <a:p>
            <a:r>
              <a:rPr lang="en-GB" altLang="en-US" sz="2400"/>
              <a:t>Nếu một mô-đun muốn gởi dữ liệu tới mô-đun khác:</a:t>
            </a:r>
          </a:p>
          <a:p>
            <a:pPr lvl="1"/>
            <a:r>
              <a:rPr lang="en-GB" altLang="en-US" sz="2000"/>
              <a:t>Có được đường truyền sử dụng</a:t>
            </a:r>
          </a:p>
          <a:p>
            <a:pPr lvl="1"/>
            <a:r>
              <a:rPr lang="en-GB" altLang="en-US" sz="2000"/>
              <a:t>Truyền dữ liệu qua đường truyền</a:t>
            </a:r>
          </a:p>
          <a:p>
            <a:r>
              <a:rPr lang="en-GB" altLang="en-US" sz="2400"/>
              <a:t>Nếu một mô-đun muốn yêu cầu dữ liệu từ mô-đun khác:</a:t>
            </a:r>
          </a:p>
          <a:p>
            <a:pPr lvl="1"/>
            <a:r>
              <a:rPr lang="en-GB" altLang="en-US" sz="2000"/>
              <a:t>Có được đường truyền sử dụng</a:t>
            </a:r>
          </a:p>
          <a:p>
            <a:pPr lvl="1"/>
            <a:r>
              <a:rPr lang="en-GB" altLang="en-US" sz="2000"/>
              <a:t>Truyền yêu cầu sang mô đun khác qua các dòng điều khiển và địa chỉ thích hợp. Sau đó chờ nhận dữ liệu.</a:t>
            </a:r>
          </a:p>
          <a:p>
            <a:endParaRPr lang="en-GB" altLang="en-US" sz="2400"/>
          </a:p>
        </p:txBody>
      </p:sp>
    </p:spTree>
    <p:extLst>
      <p:ext uri="{BB962C8B-B14F-4D97-AF65-F5344CB8AC3E}">
        <p14:creationId xmlns:p14="http://schemas.microsoft.com/office/powerpoint/2010/main" val="67557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483">
                                            <p:txEl>
                                              <p:pRg st="5" end="5"/>
                                            </p:txEl>
                                          </p:spTgt>
                                        </p:tgtEl>
                                        <p:attrNameLst>
                                          <p:attrName>style.visibility</p:attrName>
                                        </p:attrNameLst>
                                      </p:cBhvr>
                                      <p:to>
                                        <p:strVal val="visible"/>
                                      </p:to>
                                    </p:set>
                                    <p:animEffect transition="in" filter="wipe(down)">
                                      <p:cBhvr>
                                        <p:cTn id="7" dur="500"/>
                                        <p:tgtEl>
                                          <p:spTgt spid="20483">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0483">
                                            <p:txEl>
                                              <p:pRg st="6" end="6"/>
                                            </p:txEl>
                                          </p:spTgt>
                                        </p:tgtEl>
                                        <p:attrNameLst>
                                          <p:attrName>style.visibility</p:attrName>
                                        </p:attrNameLst>
                                      </p:cBhvr>
                                      <p:to>
                                        <p:strVal val="visible"/>
                                      </p:to>
                                    </p:set>
                                    <p:animEffect transition="in" filter="wipe(down)">
                                      <p:cBhvr>
                                        <p:cTn id="10" dur="500"/>
                                        <p:tgtEl>
                                          <p:spTgt spid="20483">
                                            <p:txEl>
                                              <p:pRg st="6" end="6"/>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0483">
                                            <p:txEl>
                                              <p:pRg st="7" end="7"/>
                                            </p:txEl>
                                          </p:spTgt>
                                        </p:tgtEl>
                                        <p:attrNameLst>
                                          <p:attrName>style.visibility</p:attrName>
                                        </p:attrNameLst>
                                      </p:cBhvr>
                                      <p:to>
                                        <p:strVal val="visible"/>
                                      </p:to>
                                    </p:set>
                                    <p:animEffect transition="in" filter="wipe(down)">
                                      <p:cBhvr>
                                        <p:cTn id="13" dur="500"/>
                                        <p:tgtEl>
                                          <p:spTgt spid="2048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483">
                                            <p:txEl>
                                              <p:pRg st="8" end="8"/>
                                            </p:txEl>
                                          </p:spTgt>
                                        </p:tgtEl>
                                        <p:attrNameLst>
                                          <p:attrName>style.visibility</p:attrName>
                                        </p:attrNameLst>
                                      </p:cBhvr>
                                      <p:to>
                                        <p:strVal val="visible"/>
                                      </p:to>
                                    </p:set>
                                    <p:animEffect transition="in" filter="fade">
                                      <p:cBhvr>
                                        <p:cTn id="18" dur="1000"/>
                                        <p:tgtEl>
                                          <p:spTgt spid="20483">
                                            <p:txEl>
                                              <p:pRg st="8" end="8"/>
                                            </p:txEl>
                                          </p:spTgt>
                                        </p:tgtEl>
                                      </p:cBhvr>
                                    </p:animEffect>
                                    <p:anim calcmode="lin" valueType="num">
                                      <p:cBhvr>
                                        <p:cTn id="19" dur="10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p:cTn id="20" dur="1000" fill="hold"/>
                                        <p:tgtEl>
                                          <p:spTgt spid="20483">
                                            <p:txEl>
                                              <p:pRg st="8" end="8"/>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0483">
                                            <p:txEl>
                                              <p:pRg st="9" end="9"/>
                                            </p:txEl>
                                          </p:spTgt>
                                        </p:tgtEl>
                                        <p:attrNameLst>
                                          <p:attrName>style.visibility</p:attrName>
                                        </p:attrNameLst>
                                      </p:cBhvr>
                                      <p:to>
                                        <p:strVal val="visible"/>
                                      </p:to>
                                    </p:set>
                                    <p:animEffect transition="in" filter="fade">
                                      <p:cBhvr>
                                        <p:cTn id="23" dur="1000"/>
                                        <p:tgtEl>
                                          <p:spTgt spid="20483">
                                            <p:txEl>
                                              <p:pRg st="9" end="9"/>
                                            </p:txEl>
                                          </p:spTgt>
                                        </p:tgtEl>
                                      </p:cBhvr>
                                    </p:animEffect>
                                    <p:anim calcmode="lin" valueType="num">
                                      <p:cBhvr>
                                        <p:cTn id="24" dur="1000" fill="hold"/>
                                        <p:tgtEl>
                                          <p:spTgt spid="20483">
                                            <p:txEl>
                                              <p:pRg st="9" end="9"/>
                                            </p:txEl>
                                          </p:spTgt>
                                        </p:tgtEl>
                                        <p:attrNameLst>
                                          <p:attrName>ppt_x</p:attrName>
                                        </p:attrNameLst>
                                      </p:cBhvr>
                                      <p:tavLst>
                                        <p:tav tm="0">
                                          <p:val>
                                            <p:strVal val="#ppt_x"/>
                                          </p:val>
                                        </p:tav>
                                        <p:tav tm="100000">
                                          <p:val>
                                            <p:strVal val="#ppt_x"/>
                                          </p:val>
                                        </p:tav>
                                      </p:tavLst>
                                    </p:anim>
                                    <p:anim calcmode="lin" valueType="num">
                                      <p:cBhvr>
                                        <p:cTn id="25" dur="1000" fill="hold"/>
                                        <p:tgtEl>
                                          <p:spTgt spid="20483">
                                            <p:txEl>
                                              <p:pRg st="9" end="9"/>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0483">
                                            <p:txEl>
                                              <p:pRg st="10" end="10"/>
                                            </p:txEl>
                                          </p:spTgt>
                                        </p:tgtEl>
                                        <p:attrNameLst>
                                          <p:attrName>style.visibility</p:attrName>
                                        </p:attrNameLst>
                                      </p:cBhvr>
                                      <p:to>
                                        <p:strVal val="visible"/>
                                      </p:to>
                                    </p:set>
                                    <p:animEffect transition="in" filter="fade">
                                      <p:cBhvr>
                                        <p:cTn id="28" dur="1000"/>
                                        <p:tgtEl>
                                          <p:spTgt spid="20483">
                                            <p:txEl>
                                              <p:pRg st="10" end="10"/>
                                            </p:txEl>
                                          </p:spTgt>
                                        </p:tgtEl>
                                      </p:cBhvr>
                                    </p:animEffect>
                                    <p:anim calcmode="lin" valueType="num">
                                      <p:cBhvr>
                                        <p:cTn id="29" dur="1000" fill="hold"/>
                                        <p:tgtEl>
                                          <p:spTgt spid="20483">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2048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Lược đồ liên kết đường truyền</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b="30487"/>
          <a:stretch>
            <a:fillRect/>
          </a:stretch>
        </p:blipFill>
        <p:spPr bwMode="auto">
          <a:xfrm>
            <a:off x="457200" y="2620963"/>
            <a:ext cx="81534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308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8559-6671-4B72-8443-B123497DEFB4}"/>
              </a:ext>
            </a:extLst>
          </p:cNvPr>
          <p:cNvSpPr>
            <a:spLocks noGrp="1"/>
          </p:cNvSpPr>
          <p:nvPr>
            <p:ph type="title"/>
          </p:nvPr>
        </p:nvSpPr>
        <p:spPr/>
        <p:txBody>
          <a:bodyPr/>
          <a:lstStyle/>
          <a:p>
            <a:r>
              <a:rPr lang="en-US"/>
              <a:t>Tiếp cận phần cứng và phần mềm</a:t>
            </a:r>
          </a:p>
        </p:txBody>
      </p:sp>
      <p:pic>
        <p:nvPicPr>
          <p:cNvPr id="5" name="Content Placeholder 4">
            <a:extLst>
              <a:ext uri="{FF2B5EF4-FFF2-40B4-BE49-F238E27FC236}">
                <a16:creationId xmlns:a16="http://schemas.microsoft.com/office/drawing/2014/main" id="{10F09114-4DBE-4FAD-BE02-CDFAE84B13D6}"/>
              </a:ext>
            </a:extLst>
          </p:cNvPr>
          <p:cNvPicPr>
            <a:picLocks noGrp="1" noChangeAspect="1"/>
          </p:cNvPicPr>
          <p:nvPr>
            <p:ph idx="1"/>
          </p:nvPr>
        </p:nvPicPr>
        <p:blipFill>
          <a:blip r:embed="rId3"/>
          <a:stretch>
            <a:fillRect/>
          </a:stretch>
        </p:blipFill>
        <p:spPr>
          <a:xfrm>
            <a:off x="1907704" y="1163907"/>
            <a:ext cx="5256584" cy="5422706"/>
          </a:xfrm>
        </p:spPr>
      </p:pic>
    </p:spTree>
    <p:extLst>
      <p:ext uri="{BB962C8B-B14F-4D97-AF65-F5344CB8AC3E}">
        <p14:creationId xmlns:p14="http://schemas.microsoft.com/office/powerpoint/2010/main" val="3195900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a:t>Hình dạng đường truyền</a:t>
            </a:r>
          </a:p>
        </p:txBody>
      </p:sp>
      <p:sp>
        <p:nvSpPr>
          <p:cNvPr id="21507" name="Rectangle 3"/>
          <p:cNvSpPr>
            <a:spLocks noGrp="1" noChangeArrowheads="1"/>
          </p:cNvSpPr>
          <p:nvPr>
            <p:ph type="body" idx="1"/>
          </p:nvPr>
        </p:nvSpPr>
        <p:spPr>
          <a:xfrm>
            <a:off x="457200" y="1066800"/>
            <a:ext cx="3394720" cy="5638800"/>
          </a:xfrm>
        </p:spPr>
        <p:txBody>
          <a:bodyPr/>
          <a:lstStyle/>
          <a:p>
            <a:r>
              <a:rPr lang="en-GB" altLang="en-US"/>
              <a:t>Các đường truyền có hình dạng như thế nào?</a:t>
            </a:r>
          </a:p>
          <a:p>
            <a:pPr lvl="1"/>
            <a:r>
              <a:rPr lang="en-GB" altLang="en-US"/>
              <a:t>Các đường song song trên bo mạch</a:t>
            </a:r>
          </a:p>
          <a:p>
            <a:pPr lvl="1"/>
            <a:r>
              <a:rPr lang="en-GB" altLang="en-US"/>
              <a:t>Dải dây cáp</a:t>
            </a:r>
          </a:p>
          <a:p>
            <a:pPr lvl="1"/>
            <a:r>
              <a:rPr lang="en-GB" altLang="en-US"/>
              <a:t>Dải đầu nối trên bo mạch</a:t>
            </a:r>
          </a:p>
          <a:p>
            <a:pPr lvl="2"/>
            <a:r>
              <a:rPr lang="en-GB" altLang="en-US"/>
              <a:t>VD: PCI (</a:t>
            </a:r>
            <a:r>
              <a:rPr lang="en-US"/>
              <a:t>Peripheral Component Interconnect)</a:t>
            </a:r>
            <a:endParaRPr lang="en-GB" altLang="en-US"/>
          </a:p>
          <a:p>
            <a:pPr lvl="1"/>
            <a:r>
              <a:rPr lang="en-GB" altLang="en-US"/>
              <a:t>Bộ dây dẫn</a:t>
            </a:r>
          </a:p>
        </p:txBody>
      </p:sp>
      <p:pic>
        <p:nvPicPr>
          <p:cNvPr id="2" name="Picture 1">
            <a:extLst>
              <a:ext uri="{FF2B5EF4-FFF2-40B4-BE49-F238E27FC236}">
                <a16:creationId xmlns:a16="http://schemas.microsoft.com/office/drawing/2014/main" id="{0562F587-96D3-4309-AE36-74498E78CE1E}"/>
              </a:ext>
            </a:extLst>
          </p:cNvPr>
          <p:cNvPicPr>
            <a:picLocks noChangeAspect="1"/>
          </p:cNvPicPr>
          <p:nvPr/>
        </p:nvPicPr>
        <p:blipFill>
          <a:blip r:embed="rId3"/>
          <a:stretch>
            <a:fillRect/>
          </a:stretch>
        </p:blipFill>
        <p:spPr>
          <a:xfrm>
            <a:off x="3862169" y="1582382"/>
            <a:ext cx="4824631" cy="4943392"/>
          </a:xfrm>
          <a:prstGeom prst="rect">
            <a:avLst/>
          </a:prstGeom>
        </p:spPr>
      </p:pic>
    </p:spTree>
    <p:extLst>
      <p:ext uri="{BB962C8B-B14F-4D97-AF65-F5344CB8AC3E}">
        <p14:creationId xmlns:p14="http://schemas.microsoft.com/office/powerpoint/2010/main" val="266051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Effect transition="in" filter="fade">
                                      <p:cBhvr>
                                        <p:cTn id="13" dur="1000"/>
                                        <p:tgtEl>
                                          <p:spTgt spid="21507">
                                            <p:txEl>
                                              <p:pRg st="1" end="1"/>
                                            </p:txEl>
                                          </p:spTgt>
                                        </p:tgtEl>
                                      </p:cBhvr>
                                    </p:animEffect>
                                    <p:anim calcmode="lin" valueType="num">
                                      <p:cBhvr>
                                        <p:cTn id="14"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15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1507">
                                            <p:txEl>
                                              <p:pRg st="2" end="2"/>
                                            </p:txEl>
                                          </p:spTgt>
                                        </p:tgtEl>
                                        <p:attrNameLst>
                                          <p:attrName>style.visibility</p:attrName>
                                        </p:attrNameLst>
                                      </p:cBhvr>
                                      <p:to>
                                        <p:strVal val="visible"/>
                                      </p:to>
                                    </p:set>
                                    <p:animEffect transition="in" filter="fade">
                                      <p:cBhvr>
                                        <p:cTn id="20" dur="1000"/>
                                        <p:tgtEl>
                                          <p:spTgt spid="21507">
                                            <p:txEl>
                                              <p:pRg st="2" end="2"/>
                                            </p:txEl>
                                          </p:spTgt>
                                        </p:tgtEl>
                                      </p:cBhvr>
                                    </p:animEffect>
                                    <p:anim calcmode="lin" valueType="num">
                                      <p:cBhvr>
                                        <p:cTn id="21"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15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fade">
                                      <p:cBhvr>
                                        <p:cTn id="27" dur="1000"/>
                                        <p:tgtEl>
                                          <p:spTgt spid="21507">
                                            <p:txEl>
                                              <p:pRg st="3" end="3"/>
                                            </p:txEl>
                                          </p:spTgt>
                                        </p:tgtEl>
                                      </p:cBhvr>
                                    </p:animEffect>
                                    <p:anim calcmode="lin" valueType="num">
                                      <p:cBhvr>
                                        <p:cTn id="28"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21507">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fade">
                                      <p:cBhvr>
                                        <p:cTn id="32" dur="1000"/>
                                        <p:tgtEl>
                                          <p:spTgt spid="21507">
                                            <p:txEl>
                                              <p:pRg st="4" end="4"/>
                                            </p:txEl>
                                          </p:spTgt>
                                        </p:tgtEl>
                                      </p:cBhvr>
                                    </p:animEffect>
                                    <p:anim calcmode="lin" valueType="num">
                                      <p:cBhvr>
                                        <p:cTn id="33"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2150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1507">
                                            <p:txEl>
                                              <p:pRg st="5" end="5"/>
                                            </p:txEl>
                                          </p:spTgt>
                                        </p:tgtEl>
                                        <p:attrNameLst>
                                          <p:attrName>style.visibility</p:attrName>
                                        </p:attrNameLst>
                                      </p:cBhvr>
                                      <p:to>
                                        <p:strVal val="visible"/>
                                      </p:to>
                                    </p:set>
                                    <p:animEffect transition="in" filter="fade">
                                      <p:cBhvr>
                                        <p:cTn id="39" dur="1000"/>
                                        <p:tgtEl>
                                          <p:spTgt spid="21507">
                                            <p:txEl>
                                              <p:pRg st="5" end="5"/>
                                            </p:txEl>
                                          </p:spTgt>
                                        </p:tgtEl>
                                      </p:cBhvr>
                                    </p:animEffect>
                                    <p:anim calcmode="lin" valueType="num">
                                      <p:cBhvr>
                                        <p:cTn id="40" dur="10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2150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altLang="en-US" sz="3200"/>
              <a:t>Thể hiện vật lý của kiến trúc đường truyền</a:t>
            </a:r>
          </a:p>
        </p:txBody>
      </p:sp>
      <p:pic>
        <p:nvPicPr>
          <p:cNvPr id="124932" name="Picture 4"/>
          <p:cNvPicPr>
            <a:picLocks noChangeAspect="1" noChangeArrowheads="1"/>
          </p:cNvPicPr>
          <p:nvPr/>
        </p:nvPicPr>
        <p:blipFill>
          <a:blip r:embed="rId2">
            <a:extLst>
              <a:ext uri="{28A0092B-C50C-407E-A947-70E740481C1C}">
                <a14:useLocalDpi xmlns:a14="http://schemas.microsoft.com/office/drawing/2010/main" val="0"/>
              </a:ext>
            </a:extLst>
          </a:blip>
          <a:srcRect b="16869"/>
          <a:stretch>
            <a:fillRect/>
          </a:stretch>
        </p:blipFill>
        <p:spPr bwMode="auto">
          <a:xfrm>
            <a:off x="808038" y="1150938"/>
            <a:ext cx="7526337" cy="555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132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a:t>Các vấn đề đơn đường truyền</a:t>
            </a:r>
          </a:p>
        </p:txBody>
      </p:sp>
      <p:sp>
        <p:nvSpPr>
          <p:cNvPr id="22531" name="Rectangle 3"/>
          <p:cNvSpPr>
            <a:spLocks noGrp="1" noChangeArrowheads="1"/>
          </p:cNvSpPr>
          <p:nvPr>
            <p:ph type="body" idx="1"/>
          </p:nvPr>
        </p:nvSpPr>
        <p:spPr/>
        <p:txBody>
          <a:bodyPr/>
          <a:lstStyle/>
          <a:p>
            <a:r>
              <a:rPr lang="en-GB" altLang="en-US"/>
              <a:t>Nhiều thiết bị gắn vào một đường truyền sẽ dẫn đến:</a:t>
            </a:r>
          </a:p>
          <a:p>
            <a:pPr lvl="1"/>
            <a:r>
              <a:rPr lang="en-GB" altLang="en-US"/>
              <a:t>Độ trễ lan truyền</a:t>
            </a:r>
          </a:p>
          <a:p>
            <a:pPr lvl="2"/>
            <a:r>
              <a:rPr lang="en-GB" altLang="en-US"/>
              <a:t>Các đường dữ liệu dài: </a:t>
            </a:r>
            <a:r>
              <a:rPr lang="vi-VN" altLang="en-US"/>
              <a:t>sự phối hợp sử dụng </a:t>
            </a:r>
            <a:r>
              <a:rPr lang="en-US" altLang="en-US"/>
              <a:t>đường truyền</a:t>
            </a:r>
            <a:r>
              <a:rPr lang="vi-VN" altLang="en-US"/>
              <a:t> có thể ảnh hưởng xấu đến hiệu suất.</a:t>
            </a:r>
            <a:endParaRPr lang="en-US" altLang="en-US"/>
          </a:p>
          <a:p>
            <a:pPr lvl="1"/>
            <a:r>
              <a:rPr lang="en-US" altLang="en-US"/>
              <a:t>Đường truyền trở thành nút cổ chai</a:t>
            </a:r>
          </a:p>
          <a:p>
            <a:pPr lvl="2"/>
            <a:r>
              <a:rPr lang="en-GB" altLang="en-US"/>
              <a:t>Nếu toàn bộ dữ liệu truyền tiếp cận tới sức chứa của đường truyền.</a:t>
            </a:r>
          </a:p>
          <a:p>
            <a:r>
              <a:rPr lang="vi-VN" altLang="en-US"/>
              <a:t>Hầu hết các hệ thống sử dụng nhiều đường truyền để vượt qua những vấn đề này</a:t>
            </a:r>
            <a:endParaRPr lang="en-GB" altLang="en-US"/>
          </a:p>
        </p:txBody>
      </p:sp>
    </p:spTree>
    <p:extLst>
      <p:ext uri="{BB962C8B-B14F-4D97-AF65-F5344CB8AC3E}">
        <p14:creationId xmlns:p14="http://schemas.microsoft.com/office/powerpoint/2010/main" val="277617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additive="base">
                                        <p:cTn id="7"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anim calcmode="lin" valueType="num">
                                      <p:cBhvr additive="base">
                                        <p:cTn id="11"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 calcmode="lin" valueType="num">
                                      <p:cBhvr additive="base">
                                        <p:cTn id="17"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531">
                                            <p:txEl>
                                              <p:pRg st="4" end="4"/>
                                            </p:txEl>
                                          </p:spTgt>
                                        </p:tgtEl>
                                        <p:attrNameLst>
                                          <p:attrName>style.visibility</p:attrName>
                                        </p:attrNameLst>
                                      </p:cBhvr>
                                      <p:to>
                                        <p:strVal val="visible"/>
                                      </p:to>
                                    </p:set>
                                    <p:anim calcmode="lin" valueType="num">
                                      <p:cBhvr additive="base">
                                        <p:cTn id="21"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barn(inVertical)">
                                      <p:cBhvr>
                                        <p:cTn id="27"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ltLang="en-US" sz="2800"/>
              <a:t>Kiến trúc đường truyền truyền thống (với cache)</a:t>
            </a:r>
          </a:p>
        </p:txBody>
      </p:sp>
      <p:pic>
        <p:nvPicPr>
          <p:cNvPr id="27691" name="Picture 43"/>
          <p:cNvPicPr>
            <a:picLocks noChangeAspect="1" noChangeArrowheads="1"/>
          </p:cNvPicPr>
          <p:nvPr/>
        </p:nvPicPr>
        <p:blipFill>
          <a:blip r:embed="rId3">
            <a:extLst>
              <a:ext uri="{28A0092B-C50C-407E-A947-70E740481C1C}">
                <a14:useLocalDpi xmlns:a14="http://schemas.microsoft.com/office/drawing/2010/main" val="0"/>
              </a:ext>
            </a:extLst>
          </a:blip>
          <a:srcRect r="5608" b="62469"/>
          <a:stretch>
            <a:fillRect/>
          </a:stretch>
        </p:blipFill>
        <p:spPr bwMode="auto">
          <a:xfrm>
            <a:off x="457200" y="1412776"/>
            <a:ext cx="8534400" cy="473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49BFF503-FD69-4560-982D-402F12C15D55}"/>
              </a:ext>
            </a:extLst>
          </p:cNvPr>
          <p:cNvSpPr txBox="1"/>
          <p:nvPr/>
        </p:nvSpPr>
        <p:spPr>
          <a:xfrm>
            <a:off x="539552" y="6237312"/>
            <a:ext cx="5832648" cy="461665"/>
          </a:xfrm>
          <a:prstGeom prst="rect">
            <a:avLst/>
          </a:prstGeom>
          <a:noFill/>
        </p:spPr>
        <p:txBody>
          <a:bodyPr wrap="square" rtlCol="0">
            <a:spAutoFit/>
          </a:bodyPr>
          <a:lstStyle/>
          <a:p>
            <a:r>
              <a:rPr lang="en-US" altLang="en-US" dirty="0"/>
              <a:t>SCSI (Small Computer System Interface)</a:t>
            </a:r>
            <a:endParaRPr lang="en-US" dirty="0"/>
          </a:p>
        </p:txBody>
      </p:sp>
    </p:spTree>
    <p:extLst>
      <p:ext uri="{BB962C8B-B14F-4D97-AF65-F5344CB8AC3E}">
        <p14:creationId xmlns:p14="http://schemas.microsoft.com/office/powerpoint/2010/main" val="850606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en-US"/>
              <a:t>Đường truyền hiệu năng cao</a:t>
            </a:r>
          </a:p>
        </p:txBody>
      </p:sp>
      <p:pic>
        <p:nvPicPr>
          <p:cNvPr id="28713" name="Picture 41"/>
          <p:cNvPicPr>
            <a:picLocks noChangeAspect="1" noChangeArrowheads="1"/>
          </p:cNvPicPr>
          <p:nvPr/>
        </p:nvPicPr>
        <p:blipFill>
          <a:blip r:embed="rId3">
            <a:extLst>
              <a:ext uri="{28A0092B-C50C-407E-A947-70E740481C1C}">
                <a14:useLocalDpi xmlns:a14="http://schemas.microsoft.com/office/drawing/2010/main" val="0"/>
              </a:ext>
            </a:extLst>
          </a:blip>
          <a:srcRect t="43143" b="10001"/>
          <a:stretch>
            <a:fillRect/>
          </a:stretch>
        </p:blipFill>
        <p:spPr bwMode="auto">
          <a:xfrm>
            <a:off x="685800" y="1651000"/>
            <a:ext cx="7620000" cy="497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9109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a:t>Các kiểu đường truyền</a:t>
            </a:r>
          </a:p>
        </p:txBody>
      </p:sp>
      <p:sp>
        <p:nvSpPr>
          <p:cNvPr id="29699" name="Rectangle 3"/>
          <p:cNvSpPr>
            <a:spLocks noGrp="1" noChangeArrowheads="1"/>
          </p:cNvSpPr>
          <p:nvPr>
            <p:ph type="body" idx="1"/>
          </p:nvPr>
        </p:nvSpPr>
        <p:spPr/>
        <p:txBody>
          <a:bodyPr/>
          <a:lstStyle/>
          <a:p>
            <a:r>
              <a:rPr lang="en-GB" altLang="en-US"/>
              <a:t>Chuyên dụng</a:t>
            </a:r>
          </a:p>
          <a:p>
            <a:pPr lvl="1"/>
            <a:r>
              <a:rPr lang="en-GB" altLang="en-US"/>
              <a:t>Các dòng dữ liệu và dòng địa chỉ riêng biệt</a:t>
            </a:r>
          </a:p>
          <a:p>
            <a:r>
              <a:rPr lang="en-GB" altLang="en-US"/>
              <a:t>Đa dụng</a:t>
            </a:r>
          </a:p>
          <a:p>
            <a:pPr lvl="1"/>
            <a:r>
              <a:rPr lang="en-GB" altLang="en-US"/>
              <a:t>Các dòng được chia sẻ</a:t>
            </a:r>
          </a:p>
          <a:p>
            <a:pPr lvl="1"/>
            <a:r>
              <a:rPr lang="en-GB" altLang="en-US"/>
              <a:t>Dòng điều khiển dữ liệu hợp lệ hoặc địa chỉ hợp lệ</a:t>
            </a:r>
          </a:p>
          <a:p>
            <a:pPr lvl="1"/>
            <a:r>
              <a:rPr lang="vi-VN" altLang="en-US"/>
              <a:t>Ư</a:t>
            </a:r>
            <a:r>
              <a:rPr lang="en-GB" altLang="en-US"/>
              <a:t>u điểm</a:t>
            </a:r>
          </a:p>
          <a:p>
            <a:pPr lvl="2"/>
            <a:r>
              <a:rPr lang="en-GB" altLang="en-US"/>
              <a:t>ít dòng hơn</a:t>
            </a:r>
          </a:p>
          <a:p>
            <a:pPr lvl="1"/>
            <a:r>
              <a:rPr lang="en-GB" altLang="en-US"/>
              <a:t>Khuyết điểm</a:t>
            </a:r>
          </a:p>
          <a:p>
            <a:pPr lvl="2"/>
            <a:r>
              <a:rPr lang="en-GB" altLang="en-US"/>
              <a:t>Điều khiển phức tạp hơn</a:t>
            </a:r>
          </a:p>
          <a:p>
            <a:pPr lvl="2"/>
            <a:r>
              <a:rPr lang="en-GB" altLang="en-US"/>
              <a:t>Hiệu năng giới hạn</a:t>
            </a:r>
          </a:p>
          <a:p>
            <a:pPr lvl="1"/>
            <a:endParaRPr lang="en-GB" altLang="en-US"/>
          </a:p>
        </p:txBody>
      </p:sp>
    </p:spTree>
    <p:extLst>
      <p:ext uri="{BB962C8B-B14F-4D97-AF65-F5344CB8AC3E}">
        <p14:creationId xmlns:p14="http://schemas.microsoft.com/office/powerpoint/2010/main" val="358752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5" end="5"/>
                                            </p:txEl>
                                          </p:spTgt>
                                        </p:tgtEl>
                                        <p:attrNameLst>
                                          <p:attrName>style.visibility</p:attrName>
                                        </p:attrNameLst>
                                      </p:cBhvr>
                                      <p:to>
                                        <p:strVal val="visible"/>
                                      </p:to>
                                    </p:set>
                                    <p:anim calcmode="lin" valueType="num">
                                      <p:cBhvr additive="base">
                                        <p:cTn id="7"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6" end="6"/>
                                            </p:txEl>
                                          </p:spTgt>
                                        </p:tgtEl>
                                        <p:attrNameLst>
                                          <p:attrName>style.visibility</p:attrName>
                                        </p:attrNameLst>
                                      </p:cBhvr>
                                      <p:to>
                                        <p:strVal val="visible"/>
                                      </p:to>
                                    </p:set>
                                    <p:anim calcmode="lin" valueType="num">
                                      <p:cBhvr additive="base">
                                        <p:cTn id="1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pRg st="7" end="7"/>
                                            </p:txEl>
                                          </p:spTgt>
                                        </p:tgtEl>
                                        <p:attrNameLst>
                                          <p:attrName>style.visibility</p:attrName>
                                        </p:attrNameLst>
                                      </p:cBhvr>
                                      <p:to>
                                        <p:strVal val="visible"/>
                                      </p:to>
                                    </p:set>
                                    <p:anim calcmode="lin" valueType="num">
                                      <p:cBhvr additive="base">
                                        <p:cTn id="19"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8" end="8"/>
                                            </p:txEl>
                                          </p:spTgt>
                                        </p:tgtEl>
                                        <p:attrNameLst>
                                          <p:attrName>style.visibility</p:attrName>
                                        </p:attrNameLst>
                                      </p:cBhvr>
                                      <p:to>
                                        <p:strVal val="visible"/>
                                      </p:to>
                                    </p:set>
                                    <p:anim calcmode="lin" valueType="num">
                                      <p:cBhvr additive="base">
                                        <p:cTn id="25"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699">
                                            <p:txEl>
                                              <p:pRg st="9" end="9"/>
                                            </p:txEl>
                                          </p:spTgt>
                                        </p:tgtEl>
                                        <p:attrNameLst>
                                          <p:attrName>style.visibility</p:attrName>
                                        </p:attrNameLst>
                                      </p:cBhvr>
                                      <p:to>
                                        <p:strVal val="visible"/>
                                      </p:to>
                                    </p:set>
                                    <p:anim calcmode="lin" valueType="num">
                                      <p:cBhvr additive="base">
                                        <p:cTn id="29" dur="500" fill="hold"/>
                                        <p:tgtEl>
                                          <p:spTgt spid="29699">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ltLang="en-US"/>
              <a:t>Phương pháp phân xử đường truyền</a:t>
            </a:r>
          </a:p>
        </p:txBody>
      </p:sp>
      <p:sp>
        <p:nvSpPr>
          <p:cNvPr id="30723" name="Rectangle 3"/>
          <p:cNvSpPr>
            <a:spLocks noGrp="1" noChangeArrowheads="1"/>
          </p:cNvSpPr>
          <p:nvPr>
            <p:ph type="body" idx="1"/>
          </p:nvPr>
        </p:nvSpPr>
        <p:spPr/>
        <p:txBody>
          <a:bodyPr/>
          <a:lstStyle/>
          <a:p>
            <a:r>
              <a:rPr lang="en-GB" altLang="en-US" dirty="0" err="1"/>
              <a:t>Nhiều</a:t>
            </a:r>
            <a:r>
              <a:rPr lang="en-GB" altLang="en-US" dirty="0"/>
              <a:t> </a:t>
            </a:r>
            <a:r>
              <a:rPr lang="en-GB" altLang="en-US" dirty="0" err="1"/>
              <a:t>hơn</a:t>
            </a:r>
            <a:r>
              <a:rPr lang="en-GB" altLang="en-US" dirty="0"/>
              <a:t> </a:t>
            </a:r>
            <a:r>
              <a:rPr lang="en-GB" altLang="en-US" dirty="0" err="1"/>
              <a:t>một</a:t>
            </a:r>
            <a:r>
              <a:rPr lang="en-GB" altLang="en-US" dirty="0"/>
              <a:t> </a:t>
            </a:r>
            <a:r>
              <a:rPr lang="en-GB" altLang="en-US" dirty="0" err="1"/>
              <a:t>mô-đun</a:t>
            </a:r>
            <a:r>
              <a:rPr lang="en-GB" altLang="en-US" dirty="0"/>
              <a:t> </a:t>
            </a:r>
            <a:r>
              <a:rPr lang="en-GB" altLang="en-US" dirty="0" err="1"/>
              <a:t>điều</a:t>
            </a:r>
            <a:r>
              <a:rPr lang="en-GB" altLang="en-US" dirty="0"/>
              <a:t> </a:t>
            </a:r>
            <a:r>
              <a:rPr lang="en-GB" altLang="en-US" dirty="0" err="1"/>
              <a:t>khiển</a:t>
            </a:r>
            <a:r>
              <a:rPr lang="en-GB" altLang="en-US" dirty="0"/>
              <a:t> </a:t>
            </a:r>
            <a:r>
              <a:rPr lang="en-GB" altLang="en-US" dirty="0" err="1"/>
              <a:t>đường</a:t>
            </a:r>
            <a:r>
              <a:rPr lang="en-GB" altLang="en-US" dirty="0"/>
              <a:t> </a:t>
            </a:r>
            <a:r>
              <a:rPr lang="en-GB" altLang="en-US" dirty="0" err="1"/>
              <a:t>truyền</a:t>
            </a:r>
            <a:endParaRPr lang="en-GB" altLang="en-US" dirty="0"/>
          </a:p>
          <a:p>
            <a:pPr lvl="1"/>
            <a:r>
              <a:rPr lang="en-GB" altLang="en-US" dirty="0"/>
              <a:t>VD: CPU </a:t>
            </a:r>
            <a:r>
              <a:rPr lang="en-GB" altLang="en-US" dirty="0" err="1"/>
              <a:t>và</a:t>
            </a:r>
            <a:r>
              <a:rPr lang="en-GB" altLang="en-US" dirty="0"/>
              <a:t> </a:t>
            </a:r>
            <a:r>
              <a:rPr lang="en-GB" altLang="en-US" dirty="0" err="1"/>
              <a:t>trình</a:t>
            </a:r>
            <a:r>
              <a:rPr lang="en-GB" altLang="en-US" dirty="0"/>
              <a:t> </a:t>
            </a:r>
            <a:r>
              <a:rPr lang="en-GB" altLang="en-US" dirty="0" err="1"/>
              <a:t>điều</a:t>
            </a:r>
            <a:r>
              <a:rPr lang="en-GB" altLang="en-US" dirty="0"/>
              <a:t> </a:t>
            </a:r>
            <a:r>
              <a:rPr lang="en-GB" altLang="en-US" dirty="0" err="1"/>
              <a:t>khiển</a:t>
            </a:r>
            <a:r>
              <a:rPr lang="en-GB" altLang="en-US" dirty="0"/>
              <a:t> DMA (</a:t>
            </a:r>
            <a:r>
              <a:rPr lang="en-US" dirty="0"/>
              <a:t>Direct Memory Access)</a:t>
            </a:r>
            <a:endParaRPr lang="en-GB" altLang="en-US" dirty="0"/>
          </a:p>
          <a:p>
            <a:r>
              <a:rPr lang="en-GB" altLang="en-US" dirty="0" err="1"/>
              <a:t>Chỉ</a:t>
            </a:r>
            <a:r>
              <a:rPr lang="en-GB" altLang="en-US" dirty="0"/>
              <a:t> </a:t>
            </a:r>
            <a:r>
              <a:rPr lang="en-GB" altLang="en-US" dirty="0" err="1"/>
              <a:t>một</a:t>
            </a:r>
            <a:r>
              <a:rPr lang="en-GB" altLang="en-US" dirty="0"/>
              <a:t> </a:t>
            </a:r>
            <a:r>
              <a:rPr lang="en-GB" altLang="en-US" dirty="0" err="1"/>
              <a:t>mô-đun</a:t>
            </a:r>
            <a:r>
              <a:rPr lang="en-GB" altLang="en-US" dirty="0"/>
              <a:t> </a:t>
            </a:r>
            <a:r>
              <a:rPr lang="en-GB" altLang="en-US" dirty="0" err="1"/>
              <a:t>điều</a:t>
            </a:r>
            <a:r>
              <a:rPr lang="en-GB" altLang="en-US" dirty="0"/>
              <a:t> </a:t>
            </a:r>
            <a:r>
              <a:rPr lang="en-GB" altLang="en-US" dirty="0" err="1"/>
              <a:t>khiển</a:t>
            </a:r>
            <a:r>
              <a:rPr lang="en-GB" altLang="en-US" dirty="0"/>
              <a:t> </a:t>
            </a:r>
            <a:r>
              <a:rPr lang="en-GB" altLang="en-US" dirty="0" err="1"/>
              <a:t>đường</a:t>
            </a:r>
            <a:r>
              <a:rPr lang="en-GB" altLang="en-US" dirty="0"/>
              <a:t> </a:t>
            </a:r>
            <a:r>
              <a:rPr lang="en-GB" altLang="en-US" dirty="0" err="1"/>
              <a:t>truyền</a:t>
            </a:r>
            <a:r>
              <a:rPr lang="en-GB" altLang="en-US" dirty="0"/>
              <a:t> </a:t>
            </a:r>
            <a:r>
              <a:rPr lang="en-GB" altLang="en-US" dirty="0" err="1"/>
              <a:t>tại</a:t>
            </a:r>
            <a:r>
              <a:rPr lang="en-GB" altLang="en-US" dirty="0"/>
              <a:t> </a:t>
            </a:r>
            <a:r>
              <a:rPr lang="en-GB" altLang="en-US" dirty="0" err="1"/>
              <a:t>một</a:t>
            </a:r>
            <a:r>
              <a:rPr lang="en-GB" altLang="en-US" dirty="0"/>
              <a:t> </a:t>
            </a:r>
            <a:r>
              <a:rPr lang="en-GB" altLang="en-US" dirty="0" err="1"/>
              <a:t>thời</a:t>
            </a:r>
            <a:r>
              <a:rPr lang="en-GB" altLang="en-US" dirty="0"/>
              <a:t> </a:t>
            </a:r>
            <a:r>
              <a:rPr lang="en-GB" altLang="en-US" dirty="0" err="1"/>
              <a:t>điểm</a:t>
            </a:r>
            <a:endParaRPr lang="en-GB" altLang="en-US" dirty="0"/>
          </a:p>
          <a:p>
            <a:r>
              <a:rPr lang="en-GB" altLang="en-US" dirty="0" err="1"/>
              <a:t>Sự</a:t>
            </a:r>
            <a:r>
              <a:rPr lang="en-GB" altLang="en-US" dirty="0"/>
              <a:t> </a:t>
            </a:r>
            <a:r>
              <a:rPr lang="en-GB" altLang="en-US" dirty="0" err="1"/>
              <a:t>phân</a:t>
            </a:r>
            <a:r>
              <a:rPr lang="en-GB" altLang="en-US" dirty="0"/>
              <a:t> </a:t>
            </a:r>
            <a:r>
              <a:rPr lang="en-GB" altLang="en-US" dirty="0" err="1"/>
              <a:t>xử</a:t>
            </a:r>
            <a:r>
              <a:rPr lang="en-GB" altLang="en-US" dirty="0"/>
              <a:t> </a:t>
            </a:r>
            <a:r>
              <a:rPr lang="en-GB" altLang="en-US" dirty="0" err="1"/>
              <a:t>có</a:t>
            </a:r>
            <a:r>
              <a:rPr lang="en-GB" altLang="en-US" dirty="0"/>
              <a:t> </a:t>
            </a:r>
            <a:r>
              <a:rPr lang="en-GB" altLang="en-US" dirty="0" err="1"/>
              <a:t>thể</a:t>
            </a:r>
            <a:r>
              <a:rPr lang="en-GB" altLang="en-US" dirty="0"/>
              <a:t> </a:t>
            </a:r>
            <a:r>
              <a:rPr lang="en-GB" altLang="en-US" dirty="0" err="1"/>
              <a:t>là</a:t>
            </a:r>
            <a:r>
              <a:rPr lang="en-GB" altLang="en-US" dirty="0"/>
              <a:t> </a:t>
            </a:r>
            <a:r>
              <a:rPr lang="en-GB" altLang="en-US" dirty="0" err="1"/>
              <a:t>tập</a:t>
            </a:r>
            <a:r>
              <a:rPr lang="en-GB" altLang="en-US" dirty="0"/>
              <a:t> </a:t>
            </a:r>
            <a:r>
              <a:rPr lang="en-GB" altLang="en-US" dirty="0" err="1"/>
              <a:t>trung</a:t>
            </a:r>
            <a:r>
              <a:rPr lang="en-GB" altLang="en-US" dirty="0"/>
              <a:t> </a:t>
            </a:r>
            <a:r>
              <a:rPr lang="en-GB" altLang="en-US" dirty="0" err="1"/>
              <a:t>hoặc</a:t>
            </a:r>
            <a:r>
              <a:rPr lang="en-GB" altLang="en-US" dirty="0"/>
              <a:t> </a:t>
            </a:r>
            <a:r>
              <a:rPr lang="en-GB" altLang="en-US" dirty="0" err="1"/>
              <a:t>phân</a:t>
            </a:r>
            <a:r>
              <a:rPr lang="en-GB" altLang="en-US" dirty="0"/>
              <a:t> </a:t>
            </a:r>
            <a:r>
              <a:rPr lang="en-GB" altLang="en-US" dirty="0" err="1"/>
              <a:t>tán</a:t>
            </a:r>
            <a:endParaRPr lang="en-GB" altLang="en-US" dirty="0"/>
          </a:p>
        </p:txBody>
      </p:sp>
    </p:spTree>
    <p:extLst>
      <p:ext uri="{BB962C8B-B14F-4D97-AF65-F5344CB8AC3E}">
        <p14:creationId xmlns:p14="http://schemas.microsoft.com/office/powerpoint/2010/main" val="5625981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tLang="en-US"/>
              <a:t>Phân xử tập trung hoặc phân tán</a:t>
            </a:r>
          </a:p>
        </p:txBody>
      </p:sp>
      <p:sp>
        <p:nvSpPr>
          <p:cNvPr id="31747" name="Rectangle 3"/>
          <p:cNvSpPr>
            <a:spLocks noGrp="1" noChangeArrowheads="1"/>
          </p:cNvSpPr>
          <p:nvPr>
            <p:ph type="body" idx="1"/>
          </p:nvPr>
        </p:nvSpPr>
        <p:spPr/>
        <p:txBody>
          <a:bodyPr/>
          <a:lstStyle/>
          <a:p>
            <a:r>
              <a:rPr lang="en-GB" altLang="en-US"/>
              <a:t>Tập trung</a:t>
            </a:r>
          </a:p>
          <a:p>
            <a:pPr lvl="1"/>
            <a:r>
              <a:rPr lang="en-GB" altLang="en-US"/>
              <a:t>Thiết bị phần cứng riêng lẻ điều khiển truy cập đường truyền</a:t>
            </a:r>
          </a:p>
          <a:p>
            <a:pPr lvl="2"/>
            <a:r>
              <a:rPr lang="en-GB" altLang="en-US"/>
              <a:t>Bộ điều khiển đường truyền</a:t>
            </a:r>
          </a:p>
          <a:p>
            <a:pPr lvl="2"/>
            <a:r>
              <a:rPr lang="en-GB" altLang="en-US"/>
              <a:t>Bộ phân xử</a:t>
            </a:r>
          </a:p>
          <a:p>
            <a:pPr lvl="1"/>
            <a:r>
              <a:rPr lang="en-GB" altLang="en-US"/>
              <a:t>Có thể là một phần của CPU hoặc riêng biệt</a:t>
            </a:r>
          </a:p>
          <a:p>
            <a:r>
              <a:rPr lang="en-GB" altLang="en-US"/>
              <a:t>Phân tán</a:t>
            </a:r>
          </a:p>
          <a:p>
            <a:pPr lvl="1"/>
            <a:r>
              <a:rPr lang="en-GB" altLang="en-US"/>
              <a:t>Mỗi mô-đun có thể đòi hỏi đường truyền</a:t>
            </a:r>
          </a:p>
          <a:p>
            <a:pPr lvl="1"/>
            <a:r>
              <a:rPr lang="en-GB" altLang="en-US"/>
              <a:t>Điều khiển logic trên tất cả các mô-đun</a:t>
            </a:r>
          </a:p>
        </p:txBody>
      </p:sp>
    </p:spTree>
    <p:extLst>
      <p:ext uri="{BB962C8B-B14F-4D97-AF65-F5344CB8AC3E}">
        <p14:creationId xmlns:p14="http://schemas.microsoft.com/office/powerpoint/2010/main" val="125112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anim calcmode="lin" valueType="num">
                                      <p:cBhvr additive="base">
                                        <p:cTn id="11"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7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 calcmode="lin" valueType="num">
                                      <p:cBhvr additive="base">
                                        <p:cTn id="15"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7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anim calcmode="lin" valueType="num">
                                      <p:cBhvr additive="base">
                                        <p:cTn id="19"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 calcmode="lin" valueType="num">
                                      <p:cBhvr additive="base">
                                        <p:cTn id="23"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1747">
                                            <p:txEl>
                                              <p:pRg st="5" end="5"/>
                                            </p:txEl>
                                          </p:spTgt>
                                        </p:tgtEl>
                                        <p:attrNameLst>
                                          <p:attrName>style.visibility</p:attrName>
                                        </p:attrNameLst>
                                      </p:cBhvr>
                                      <p:to>
                                        <p:strVal val="visible"/>
                                      </p:to>
                                    </p:set>
                                    <p:anim calcmode="lin" valueType="num">
                                      <p:cBhvr additive="base">
                                        <p:cTn id="29"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74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1747">
                                            <p:txEl>
                                              <p:pRg st="6" end="6"/>
                                            </p:txEl>
                                          </p:spTgt>
                                        </p:tgtEl>
                                        <p:attrNameLst>
                                          <p:attrName>style.visibility</p:attrName>
                                        </p:attrNameLst>
                                      </p:cBhvr>
                                      <p:to>
                                        <p:strVal val="visible"/>
                                      </p:to>
                                    </p:set>
                                    <p:anim calcmode="lin" valueType="num">
                                      <p:cBhvr additive="base">
                                        <p:cTn id="33" dur="5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74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1747">
                                            <p:txEl>
                                              <p:pRg st="7" end="7"/>
                                            </p:txEl>
                                          </p:spTgt>
                                        </p:tgtEl>
                                        <p:attrNameLst>
                                          <p:attrName>style.visibility</p:attrName>
                                        </p:attrNameLst>
                                      </p:cBhvr>
                                      <p:to>
                                        <p:strVal val="visible"/>
                                      </p:to>
                                    </p:set>
                                    <p:anim calcmode="lin" valueType="num">
                                      <p:cBhvr additive="base">
                                        <p:cTn id="37" dur="500" fill="hold"/>
                                        <p:tgtEl>
                                          <p:spTgt spid="317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ltLang="en-US"/>
              <a:t>Định thời</a:t>
            </a:r>
          </a:p>
        </p:txBody>
      </p:sp>
      <p:sp>
        <p:nvSpPr>
          <p:cNvPr id="33795" name="Rectangle 3"/>
          <p:cNvSpPr>
            <a:spLocks noGrp="1" noChangeArrowheads="1"/>
          </p:cNvSpPr>
          <p:nvPr>
            <p:ph type="body" idx="1"/>
          </p:nvPr>
        </p:nvSpPr>
        <p:spPr/>
        <p:txBody>
          <a:bodyPr/>
          <a:lstStyle/>
          <a:p>
            <a:r>
              <a:rPr lang="en-GB" altLang="en-US"/>
              <a:t>Điều phối các biến cố trên đường truyền</a:t>
            </a:r>
          </a:p>
          <a:p>
            <a:r>
              <a:rPr lang="en-GB" altLang="en-US"/>
              <a:t>Đồng bộ</a:t>
            </a:r>
          </a:p>
          <a:p>
            <a:pPr lvl="1"/>
            <a:r>
              <a:rPr lang="en-GB" altLang="en-US"/>
              <a:t>Các biến cố được xác định bằng tín hiệu đồng hồ</a:t>
            </a:r>
          </a:p>
          <a:p>
            <a:pPr lvl="1"/>
            <a:r>
              <a:rPr lang="en-GB" altLang="en-US"/>
              <a:t>Đường truyền điều khiển bao gồm dòng đồng hồ</a:t>
            </a:r>
          </a:p>
          <a:p>
            <a:pPr lvl="1"/>
            <a:r>
              <a:rPr lang="en-GB" altLang="en-US"/>
              <a:t>Tất cả các thiết bị có thể đọc dòng đồng hồ</a:t>
            </a:r>
          </a:p>
          <a:p>
            <a:pPr lvl="1"/>
            <a:r>
              <a:rPr lang="en-GB" altLang="en-US"/>
              <a:t>Thường đồng bộ tại cạnh đầu chu kỳ</a:t>
            </a:r>
          </a:p>
          <a:p>
            <a:pPr lvl="1"/>
            <a:r>
              <a:rPr lang="en-GB" altLang="en-US"/>
              <a:t>Thường một chu kỳ đơn cho một biến cố</a:t>
            </a:r>
          </a:p>
        </p:txBody>
      </p:sp>
    </p:spTree>
    <p:extLst>
      <p:ext uri="{BB962C8B-B14F-4D97-AF65-F5344CB8AC3E}">
        <p14:creationId xmlns:p14="http://schemas.microsoft.com/office/powerpoint/2010/main" val="405071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 calcmode="lin" valueType="num">
                                      <p:cBhvr additive="base">
                                        <p:cTn id="17"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795">
                                            <p:txEl>
                                              <p:pRg st="3" end="3"/>
                                            </p:txEl>
                                          </p:spTgt>
                                        </p:tgtEl>
                                        <p:attrNameLst>
                                          <p:attrName>style.visibility</p:attrName>
                                        </p:attrNameLst>
                                      </p:cBhvr>
                                      <p:to>
                                        <p:strVal val="visible"/>
                                      </p:to>
                                    </p:set>
                                    <p:anim calcmode="lin" valueType="num">
                                      <p:cBhvr additive="base">
                                        <p:cTn id="21"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79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795">
                                            <p:txEl>
                                              <p:pRg st="4" end="4"/>
                                            </p:txEl>
                                          </p:spTgt>
                                        </p:tgtEl>
                                        <p:attrNameLst>
                                          <p:attrName>style.visibility</p:attrName>
                                        </p:attrNameLst>
                                      </p:cBhvr>
                                      <p:to>
                                        <p:strVal val="visible"/>
                                      </p:to>
                                    </p:set>
                                    <p:anim calcmode="lin" valueType="num">
                                      <p:cBhvr additive="base">
                                        <p:cTn id="25"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795">
                                            <p:txEl>
                                              <p:pRg st="5" end="5"/>
                                            </p:txEl>
                                          </p:spTgt>
                                        </p:tgtEl>
                                        <p:attrNameLst>
                                          <p:attrName>style.visibility</p:attrName>
                                        </p:attrNameLst>
                                      </p:cBhvr>
                                      <p:to>
                                        <p:strVal val="visible"/>
                                      </p:to>
                                    </p:set>
                                    <p:anim calcmode="lin" valueType="num">
                                      <p:cBhvr additive="base">
                                        <p:cTn id="29"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3795">
                                            <p:txEl>
                                              <p:pRg st="6" end="6"/>
                                            </p:txEl>
                                          </p:spTgt>
                                        </p:tgtEl>
                                        <p:attrNameLst>
                                          <p:attrName>style.visibility</p:attrName>
                                        </p:attrNameLst>
                                      </p:cBhvr>
                                      <p:to>
                                        <p:strVal val="visible"/>
                                      </p:to>
                                    </p:set>
                                    <p:anim calcmode="lin" valueType="num">
                                      <p:cBhvr additive="base">
                                        <p:cTn id="33" dur="500" fill="hold"/>
                                        <p:tgtEl>
                                          <p:spTgt spid="3379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a:t>Lược đồ định thời đồng bộ</a:t>
            </a:r>
          </a:p>
        </p:txBody>
      </p:sp>
      <p:pic>
        <p:nvPicPr>
          <p:cNvPr id="34877" name="Picture 61"/>
          <p:cNvPicPr>
            <a:picLocks noChangeAspect="1" noChangeArrowheads="1"/>
          </p:cNvPicPr>
          <p:nvPr/>
        </p:nvPicPr>
        <p:blipFill>
          <a:blip r:embed="rId3">
            <a:extLst>
              <a:ext uri="{28A0092B-C50C-407E-A947-70E740481C1C}">
                <a14:useLocalDpi xmlns:a14="http://schemas.microsoft.com/office/drawing/2010/main" val="0"/>
              </a:ext>
            </a:extLst>
          </a:blip>
          <a:srcRect l="12700" t="22726" r="26442" b="32576"/>
          <a:stretch>
            <a:fillRect/>
          </a:stretch>
        </p:blipFill>
        <p:spPr bwMode="auto">
          <a:xfrm>
            <a:off x="1143000" y="1066800"/>
            <a:ext cx="6019800" cy="572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bwMode="auto">
          <a:xfrm>
            <a:off x="0" y="980728"/>
            <a:ext cx="3131840" cy="864096"/>
          </a:xfrm>
          <a:prstGeom prst="right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Minh họa</a:t>
            </a:r>
            <a:r>
              <a:rPr kumimoji="0" lang="en-US" sz="2000" b="0" i="0" u="none" strike="noStrike" cap="none" normalizeH="0">
                <a:ln>
                  <a:noFill/>
                </a:ln>
                <a:solidFill>
                  <a:schemeClr val="tx1"/>
                </a:solidFill>
                <a:effectLst/>
                <a:latin typeface="Times New Roman" panose="02020603050405020304" pitchFamily="18" charset="0"/>
              </a:rPr>
              <a:t> 3 chu kỳ đồng hồ</a:t>
            </a:r>
            <a:endParaRPr kumimoji="0" lang="en-US" sz="2000" b="0" i="0" u="none" strike="noStrike" cap="none" normalizeH="0" baseline="0">
              <a:ln>
                <a:noFill/>
              </a:ln>
              <a:solidFill>
                <a:schemeClr val="tx1"/>
              </a:solidFill>
              <a:effectLst/>
              <a:latin typeface="Times New Roman" panose="02020603050405020304" pitchFamily="18" charset="0"/>
            </a:endParaRPr>
          </a:p>
        </p:txBody>
      </p:sp>
      <p:sp>
        <p:nvSpPr>
          <p:cNvPr id="3" name="Left Arrow 2"/>
          <p:cNvSpPr/>
          <p:nvPr/>
        </p:nvSpPr>
        <p:spPr bwMode="auto">
          <a:xfrm>
            <a:off x="6228183" y="2636912"/>
            <a:ext cx="2808311" cy="1080120"/>
          </a:xfrm>
          <a:prstGeom prst="left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US" sz="2000"/>
              <a:t>CPU đặt một địa chỉ</a:t>
            </a:r>
          </a:p>
          <a:p>
            <a:r>
              <a:rPr lang="en-US" sz="2000"/>
              <a:t>vào các dòng địa chỉ</a:t>
            </a:r>
          </a:p>
        </p:txBody>
      </p:sp>
      <p:sp>
        <p:nvSpPr>
          <p:cNvPr id="6" name="Left Arrow 5"/>
          <p:cNvSpPr/>
          <p:nvPr/>
        </p:nvSpPr>
        <p:spPr bwMode="auto">
          <a:xfrm>
            <a:off x="6220126" y="1916832"/>
            <a:ext cx="2816369" cy="1224136"/>
          </a:xfrm>
          <a:prstGeom prst="left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US" sz="2000"/>
              <a:t>CPU xác nhận các dòng</a:t>
            </a:r>
          </a:p>
          <a:p>
            <a:r>
              <a:rPr lang="en-US" sz="2000"/>
              <a:t>trạng thái khác nhau</a:t>
            </a:r>
          </a:p>
        </p:txBody>
      </p:sp>
      <p:sp>
        <p:nvSpPr>
          <p:cNvPr id="7" name="Left Arrow 6"/>
          <p:cNvSpPr/>
          <p:nvPr/>
        </p:nvSpPr>
        <p:spPr bwMode="auto">
          <a:xfrm>
            <a:off x="3779912" y="3356992"/>
            <a:ext cx="3088285" cy="1080120"/>
          </a:xfrm>
          <a:prstGeom prst="left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US" sz="2000"/>
              <a:t>CPU đề nghị một tín hiệu</a:t>
            </a:r>
          </a:p>
          <a:p>
            <a:r>
              <a:rPr lang="en-US" sz="2000"/>
              <a:t>kích hoạt địa chỉ</a:t>
            </a:r>
          </a:p>
        </p:txBody>
      </p:sp>
      <p:sp>
        <p:nvSpPr>
          <p:cNvPr id="8" name="Left Arrow 7"/>
          <p:cNvSpPr/>
          <p:nvPr/>
        </p:nvSpPr>
        <p:spPr bwMode="auto">
          <a:xfrm>
            <a:off x="4572000" y="4351040"/>
            <a:ext cx="3088285" cy="1080120"/>
          </a:xfrm>
          <a:prstGeom prst="left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US" sz="2000"/>
              <a:t>CPU đề nghị một lệnh đọc</a:t>
            </a:r>
          </a:p>
          <a:p>
            <a:r>
              <a:rPr lang="en-US" sz="2000"/>
              <a:t>tại đầu chu kỳ 2</a:t>
            </a:r>
          </a:p>
        </p:txBody>
      </p:sp>
      <p:sp>
        <p:nvSpPr>
          <p:cNvPr id="9" name="Left Arrow 8"/>
          <p:cNvSpPr/>
          <p:nvPr/>
        </p:nvSpPr>
        <p:spPr bwMode="auto">
          <a:xfrm>
            <a:off x="6228184" y="3789040"/>
            <a:ext cx="2808311" cy="1080120"/>
          </a:xfrm>
          <a:prstGeom prst="left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US" sz="2000"/>
              <a:t>Mô-đun nhớ đặt dữ liệu</a:t>
            </a:r>
          </a:p>
          <a:p>
            <a:r>
              <a:rPr lang="en-US" sz="2000"/>
              <a:t>vào các dòng dữ liệu</a:t>
            </a:r>
          </a:p>
        </p:txBody>
      </p:sp>
      <p:sp>
        <p:nvSpPr>
          <p:cNvPr id="10" name="Left Arrow 9"/>
          <p:cNvSpPr/>
          <p:nvPr/>
        </p:nvSpPr>
        <p:spPr bwMode="auto">
          <a:xfrm>
            <a:off x="5652121" y="5021073"/>
            <a:ext cx="3412320" cy="1080120"/>
          </a:xfrm>
          <a:prstGeom prst="left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US" sz="2000"/>
              <a:t>CPU đặt dữ liệu vào các</a:t>
            </a:r>
          </a:p>
          <a:p>
            <a:r>
              <a:rPr lang="en-US" sz="2000"/>
              <a:t>dòng dữ liệu tại đầu chu kỳ 2</a:t>
            </a:r>
          </a:p>
        </p:txBody>
      </p:sp>
      <p:sp>
        <p:nvSpPr>
          <p:cNvPr id="11" name="Left Arrow 10"/>
          <p:cNvSpPr/>
          <p:nvPr/>
        </p:nvSpPr>
        <p:spPr bwMode="auto">
          <a:xfrm>
            <a:off x="5081849" y="5560828"/>
            <a:ext cx="3412320" cy="1080120"/>
          </a:xfrm>
          <a:prstGeom prst="left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US" sz="2000"/>
              <a:t>CPU đề nghị một lệnh ghi</a:t>
            </a:r>
          </a:p>
          <a:p>
            <a:r>
              <a:rPr lang="en-US" sz="2000"/>
              <a:t>sau khi dữ liệu ổn định</a:t>
            </a:r>
          </a:p>
        </p:txBody>
      </p:sp>
    </p:spTree>
    <p:extLst>
      <p:ext uri="{BB962C8B-B14F-4D97-AF65-F5344CB8AC3E}">
        <p14:creationId xmlns:p14="http://schemas.microsoft.com/office/powerpoint/2010/main" val="4323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1+#ppt_w/2"/>
                                          </p:val>
                                        </p:tav>
                                        <p:tav tm="100000">
                                          <p:val>
                                            <p:strVal val="#ppt_x"/>
                                          </p:val>
                                        </p:tav>
                                      </p:tavLst>
                                    </p:anim>
                                    <p:anim calcmode="lin" valueType="num">
                                      <p:cBhvr additive="base">
                                        <p:cTn id="3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1+#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1+#ppt_w/2"/>
                                          </p:val>
                                        </p:tav>
                                        <p:tav tm="100000">
                                          <p:val>
                                            <p:strVal val="#ppt_x"/>
                                          </p:val>
                                        </p:tav>
                                      </p:tavLst>
                                    </p:anim>
                                    <p:anim calcmode="lin" valueType="num">
                                      <p:cBhvr additive="base">
                                        <p:cTn id="4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thành phần máy tính</a:t>
            </a:r>
          </a:p>
        </p:txBody>
      </p:sp>
      <p:sp>
        <p:nvSpPr>
          <p:cNvPr id="3" name="Content Placeholder 2"/>
          <p:cNvSpPr>
            <a:spLocks noGrp="1"/>
          </p:cNvSpPr>
          <p:nvPr>
            <p:ph idx="1"/>
          </p:nvPr>
        </p:nvSpPr>
        <p:spPr/>
        <p:txBody>
          <a:bodyPr/>
          <a:lstStyle/>
          <a:p>
            <a:r>
              <a:rPr lang="en-US"/>
              <a:t>Đơn vị điều khiển và đơn vị số học và logic hình thành nên đơn vị xử lý trung tâm.</a:t>
            </a:r>
          </a:p>
          <a:p>
            <a:r>
              <a:rPr lang="vi-VN"/>
              <a:t>Dữ liệu và chỉ thị cần phải được đưa vào hệ thống và cho ra kết quả.</a:t>
            </a:r>
            <a:endParaRPr lang="en-US"/>
          </a:p>
          <a:p>
            <a:pPr lvl="1"/>
            <a:r>
              <a:rPr lang="en-US"/>
              <a:t>Nhập/Xuất</a:t>
            </a:r>
          </a:p>
          <a:p>
            <a:r>
              <a:rPr lang="vi-VN"/>
              <a:t>Lưu trữ tạm thời mã và kết quả là cần thiết.</a:t>
            </a:r>
            <a:endParaRPr lang="en-US"/>
          </a:p>
          <a:p>
            <a:pPr lvl="1"/>
            <a:r>
              <a:rPr lang="en-US"/>
              <a:t>Bộ nhớ chính</a:t>
            </a:r>
          </a:p>
        </p:txBody>
      </p:sp>
    </p:spTree>
    <p:extLst>
      <p:ext uri="{BB962C8B-B14F-4D97-AF65-F5344CB8AC3E}">
        <p14:creationId xmlns:p14="http://schemas.microsoft.com/office/powerpoint/2010/main" val="380704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ltLang="en-US" sz="3600"/>
              <a:t>Lược đồ định thời đọc không đồng bộ</a:t>
            </a:r>
          </a:p>
        </p:txBody>
      </p:sp>
      <p:pic>
        <p:nvPicPr>
          <p:cNvPr id="35900" name="Picture 60"/>
          <p:cNvPicPr>
            <a:picLocks noChangeAspect="1" noChangeArrowheads="1"/>
          </p:cNvPicPr>
          <p:nvPr/>
        </p:nvPicPr>
        <p:blipFill>
          <a:blip r:embed="rId3">
            <a:extLst>
              <a:ext uri="{28A0092B-C50C-407E-A947-70E740481C1C}">
                <a14:useLocalDpi xmlns:a14="http://schemas.microsoft.com/office/drawing/2010/main" val="0"/>
              </a:ext>
            </a:extLst>
          </a:blip>
          <a:srcRect l="8772" t="10117" r="23497" b="61363"/>
          <a:stretch>
            <a:fillRect/>
          </a:stretch>
        </p:blipFill>
        <p:spPr bwMode="auto">
          <a:xfrm>
            <a:off x="381000" y="1446213"/>
            <a:ext cx="8382000" cy="457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Callout 3"/>
          <p:cNvSpPr/>
          <p:nvPr/>
        </p:nvSpPr>
        <p:spPr bwMode="auto">
          <a:xfrm>
            <a:off x="1907704" y="2060848"/>
            <a:ext cx="3168352" cy="864096"/>
          </a:xfrm>
          <a:prstGeom prst="downArrowCallou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anose="02020603050405020304" pitchFamily="18" charset="0"/>
              </a:rPr>
              <a:t>CPU đặt</a:t>
            </a:r>
            <a:r>
              <a:rPr kumimoji="0" lang="en-US" sz="1600" b="0" i="0" u="none" strike="noStrike" cap="none" normalizeH="0">
                <a:ln>
                  <a:noFill/>
                </a:ln>
                <a:solidFill>
                  <a:schemeClr val="tx1"/>
                </a:solidFill>
                <a:effectLst/>
                <a:latin typeface="Times New Roman" panose="02020603050405020304" pitchFamily="18" charset="0"/>
              </a:rPr>
              <a:t> các tín hiệu địa chỉ vao bus</a:t>
            </a:r>
            <a:endParaRPr kumimoji="0" lang="en-US" sz="1600" b="0" i="0" u="none" strike="noStrike" cap="none" normalizeH="0" baseline="0">
              <a:ln>
                <a:noFill/>
              </a:ln>
              <a:solidFill>
                <a:schemeClr val="tx1"/>
              </a:solidFill>
              <a:effectLst/>
              <a:latin typeface="Times New Roman" panose="02020603050405020304" pitchFamily="18" charset="0"/>
            </a:endParaRPr>
          </a:p>
        </p:txBody>
      </p:sp>
      <p:sp>
        <p:nvSpPr>
          <p:cNvPr id="5" name="Up Arrow Callout 4"/>
          <p:cNvSpPr/>
          <p:nvPr/>
        </p:nvSpPr>
        <p:spPr bwMode="auto">
          <a:xfrm>
            <a:off x="5141912" y="1772816"/>
            <a:ext cx="3750568" cy="864096"/>
          </a:xfrm>
          <a:prstGeom prst="upArrowCallou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US" sz="1800"/>
              <a:t>CPU đặt các tín hiệu trạng thái vào bus</a:t>
            </a:r>
          </a:p>
        </p:txBody>
      </p:sp>
      <p:sp>
        <p:nvSpPr>
          <p:cNvPr id="6" name="Left Arrow 5"/>
          <p:cNvSpPr/>
          <p:nvPr/>
        </p:nvSpPr>
        <p:spPr bwMode="auto">
          <a:xfrm>
            <a:off x="3635896" y="3539579"/>
            <a:ext cx="3456384" cy="825525"/>
          </a:xfrm>
          <a:prstGeom prst="left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CPU phát ra lệnh</a:t>
            </a:r>
            <a:r>
              <a:rPr kumimoji="0" lang="en-US" sz="2400" b="0" i="0" u="none" strike="noStrike" cap="none" normalizeH="0">
                <a:ln>
                  <a:noFill/>
                </a:ln>
                <a:solidFill>
                  <a:schemeClr val="tx1"/>
                </a:solidFill>
                <a:effectLst/>
                <a:latin typeface="Times New Roman" panose="02020603050405020304" pitchFamily="18" charset="0"/>
              </a:rPr>
              <a:t> đọc</a:t>
            </a: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9" name="Left Arrow 8"/>
          <p:cNvSpPr/>
          <p:nvPr/>
        </p:nvSpPr>
        <p:spPr bwMode="auto">
          <a:xfrm>
            <a:off x="5508104" y="4365104"/>
            <a:ext cx="4090256" cy="825525"/>
          </a:xfrm>
          <a:prstGeom prst="left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a:t>Bộ nhớ đặt dữ liệu vào các dòng dữ liệu</a:t>
            </a:r>
            <a:endParaRPr kumimoji="0" lang="en-US" sz="1600" b="0" i="0" u="none" strike="noStrike" cap="none" normalizeH="0" baseline="0">
              <a:ln>
                <a:noFill/>
              </a:ln>
              <a:solidFill>
                <a:schemeClr val="tx1"/>
              </a:solidFill>
              <a:effectLst/>
            </a:endParaRPr>
          </a:p>
        </p:txBody>
      </p:sp>
      <p:sp>
        <p:nvSpPr>
          <p:cNvPr id="10" name="Left Arrow 9"/>
          <p:cNvSpPr/>
          <p:nvPr/>
        </p:nvSpPr>
        <p:spPr bwMode="auto">
          <a:xfrm>
            <a:off x="5076056" y="4820718"/>
            <a:ext cx="3534544" cy="1272578"/>
          </a:xfrm>
          <a:prstGeom prst="left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a:t>Mô-đun nhớ yêu cầu dòng xác nhận</a:t>
            </a:r>
          </a:p>
          <a:p>
            <a:pPr marL="0" marR="0" indent="0" algn="l" defTabSz="914400" rtl="0" eaLnBrk="0" fontAlgn="base" latinLnBrk="0" hangingPunct="0">
              <a:lnSpc>
                <a:spcPct val="100000"/>
              </a:lnSpc>
              <a:spcBef>
                <a:spcPct val="0"/>
              </a:spcBef>
              <a:spcAft>
                <a:spcPct val="0"/>
              </a:spcAft>
              <a:buClrTx/>
              <a:buSzTx/>
              <a:buFontTx/>
              <a:buNone/>
              <a:tabLst/>
            </a:pPr>
            <a:r>
              <a:rPr lang="en-US" sz="1600"/>
              <a:t>báo hiệu cho CPU biết dữ liệu có sẵn</a:t>
            </a:r>
            <a:endParaRPr kumimoji="0" lang="en-US" sz="16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103892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1+#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ltLang="en-US" sz="3600"/>
              <a:t>Lược đồ định thời ghi không đồng bộ</a:t>
            </a:r>
          </a:p>
        </p:txBody>
      </p:sp>
      <p:pic>
        <p:nvPicPr>
          <p:cNvPr id="121859" name="Picture 3"/>
          <p:cNvPicPr>
            <a:picLocks noChangeAspect="1" noChangeArrowheads="1"/>
          </p:cNvPicPr>
          <p:nvPr/>
        </p:nvPicPr>
        <p:blipFill>
          <a:blip r:embed="rId3">
            <a:extLst>
              <a:ext uri="{28A0092B-C50C-407E-A947-70E740481C1C}">
                <a14:useLocalDpi xmlns:a14="http://schemas.microsoft.com/office/drawing/2010/main" val="0"/>
              </a:ext>
            </a:extLst>
          </a:blip>
          <a:srcRect l="8772" t="46970" r="23497" b="25000"/>
          <a:stretch>
            <a:fillRect/>
          </a:stretch>
        </p:blipFill>
        <p:spPr bwMode="auto">
          <a:xfrm>
            <a:off x="0" y="1574800"/>
            <a:ext cx="9144000" cy="490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5868144" y="1844824"/>
            <a:ext cx="3096344" cy="2808312"/>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t>Dữ liệu được đặt vào</a:t>
            </a:r>
          </a:p>
          <a:p>
            <a:pPr marL="0" marR="0" indent="0" algn="l" defTabSz="914400" rtl="0" eaLnBrk="0" fontAlgn="base" latinLnBrk="0" hangingPunct="0">
              <a:lnSpc>
                <a:spcPct val="100000"/>
              </a:lnSpc>
              <a:spcBef>
                <a:spcPct val="0"/>
              </a:spcBef>
              <a:spcAft>
                <a:spcPct val="0"/>
              </a:spcAft>
              <a:buClrTx/>
              <a:buSzTx/>
              <a:buFontTx/>
              <a:buNone/>
              <a:tabLst/>
            </a:pPr>
            <a:r>
              <a:rPr lang="en-US"/>
              <a:t>d</a:t>
            </a:r>
            <a:r>
              <a:rPr kumimoji="0" lang="en-US" sz="2400" b="0" i="0" u="none" strike="noStrike" cap="none" normalizeH="0" baseline="0">
                <a:ln>
                  <a:noFill/>
                </a:ln>
                <a:solidFill>
                  <a:schemeClr val="tx1"/>
                </a:solidFill>
                <a:effectLst/>
                <a:latin typeface="Times New Roman" panose="02020603050405020304" pitchFamily="18" charset="0"/>
              </a:rPr>
              <a:t>òng</a:t>
            </a:r>
            <a:r>
              <a:rPr kumimoji="0" lang="en-US" sz="2400" b="0" i="0" u="none" strike="noStrike" cap="none" normalizeH="0">
                <a:ln>
                  <a:noFill/>
                </a:ln>
                <a:solidFill>
                  <a:schemeClr val="tx1"/>
                </a:solidFill>
                <a:effectLst/>
                <a:latin typeface="Times New Roman" panose="02020603050405020304" pitchFamily="18" charset="0"/>
              </a:rPr>
              <a:t> dữ liệu cùng thời</a:t>
            </a:r>
          </a:p>
          <a:p>
            <a:pPr marL="0" marR="0" indent="0" algn="l" defTabSz="914400" rtl="0" eaLnBrk="0" fontAlgn="base" latinLnBrk="0" hangingPunct="0">
              <a:lnSpc>
                <a:spcPct val="100000"/>
              </a:lnSpc>
              <a:spcBef>
                <a:spcPct val="0"/>
              </a:spcBef>
              <a:spcAft>
                <a:spcPct val="0"/>
              </a:spcAft>
              <a:buClrTx/>
              <a:buSzTx/>
              <a:buFontTx/>
              <a:buNone/>
              <a:tabLst/>
            </a:pPr>
            <a:r>
              <a:rPr lang="en-US"/>
              <a:t>đ</a:t>
            </a:r>
            <a:r>
              <a:rPr kumimoji="0" lang="en-US" sz="2400" b="0" i="0" u="none" strike="noStrike" cap="none" normalizeH="0">
                <a:ln>
                  <a:noFill/>
                </a:ln>
                <a:solidFill>
                  <a:schemeClr val="tx1"/>
                </a:solidFill>
                <a:effectLst/>
                <a:latin typeface="Times New Roman" panose="02020603050405020304" pitchFamily="18" charset="0"/>
              </a:rPr>
              <a:t>iểm v</a:t>
            </a:r>
            <a:r>
              <a:rPr lang="en-US" baseline="0"/>
              <a:t>ới tín</a:t>
            </a:r>
            <a:r>
              <a:rPr lang="en-US"/>
              <a:t> hiệu được</a:t>
            </a:r>
          </a:p>
          <a:p>
            <a:pPr marL="0" marR="0" indent="0" algn="l" defTabSz="914400" rtl="0" eaLnBrk="0" fontAlgn="base" latinLnBrk="0" hangingPunct="0">
              <a:lnSpc>
                <a:spcPct val="100000"/>
              </a:lnSpc>
              <a:spcBef>
                <a:spcPct val="0"/>
              </a:spcBef>
              <a:spcAft>
                <a:spcPct val="0"/>
              </a:spcAft>
              <a:buClrTx/>
              <a:buSzTx/>
              <a:buFontTx/>
              <a:buNone/>
              <a:tabLst/>
            </a:pPr>
            <a:r>
              <a:rPr lang="en-US"/>
              <a:t>đặt vào c</a:t>
            </a:r>
            <a:r>
              <a:rPr kumimoji="0" lang="en-US" sz="2400" b="0" i="0" u="none" strike="noStrike" cap="none" normalizeH="0" baseline="0">
                <a:ln>
                  <a:noFill/>
                </a:ln>
                <a:solidFill>
                  <a:schemeClr val="tx1"/>
                </a:solidFill>
                <a:effectLst/>
                <a:latin typeface="Times New Roman" panose="02020603050405020304" pitchFamily="18" charset="0"/>
              </a:rPr>
              <a:t>ác</a:t>
            </a:r>
            <a:r>
              <a:rPr kumimoji="0" lang="en-US" sz="2400" b="0" i="0" u="none" strike="noStrike" cap="none" normalizeH="0">
                <a:ln>
                  <a:noFill/>
                </a:ln>
                <a:solidFill>
                  <a:schemeClr val="tx1"/>
                </a:solidFill>
                <a:effectLst/>
                <a:latin typeface="Times New Roman" panose="02020603050405020304" pitchFamily="18" charset="0"/>
              </a:rPr>
              <a:t> dòng trạng</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a:ln>
                  <a:noFill/>
                </a:ln>
                <a:solidFill>
                  <a:schemeClr val="tx1"/>
                </a:solidFill>
                <a:effectLst/>
                <a:latin typeface="Times New Roman" panose="02020603050405020304" pitchFamily="18" charset="0"/>
              </a:rPr>
              <a:t>thái và các dòng địa chỉ</a:t>
            </a: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4" name="Left Arrow 3"/>
          <p:cNvSpPr/>
          <p:nvPr/>
        </p:nvSpPr>
        <p:spPr bwMode="auto">
          <a:xfrm>
            <a:off x="3707904" y="4653136"/>
            <a:ext cx="5112568" cy="108012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rPr>
              <a:t>Mô-đun</a:t>
            </a:r>
            <a:r>
              <a:rPr kumimoji="0" lang="en-US" sz="1800" b="0" i="0" u="none" strike="noStrike" cap="none" normalizeH="0">
                <a:ln>
                  <a:noFill/>
                </a:ln>
                <a:solidFill>
                  <a:schemeClr val="tx1"/>
                </a:solidFill>
                <a:effectLst/>
              </a:rPr>
              <a:t> nhớ đáp ứng lệnh ghi bằng cách sao chép</a:t>
            </a:r>
          </a:p>
          <a:p>
            <a:pPr marL="0" marR="0" indent="0" algn="l" defTabSz="914400" rtl="0" eaLnBrk="0" fontAlgn="base" latinLnBrk="0" hangingPunct="0">
              <a:lnSpc>
                <a:spcPct val="100000"/>
              </a:lnSpc>
              <a:spcBef>
                <a:spcPct val="0"/>
              </a:spcBef>
              <a:spcAft>
                <a:spcPct val="0"/>
              </a:spcAft>
              <a:buClrTx/>
              <a:buSzTx/>
              <a:buFontTx/>
              <a:buNone/>
              <a:tabLst/>
            </a:pPr>
            <a:r>
              <a:rPr lang="en-US" sz="1800"/>
              <a:t>d</a:t>
            </a:r>
            <a:r>
              <a:rPr lang="en-US" sz="1800" baseline="0"/>
              <a:t>ữ liệu</a:t>
            </a:r>
            <a:r>
              <a:rPr lang="en-US" sz="1800"/>
              <a:t> từ các dòng dữ liệu</a:t>
            </a:r>
            <a:endParaRPr kumimoji="0" lang="en-US" sz="1800" b="0" i="0" u="none" strike="noStrike" cap="none" normalizeH="0" baseline="0">
              <a:ln>
                <a:noFill/>
              </a:ln>
              <a:solidFill>
                <a:schemeClr val="tx1"/>
              </a:solidFill>
              <a:effectLst/>
            </a:endParaRPr>
          </a:p>
        </p:txBody>
      </p:sp>
      <p:sp>
        <p:nvSpPr>
          <p:cNvPr id="7" name="Left Arrow 6"/>
          <p:cNvSpPr/>
          <p:nvPr/>
        </p:nvSpPr>
        <p:spPr bwMode="auto">
          <a:xfrm>
            <a:off x="5292080" y="5396880"/>
            <a:ext cx="3672408" cy="108012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rPr>
              <a:t>Mô-đun</a:t>
            </a:r>
            <a:r>
              <a:rPr kumimoji="0" lang="en-US" sz="1800" b="0" i="0" u="none" strike="noStrike" cap="none" normalizeH="0">
                <a:ln>
                  <a:noFill/>
                </a:ln>
                <a:solidFill>
                  <a:schemeClr val="tx1"/>
                </a:solidFill>
                <a:effectLst/>
              </a:rPr>
              <a:t> nhớ thông báo tới dòng xác</a:t>
            </a:r>
          </a:p>
          <a:p>
            <a:pPr marL="0" marR="0" indent="0" algn="l" defTabSz="914400" rtl="0" eaLnBrk="0" fontAlgn="base" latinLnBrk="0" hangingPunct="0">
              <a:lnSpc>
                <a:spcPct val="100000"/>
              </a:lnSpc>
              <a:spcBef>
                <a:spcPct val="0"/>
              </a:spcBef>
              <a:spcAft>
                <a:spcPct val="0"/>
              </a:spcAft>
              <a:buClrTx/>
              <a:buSzTx/>
              <a:buFontTx/>
              <a:buNone/>
              <a:tabLst/>
            </a:pPr>
            <a:r>
              <a:rPr lang="en-US" sz="1800"/>
              <a:t>n</a:t>
            </a:r>
            <a:r>
              <a:rPr lang="en-US" sz="1800" baseline="0"/>
              <a:t>hận thông</a:t>
            </a:r>
            <a:r>
              <a:rPr lang="en-US" sz="1800"/>
              <a:t> tin</a:t>
            </a:r>
            <a:endParaRPr kumimoji="0" lang="en-US" sz="18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10260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Liên kết Point-to-Point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2083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Liên kết nhanh PCI</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1101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ltLang="en-US"/>
              <a:t>PCI Bus</a:t>
            </a:r>
          </a:p>
        </p:txBody>
      </p:sp>
      <p:sp>
        <p:nvSpPr>
          <p:cNvPr id="36867" name="Rectangle 3"/>
          <p:cNvSpPr>
            <a:spLocks noGrp="1" noChangeArrowheads="1"/>
          </p:cNvSpPr>
          <p:nvPr>
            <p:ph type="body" idx="1"/>
          </p:nvPr>
        </p:nvSpPr>
        <p:spPr/>
        <p:txBody>
          <a:bodyPr/>
          <a:lstStyle/>
          <a:p>
            <a:r>
              <a:rPr lang="en-GB" altLang="en-US"/>
              <a:t>Peripheral Component Interconnection</a:t>
            </a:r>
          </a:p>
          <a:p>
            <a:r>
              <a:rPr lang="en-GB" altLang="en-US"/>
              <a:t>Intel released to public domain</a:t>
            </a:r>
          </a:p>
          <a:p>
            <a:r>
              <a:rPr lang="en-GB" altLang="en-US"/>
              <a:t>32 or 64 bit</a:t>
            </a:r>
          </a:p>
          <a:p>
            <a:r>
              <a:rPr lang="en-GB" altLang="en-US"/>
              <a:t>50 lines</a:t>
            </a:r>
          </a:p>
          <a:p>
            <a:endParaRPr lang="en-GB" altLang="en-US"/>
          </a:p>
        </p:txBody>
      </p:sp>
    </p:spTree>
    <p:extLst>
      <p:ext uri="{BB962C8B-B14F-4D97-AF65-F5344CB8AC3E}">
        <p14:creationId xmlns:p14="http://schemas.microsoft.com/office/powerpoint/2010/main" val="3030676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a:t>PCI Bus Lines (required)</a:t>
            </a:r>
          </a:p>
        </p:txBody>
      </p:sp>
      <p:sp>
        <p:nvSpPr>
          <p:cNvPr id="37891" name="Rectangle 3"/>
          <p:cNvSpPr>
            <a:spLocks noGrp="1" noChangeArrowheads="1"/>
          </p:cNvSpPr>
          <p:nvPr>
            <p:ph type="body" idx="1"/>
          </p:nvPr>
        </p:nvSpPr>
        <p:spPr/>
        <p:txBody>
          <a:bodyPr/>
          <a:lstStyle/>
          <a:p>
            <a:r>
              <a:rPr lang="en-GB" altLang="en-US"/>
              <a:t>Systems lines</a:t>
            </a:r>
          </a:p>
          <a:p>
            <a:pPr lvl="1"/>
            <a:r>
              <a:rPr lang="en-GB" altLang="en-US"/>
              <a:t>Including clock and reset</a:t>
            </a:r>
          </a:p>
          <a:p>
            <a:r>
              <a:rPr lang="en-GB" altLang="en-US"/>
              <a:t>Address &amp; Data</a:t>
            </a:r>
          </a:p>
          <a:p>
            <a:pPr lvl="1"/>
            <a:r>
              <a:rPr lang="en-GB" altLang="en-US"/>
              <a:t>32 time mux lines for address/data</a:t>
            </a:r>
          </a:p>
          <a:p>
            <a:pPr lvl="1"/>
            <a:r>
              <a:rPr lang="en-GB" altLang="en-US"/>
              <a:t>Interrupt &amp; validate lines</a:t>
            </a:r>
          </a:p>
          <a:p>
            <a:r>
              <a:rPr lang="en-GB" altLang="en-US"/>
              <a:t>Interface Control</a:t>
            </a:r>
          </a:p>
          <a:p>
            <a:r>
              <a:rPr lang="en-GB" altLang="en-US"/>
              <a:t>Arbitration</a:t>
            </a:r>
          </a:p>
          <a:p>
            <a:pPr lvl="1"/>
            <a:r>
              <a:rPr lang="en-GB" altLang="en-US"/>
              <a:t>Not shared</a:t>
            </a:r>
          </a:p>
          <a:p>
            <a:pPr lvl="1"/>
            <a:r>
              <a:rPr lang="en-GB" altLang="en-US"/>
              <a:t>Direct connection to PCI bus arbiter</a:t>
            </a:r>
          </a:p>
          <a:p>
            <a:r>
              <a:rPr lang="en-GB" altLang="en-US"/>
              <a:t>Error lines</a:t>
            </a:r>
          </a:p>
        </p:txBody>
      </p:sp>
    </p:spTree>
    <p:extLst>
      <p:ext uri="{BB962C8B-B14F-4D97-AF65-F5344CB8AC3E}">
        <p14:creationId xmlns:p14="http://schemas.microsoft.com/office/powerpoint/2010/main" val="18336567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ltLang="en-US"/>
              <a:t>PCI Bus Lines (Optional)</a:t>
            </a:r>
          </a:p>
        </p:txBody>
      </p:sp>
      <p:sp>
        <p:nvSpPr>
          <p:cNvPr id="39939" name="Rectangle 3"/>
          <p:cNvSpPr>
            <a:spLocks noGrp="1" noChangeArrowheads="1"/>
          </p:cNvSpPr>
          <p:nvPr>
            <p:ph type="body" idx="1"/>
          </p:nvPr>
        </p:nvSpPr>
        <p:spPr/>
        <p:txBody>
          <a:bodyPr/>
          <a:lstStyle/>
          <a:p>
            <a:r>
              <a:rPr lang="en-GB" altLang="en-US"/>
              <a:t>Interrupt lines</a:t>
            </a:r>
          </a:p>
          <a:p>
            <a:pPr lvl="1"/>
            <a:r>
              <a:rPr lang="en-GB" altLang="en-US"/>
              <a:t>Not shared</a:t>
            </a:r>
          </a:p>
          <a:p>
            <a:r>
              <a:rPr lang="en-GB" altLang="en-US"/>
              <a:t>Cache support</a:t>
            </a:r>
          </a:p>
          <a:p>
            <a:r>
              <a:rPr lang="en-GB" altLang="en-US"/>
              <a:t>64-bit Bus Extension</a:t>
            </a:r>
          </a:p>
          <a:p>
            <a:pPr lvl="1"/>
            <a:r>
              <a:rPr lang="en-GB" altLang="en-US"/>
              <a:t>Additional 32 lines</a:t>
            </a:r>
          </a:p>
          <a:p>
            <a:pPr lvl="1"/>
            <a:r>
              <a:rPr lang="en-GB" altLang="en-US"/>
              <a:t>Time multiplexed</a:t>
            </a:r>
          </a:p>
          <a:p>
            <a:pPr lvl="1"/>
            <a:r>
              <a:rPr lang="en-GB" altLang="en-US"/>
              <a:t>2 lines to enable devices to agree to use 64-bit transfer</a:t>
            </a:r>
          </a:p>
          <a:p>
            <a:r>
              <a:rPr lang="en-GB" altLang="en-US"/>
              <a:t>JTAG/Boundary Scan</a:t>
            </a:r>
          </a:p>
          <a:p>
            <a:pPr lvl="1"/>
            <a:r>
              <a:rPr lang="en-GB" altLang="en-US"/>
              <a:t>For testing procedures</a:t>
            </a:r>
            <a:br>
              <a:rPr lang="en-GB" altLang="en-US"/>
            </a:br>
            <a:endParaRPr lang="en-GB" altLang="en-US"/>
          </a:p>
        </p:txBody>
      </p:sp>
    </p:spTree>
    <p:extLst>
      <p:ext uri="{BB962C8B-B14F-4D97-AF65-F5344CB8AC3E}">
        <p14:creationId xmlns:p14="http://schemas.microsoft.com/office/powerpoint/2010/main" val="3621124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a:t>PCI Commands</a:t>
            </a:r>
          </a:p>
        </p:txBody>
      </p:sp>
      <p:sp>
        <p:nvSpPr>
          <p:cNvPr id="40963" name="Rectangle 3"/>
          <p:cNvSpPr>
            <a:spLocks noGrp="1" noChangeArrowheads="1"/>
          </p:cNvSpPr>
          <p:nvPr>
            <p:ph type="body" idx="1"/>
          </p:nvPr>
        </p:nvSpPr>
        <p:spPr/>
        <p:txBody>
          <a:bodyPr/>
          <a:lstStyle/>
          <a:p>
            <a:r>
              <a:rPr lang="en-GB" altLang="en-US"/>
              <a:t>Transaction between initiator (master) and target</a:t>
            </a:r>
          </a:p>
          <a:p>
            <a:r>
              <a:rPr lang="en-GB" altLang="en-US"/>
              <a:t>Master claims bus</a:t>
            </a:r>
          </a:p>
          <a:p>
            <a:r>
              <a:rPr lang="en-GB" altLang="en-US"/>
              <a:t>Determine type of transaction</a:t>
            </a:r>
          </a:p>
          <a:p>
            <a:pPr lvl="1"/>
            <a:r>
              <a:rPr lang="en-GB" altLang="en-US"/>
              <a:t>e.g. I/O read/write</a:t>
            </a:r>
          </a:p>
          <a:p>
            <a:r>
              <a:rPr lang="en-GB" altLang="en-US"/>
              <a:t>Address phase</a:t>
            </a:r>
          </a:p>
          <a:p>
            <a:r>
              <a:rPr lang="en-GB" altLang="en-US"/>
              <a:t>One or more data phases</a:t>
            </a:r>
          </a:p>
        </p:txBody>
      </p:sp>
    </p:spTree>
    <p:extLst>
      <p:ext uri="{BB962C8B-B14F-4D97-AF65-F5344CB8AC3E}">
        <p14:creationId xmlns:p14="http://schemas.microsoft.com/office/powerpoint/2010/main" val="3944510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ltLang="en-US"/>
              <a:t>PCI Read Timing Diagram</a:t>
            </a:r>
          </a:p>
        </p:txBody>
      </p:sp>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b="10757"/>
          <a:stretch>
            <a:fillRect/>
          </a:stretch>
        </p:blipFill>
        <p:spPr bwMode="auto">
          <a:xfrm>
            <a:off x="533400" y="1676400"/>
            <a:ext cx="8001000" cy="509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7909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GB" altLang="en-US"/>
              <a:t>PCI Bus Arbiter</a:t>
            </a:r>
          </a:p>
        </p:txBody>
      </p:sp>
      <p:pic>
        <p:nvPicPr>
          <p:cNvPr id="125955" name="Picture 3"/>
          <p:cNvPicPr>
            <a:picLocks noChangeAspect="1" noChangeArrowheads="1"/>
          </p:cNvPicPr>
          <p:nvPr/>
        </p:nvPicPr>
        <p:blipFill>
          <a:blip r:embed="rId2">
            <a:extLst>
              <a:ext uri="{28A0092B-C50C-407E-A947-70E740481C1C}">
                <a14:useLocalDpi xmlns:a14="http://schemas.microsoft.com/office/drawing/2010/main" val="0"/>
              </a:ext>
            </a:extLst>
          </a:blip>
          <a:srcRect b="31841"/>
          <a:stretch>
            <a:fillRect/>
          </a:stretch>
        </p:blipFill>
        <p:spPr bwMode="auto">
          <a:xfrm>
            <a:off x="76200" y="2309813"/>
            <a:ext cx="8915400" cy="249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85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Các thành phần máy tính: Mức nhìn cao nhất</a:t>
            </a:r>
          </a:p>
        </p:txBody>
      </p:sp>
      <p:pic>
        <p:nvPicPr>
          <p:cNvPr id="4"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b="8975"/>
          <a:stretch>
            <a:fillRect/>
          </a:stretch>
        </p:blipFill>
        <p:spPr bwMode="auto">
          <a:xfrm>
            <a:off x="1624770" y="1174576"/>
            <a:ext cx="584366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bwMode="auto">
          <a:xfrm>
            <a:off x="4211960" y="1196752"/>
            <a:ext cx="4752528" cy="331236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en-US" sz="2000" b="1"/>
              <a:t>CPU trao đổi dữ liệu với bộ nhớ và I/O</a:t>
            </a:r>
          </a:p>
          <a:p>
            <a:r>
              <a:rPr lang="en-US" sz="1600" i="1"/>
              <a:t>PC: giữ địa chỉ của lệnh sẽ nhận</a:t>
            </a:r>
          </a:p>
          <a:p>
            <a:r>
              <a:rPr lang="en-US" sz="1600" i="1"/>
              <a:t>IR: chứa lệnh được nạp vào</a:t>
            </a:r>
          </a:p>
          <a:p>
            <a:r>
              <a:rPr lang="en-US" sz="1600" i="1"/>
              <a:t>MAR: chỉ định địa chỉ trong bộ nhớ cho việc đọc, ghi</a:t>
            </a:r>
          </a:p>
          <a:p>
            <a:r>
              <a:rPr lang="en-US" sz="1600" i="1"/>
              <a:t>MBR: chứa dữ liệu được ghi vào bộ nhớ hoặc</a:t>
            </a:r>
          </a:p>
          <a:p>
            <a:r>
              <a:rPr lang="en-US" sz="1600" i="1"/>
              <a:t>           nhận dữ liệu đọc từ bộ nhớ</a:t>
            </a:r>
          </a:p>
          <a:p>
            <a:r>
              <a:rPr lang="en-US" sz="1600" i="1"/>
              <a:t>I/OAR: chỉ định một thiết bị I/O cụ thể</a:t>
            </a:r>
          </a:p>
          <a:p>
            <a:r>
              <a:rPr lang="en-US" sz="1600" i="1"/>
              <a:t>I/OBR: trao đổi dữ liệu giữa mô-đun I/O và CPU</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endParaRPr>
          </a:p>
        </p:txBody>
      </p:sp>
      <p:sp>
        <p:nvSpPr>
          <p:cNvPr id="8" name="Rounded Rectangle 7"/>
          <p:cNvSpPr/>
          <p:nvPr/>
        </p:nvSpPr>
        <p:spPr bwMode="auto">
          <a:xfrm>
            <a:off x="406400" y="1916832"/>
            <a:ext cx="4752528" cy="22322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vi-VN" b="1"/>
              <a:t>Mô-đun bộ nhớ</a:t>
            </a:r>
            <a:endParaRPr lang="en-US" b="1"/>
          </a:p>
          <a:p>
            <a:r>
              <a:rPr lang="en-US" sz="1800" i="1"/>
              <a:t>-B</a:t>
            </a:r>
            <a:r>
              <a:rPr lang="vi-VN" sz="1800" i="1"/>
              <a:t>ao gồm một tập hợp</a:t>
            </a:r>
            <a:r>
              <a:rPr lang="en-US" sz="1800" i="1"/>
              <a:t> </a:t>
            </a:r>
            <a:r>
              <a:rPr lang="vi-VN" sz="1800" i="1"/>
              <a:t>các vị trí,</a:t>
            </a:r>
            <a:endParaRPr lang="en-US" sz="1800" i="1"/>
          </a:p>
          <a:p>
            <a:r>
              <a:rPr lang="vi-VN" sz="1800" i="1"/>
              <a:t>được xác định bởi địa chỉ được đánh số tuần tự</a:t>
            </a:r>
            <a:endParaRPr lang="en-US" sz="1800" i="1"/>
          </a:p>
          <a:p>
            <a:r>
              <a:rPr lang="en-US" sz="1800" i="1"/>
              <a:t>-</a:t>
            </a:r>
            <a:r>
              <a:rPr lang="vi-VN" sz="1800" i="1"/>
              <a:t>Mỗi vị trí chứa một số nhị phân</a:t>
            </a:r>
            <a:endParaRPr lang="en-US" sz="1800" i="1"/>
          </a:p>
          <a:p>
            <a:r>
              <a:rPr lang="vi-VN" sz="1800" i="1"/>
              <a:t>có thể được hiểu như là một lệnh</a:t>
            </a:r>
            <a:endParaRPr lang="en-US" sz="1800" i="1"/>
          </a:p>
          <a:p>
            <a:r>
              <a:rPr lang="vi-VN" sz="1800" i="1"/>
              <a:t>hoặc dữ liệu.</a:t>
            </a:r>
            <a:endParaRPr lang="en-US" sz="1800" i="1"/>
          </a:p>
        </p:txBody>
      </p:sp>
      <p:sp>
        <p:nvSpPr>
          <p:cNvPr id="9" name="Rounded Rectangle 8"/>
          <p:cNvSpPr/>
          <p:nvPr/>
        </p:nvSpPr>
        <p:spPr bwMode="auto">
          <a:xfrm>
            <a:off x="4232837" y="4229165"/>
            <a:ext cx="4752528" cy="22322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vi-VN" b="1"/>
              <a:t>Mô-đun I/O</a:t>
            </a:r>
            <a:endParaRPr lang="en-US" b="1"/>
          </a:p>
          <a:p>
            <a:r>
              <a:rPr lang="en-US" sz="1800" i="1"/>
              <a:t>-C</a:t>
            </a:r>
            <a:r>
              <a:rPr lang="vi-VN" sz="1800" i="1"/>
              <a:t>huyển dữ liệu từ các thiết bị bên ngoài sang</a:t>
            </a:r>
            <a:endParaRPr lang="en-US" sz="1800" i="1"/>
          </a:p>
          <a:p>
            <a:r>
              <a:rPr lang="vi-VN" sz="1800" i="1"/>
              <a:t>CPU và bộ nhớ, và ngược lại.</a:t>
            </a:r>
            <a:endParaRPr lang="en-US" sz="1800" i="1"/>
          </a:p>
          <a:p>
            <a:r>
              <a:rPr lang="en-US" sz="1800" i="1"/>
              <a:t>-</a:t>
            </a:r>
            <a:r>
              <a:rPr lang="vi-VN" sz="1800" i="1"/>
              <a:t>Nó chứa các vùng đệm bên trong</a:t>
            </a:r>
            <a:endParaRPr lang="en-US" sz="1800" i="1"/>
          </a:p>
          <a:p>
            <a:r>
              <a:rPr lang="vi-VN" sz="1800" i="1"/>
              <a:t>để tạm giữ những dữ liệu</a:t>
            </a:r>
            <a:r>
              <a:rPr lang="en-US" sz="1800" i="1"/>
              <a:t>,</a:t>
            </a:r>
          </a:p>
          <a:p>
            <a:r>
              <a:rPr lang="vi-VN" sz="1800" i="1"/>
              <a:t>cho đến khi chúng có thể được gửi đi.</a:t>
            </a:r>
            <a:endParaRPr lang="en-US" sz="1800" i="1"/>
          </a:p>
          <a:p>
            <a:endParaRPr lang="en-US" sz="1800"/>
          </a:p>
        </p:txBody>
      </p:sp>
    </p:spTree>
    <p:extLst>
      <p:ext uri="{BB962C8B-B14F-4D97-AF65-F5344CB8AC3E}">
        <p14:creationId xmlns:p14="http://schemas.microsoft.com/office/powerpoint/2010/main" val="35725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1" nodeType="clickEffect">
                                  <p:stCondLst>
                                    <p:cond delay="0"/>
                                  </p:stCondLst>
                                  <p:childTnLst>
                                    <p:animEffect transition="out" filter="barn(inVertic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grpId="1" nodeType="clickEffect">
                                  <p:stCondLst>
                                    <p:cond delay="0"/>
                                  </p:stCondLst>
                                  <p:childTnLst>
                                    <p:animEffect transition="out" filter="barn(inVertical)">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en-US"/>
              <a:t>PCI Bus Arbitration</a:t>
            </a:r>
          </a:p>
        </p:txBody>
      </p:sp>
      <p:pic>
        <p:nvPicPr>
          <p:cNvPr id="43013" name="Picture 5"/>
          <p:cNvPicPr>
            <a:picLocks noChangeAspect="1" noChangeArrowheads="1"/>
          </p:cNvPicPr>
          <p:nvPr/>
        </p:nvPicPr>
        <p:blipFill>
          <a:blip r:embed="rId3">
            <a:extLst>
              <a:ext uri="{28A0092B-C50C-407E-A947-70E740481C1C}">
                <a14:useLocalDpi xmlns:a14="http://schemas.microsoft.com/office/drawing/2010/main" val="0"/>
              </a:ext>
            </a:extLst>
          </a:blip>
          <a:srcRect b="8519"/>
          <a:stretch>
            <a:fillRect/>
          </a:stretch>
        </p:blipFill>
        <p:spPr bwMode="auto">
          <a:xfrm>
            <a:off x="1295400" y="1447800"/>
            <a:ext cx="6172200" cy="510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14527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7CE8E803-5F20-4E6D-822E-0FC18C26FA7B}"/>
              </a:ext>
            </a:extLst>
          </p:cNvPr>
          <p:cNvSpPr>
            <a:spLocks noGrp="1"/>
          </p:cNvSpPr>
          <p:nvPr>
            <p:ph idx="1"/>
          </p:nvPr>
        </p:nvSpPr>
        <p:spPr/>
        <p:txBody>
          <a:bodyPr/>
          <a:lstStyle/>
          <a:p>
            <a:r>
              <a:rPr lang="en-US"/>
              <a:t>Nêu các chức năng chính của máy tính?</a:t>
            </a:r>
          </a:p>
          <a:p>
            <a:r>
              <a:rPr lang="en-US"/>
              <a:t>Liệt kê và mô tả ngắn gọn các trạng thái trong một chu kỳ lệnh thực thi?</a:t>
            </a:r>
          </a:p>
          <a:p>
            <a:r>
              <a:rPr lang="en-US"/>
              <a:t>Liệt kê và mô tả ngắn gọn hai cách tiếp cận để xử lý đa ngắt?</a:t>
            </a:r>
          </a:p>
          <a:p>
            <a:r>
              <a:rPr lang="en-US"/>
              <a:t>Những kiểu truyền nào mà cấu trúc liên kết của máy tính phải hỗ trợ?</a:t>
            </a:r>
          </a:p>
          <a:p>
            <a:r>
              <a:rPr lang="en-US"/>
              <a:t>Lợi ích của việc sử dụng kiến trúc đa đường truyền so với kiến trúc đơn đường truyền là gì?</a:t>
            </a:r>
          </a:p>
          <a:p>
            <a:endParaRPr lang="en-US"/>
          </a:p>
          <a:p>
            <a:endParaRPr lang="en-US"/>
          </a:p>
        </p:txBody>
      </p:sp>
    </p:spTree>
    <p:extLst>
      <p:ext uri="{BB962C8B-B14F-4D97-AF65-F5344CB8AC3E}">
        <p14:creationId xmlns:p14="http://schemas.microsoft.com/office/powerpoint/2010/main" val="3816270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484784"/>
            <a:ext cx="8061538" cy="4320480"/>
          </a:xfrm>
        </p:spPr>
      </p:pic>
    </p:spTree>
    <p:extLst>
      <p:ext uri="{BB962C8B-B14F-4D97-AF65-F5344CB8AC3E}">
        <p14:creationId xmlns:p14="http://schemas.microsoft.com/office/powerpoint/2010/main" val="226353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Hoạt động của máy tính</a:t>
            </a:r>
          </a:p>
        </p:txBody>
      </p:sp>
      <p:sp>
        <p:nvSpPr>
          <p:cNvPr id="3" name="Content Placeholder 2"/>
          <p:cNvSpPr>
            <a:spLocks noGrp="1"/>
          </p:cNvSpPr>
          <p:nvPr>
            <p:ph idx="1"/>
          </p:nvPr>
        </p:nvSpPr>
        <p:spPr/>
        <p:txBody>
          <a:bodyPr/>
          <a:lstStyle/>
          <a:p>
            <a:r>
              <a:rPr lang="en-US"/>
              <a:t>Nhận chỉ thị (lệnh) và thực thi</a:t>
            </a:r>
          </a:p>
          <a:p>
            <a:r>
              <a:rPr lang="en-US"/>
              <a:t>Ngắt</a:t>
            </a:r>
          </a:p>
          <a:p>
            <a:r>
              <a:rPr lang="en-US"/>
              <a:t>Hoạt động I/O</a:t>
            </a:r>
          </a:p>
          <a:p>
            <a:endParaRPr lang="en-US"/>
          </a:p>
        </p:txBody>
      </p:sp>
    </p:spTree>
    <p:extLst>
      <p:ext uri="{BB962C8B-B14F-4D97-AF65-F5344CB8AC3E}">
        <p14:creationId xmlns:p14="http://schemas.microsoft.com/office/powerpoint/2010/main" val="328632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Chu kỳ lệnh</a:t>
            </a:r>
          </a:p>
        </p:txBody>
      </p:sp>
      <p:sp>
        <p:nvSpPr>
          <p:cNvPr id="9219" name="Rectangle 3"/>
          <p:cNvSpPr>
            <a:spLocks noGrp="1" noChangeArrowheads="1"/>
          </p:cNvSpPr>
          <p:nvPr>
            <p:ph type="body" idx="1"/>
          </p:nvPr>
        </p:nvSpPr>
        <p:spPr/>
        <p:txBody>
          <a:bodyPr/>
          <a:lstStyle/>
          <a:p>
            <a:r>
              <a:rPr lang="en-GB" altLang="en-US"/>
              <a:t>Hai bước:</a:t>
            </a:r>
          </a:p>
          <a:p>
            <a:pPr lvl="1"/>
            <a:r>
              <a:rPr lang="en-GB" altLang="en-US"/>
              <a:t>Nhận</a:t>
            </a:r>
          </a:p>
          <a:p>
            <a:pPr lvl="1"/>
            <a:r>
              <a:rPr lang="en-GB" altLang="en-US"/>
              <a:t>Thực thi</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b="40727"/>
          <a:stretch>
            <a:fillRect/>
          </a:stretch>
        </p:blipFill>
        <p:spPr bwMode="auto">
          <a:xfrm>
            <a:off x="228600" y="3479800"/>
            <a:ext cx="876300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01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arn(inVertical)">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Chu kỳ nhận lệnh</a:t>
            </a:r>
          </a:p>
        </p:txBody>
      </p:sp>
      <p:sp>
        <p:nvSpPr>
          <p:cNvPr id="48131" name="Rectangle 3"/>
          <p:cNvSpPr>
            <a:spLocks noGrp="1" noChangeArrowheads="1"/>
          </p:cNvSpPr>
          <p:nvPr>
            <p:ph type="body" idx="1"/>
          </p:nvPr>
        </p:nvSpPr>
        <p:spPr>
          <a:xfrm>
            <a:off x="457200" y="1066800"/>
            <a:ext cx="4690864" cy="5638800"/>
          </a:xfrm>
        </p:spPr>
        <p:txBody>
          <a:bodyPr/>
          <a:lstStyle/>
          <a:p>
            <a:r>
              <a:rPr lang="en-US" altLang="en-US"/>
              <a:t>Bộ đếm chương trình (Program Counter - PC) giữ địa chỉ của lệnh sẽ nhận.</a:t>
            </a:r>
          </a:p>
          <a:p>
            <a:r>
              <a:rPr lang="vi-VN" altLang="en-US"/>
              <a:t>Bộ xử lý lấ</a:t>
            </a:r>
            <a:r>
              <a:rPr lang="en-US" altLang="en-US"/>
              <a:t>y</a:t>
            </a:r>
            <a:r>
              <a:rPr lang="vi-VN" altLang="en-US"/>
              <a:t> lệnh từ vị trí bộ nhớ được </a:t>
            </a:r>
            <a:r>
              <a:rPr lang="en-US" altLang="en-US"/>
              <a:t>chỉ định bởi</a:t>
            </a:r>
            <a:r>
              <a:rPr lang="vi-VN" altLang="en-US"/>
              <a:t> PC.</a:t>
            </a:r>
            <a:endParaRPr lang="en-US" altLang="en-US"/>
          </a:p>
          <a:p>
            <a:r>
              <a:rPr lang="en-US" altLang="en-US"/>
              <a:t>Tăng PC</a:t>
            </a:r>
          </a:p>
          <a:p>
            <a:r>
              <a:rPr lang="en-US" altLang="en-US"/>
              <a:t>Lệnh được nạp vào thanh ghi lệnh (Instruction Register - IR)</a:t>
            </a:r>
          </a:p>
          <a:p>
            <a:r>
              <a:rPr lang="vi-VN" altLang="en-US"/>
              <a:t>Bộ xử lý </a:t>
            </a:r>
            <a:r>
              <a:rPr lang="en-US" altLang="en-US"/>
              <a:t>ngắt lệnh</a:t>
            </a:r>
            <a:r>
              <a:rPr lang="vi-VN" altLang="en-US"/>
              <a:t> và thực hiện các hành động</a:t>
            </a:r>
            <a:r>
              <a:rPr lang="en-US" altLang="en-US"/>
              <a:t> được</a:t>
            </a:r>
            <a:r>
              <a:rPr lang="vi-VN" altLang="en-US"/>
              <a:t> yêu cầu.</a:t>
            </a:r>
            <a:endParaRPr lang="en-US" altLang="en-US"/>
          </a:p>
        </p:txBody>
      </p:sp>
      <p:pic>
        <p:nvPicPr>
          <p:cNvPr id="2" name="Picture 1">
            <a:extLst>
              <a:ext uri="{FF2B5EF4-FFF2-40B4-BE49-F238E27FC236}">
                <a16:creationId xmlns:a16="http://schemas.microsoft.com/office/drawing/2014/main" id="{17511539-0D83-4585-97DB-8F55D654DE10}"/>
              </a:ext>
            </a:extLst>
          </p:cNvPr>
          <p:cNvPicPr>
            <a:picLocks noChangeAspect="1"/>
          </p:cNvPicPr>
          <p:nvPr/>
        </p:nvPicPr>
        <p:blipFill>
          <a:blip r:embed="rId3"/>
          <a:stretch>
            <a:fillRect/>
          </a:stretch>
        </p:blipFill>
        <p:spPr>
          <a:xfrm>
            <a:off x="5144451" y="1066800"/>
            <a:ext cx="3892045" cy="4296922"/>
          </a:xfrm>
          <a:prstGeom prst="rect">
            <a:avLst/>
          </a:prstGeom>
        </p:spPr>
      </p:pic>
    </p:spTree>
    <p:extLst>
      <p:ext uri="{BB962C8B-B14F-4D97-AF65-F5344CB8AC3E}">
        <p14:creationId xmlns:p14="http://schemas.microsoft.com/office/powerpoint/2010/main" val="233115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1000"/>
                                        <p:tgtEl>
                                          <p:spTgt spid="48131">
                                            <p:txEl>
                                              <p:pRg st="0" end="0"/>
                                            </p:txEl>
                                          </p:spTgt>
                                        </p:tgtEl>
                                      </p:cBhvr>
                                    </p:animEffect>
                                    <p:anim calcmode="lin" valueType="num">
                                      <p:cBhvr>
                                        <p:cTn id="8" dur="10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1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131">
                                            <p:txEl>
                                              <p:pRg st="1" end="1"/>
                                            </p:txEl>
                                          </p:spTgt>
                                        </p:tgtEl>
                                        <p:attrNameLst>
                                          <p:attrName>style.visibility</p:attrName>
                                        </p:attrNameLst>
                                      </p:cBhvr>
                                      <p:to>
                                        <p:strVal val="visible"/>
                                      </p:to>
                                    </p:set>
                                    <p:animEffect transition="in" filter="fade">
                                      <p:cBhvr>
                                        <p:cTn id="14" dur="1000"/>
                                        <p:tgtEl>
                                          <p:spTgt spid="48131">
                                            <p:txEl>
                                              <p:pRg st="1" end="1"/>
                                            </p:txEl>
                                          </p:spTgt>
                                        </p:tgtEl>
                                      </p:cBhvr>
                                    </p:animEffect>
                                    <p:anim calcmode="lin" valueType="num">
                                      <p:cBhvr>
                                        <p:cTn id="15" dur="10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81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8131">
                                            <p:txEl>
                                              <p:pRg st="2" end="2"/>
                                            </p:txEl>
                                          </p:spTgt>
                                        </p:tgtEl>
                                        <p:attrNameLst>
                                          <p:attrName>style.visibility</p:attrName>
                                        </p:attrNameLst>
                                      </p:cBhvr>
                                      <p:to>
                                        <p:strVal val="visible"/>
                                      </p:to>
                                    </p:set>
                                    <p:animEffect transition="in" filter="fade">
                                      <p:cBhvr>
                                        <p:cTn id="21" dur="1000"/>
                                        <p:tgtEl>
                                          <p:spTgt spid="48131">
                                            <p:txEl>
                                              <p:pRg st="2" end="2"/>
                                            </p:txEl>
                                          </p:spTgt>
                                        </p:tgtEl>
                                      </p:cBhvr>
                                    </p:animEffect>
                                    <p:anim calcmode="lin" valueType="num">
                                      <p:cBhvr>
                                        <p:cTn id="22" dur="10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81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8131">
                                            <p:txEl>
                                              <p:pRg st="3" end="3"/>
                                            </p:txEl>
                                          </p:spTgt>
                                        </p:tgtEl>
                                        <p:attrNameLst>
                                          <p:attrName>style.visibility</p:attrName>
                                        </p:attrNameLst>
                                      </p:cBhvr>
                                      <p:to>
                                        <p:strVal val="visible"/>
                                      </p:to>
                                    </p:set>
                                    <p:animEffect transition="in" filter="fade">
                                      <p:cBhvr>
                                        <p:cTn id="28" dur="1000"/>
                                        <p:tgtEl>
                                          <p:spTgt spid="48131">
                                            <p:txEl>
                                              <p:pRg st="3" end="3"/>
                                            </p:txEl>
                                          </p:spTgt>
                                        </p:tgtEl>
                                      </p:cBhvr>
                                    </p:animEffect>
                                    <p:anim calcmode="lin" valueType="num">
                                      <p:cBhvr>
                                        <p:cTn id="29" dur="10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81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8131">
                                            <p:txEl>
                                              <p:pRg st="4" end="4"/>
                                            </p:txEl>
                                          </p:spTgt>
                                        </p:tgtEl>
                                        <p:attrNameLst>
                                          <p:attrName>style.visibility</p:attrName>
                                        </p:attrNameLst>
                                      </p:cBhvr>
                                      <p:to>
                                        <p:strVal val="visible"/>
                                      </p:to>
                                    </p:set>
                                    <p:animEffect transition="in" filter="fade">
                                      <p:cBhvr>
                                        <p:cTn id="35" dur="1000"/>
                                        <p:tgtEl>
                                          <p:spTgt spid="48131">
                                            <p:txEl>
                                              <p:pRg st="4" end="4"/>
                                            </p:txEl>
                                          </p:spTgt>
                                        </p:tgtEl>
                                      </p:cBhvr>
                                    </p:animEffect>
                                    <p:anim calcmode="lin" valueType="num">
                                      <p:cBhvr>
                                        <p:cTn id="36" dur="10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813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theme/theme1.xml><?xml version="1.0" encoding="utf-8"?>
<a:theme xmlns:a="http://schemas.openxmlformats.org/drawingml/2006/main" name="COA8e">
  <a:themeElements>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A8e">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A8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A8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A8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A8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A8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A8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COA8e</Template>
  <TotalTime>9403</TotalTime>
  <Words>6154</Words>
  <Application>Microsoft Office PowerPoint</Application>
  <PresentationFormat>On-screen Show (4:3)</PresentationFormat>
  <Paragraphs>528</Paragraphs>
  <Slides>62</Slides>
  <Notes>47</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Arial Black</vt:lpstr>
      <vt:lpstr>Tahoma</vt:lpstr>
      <vt:lpstr>Times New Roman</vt:lpstr>
      <vt:lpstr>COA8e</vt:lpstr>
      <vt:lpstr>KIẾN TRÚC MÁY TÍNH</vt:lpstr>
      <vt:lpstr>Nội dung</vt:lpstr>
      <vt:lpstr>1. Các thành phần máy tính</vt:lpstr>
      <vt:lpstr>Tiếp cận phần cứng và phần mềm</vt:lpstr>
      <vt:lpstr>Các thành phần máy tính</vt:lpstr>
      <vt:lpstr>Các thành phần máy tính: Mức nhìn cao nhất</vt:lpstr>
      <vt:lpstr>2. Hoạt động của máy tính</vt:lpstr>
      <vt:lpstr>Chu kỳ lệnh</vt:lpstr>
      <vt:lpstr>Chu kỳ nhận lệnh</vt:lpstr>
      <vt:lpstr>Chu kỳ thực thi</vt:lpstr>
      <vt:lpstr>Ví dụ thực thi chương trình</vt:lpstr>
      <vt:lpstr>Ví dụ thực thi chương trình</vt:lpstr>
      <vt:lpstr>Sơ đồ trạng thái chu kỳ lệnh</vt:lpstr>
      <vt:lpstr>Ngắt</vt:lpstr>
      <vt:lpstr>Điều khiển luồng chương trình</vt:lpstr>
      <vt:lpstr>Chu kỳ ngắt</vt:lpstr>
      <vt:lpstr>Chuyển điều khiển qua ngắt</vt:lpstr>
      <vt:lpstr>Chu kỳ lệnh với ngắt</vt:lpstr>
      <vt:lpstr>Thời gian chương trình Đợi I/O ngắn</vt:lpstr>
      <vt:lpstr>Thời gian chương trình Đợi I/O dài</vt:lpstr>
      <vt:lpstr>Sơ đồ trạng thái chu kỳ lệnh với ngắt</vt:lpstr>
      <vt:lpstr>Đa ngắt</vt:lpstr>
      <vt:lpstr>Đa ngắt – tuần tự</vt:lpstr>
      <vt:lpstr>Đa ngắt – lồng nhau</vt:lpstr>
      <vt:lpstr>Trình tự thời gian của đa ngắt</vt:lpstr>
      <vt:lpstr>Hoạt động I/O</vt:lpstr>
      <vt:lpstr>3. Cấu trúc liên kết </vt:lpstr>
      <vt:lpstr>3. Cấu trúc liên kết </vt:lpstr>
      <vt:lpstr>Kết nối</vt:lpstr>
      <vt:lpstr>Kết nối bộ nhớ</vt:lpstr>
      <vt:lpstr>Kết nối I/O</vt:lpstr>
      <vt:lpstr>Kết nối I/O</vt:lpstr>
      <vt:lpstr>Kết nối CPU</vt:lpstr>
      <vt:lpstr>4. Liên kết đường truyền</vt:lpstr>
      <vt:lpstr>Đường truyền là gì</vt:lpstr>
      <vt:lpstr>Đường truyền dữ liệu</vt:lpstr>
      <vt:lpstr>Đường truyền địa chỉ</vt:lpstr>
      <vt:lpstr>Đường truyền điều khiển</vt:lpstr>
      <vt:lpstr>Lược đồ liên kết đường truyền</vt:lpstr>
      <vt:lpstr>Hình dạng đường truyền</vt:lpstr>
      <vt:lpstr>Thể hiện vật lý của kiến trúc đường truyền</vt:lpstr>
      <vt:lpstr>Các vấn đề đơn đường truyền</vt:lpstr>
      <vt:lpstr>Kiến trúc đường truyền truyền thống (với cache)</vt:lpstr>
      <vt:lpstr>Đường truyền hiệu năng cao</vt:lpstr>
      <vt:lpstr>Các kiểu đường truyền</vt:lpstr>
      <vt:lpstr>Phương pháp phân xử đường truyền</vt:lpstr>
      <vt:lpstr>Phân xử tập trung hoặc phân tán</vt:lpstr>
      <vt:lpstr>Định thời</vt:lpstr>
      <vt:lpstr>Lược đồ định thời đồng bộ</vt:lpstr>
      <vt:lpstr>Lược đồ định thời đọc không đồng bộ</vt:lpstr>
      <vt:lpstr>Lược đồ định thời ghi không đồng bộ</vt:lpstr>
      <vt:lpstr>5. Liên kết Point-to-Point</vt:lpstr>
      <vt:lpstr>6. Liên kết nhanh PCI</vt:lpstr>
      <vt:lpstr>PCI Bus</vt:lpstr>
      <vt:lpstr>PCI Bus Lines (required)</vt:lpstr>
      <vt:lpstr>PCI Bus Lines (Optional)</vt:lpstr>
      <vt:lpstr>PCI Commands</vt:lpstr>
      <vt:lpstr>PCI Read Timing Diagram</vt:lpstr>
      <vt:lpstr>PCI Bus Arbiter</vt:lpstr>
      <vt:lpstr>PCI Bus Arbitration</vt:lpstr>
      <vt:lpstr>Câu hỏi ôn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Intrduction</dc:title>
  <dc:creator>Adrian J Pullin</dc:creator>
  <cp:lastModifiedBy>Nguyen Thi Kim, Loan [JACVN NON J&amp;J]</cp:lastModifiedBy>
  <cp:revision>259</cp:revision>
  <dcterms:created xsi:type="dcterms:W3CDTF">1998-09-03T13:41:33Z</dcterms:created>
  <dcterms:modified xsi:type="dcterms:W3CDTF">2021-03-09T04:52:15Z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