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1"/>
  </p:sldMasterIdLst>
  <p:notesMasterIdLst>
    <p:notesMasterId r:id="rId84"/>
  </p:notesMasterIdLst>
  <p:handoutMasterIdLst>
    <p:handoutMasterId r:id="rId85"/>
  </p:handoutMasterIdLst>
  <p:sldIdLst>
    <p:sldId id="256" r:id="rId2"/>
    <p:sldId id="257" r:id="rId3"/>
    <p:sldId id="260" r:id="rId4"/>
    <p:sldId id="301" r:id="rId5"/>
    <p:sldId id="302" r:id="rId6"/>
    <p:sldId id="303" r:id="rId7"/>
    <p:sldId id="304" r:id="rId8"/>
    <p:sldId id="306" r:id="rId9"/>
    <p:sldId id="307" r:id="rId10"/>
    <p:sldId id="305" r:id="rId11"/>
    <p:sldId id="308" r:id="rId12"/>
    <p:sldId id="333" r:id="rId13"/>
    <p:sldId id="261" r:id="rId14"/>
    <p:sldId id="262" r:id="rId15"/>
    <p:sldId id="334" r:id="rId16"/>
    <p:sldId id="263" r:id="rId17"/>
    <p:sldId id="264" r:id="rId18"/>
    <p:sldId id="265" r:id="rId19"/>
    <p:sldId id="266" r:id="rId20"/>
    <p:sldId id="267" r:id="rId21"/>
    <p:sldId id="268" r:id="rId22"/>
    <p:sldId id="269" r:id="rId23"/>
    <p:sldId id="270" r:id="rId24"/>
    <p:sldId id="271" r:id="rId25"/>
    <p:sldId id="335" r:id="rId26"/>
    <p:sldId id="272" r:id="rId27"/>
    <p:sldId id="319" r:id="rId28"/>
    <p:sldId id="320" r:id="rId29"/>
    <p:sldId id="273" r:id="rId30"/>
    <p:sldId id="274" r:id="rId31"/>
    <p:sldId id="275" r:id="rId32"/>
    <p:sldId id="276" r:id="rId33"/>
    <p:sldId id="278" r:id="rId34"/>
    <p:sldId id="277" r:id="rId35"/>
    <p:sldId id="279" r:id="rId36"/>
    <p:sldId id="280" r:id="rId37"/>
    <p:sldId id="281" r:id="rId38"/>
    <p:sldId id="282" r:id="rId39"/>
    <p:sldId id="283" r:id="rId40"/>
    <p:sldId id="284" r:id="rId41"/>
    <p:sldId id="322" r:id="rId42"/>
    <p:sldId id="321" r:id="rId43"/>
    <p:sldId id="336" r:id="rId44"/>
    <p:sldId id="323" r:id="rId45"/>
    <p:sldId id="324" r:id="rId46"/>
    <p:sldId id="325" r:id="rId47"/>
    <p:sldId id="326" r:id="rId48"/>
    <p:sldId id="327" r:id="rId49"/>
    <p:sldId id="328" r:id="rId50"/>
    <p:sldId id="329" r:id="rId51"/>
    <p:sldId id="330" r:id="rId52"/>
    <p:sldId id="331" r:id="rId53"/>
    <p:sldId id="332" r:id="rId54"/>
    <p:sldId id="285" r:id="rId55"/>
    <p:sldId id="286" r:id="rId56"/>
    <p:sldId id="287" r:id="rId57"/>
    <p:sldId id="288" r:id="rId58"/>
    <p:sldId id="289" r:id="rId59"/>
    <p:sldId id="290" r:id="rId60"/>
    <p:sldId id="291" r:id="rId61"/>
    <p:sldId id="292" r:id="rId62"/>
    <p:sldId id="293" r:id="rId63"/>
    <p:sldId id="294" r:id="rId64"/>
    <p:sldId id="338" r:id="rId65"/>
    <p:sldId id="295" r:id="rId66"/>
    <p:sldId id="296" r:id="rId67"/>
    <p:sldId id="297" r:id="rId68"/>
    <p:sldId id="298" r:id="rId69"/>
    <p:sldId id="299" r:id="rId70"/>
    <p:sldId id="337" r:id="rId71"/>
    <p:sldId id="300" r:id="rId72"/>
    <p:sldId id="309" r:id="rId73"/>
    <p:sldId id="310" r:id="rId74"/>
    <p:sldId id="311" r:id="rId75"/>
    <p:sldId id="312" r:id="rId76"/>
    <p:sldId id="313" r:id="rId77"/>
    <p:sldId id="314" r:id="rId78"/>
    <p:sldId id="315" r:id="rId79"/>
    <p:sldId id="316" r:id="rId80"/>
    <p:sldId id="317" r:id="rId81"/>
    <p:sldId id="318" r:id="rId82"/>
    <p:sldId id="259" r:id="rId8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6EFFB-4AFD-4B83-8B99-05AA40405CB8}" v="9" dt="2021-04-06T02:20:16.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063" autoAdjust="0"/>
  </p:normalViewPr>
  <p:slideViewPr>
    <p:cSldViewPr>
      <p:cViewPr varScale="1">
        <p:scale>
          <a:sx n="64" d="100"/>
          <a:sy n="64" d="100"/>
        </p:scale>
        <p:origin x="1482"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4.xml"/><Relationship Id="rId18" Type="http://schemas.openxmlformats.org/officeDocument/2006/relationships/slide" Target="slides/slide30.xml"/><Relationship Id="rId26" Type="http://schemas.openxmlformats.org/officeDocument/2006/relationships/slide" Target="slides/slide58.xml"/><Relationship Id="rId3" Type="http://schemas.openxmlformats.org/officeDocument/2006/relationships/slide" Target="slides/slide12.xml"/><Relationship Id="rId21" Type="http://schemas.openxmlformats.org/officeDocument/2006/relationships/slide" Target="slides/slide38.xml"/><Relationship Id="rId7" Type="http://schemas.openxmlformats.org/officeDocument/2006/relationships/slide" Target="slides/slide17.xml"/><Relationship Id="rId12" Type="http://schemas.openxmlformats.org/officeDocument/2006/relationships/slide" Target="slides/slide23.xml"/><Relationship Id="rId17" Type="http://schemas.openxmlformats.org/officeDocument/2006/relationships/slide" Target="slides/slide28.xml"/><Relationship Id="rId25" Type="http://schemas.openxmlformats.org/officeDocument/2006/relationships/slide" Target="slides/slide57.xml"/><Relationship Id="rId33" Type="http://schemas.openxmlformats.org/officeDocument/2006/relationships/slide" Target="slides/slide71.xml"/><Relationship Id="rId2" Type="http://schemas.openxmlformats.org/officeDocument/2006/relationships/slide" Target="slides/slide2.xml"/><Relationship Id="rId16" Type="http://schemas.openxmlformats.org/officeDocument/2006/relationships/slide" Target="slides/slide27.xml"/><Relationship Id="rId20" Type="http://schemas.openxmlformats.org/officeDocument/2006/relationships/slide" Target="slides/slide35.xml"/><Relationship Id="rId29" Type="http://schemas.openxmlformats.org/officeDocument/2006/relationships/slide" Target="slides/slide64.xml"/><Relationship Id="rId1" Type="http://schemas.openxmlformats.org/officeDocument/2006/relationships/slide" Target="slides/slide1.xml"/><Relationship Id="rId6" Type="http://schemas.openxmlformats.org/officeDocument/2006/relationships/slide" Target="slides/slide16.xml"/><Relationship Id="rId11" Type="http://schemas.openxmlformats.org/officeDocument/2006/relationships/slide" Target="slides/slide22.xml"/><Relationship Id="rId24" Type="http://schemas.openxmlformats.org/officeDocument/2006/relationships/slide" Target="slides/slide55.xml"/><Relationship Id="rId32" Type="http://schemas.openxmlformats.org/officeDocument/2006/relationships/slide" Target="slides/slide70.xml"/><Relationship Id="rId5" Type="http://schemas.openxmlformats.org/officeDocument/2006/relationships/slide" Target="slides/slide15.xml"/><Relationship Id="rId15" Type="http://schemas.openxmlformats.org/officeDocument/2006/relationships/slide" Target="slides/slide26.xml"/><Relationship Id="rId23" Type="http://schemas.openxmlformats.org/officeDocument/2006/relationships/slide" Target="slides/slide54.xml"/><Relationship Id="rId28" Type="http://schemas.openxmlformats.org/officeDocument/2006/relationships/slide" Target="slides/slide62.xml"/><Relationship Id="rId10" Type="http://schemas.openxmlformats.org/officeDocument/2006/relationships/slide" Target="slides/slide21.xml"/><Relationship Id="rId19" Type="http://schemas.openxmlformats.org/officeDocument/2006/relationships/slide" Target="slides/slide31.xml"/><Relationship Id="rId31" Type="http://schemas.openxmlformats.org/officeDocument/2006/relationships/slide" Target="slides/slide67.xml"/><Relationship Id="rId4" Type="http://schemas.openxmlformats.org/officeDocument/2006/relationships/slide" Target="slides/slide13.xml"/><Relationship Id="rId9" Type="http://schemas.openxmlformats.org/officeDocument/2006/relationships/slide" Target="slides/slide19.xml"/><Relationship Id="rId14" Type="http://schemas.openxmlformats.org/officeDocument/2006/relationships/slide" Target="slides/slide25.xml"/><Relationship Id="rId22" Type="http://schemas.openxmlformats.org/officeDocument/2006/relationships/slide" Target="slides/slide43.xml"/><Relationship Id="rId27" Type="http://schemas.openxmlformats.org/officeDocument/2006/relationships/slide" Target="slides/slide59.xml"/><Relationship Id="rId30"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Tuấn Khiêm" userId="c680cf82-1e28-4922-b402-bb3f869b2672" providerId="ADAL" clId="{B2E6EFFB-4AFD-4B83-8B99-05AA40405CB8}"/>
    <pc:docChg chg="modSld">
      <pc:chgData name="Phạm Tuấn Khiêm" userId="c680cf82-1e28-4922-b402-bb3f869b2672" providerId="ADAL" clId="{B2E6EFFB-4AFD-4B83-8B99-05AA40405CB8}" dt="2021-04-06T02:23:20.686" v="60" actId="12"/>
      <pc:docMkLst>
        <pc:docMk/>
      </pc:docMkLst>
      <pc:sldChg chg="addSp delSp modSp mod">
        <pc:chgData name="Phạm Tuấn Khiêm" userId="c680cf82-1e28-4922-b402-bb3f869b2672" providerId="ADAL" clId="{B2E6EFFB-4AFD-4B83-8B99-05AA40405CB8}" dt="2021-03-16T01:44:31.032" v="49" actId="1582"/>
        <pc:sldMkLst>
          <pc:docMk/>
          <pc:sldMk cId="112790481" sldId="262"/>
        </pc:sldMkLst>
        <pc:spChg chg="mod">
          <ac:chgData name="Phạm Tuấn Khiêm" userId="c680cf82-1e28-4922-b402-bb3f869b2672" providerId="ADAL" clId="{B2E6EFFB-4AFD-4B83-8B99-05AA40405CB8}" dt="2021-03-16T01:43:28.953" v="20" actId="1035"/>
          <ac:spMkLst>
            <pc:docMk/>
            <pc:sldMk cId="112790481" sldId="262"/>
            <ac:spMk id="51202" creationId="{00000000-0000-0000-0000-000000000000}"/>
          </ac:spMkLst>
        </pc:spChg>
        <pc:picChg chg="add mod">
          <ac:chgData name="Phạm Tuấn Khiêm" userId="c680cf82-1e28-4922-b402-bb3f869b2672" providerId="ADAL" clId="{B2E6EFFB-4AFD-4B83-8B99-05AA40405CB8}" dt="2021-03-16T01:44:25.101" v="48" actId="1582"/>
          <ac:picMkLst>
            <pc:docMk/>
            <pc:sldMk cId="112790481" sldId="262"/>
            <ac:picMk id="3" creationId="{F230AD80-B300-4651-85C5-6C6ED14DDE6C}"/>
          </ac:picMkLst>
        </pc:picChg>
        <pc:picChg chg="add mod">
          <ac:chgData name="Phạm Tuấn Khiêm" userId="c680cf82-1e28-4922-b402-bb3f869b2672" providerId="ADAL" clId="{B2E6EFFB-4AFD-4B83-8B99-05AA40405CB8}" dt="2021-03-16T01:44:31.032" v="49" actId="1582"/>
          <ac:picMkLst>
            <pc:docMk/>
            <pc:sldMk cId="112790481" sldId="262"/>
            <ac:picMk id="5" creationId="{4C5B60E7-C713-48A1-BE3B-99B4A71B96AA}"/>
          </ac:picMkLst>
        </pc:picChg>
        <pc:picChg chg="del">
          <ac:chgData name="Phạm Tuấn Khiêm" userId="c680cf82-1e28-4922-b402-bb3f869b2672" providerId="ADAL" clId="{B2E6EFFB-4AFD-4B83-8B99-05AA40405CB8}" dt="2021-03-16T01:42:24.353" v="1" actId="478"/>
          <ac:picMkLst>
            <pc:docMk/>
            <pc:sldMk cId="112790481" sldId="262"/>
            <ac:picMk id="51203" creationId="{00000000-0000-0000-0000-000000000000}"/>
          </ac:picMkLst>
        </pc:picChg>
      </pc:sldChg>
      <pc:sldChg chg="modSp mod">
        <pc:chgData name="Phạm Tuấn Khiêm" userId="c680cf82-1e28-4922-b402-bb3f869b2672" providerId="ADAL" clId="{B2E6EFFB-4AFD-4B83-8B99-05AA40405CB8}" dt="2021-04-06T02:22:31.806" v="59" actId="12"/>
        <pc:sldMkLst>
          <pc:docMk/>
          <pc:sldMk cId="2274538369" sldId="309"/>
        </pc:sldMkLst>
        <pc:spChg chg="mod">
          <ac:chgData name="Phạm Tuấn Khiêm" userId="c680cf82-1e28-4922-b402-bb3f869b2672" providerId="ADAL" clId="{B2E6EFFB-4AFD-4B83-8B99-05AA40405CB8}" dt="2021-04-06T02:22:31.806" v="59" actId="12"/>
          <ac:spMkLst>
            <pc:docMk/>
            <pc:sldMk cId="2274538369" sldId="309"/>
            <ac:spMk id="3" creationId="{00000000-0000-0000-0000-000000000000}"/>
          </ac:spMkLst>
        </pc:spChg>
      </pc:sldChg>
      <pc:sldChg chg="modSp mod">
        <pc:chgData name="Phạm Tuấn Khiêm" userId="c680cf82-1e28-4922-b402-bb3f869b2672" providerId="ADAL" clId="{B2E6EFFB-4AFD-4B83-8B99-05AA40405CB8}" dt="2021-04-06T02:23:20.686" v="60" actId="12"/>
        <pc:sldMkLst>
          <pc:docMk/>
          <pc:sldMk cId="792894639" sldId="323"/>
        </pc:sldMkLst>
        <pc:spChg chg="mod">
          <ac:chgData name="Phạm Tuấn Khiêm" userId="c680cf82-1e28-4922-b402-bb3f869b2672" providerId="ADAL" clId="{B2E6EFFB-4AFD-4B83-8B99-05AA40405CB8}" dt="2021-04-06T02:23:20.686" v="60" actId="12"/>
          <ac:spMkLst>
            <pc:docMk/>
            <pc:sldMk cId="792894639" sldId="323"/>
            <ac:spMk id="3" creationId="{00000000-0000-0000-0000-000000000000}"/>
          </ac:spMkLst>
        </pc:spChg>
      </pc:sldChg>
      <pc:sldChg chg="modSp mod">
        <pc:chgData name="Phạm Tuấn Khiêm" userId="c680cf82-1e28-4922-b402-bb3f869b2672" providerId="ADAL" clId="{B2E6EFFB-4AFD-4B83-8B99-05AA40405CB8}" dt="2021-04-06T02:19:35.987" v="55" actId="179"/>
        <pc:sldMkLst>
          <pc:docMk/>
          <pc:sldMk cId="613974761" sldId="325"/>
        </pc:sldMkLst>
        <pc:spChg chg="mod">
          <ac:chgData name="Phạm Tuấn Khiêm" userId="c680cf82-1e28-4922-b402-bb3f869b2672" providerId="ADAL" clId="{B2E6EFFB-4AFD-4B83-8B99-05AA40405CB8}" dt="2021-04-06T02:19:35.987" v="55" actId="179"/>
          <ac:spMkLst>
            <pc:docMk/>
            <pc:sldMk cId="613974761" sldId="325"/>
            <ac:spMk id="3" creationId="{00000000-0000-0000-0000-000000000000}"/>
          </ac:spMkLst>
        </pc:spChg>
      </pc:sldChg>
      <pc:sldChg chg="modSp">
        <pc:chgData name="Phạm Tuấn Khiêm" userId="c680cf82-1e28-4922-b402-bb3f869b2672" providerId="ADAL" clId="{B2E6EFFB-4AFD-4B83-8B99-05AA40405CB8}" dt="2021-04-06T02:20:01.061" v="56" actId="12"/>
        <pc:sldMkLst>
          <pc:docMk/>
          <pc:sldMk cId="4181984643" sldId="326"/>
        </pc:sldMkLst>
        <pc:spChg chg="mod">
          <ac:chgData name="Phạm Tuấn Khiêm" userId="c680cf82-1e28-4922-b402-bb3f869b2672" providerId="ADAL" clId="{B2E6EFFB-4AFD-4B83-8B99-05AA40405CB8}" dt="2021-04-06T02:20:01.061" v="56" actId="12"/>
          <ac:spMkLst>
            <pc:docMk/>
            <pc:sldMk cId="4181984643" sldId="326"/>
            <ac:spMk id="3" creationId="{00000000-0000-0000-0000-000000000000}"/>
          </ac:spMkLst>
        </pc:spChg>
      </pc:sldChg>
      <pc:sldChg chg="modSp">
        <pc:chgData name="Phạm Tuấn Khiêm" userId="c680cf82-1e28-4922-b402-bb3f869b2672" providerId="ADAL" clId="{B2E6EFFB-4AFD-4B83-8B99-05AA40405CB8}" dt="2021-04-06T02:20:16.358" v="58" actId="179"/>
        <pc:sldMkLst>
          <pc:docMk/>
          <pc:sldMk cId="3200068423" sldId="327"/>
        </pc:sldMkLst>
        <pc:spChg chg="mod">
          <ac:chgData name="Phạm Tuấn Khiêm" userId="c680cf82-1e28-4922-b402-bb3f869b2672" providerId="ADAL" clId="{B2E6EFFB-4AFD-4B83-8B99-05AA40405CB8}" dt="2021-04-06T02:20:16.358" v="58" actId="179"/>
          <ac:spMkLst>
            <pc:docMk/>
            <pc:sldMk cId="3200068423" sldId="32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30B2F886-5D15-4E6F-90F6-FEA8D501F516}" type="slidenum">
              <a:rPr lang="en-US" altLang="en-US"/>
              <a:pPr/>
              <a:t>‹#›</a:t>
            </a:fld>
            <a:endParaRPr lang="en-US" altLang="en-US"/>
          </a:p>
        </p:txBody>
      </p:sp>
    </p:spTree>
    <p:extLst>
      <p:ext uri="{BB962C8B-B14F-4D97-AF65-F5344CB8AC3E}">
        <p14:creationId xmlns:p14="http://schemas.microsoft.com/office/powerpoint/2010/main" val="2131679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7C67111C-9520-4821-B1BB-FF19F9033106}" type="slidenum">
              <a:rPr lang="en-US" altLang="en-US"/>
              <a:pPr/>
              <a:t>‹#›</a:t>
            </a:fld>
            <a:endParaRPr lang="en-US" altLang="en-US"/>
          </a:p>
        </p:txBody>
      </p:sp>
    </p:spTree>
    <p:extLst>
      <p:ext uri="{BB962C8B-B14F-4D97-AF65-F5344CB8AC3E}">
        <p14:creationId xmlns:p14="http://schemas.microsoft.com/office/powerpoint/2010/main" val="291631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22B66-A832-4D06-AE62-E34270EEF0D4}" type="slidenum">
              <a:rPr lang="en-US" altLang="en-US"/>
              <a:pPr/>
              <a:t>1</a:t>
            </a:fld>
            <a:endParaRPr lang="en-US" altLang="en-US"/>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0427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15</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02816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68ACE2-6B29-4981-90A9-27AC8E98C07F}" type="slidenum">
              <a:rPr lang="en-US" altLang="en-US"/>
              <a:pPr/>
              <a:t>16</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GB" altLang="en-US" baseline="0"/>
              <a:t> dấu trừ (–) và dấu chấm (.) không có lợi cho việc lưu trữ và xử lý.</a:t>
            </a:r>
          </a:p>
          <a:p>
            <a:endParaRPr lang="en-GB" altLang="en-US" baseline="0"/>
          </a:p>
          <a:p>
            <a:r>
              <a:rPr lang="en-US" altLang="en-US"/>
              <a:t>For purposes of computer storage and processing, however, we do not have the benefit of special symbols for the minus sign and radix point. Only binary digits (0 and 1) </a:t>
            </a:r>
          </a:p>
          <a:p>
            <a:r>
              <a:rPr lang="en-US" altLang="en-US"/>
              <a:t>may be used to represent numbers. If we are limited to nonnegative integers, the representation is straightforward.</a:t>
            </a:r>
            <a:endParaRPr lang="en-GB" altLang="en-US"/>
          </a:p>
        </p:txBody>
      </p:sp>
    </p:spTree>
    <p:extLst>
      <p:ext uri="{BB962C8B-B14F-4D97-AF65-F5344CB8AC3E}">
        <p14:creationId xmlns:p14="http://schemas.microsoft.com/office/powerpoint/2010/main" val="3351296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7178A-EE71-4125-9277-24FFAB99C726}" type="slidenum">
              <a:rPr lang="en-US" altLang="en-US"/>
              <a:pPr/>
              <a:t>17</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altLang="en-US"/>
              <a:t>If the sign bit is 0, the number is positive; if the sign bit is 1, the number is negative.</a:t>
            </a:r>
          </a:p>
          <a:p>
            <a:r>
              <a:rPr lang="en-US" altLang="en-US"/>
              <a:t>The simplest form of representation that employs a sign bit is the sign- magnitude representation. In an n-bit word, the rightmost n-1bits hold the magnitude of the integer.</a:t>
            </a:r>
          </a:p>
          <a:p>
            <a:r>
              <a:rPr lang="en-US" altLang="en-US"/>
              <a:t>There are several drawbacks (hạn</a:t>
            </a:r>
            <a:r>
              <a:rPr lang="en-US" altLang="en-US" baseline="0"/>
              <a:t> chế)</a:t>
            </a:r>
            <a:r>
              <a:rPr lang="en-US" altLang="en-US"/>
              <a:t> to sign-magnitude representation. One is that addition and subtraction require a consideration of both the signs of the numbers and their relative magnitudes to carry out the required operation. This should become clear in the discussion in Section 10.3. Another drawback is that there are two representations of 0:</a:t>
            </a:r>
          </a:p>
          <a:p>
            <a:endParaRPr lang="en-US" altLang="en-US"/>
          </a:p>
          <a:p>
            <a:r>
              <a:rPr lang="en-US" altLang="en-US"/>
              <a:t>This is inconvenient because it is slightly more difficult to test for 0 (an operation performed frequently on computers) than if there were a single representation.</a:t>
            </a:r>
          </a:p>
          <a:p>
            <a:r>
              <a:rPr lang="en-US" altLang="en-US"/>
              <a:t>Because of these drawbacks, sign-magnitude representation is rarely used in implementing the integer portion of the ALU. Instead, the most common scheme is </a:t>
            </a:r>
          </a:p>
          <a:p>
            <a:r>
              <a:rPr lang="en-US" altLang="en-US"/>
              <a:t>twos complement representation.</a:t>
            </a:r>
            <a:endParaRPr lang="en-GB" altLang="en-US"/>
          </a:p>
        </p:txBody>
      </p:sp>
    </p:spTree>
    <p:extLst>
      <p:ext uri="{BB962C8B-B14F-4D97-AF65-F5344CB8AC3E}">
        <p14:creationId xmlns:p14="http://schemas.microsoft.com/office/powerpoint/2010/main" val="131237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2C0A1-E6F8-47E3-9334-07592D9BE895}" type="slidenum">
              <a:rPr lang="en-US" altLang="en-US"/>
              <a:pPr/>
              <a:t>18</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GB" altLang="en-US"/>
              <a:t>+7=00000111</a:t>
            </a:r>
          </a:p>
          <a:p>
            <a:r>
              <a:rPr lang="en-GB" altLang="en-US"/>
              <a:t>-7=11111001</a:t>
            </a:r>
          </a:p>
          <a:p>
            <a:endParaRPr lang="en-GB" altLang="en-US"/>
          </a:p>
          <a:p>
            <a:r>
              <a:rPr lang="en-GB" altLang="en-US"/>
              <a:t>+6=00000110</a:t>
            </a:r>
          </a:p>
          <a:p>
            <a:r>
              <a:rPr lang="en-GB" altLang="en-US"/>
              <a:t>-6=11111010</a:t>
            </a:r>
          </a:p>
        </p:txBody>
      </p:sp>
    </p:spTree>
    <p:extLst>
      <p:ext uri="{BB962C8B-B14F-4D97-AF65-F5344CB8AC3E}">
        <p14:creationId xmlns:p14="http://schemas.microsoft.com/office/powerpoint/2010/main" val="111802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90332-3362-4FD5-881C-29CCE2EBE1E2}" type="slidenum">
              <a:rPr lang="en-US" altLang="en-US"/>
              <a:pPr/>
              <a:t>19</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627297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0AABF7-605B-462F-913D-DB53FF4BBBBF}" type="slidenum">
              <a:rPr lang="en-US" altLang="en-US"/>
              <a:pPr/>
              <a:t>20</a:t>
            </a:fld>
            <a:endParaRPr lang="en-US"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232950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E9F4CD-239F-4BC3-86BE-E0029CA886D4}" type="slidenum">
              <a:rPr lang="en-US" altLang="en-US"/>
              <a:pPr/>
              <a:t>21</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0036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FE129-BF5B-4085-83AE-70CA03135F97}" type="slidenum">
              <a:rPr lang="en-US" altLang="en-US"/>
              <a:pPr/>
              <a:t>22</a:t>
            </a:fld>
            <a:endParaRPr lang="en-US"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18789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860DF5-E042-45F5-BB3B-2F73EF2CC5C3}" type="slidenum">
              <a:rPr lang="en-US" altLang="en-US"/>
              <a:pPr/>
              <a:t>23</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96480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07114-7162-4E83-8D5F-DEF8E8BA3FF5}" type="slidenum">
              <a:rPr lang="en-US" altLang="en-US"/>
              <a:pPr/>
              <a:t>24</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8267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2</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47310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25</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613158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D8F45-503F-4CD0-A569-57533A95321E}" type="slidenum">
              <a:rPr lang="en-US" altLang="en-US"/>
              <a:pPr/>
              <a:t>26</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724663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D8F45-503F-4CD0-A569-57533A95321E}" type="slidenum">
              <a:rPr lang="en-US" altLang="en-US"/>
              <a:pPr/>
              <a:t>27</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ltLang="en-US"/>
              <a:t>Addition in twos complement is illustrated in Figure. Addition proceeds as if the two numbers were unsigned integers. The first four examples illustrate successful operations. If the result of the operation is positive, we get a positive number in twos complement form, which is the same as in unsigned-integer form. If the result of the operation is negative, we get a negative number in twos complement form. Note that, in some instances, there is a carry bit beyond the end of the word (indicated by shading), which is ignored.</a:t>
            </a:r>
          </a:p>
          <a:p>
            <a:r>
              <a:rPr lang="en-US" altLang="en-US"/>
              <a:t>On any addition, the result may be larger than can be held in the word size being used. This condition is called overflow. When overflow occurs, the ALU must </a:t>
            </a:r>
          </a:p>
          <a:p>
            <a:r>
              <a:rPr lang="en-US" altLang="en-US"/>
              <a:t>signal this fact so that no attempt is made to use the result. To detect overflow, the following rule is observed:</a:t>
            </a:r>
          </a:p>
          <a:p>
            <a:r>
              <a:rPr lang="en-US" altLang="en-US" b="1"/>
              <a:t>OVERFLOW RULE: If two numbers are added, and they are both positive or both negative, then overflow occurs if and only if the result has the opposite sign.</a:t>
            </a:r>
            <a:endParaRPr lang="en-GB" altLang="en-US" b="1"/>
          </a:p>
        </p:txBody>
      </p:sp>
    </p:spTree>
    <p:extLst>
      <p:ext uri="{BB962C8B-B14F-4D97-AF65-F5344CB8AC3E}">
        <p14:creationId xmlns:p14="http://schemas.microsoft.com/office/powerpoint/2010/main" val="1619024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D8F45-503F-4CD0-A569-57533A95321E}" type="slidenum">
              <a:rPr lang="en-US" altLang="en-US"/>
              <a:pPr/>
              <a:t>28</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ltLang="en-US"/>
              <a:t>Thus, subtraction is achieved using addition, as illustrated in Figure. The  last two examples demonstrate that the overflow rule still applies.</a:t>
            </a:r>
            <a:endParaRPr lang="en-GB" altLang="en-US"/>
          </a:p>
        </p:txBody>
      </p:sp>
    </p:spTree>
    <p:extLst>
      <p:ext uri="{BB962C8B-B14F-4D97-AF65-F5344CB8AC3E}">
        <p14:creationId xmlns:p14="http://schemas.microsoft.com/office/powerpoint/2010/main" val="810033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4EA12B-8BFE-4694-BC6D-12D03F248D01}" type="slidenum">
              <a:rPr lang="en-US" altLang="en-US"/>
              <a:pPr/>
              <a:t>29</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ltLang="en-US"/>
              <a:t>Figure 10.6 suggests the data paths and hardware elements needed to accomplish addition and subtraction. The central element is a binary adder, which is presented two numbers for addition and produces a sum and an overflow indication. The binary adder treats the two numbers as unsigned integers. (A logic implementation of an adder is given in Chapter 11.) For addition, the two numbers are presented to the adder from two registers, designated in this case as A and B registers. The result may be stored in one of these registers or in a third. The overflow indication is stored in a 1-bit overflow flag (0=no overflow; 1=overflow). For subtraction, the subtrahend (B register) is passed through a twos complementer so that its twos complement is presented to the adder. Note that Figure 10.6 only shows the data paths. Control signals are needed to control whether or not the complementer is used, depending on whether the operation is addition or subtraction.</a:t>
            </a:r>
            <a:endParaRPr lang="en-GB" altLang="en-US"/>
          </a:p>
        </p:txBody>
      </p:sp>
    </p:spTree>
    <p:extLst>
      <p:ext uri="{BB962C8B-B14F-4D97-AF65-F5344CB8AC3E}">
        <p14:creationId xmlns:p14="http://schemas.microsoft.com/office/powerpoint/2010/main" val="3428060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BF0A6-5CA4-4A04-B772-6427841BD141}" type="slidenum">
              <a:rPr lang="en-US" altLang="en-US"/>
              <a:pPr/>
              <a:t>30</a:t>
            </a:fld>
            <a:endParaRPr lang="en-US"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89668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16A32-4293-4669-8830-32642345F911}" type="slidenum">
              <a:rPr lang="en-US" altLang="en-US"/>
              <a:pPr/>
              <a:t>31</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974838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AE98C-D0EB-41EF-9847-B10568C62F45}" type="slidenum">
              <a:rPr lang="en-US" altLang="en-US"/>
              <a:pPr/>
              <a:t>32</a:t>
            </a:fld>
            <a:endParaRPr lang="en-US"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GB" altLang="en-US"/>
              <a:t>Multiplicand: số</a:t>
            </a:r>
            <a:r>
              <a:rPr lang="en-GB" altLang="en-US" baseline="0"/>
              <a:t> bị nhân, được chứa trong thanh ghi M</a:t>
            </a:r>
          </a:p>
          <a:p>
            <a:r>
              <a:rPr lang="en-GB" altLang="en-US" baseline="0"/>
              <a:t>Multiplier: số nhân, được chứa trong thanh ghi Q</a:t>
            </a:r>
          </a:p>
          <a:p>
            <a:r>
              <a:rPr lang="en-GB" altLang="en-US" baseline="0"/>
              <a:t>Thanh ghi 1 bit C: giữ bit nhớ của kết quả cộng từng vòng</a:t>
            </a:r>
          </a:p>
          <a:p>
            <a:r>
              <a:rPr lang="en-GB" altLang="en-US" baseline="0"/>
              <a:t>A: thanh ghi giữ 1 phần kết quả</a:t>
            </a:r>
          </a:p>
          <a:p>
            <a:r>
              <a:rPr lang="en-GB" altLang="en-US" baseline="0"/>
              <a:t>n-Bit Adder: bộ cộng n bit</a:t>
            </a:r>
          </a:p>
          <a:p>
            <a:r>
              <a:rPr lang="en-GB" altLang="en-US" baseline="0"/>
              <a:t>Shift and Add Control Logic: bộ điều khiển cộng và dịch</a:t>
            </a:r>
          </a:p>
          <a:p>
            <a:r>
              <a:rPr lang="en-GB" altLang="en-US" baseline="0"/>
              <a:t>Shift Right: dịch phải</a:t>
            </a:r>
            <a:endParaRPr lang="en-GB" altLang="en-US"/>
          </a:p>
        </p:txBody>
      </p:sp>
    </p:spTree>
    <p:extLst>
      <p:ext uri="{BB962C8B-B14F-4D97-AF65-F5344CB8AC3E}">
        <p14:creationId xmlns:p14="http://schemas.microsoft.com/office/powerpoint/2010/main" val="1174366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53608C-C153-4CE0-9896-526E59637382}" type="slidenum">
              <a:rPr lang="en-US" altLang="en-US"/>
              <a:pPr/>
              <a:t>33</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4906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E7BA06-557E-467F-9234-73A27D336476}" type="slidenum">
              <a:rPr lang="en-US" altLang="en-US"/>
              <a:pPr/>
              <a:t>34</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GB" altLang="en-US"/>
              <a:t>Add: A</a:t>
            </a:r>
            <a:r>
              <a:rPr lang="en-GB" altLang="en-US" baseline="0"/>
              <a:t> </a:t>
            </a:r>
            <a:r>
              <a:rPr lang="en-GB" altLang="en-US" baseline="0">
                <a:sym typeface="Wingdings" panose="05000000000000000000" pitchFamily="2" charset="2"/>
              </a:rPr>
              <a:t> A+M</a:t>
            </a:r>
          </a:p>
          <a:p>
            <a:r>
              <a:rPr lang="en-GB" altLang="en-US" baseline="0">
                <a:sym typeface="Wingdings" panose="05000000000000000000" pitchFamily="2" charset="2"/>
              </a:rPr>
              <a:t>Shift: dịch phải C,A,Q</a:t>
            </a:r>
            <a:endParaRPr lang="en-GB" altLang="en-US"/>
          </a:p>
        </p:txBody>
      </p:sp>
    </p:spTree>
    <p:extLst>
      <p:ext uri="{BB962C8B-B14F-4D97-AF65-F5344CB8AC3E}">
        <p14:creationId xmlns:p14="http://schemas.microsoft.com/office/powerpoint/2010/main" val="2279806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Quotient:</a:t>
            </a:r>
            <a:r>
              <a:rPr lang="en-US" baseline="0"/>
              <a:t> thương số</a:t>
            </a:r>
          </a:p>
          <a:p>
            <a:r>
              <a:rPr lang="en-US" baseline="0"/>
              <a:t>Remainder: số dư, phần dư</a:t>
            </a:r>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8</a:t>
            </a:fld>
            <a:endParaRPr lang="en-US" altLang="en-US"/>
          </a:p>
        </p:txBody>
      </p:sp>
    </p:spTree>
    <p:extLst>
      <p:ext uri="{BB962C8B-B14F-4D97-AF65-F5344CB8AC3E}">
        <p14:creationId xmlns:p14="http://schemas.microsoft.com/office/powerpoint/2010/main" val="2343621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50538E-60E4-4B3D-ACBF-E8B31D634C20}" type="slidenum">
              <a:rPr lang="en-US" altLang="en-US"/>
              <a:pPr/>
              <a:t>35</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44264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47F06-01B9-4F98-AED1-BEFAA9AB9AF5}" type="slidenum">
              <a:rPr lang="en-US" altLang="en-US"/>
              <a:pPr/>
              <a:t>36</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GB" altLang="en-US" b="0">
                <a:solidFill>
                  <a:srgbClr val="00B0F0"/>
                </a:solidFill>
              </a:rPr>
              <a:t>- Q</a:t>
            </a:r>
            <a:r>
              <a:rPr lang="en-GB" altLang="en-US" b="0" baseline="-25000">
                <a:solidFill>
                  <a:srgbClr val="00B0F0"/>
                </a:solidFill>
              </a:rPr>
              <a:t>-1</a:t>
            </a:r>
            <a:r>
              <a:rPr lang="en-GB" altLang="en-US" b="0" baseline="0">
                <a:solidFill>
                  <a:srgbClr val="00B0F0"/>
                </a:solidFill>
              </a:rPr>
              <a:t>: Thanh ghi 1 bit nằm bên phải của bit cuối cùng (Q</a:t>
            </a:r>
            <a:r>
              <a:rPr lang="en-GB" altLang="en-US" b="0" baseline="-25000">
                <a:solidFill>
                  <a:srgbClr val="00B0F0"/>
                </a:solidFill>
              </a:rPr>
              <a:t>0</a:t>
            </a:r>
            <a:r>
              <a:rPr lang="en-GB" altLang="en-US" b="0" baseline="0">
                <a:solidFill>
                  <a:srgbClr val="00B0F0"/>
                </a:solidFill>
              </a:rPr>
              <a:t>) của thanh ghi Q</a:t>
            </a:r>
          </a:p>
          <a:p>
            <a:r>
              <a:rPr lang="en-GB" altLang="en-US" baseline="0"/>
              <a:t>- Kết quả của phép nhân xuất hiện trong thanh ghi A và Q</a:t>
            </a:r>
          </a:p>
          <a:p>
            <a:r>
              <a:rPr lang="en-GB" altLang="en-US"/>
              <a:t>- Arithmetic</a:t>
            </a:r>
            <a:r>
              <a:rPr lang="en-GB" altLang="en-US" baseline="0"/>
              <a:t> Shift Right: Dịch chuyển phải số học – Bit trái cùng trong thanh ghi A ( là A</a:t>
            </a:r>
            <a:r>
              <a:rPr lang="en-GB" altLang="en-US" baseline="-25000"/>
              <a:t>n-1</a:t>
            </a:r>
            <a:r>
              <a:rPr lang="en-GB" altLang="en-US" baseline="0"/>
              <a:t>) không chỉ được dịch chuyển thành A</a:t>
            </a:r>
            <a:r>
              <a:rPr lang="en-GB" altLang="en-US" baseline="-25000"/>
              <a:t>n-2</a:t>
            </a:r>
            <a:r>
              <a:rPr lang="en-GB" altLang="en-US" baseline="0"/>
              <a:t>, mà còn được giữ lại ở A</a:t>
            </a:r>
            <a:r>
              <a:rPr lang="en-GB" altLang="en-US" baseline="-25000"/>
              <a:t>n-1</a:t>
            </a:r>
            <a:r>
              <a:rPr lang="en-GB" altLang="en-US" baseline="0"/>
              <a:t>, bởi vì nó phục vụ cho BIT dấu.</a:t>
            </a:r>
            <a:endParaRPr lang="en-GB" altLang="en-US"/>
          </a:p>
        </p:txBody>
      </p:sp>
    </p:spTree>
    <p:extLst>
      <p:ext uri="{BB962C8B-B14F-4D97-AF65-F5344CB8AC3E}">
        <p14:creationId xmlns:p14="http://schemas.microsoft.com/office/powerpoint/2010/main" val="490952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9AB672-66DC-4D85-91D2-86D72D529D89}" type="slidenum">
              <a:rPr lang="en-US" altLang="en-US"/>
              <a:pPr/>
              <a:t>37</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4702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8BAB7-FF80-4C28-B78F-1FA15CD84AA7}" type="slidenum">
              <a:rPr lang="en-US" altLang="en-US"/>
              <a:pPr/>
              <a:t>38</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78392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B9A75-FBD5-4CDA-8498-FF55BBA16918}" type="slidenum">
              <a:rPr lang="en-US" altLang="en-US"/>
              <a:pPr/>
              <a:t>39</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GB" altLang="en-US"/>
              <a:t>10010011=147</a:t>
            </a:r>
            <a:r>
              <a:rPr lang="en-GB" altLang="en-US" baseline="-25000"/>
              <a:t>10</a:t>
            </a:r>
          </a:p>
          <a:p>
            <a:r>
              <a:rPr lang="en-GB" altLang="en-US" baseline="0"/>
              <a:t>1011=11</a:t>
            </a:r>
            <a:r>
              <a:rPr lang="en-GB" altLang="en-US" baseline="-25000"/>
              <a:t>10</a:t>
            </a:r>
            <a:endParaRPr lang="en-GB" altLang="en-US" baseline="0"/>
          </a:p>
          <a:p>
            <a:r>
              <a:rPr lang="en-GB" altLang="en-US" baseline="0"/>
              <a:t>147/11=13 dư 4</a:t>
            </a:r>
          </a:p>
        </p:txBody>
      </p:sp>
    </p:spTree>
    <p:extLst>
      <p:ext uri="{BB962C8B-B14F-4D97-AF65-F5344CB8AC3E}">
        <p14:creationId xmlns:p14="http://schemas.microsoft.com/office/powerpoint/2010/main" val="1013277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43</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5404591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Mã vừa nhập:</a:t>
            </a:r>
            <a:br>
              <a:rPr lang="vi-VN" b="1"/>
            </a:br>
            <a:r>
              <a:rPr lang="vi-VN" b="1"/>
              <a:t>11000001010101100000000000000000</a:t>
            </a:r>
            <a:br>
              <a:rPr lang="vi-VN" b="1"/>
            </a:br>
            <a:r>
              <a:rPr lang="vi-VN" b="1"/>
              <a:t>Thao tác tính toán:</a:t>
            </a:r>
            <a:br>
              <a:rPr lang="vi-VN" b="1"/>
            </a:br>
            <a:r>
              <a:rPr lang="vi-VN" b="1"/>
              <a:t>_Dấu của X: Bit dấu s=1 =&gt; X là số âm</a:t>
            </a:r>
            <a:br>
              <a:rPr lang="vi-VN" b="1"/>
            </a:br>
            <a:r>
              <a:rPr lang="vi-VN" b="1"/>
              <a:t>_Phần mũ E : mã lệch e=10000010</a:t>
            </a:r>
            <a:r>
              <a:rPr lang="vi-VN" b="1" baseline="-25000"/>
              <a:t>2</a:t>
            </a:r>
            <a:r>
              <a:rPr lang="vi-VN" b="1"/>
              <a:t>=130</a:t>
            </a:r>
            <a:r>
              <a:rPr lang="vi-VN" b="1" baseline="-25000"/>
              <a:t>10</a:t>
            </a:r>
            <a:r>
              <a:rPr lang="vi-VN" b="1"/>
              <a:t> </a:t>
            </a:r>
            <a:br>
              <a:rPr lang="vi-VN" b="1"/>
            </a:br>
            <a:r>
              <a:rPr lang="vi-VN" b="1"/>
              <a:t>=&gt; E=e-127=130-127=3</a:t>
            </a:r>
            <a:br>
              <a:rPr lang="vi-VN" b="1"/>
            </a:br>
            <a:r>
              <a:rPr lang="vi-VN" b="1"/>
              <a:t>_Phần định trị M=1.m=1.101011</a:t>
            </a:r>
            <a:r>
              <a:rPr lang="vi-VN" b="1" baseline="-25000"/>
              <a:t>2</a:t>
            </a:r>
            <a:r>
              <a:rPr lang="vi-VN" b="1"/>
              <a:t>=1.671875</a:t>
            </a:r>
            <a:r>
              <a:rPr lang="vi-VN" b="1" baseline="-25000"/>
              <a:t>10</a:t>
            </a:r>
            <a:br>
              <a:rPr lang="vi-VN" b="1"/>
            </a:br>
            <a:r>
              <a:rPr lang="vi-VN" b="1"/>
              <a:t>Ta có: 1.m x 2</a:t>
            </a:r>
            <a:r>
              <a:rPr lang="vi-VN" b="1" baseline="30000"/>
              <a:t>e-127</a:t>
            </a:r>
            <a:br>
              <a:rPr lang="vi-VN" b="1"/>
            </a:br>
            <a:r>
              <a:rPr lang="vi-VN" b="1"/>
              <a:t>= 1.671875 x 2</a:t>
            </a:r>
            <a:r>
              <a:rPr lang="vi-VN" b="1" baseline="30000"/>
              <a:t>3</a:t>
            </a:r>
            <a:r>
              <a:rPr lang="vi-VN" b="1"/>
              <a:t> </a:t>
            </a:r>
            <a:br>
              <a:rPr lang="vi-VN" b="1"/>
            </a:br>
            <a:r>
              <a:rPr lang="vi-VN" b="1"/>
              <a:t>= 13.375</a:t>
            </a:r>
            <a:br>
              <a:rPr lang="vi-VN" b="1"/>
            </a:br>
            <a:r>
              <a:rPr lang="vi-VN" b="1"/>
              <a:t>(Ở đây ta đổi phần định trị 1.m từ hệ nhị phân về thập phân.</a:t>
            </a:r>
            <a:br>
              <a:rPr lang="vi-VN" b="1"/>
            </a:br>
            <a:r>
              <a:rPr lang="vi-VN" b="1"/>
              <a:t>Sau đó nhân với 2</a:t>
            </a:r>
            <a:r>
              <a:rPr lang="vi-VN" b="1" baseline="30000"/>
              <a:t>e-127</a:t>
            </a:r>
            <a:r>
              <a:rPr lang="vi-VN" b="1"/>
              <a:t> để nhận được giá trị thực của X.</a:t>
            </a:r>
            <a:br>
              <a:rPr lang="vi-VN" b="1"/>
            </a:br>
            <a:r>
              <a:rPr lang="vi-VN" b="1"/>
              <a:t>Hoặc ta có thể để nguyên phần định trị 1.m ở hệ nhị phân rồi nhân với 10</a:t>
            </a:r>
            <a:r>
              <a:rPr lang="vi-VN" b="1" baseline="30000"/>
              <a:t>e-127</a:t>
            </a:r>
            <a:r>
              <a:rPr lang="vi-VN" b="1"/>
              <a:t>. Sau đó mới chuyển kết quả thu được về hệ thập phân để thu được giá trị thực của X) </a:t>
            </a:r>
            <a:br>
              <a:rPr lang="vi-VN" b="1"/>
            </a:br>
            <a:r>
              <a:rPr lang="vi-VN" b="1"/>
              <a:t>Vì X là số âm. Nên giá trị số thực X = -13.375</a:t>
            </a:r>
            <a:r>
              <a:rPr lang="vi-VN"/>
              <a:t> </a:t>
            </a:r>
            <a:br>
              <a:rPr lang="vi-VN"/>
            </a:br>
            <a:br>
              <a:rPr lang="vi-VN"/>
            </a:br>
            <a:r>
              <a:rPr lang="vi-VN"/>
              <a:t>Ta thấy với cách biểu diễn này không bao giờ cho giá trị bằng 0,vì thế, có một số trường hợp phải quy ước:</a:t>
            </a:r>
            <a:br>
              <a:rPr lang="vi-VN"/>
            </a:br>
            <a:r>
              <a:rPr lang="vi-VN"/>
              <a:t>_Nếu tất cả các bit của </a:t>
            </a:r>
            <a:r>
              <a:rPr lang="vi-VN" b="1"/>
              <a:t>e</a:t>
            </a:r>
            <a:r>
              <a:rPr lang="vi-VN"/>
              <a:t> và </a:t>
            </a:r>
            <a:r>
              <a:rPr lang="vi-VN" b="1"/>
              <a:t>m</a:t>
            </a:r>
            <a:r>
              <a:rPr lang="vi-VN"/>
              <a:t> đều bằng 0 thì </a:t>
            </a:r>
            <a:r>
              <a:rPr lang="vi-VN" b="1"/>
              <a:t>X</a:t>
            </a:r>
            <a:r>
              <a:rPr lang="vi-VN"/>
              <a:t> = 0</a:t>
            </a:r>
            <a:br>
              <a:rPr lang="vi-VN"/>
            </a:br>
            <a:r>
              <a:rPr lang="vi-VN"/>
              <a:t>_Nếu tất cả các bit của </a:t>
            </a:r>
            <a:r>
              <a:rPr lang="vi-VN" b="1"/>
              <a:t>e</a:t>
            </a:r>
            <a:r>
              <a:rPr lang="vi-VN"/>
              <a:t> bằng 1 và </a:t>
            </a:r>
            <a:r>
              <a:rPr lang="vi-VN" b="1"/>
              <a:t>m</a:t>
            </a:r>
            <a:r>
              <a:rPr lang="vi-VN"/>
              <a:t> bằng 0 thì </a:t>
            </a:r>
            <a:r>
              <a:rPr lang="vi-VN" b="1"/>
              <a:t>X</a:t>
            </a:r>
            <a:r>
              <a:rPr lang="vi-VN"/>
              <a:t> = ±∞</a:t>
            </a:r>
            <a:br>
              <a:rPr lang="vi-VN"/>
            </a:br>
            <a:r>
              <a:rPr lang="vi-VN"/>
              <a:t>_Nếu tất cả các bit của </a:t>
            </a:r>
            <a:r>
              <a:rPr lang="vi-VN" b="1"/>
              <a:t>e</a:t>
            </a:r>
            <a:r>
              <a:rPr lang="vi-VN"/>
              <a:t> bằng 1 và ít nhất 1 bit của </a:t>
            </a:r>
            <a:r>
              <a:rPr lang="vi-VN" b="1"/>
              <a:t>m</a:t>
            </a:r>
            <a:r>
              <a:rPr lang="vi-VN"/>
              <a:t> bằng 1, thì số thực </a:t>
            </a:r>
            <a:r>
              <a:rPr lang="vi-VN" b="1"/>
              <a:t>X</a:t>
            </a:r>
            <a:r>
              <a:rPr lang="vi-VN"/>
              <a:t> không tồn tại.</a:t>
            </a:r>
            <a:br>
              <a:rPr lang="vi-VN"/>
            </a:br>
            <a:r>
              <a:rPr lang="vi-VN" b="1"/>
              <a:t>Với Ví dụ trên, theo quy ước: </a:t>
            </a:r>
            <a:r>
              <a:rPr kumimoji="1" lang="vi-VN" sz="1200" b="1" kern="1200">
                <a:solidFill>
                  <a:schemeClr val="tx1"/>
                </a:solidFill>
                <a:effectLst/>
                <a:latin typeface="Times New Roman" panose="02020603050405020304" pitchFamily="18" charset="0"/>
                <a:ea typeface="+mn-ea"/>
                <a:cs typeface="+mn-cs"/>
              </a:rPr>
              <a:t>X = -13.375</a:t>
            </a:r>
            <a:br>
              <a:rPr lang="vi-VN" b="1"/>
            </a:br>
            <a:br>
              <a:rPr lang="vi-VN"/>
            </a:b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47</a:t>
            </a:fld>
            <a:endParaRPr lang="en-US" altLang="en-US"/>
          </a:p>
        </p:txBody>
      </p:sp>
    </p:spTree>
    <p:extLst>
      <p:ext uri="{BB962C8B-B14F-4D97-AF65-F5344CB8AC3E}">
        <p14:creationId xmlns:p14="http://schemas.microsoft.com/office/powerpoint/2010/main" val="3176990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a:solidFill>
                  <a:schemeClr val="tx1"/>
                </a:solidFill>
                <a:effectLst/>
                <a:latin typeface="Times New Roman" panose="02020603050405020304" pitchFamily="18" charset="0"/>
                <a:ea typeface="+mn-ea"/>
                <a:cs typeface="+mn-cs"/>
              </a:rPr>
              <a:t>Số bạn vừa nhập 83.75:</a:t>
            </a:r>
            <a:br>
              <a:rPr kumimoji="1" lang="vi-VN" sz="1200" b="1" i="0" kern="1200">
                <a:solidFill>
                  <a:schemeClr val="tx1"/>
                </a:solidFill>
                <a:effectLst/>
                <a:latin typeface="Times New Roman" panose="02020603050405020304" pitchFamily="18" charset="0"/>
                <a:ea typeface="+mn-ea"/>
                <a:cs typeface="+mn-cs"/>
              </a:rPr>
            </a:br>
            <a:r>
              <a:rPr kumimoji="1" lang="vi-VN" sz="1200" b="1" i="0" kern="1200">
                <a:solidFill>
                  <a:schemeClr val="tx1"/>
                </a:solidFill>
                <a:effectLst/>
                <a:latin typeface="Times New Roman" panose="02020603050405020304" pitchFamily="18" charset="0"/>
                <a:ea typeface="+mn-ea"/>
                <a:cs typeface="+mn-cs"/>
              </a:rPr>
              <a:t>_Là số dương=&gt; s = 0</a:t>
            </a:r>
            <a:br>
              <a:rPr kumimoji="1" lang="vi-VN" sz="1200" b="1" i="0" kern="1200">
                <a:solidFill>
                  <a:schemeClr val="tx1"/>
                </a:solidFill>
                <a:effectLst/>
                <a:latin typeface="Times New Roman" panose="02020603050405020304" pitchFamily="18" charset="0"/>
                <a:ea typeface="+mn-ea"/>
                <a:cs typeface="+mn-cs"/>
              </a:rPr>
            </a:br>
            <a:r>
              <a:rPr kumimoji="1" lang="vi-VN" sz="1200" b="1" i="0" kern="1200">
                <a:solidFill>
                  <a:schemeClr val="tx1"/>
                </a:solidFill>
                <a:effectLst/>
                <a:latin typeface="Times New Roman" panose="02020603050405020304" pitchFamily="18" charset="0"/>
                <a:ea typeface="+mn-ea"/>
                <a:cs typeface="+mn-cs"/>
              </a:rPr>
              <a:t>_Phần nguyên 83</a:t>
            </a:r>
            <a:r>
              <a:rPr kumimoji="1" lang="vi-VN" sz="1200" b="1" i="0" kern="1200" baseline="-25000">
                <a:solidFill>
                  <a:schemeClr val="tx1"/>
                </a:solidFill>
                <a:effectLst/>
                <a:latin typeface="Times New Roman" panose="02020603050405020304" pitchFamily="18" charset="0"/>
                <a:ea typeface="+mn-ea"/>
                <a:cs typeface="+mn-cs"/>
              </a:rPr>
              <a:t>10</a:t>
            </a:r>
            <a:r>
              <a:rPr kumimoji="1" lang="vi-VN" sz="1200" b="1" i="0" kern="1200">
                <a:solidFill>
                  <a:schemeClr val="tx1"/>
                </a:solidFill>
                <a:effectLst/>
                <a:latin typeface="Times New Roman" panose="02020603050405020304" pitchFamily="18" charset="0"/>
                <a:ea typeface="+mn-ea"/>
                <a:cs typeface="+mn-cs"/>
              </a:rPr>
              <a:t>=1010011</a:t>
            </a:r>
            <a:r>
              <a:rPr kumimoji="1" lang="vi-VN" sz="1200" b="1" i="0" kern="1200" baseline="-25000">
                <a:solidFill>
                  <a:schemeClr val="tx1"/>
                </a:solidFill>
                <a:effectLst/>
                <a:latin typeface="Times New Roman" panose="02020603050405020304" pitchFamily="18" charset="0"/>
                <a:ea typeface="+mn-ea"/>
                <a:cs typeface="+mn-cs"/>
              </a:rPr>
              <a:t>2</a:t>
            </a:r>
            <a:br>
              <a:rPr kumimoji="1" lang="vi-VN" sz="1200" b="1" i="0" kern="1200">
                <a:solidFill>
                  <a:schemeClr val="tx1"/>
                </a:solidFill>
                <a:effectLst/>
                <a:latin typeface="Times New Roman" panose="02020603050405020304" pitchFamily="18" charset="0"/>
                <a:ea typeface="+mn-ea"/>
                <a:cs typeface="+mn-cs"/>
              </a:rPr>
            </a:br>
            <a:r>
              <a:rPr kumimoji="1" lang="vi-VN" sz="1200" b="1" i="0" kern="1200">
                <a:solidFill>
                  <a:schemeClr val="tx1"/>
                </a:solidFill>
                <a:effectLst/>
                <a:latin typeface="Times New Roman" panose="02020603050405020304" pitchFamily="18" charset="0"/>
                <a:ea typeface="+mn-ea"/>
                <a:cs typeface="+mn-cs"/>
              </a:rPr>
              <a:t>Phần thập phân 0.75</a:t>
            </a:r>
            <a:r>
              <a:rPr kumimoji="1" lang="vi-VN" sz="1200" b="1" i="0" kern="1200" baseline="-25000">
                <a:solidFill>
                  <a:schemeClr val="tx1"/>
                </a:solidFill>
                <a:effectLst/>
                <a:latin typeface="Times New Roman" panose="02020603050405020304" pitchFamily="18" charset="0"/>
                <a:ea typeface="+mn-ea"/>
                <a:cs typeface="+mn-cs"/>
              </a:rPr>
              <a:t>10</a:t>
            </a:r>
            <a:r>
              <a:rPr kumimoji="1" lang="vi-VN" sz="1200" b="1" i="0" kern="1200">
                <a:solidFill>
                  <a:schemeClr val="tx1"/>
                </a:solidFill>
                <a:effectLst/>
                <a:latin typeface="Times New Roman" panose="02020603050405020304" pitchFamily="18" charset="0"/>
                <a:ea typeface="+mn-ea"/>
                <a:cs typeface="+mn-cs"/>
              </a:rPr>
              <a:t>=0.11</a:t>
            </a:r>
            <a:r>
              <a:rPr kumimoji="1" lang="vi-VN" sz="1200" b="1" i="0" kern="1200" baseline="-25000">
                <a:solidFill>
                  <a:schemeClr val="tx1"/>
                </a:solidFill>
                <a:effectLst/>
                <a:latin typeface="Times New Roman" panose="02020603050405020304" pitchFamily="18" charset="0"/>
                <a:ea typeface="+mn-ea"/>
                <a:cs typeface="+mn-cs"/>
              </a:rPr>
              <a:t>2</a:t>
            </a:r>
            <a:br>
              <a:rPr kumimoji="1" lang="vi-VN" sz="1200" b="1" i="0" kern="1200">
                <a:solidFill>
                  <a:schemeClr val="tx1"/>
                </a:solidFill>
                <a:effectLst/>
                <a:latin typeface="Times New Roman" panose="02020603050405020304" pitchFamily="18" charset="0"/>
                <a:ea typeface="+mn-ea"/>
                <a:cs typeface="+mn-cs"/>
              </a:rPr>
            </a:br>
            <a:r>
              <a:rPr kumimoji="1" lang="vi-VN" sz="1200" b="1" i="0" kern="1200">
                <a:solidFill>
                  <a:schemeClr val="tx1"/>
                </a:solidFill>
                <a:effectLst/>
                <a:latin typeface="Times New Roman" panose="02020603050405020304" pitchFamily="18" charset="0"/>
                <a:ea typeface="+mn-ea"/>
                <a:cs typeface="+mn-cs"/>
              </a:rPr>
              <a:t>=&gt; 83.75</a:t>
            </a:r>
            <a:r>
              <a:rPr kumimoji="1" lang="vi-VN" sz="1200" b="1" i="0" kern="1200" baseline="-25000">
                <a:solidFill>
                  <a:schemeClr val="tx1"/>
                </a:solidFill>
                <a:effectLst/>
                <a:latin typeface="Times New Roman" panose="02020603050405020304" pitchFamily="18" charset="0"/>
                <a:ea typeface="+mn-ea"/>
                <a:cs typeface="+mn-cs"/>
              </a:rPr>
              <a:t>10</a:t>
            </a:r>
            <a:r>
              <a:rPr kumimoji="1" lang="vi-VN" sz="1200" b="1" i="0" kern="1200">
                <a:solidFill>
                  <a:schemeClr val="tx1"/>
                </a:solidFill>
                <a:effectLst/>
                <a:latin typeface="Times New Roman" panose="02020603050405020304" pitchFamily="18" charset="0"/>
                <a:ea typeface="+mn-ea"/>
                <a:cs typeface="+mn-cs"/>
              </a:rPr>
              <a:t>=1010011.11=1.01001111x10</a:t>
            </a:r>
            <a:r>
              <a:rPr kumimoji="1" lang="vi-VN" sz="1200" b="1" i="0" kern="1200" baseline="30000">
                <a:solidFill>
                  <a:schemeClr val="tx1"/>
                </a:solidFill>
                <a:effectLst/>
                <a:latin typeface="Times New Roman" panose="02020603050405020304" pitchFamily="18" charset="0"/>
                <a:ea typeface="+mn-ea"/>
                <a:cs typeface="+mn-cs"/>
              </a:rPr>
              <a:t>6</a:t>
            </a:r>
            <a:r>
              <a:rPr kumimoji="1" lang="vi-VN" sz="1200" b="1" i="0" kern="1200">
                <a:solidFill>
                  <a:schemeClr val="tx1"/>
                </a:solidFill>
                <a:effectLst/>
                <a:latin typeface="Times New Roman" panose="02020603050405020304" pitchFamily="18" charset="0"/>
                <a:ea typeface="+mn-ea"/>
                <a:cs typeface="+mn-cs"/>
              </a:rPr>
              <a:t>=1.01001111x2</a:t>
            </a:r>
            <a:r>
              <a:rPr kumimoji="1" lang="vi-VN" sz="1200" b="1" i="0" kern="1200" baseline="30000">
                <a:solidFill>
                  <a:schemeClr val="tx1"/>
                </a:solidFill>
                <a:effectLst/>
                <a:latin typeface="Times New Roman" panose="02020603050405020304" pitchFamily="18" charset="0"/>
                <a:ea typeface="+mn-ea"/>
                <a:cs typeface="+mn-cs"/>
              </a:rPr>
              <a:t>6</a:t>
            </a:r>
            <a:br>
              <a:rPr kumimoji="1" lang="vi-VN" sz="1200" b="1" i="0" kern="1200">
                <a:solidFill>
                  <a:schemeClr val="tx1"/>
                </a:solidFill>
                <a:effectLst/>
                <a:latin typeface="Times New Roman" panose="02020603050405020304" pitchFamily="18" charset="0"/>
                <a:ea typeface="+mn-ea"/>
                <a:cs typeface="+mn-cs"/>
              </a:rPr>
            </a:br>
            <a:r>
              <a:rPr kumimoji="1" lang="vi-VN" sz="1200" b="0" i="0" kern="1200">
                <a:solidFill>
                  <a:schemeClr val="tx1"/>
                </a:solidFill>
                <a:effectLst/>
                <a:latin typeface="Times New Roman" panose="02020603050405020304" pitchFamily="18" charset="0"/>
                <a:ea typeface="+mn-ea"/>
                <a:cs typeface="+mn-cs"/>
              </a:rPr>
              <a:t>(10 ở hệ nhị phân bằng 2 ở hệ thập phân nên ví dụ </a:t>
            </a:r>
            <a:r>
              <a:rPr kumimoji="1" lang="vi-VN" sz="1200" b="1" i="0" kern="1200">
                <a:solidFill>
                  <a:schemeClr val="tx1"/>
                </a:solidFill>
                <a:effectLst/>
                <a:latin typeface="Times New Roman" panose="02020603050405020304" pitchFamily="18" charset="0"/>
                <a:ea typeface="+mn-ea"/>
                <a:cs typeface="+mn-cs"/>
              </a:rPr>
              <a:t>10</a:t>
            </a:r>
            <a:r>
              <a:rPr kumimoji="1" lang="vi-VN" sz="1200" b="1" i="0" kern="1200" baseline="30000">
                <a:solidFill>
                  <a:schemeClr val="tx1"/>
                </a:solidFill>
                <a:effectLst/>
                <a:latin typeface="Times New Roman" panose="02020603050405020304" pitchFamily="18" charset="0"/>
                <a:ea typeface="+mn-ea"/>
                <a:cs typeface="+mn-cs"/>
              </a:rPr>
              <a:t>3</a:t>
            </a:r>
            <a:r>
              <a:rPr kumimoji="1" lang="vi-VN" sz="1200" b="0" i="0" kern="1200" baseline="-25000">
                <a:solidFill>
                  <a:schemeClr val="tx1"/>
                </a:solidFill>
                <a:effectLst/>
                <a:latin typeface="Times New Roman" panose="02020603050405020304" pitchFamily="18" charset="0"/>
                <a:ea typeface="+mn-ea"/>
                <a:cs typeface="+mn-cs"/>
              </a:rPr>
              <a:t>2</a:t>
            </a:r>
            <a:r>
              <a:rPr kumimoji="1" lang="vi-VN" sz="1200" b="0" i="0" kern="1200">
                <a:solidFill>
                  <a:schemeClr val="tx1"/>
                </a:solidFill>
                <a:effectLst/>
                <a:latin typeface="Times New Roman" panose="02020603050405020304" pitchFamily="18" charset="0"/>
                <a:ea typeface="+mn-ea"/>
                <a:cs typeface="+mn-cs"/>
              </a:rPr>
              <a:t>=</a:t>
            </a:r>
            <a:r>
              <a:rPr kumimoji="1" lang="vi-VN" sz="1200" b="1" i="0" kern="1200">
                <a:solidFill>
                  <a:schemeClr val="tx1"/>
                </a:solidFill>
                <a:effectLst/>
                <a:latin typeface="Times New Roman" panose="02020603050405020304" pitchFamily="18" charset="0"/>
                <a:ea typeface="+mn-ea"/>
                <a:cs typeface="+mn-cs"/>
              </a:rPr>
              <a:t>2</a:t>
            </a:r>
            <a:r>
              <a:rPr kumimoji="1" lang="vi-VN" sz="1200" b="1" i="0" kern="1200" baseline="30000">
                <a:solidFill>
                  <a:schemeClr val="tx1"/>
                </a:solidFill>
                <a:effectLst/>
                <a:latin typeface="Times New Roman" panose="02020603050405020304" pitchFamily="18" charset="0"/>
                <a:ea typeface="+mn-ea"/>
                <a:cs typeface="+mn-cs"/>
              </a:rPr>
              <a:t>3</a:t>
            </a:r>
            <a:r>
              <a:rPr kumimoji="1" lang="vi-VN" sz="1200" b="0" i="0" kern="1200" baseline="-25000">
                <a:solidFill>
                  <a:schemeClr val="tx1"/>
                </a:solidFill>
                <a:effectLst/>
                <a:latin typeface="Times New Roman" panose="02020603050405020304" pitchFamily="18" charset="0"/>
                <a:ea typeface="+mn-ea"/>
                <a:cs typeface="+mn-cs"/>
              </a:rPr>
              <a:t>10</a:t>
            </a:r>
            <a:r>
              <a:rPr kumimoji="1" lang="vi-VN" sz="1200" b="0" i="0" kern="1200">
                <a:solidFill>
                  <a:schemeClr val="tx1"/>
                </a:solidFill>
                <a:effectLst/>
                <a:latin typeface="Times New Roman" panose="02020603050405020304" pitchFamily="18" charset="0"/>
                <a:ea typeface="+mn-ea"/>
                <a:cs typeface="+mn-cs"/>
              </a:rPr>
              <a:t>)</a:t>
            </a:r>
            <a:r>
              <a:rPr kumimoji="1" lang="en-US" sz="1200" b="0" i="0" kern="1200">
                <a:solidFill>
                  <a:schemeClr val="tx1"/>
                </a:solidFill>
                <a:effectLst/>
                <a:latin typeface="Times New Roman" panose="02020603050405020304" pitchFamily="18" charset="0"/>
                <a:ea typeface="+mn-ea"/>
                <a:cs typeface="+mn-cs"/>
              </a:rPr>
              <a:t> </a:t>
            </a:r>
            <a:br>
              <a:rPr kumimoji="1" lang="vi-VN" sz="1200" b="1" i="0" kern="1200">
                <a:solidFill>
                  <a:schemeClr val="tx1"/>
                </a:solidFill>
                <a:effectLst/>
                <a:latin typeface="Times New Roman" panose="02020603050405020304" pitchFamily="18" charset="0"/>
                <a:ea typeface="+mn-ea"/>
                <a:cs typeface="+mn-cs"/>
              </a:rPr>
            </a:br>
            <a:r>
              <a:rPr kumimoji="1" lang="vi-VN" sz="1200" b="1" i="0" kern="1200">
                <a:solidFill>
                  <a:schemeClr val="tx1"/>
                </a:solidFill>
                <a:effectLst/>
                <a:latin typeface="Times New Roman" panose="02020603050405020304" pitchFamily="18" charset="0"/>
                <a:ea typeface="+mn-ea"/>
                <a:cs typeface="+mn-cs"/>
              </a:rPr>
              <a:t>+Phần mũ E = 6 =&gt; e=E+127= 133</a:t>
            </a:r>
            <a:r>
              <a:rPr kumimoji="1" lang="vi-VN" sz="1200" b="1" i="0" kern="1200" baseline="-25000">
                <a:solidFill>
                  <a:schemeClr val="tx1"/>
                </a:solidFill>
                <a:effectLst/>
                <a:latin typeface="Times New Roman" panose="02020603050405020304" pitchFamily="18" charset="0"/>
                <a:ea typeface="+mn-ea"/>
                <a:cs typeface="+mn-cs"/>
              </a:rPr>
              <a:t>10</a:t>
            </a:r>
            <a:r>
              <a:rPr kumimoji="1" lang="vi-VN" sz="1200" b="1" i="0" kern="1200">
                <a:solidFill>
                  <a:schemeClr val="tx1"/>
                </a:solidFill>
                <a:effectLst/>
                <a:latin typeface="Times New Roman" panose="02020603050405020304" pitchFamily="18" charset="0"/>
                <a:ea typeface="+mn-ea"/>
                <a:cs typeface="+mn-cs"/>
              </a:rPr>
              <a:t>= 10000101</a:t>
            </a:r>
            <a:r>
              <a:rPr kumimoji="1" lang="vi-VN" sz="1200" b="1" i="0" kern="1200" baseline="-25000">
                <a:solidFill>
                  <a:schemeClr val="tx1"/>
                </a:solidFill>
                <a:effectLst/>
                <a:latin typeface="Times New Roman" panose="02020603050405020304" pitchFamily="18" charset="0"/>
                <a:ea typeface="+mn-ea"/>
                <a:cs typeface="+mn-cs"/>
              </a:rPr>
              <a:t>2</a:t>
            </a:r>
            <a:br>
              <a:rPr kumimoji="1" lang="vi-VN" sz="1200" b="1" i="0" kern="1200">
                <a:solidFill>
                  <a:schemeClr val="tx1"/>
                </a:solidFill>
                <a:effectLst/>
                <a:latin typeface="Times New Roman" panose="02020603050405020304" pitchFamily="18" charset="0"/>
                <a:ea typeface="+mn-ea"/>
                <a:cs typeface="+mn-cs"/>
              </a:rPr>
            </a:br>
            <a:r>
              <a:rPr kumimoji="1" lang="vi-VN" sz="1200" b="1" i="0" kern="1200">
                <a:solidFill>
                  <a:schemeClr val="tx1"/>
                </a:solidFill>
                <a:effectLst/>
                <a:latin typeface="Times New Roman" panose="02020603050405020304" pitchFamily="18" charset="0"/>
                <a:ea typeface="+mn-ea"/>
                <a:cs typeface="+mn-cs"/>
              </a:rPr>
              <a:t>+Phần định trị m = 01001111000000000000000</a:t>
            </a:r>
            <a:br>
              <a:rPr kumimoji="1" lang="vi-VN" sz="1200" b="1" i="0" kern="1200">
                <a:solidFill>
                  <a:schemeClr val="tx1"/>
                </a:solidFill>
                <a:effectLst/>
                <a:latin typeface="Times New Roman" panose="02020603050405020304" pitchFamily="18" charset="0"/>
                <a:ea typeface="+mn-ea"/>
                <a:cs typeface="+mn-cs"/>
              </a:rPr>
            </a:br>
            <a:r>
              <a:rPr kumimoji="1" lang="vi-VN" sz="1200" b="1" i="0" kern="1200">
                <a:solidFill>
                  <a:schemeClr val="tx1"/>
                </a:solidFill>
                <a:effectLst/>
                <a:latin typeface="Times New Roman" panose="02020603050405020304" pitchFamily="18" charset="0"/>
                <a:ea typeface="+mn-ea"/>
                <a:cs typeface="+mn-cs"/>
              </a:rPr>
              <a:t>Số thực X vừa nhập chuyển về dạng chuẩn IEEE 754/85 là:</a:t>
            </a:r>
            <a:br>
              <a:rPr kumimoji="1" lang="vi-VN" sz="1200" b="1" i="0" kern="1200">
                <a:solidFill>
                  <a:schemeClr val="tx1"/>
                </a:solidFill>
                <a:effectLst/>
                <a:latin typeface="Times New Roman" panose="02020603050405020304" pitchFamily="18" charset="0"/>
                <a:ea typeface="+mn-ea"/>
                <a:cs typeface="+mn-cs"/>
              </a:rPr>
            </a:br>
            <a:r>
              <a:rPr kumimoji="1" lang="vi-VN" sz="1200" b="1" i="0" kern="1200">
                <a:solidFill>
                  <a:schemeClr val="tx1"/>
                </a:solidFill>
                <a:effectLst/>
                <a:latin typeface="Times New Roman" panose="02020603050405020304" pitchFamily="18" charset="0"/>
                <a:ea typeface="+mn-ea"/>
                <a:cs typeface="+mn-cs"/>
              </a:rPr>
              <a:t>01000010101001111000000000000000</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48</a:t>
            </a:fld>
            <a:endParaRPr lang="en-US" altLang="en-US"/>
          </a:p>
        </p:txBody>
      </p:sp>
    </p:spTree>
    <p:extLst>
      <p:ext uri="{BB962C8B-B14F-4D97-AF65-F5344CB8AC3E}">
        <p14:creationId xmlns:p14="http://schemas.microsoft.com/office/powerpoint/2010/main" val="204873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26986-EC00-48C0-8E15-9F88C8865056}" type="slidenum">
              <a:rPr lang="en-US" altLang="en-US"/>
              <a:pPr/>
              <a:t>54</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18575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F1FA6-F611-4539-90FF-9D54ADBF50E4}" type="slidenum">
              <a:rPr lang="en-US" altLang="en-US"/>
              <a:pPr/>
              <a:t>55</a:t>
            </a:fld>
            <a:endParaRPr lang="en-US" alt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GB" altLang="en-US"/>
              <a:t>Significand=Mantissa</a:t>
            </a:r>
            <a:r>
              <a:rPr lang="en-GB" altLang="en-US" baseline="0"/>
              <a:t> : phần định trị, phần số có ý nghĩa nhất</a:t>
            </a:r>
          </a:p>
          <a:p>
            <a:endParaRPr lang="en-GB" altLang="en-US"/>
          </a:p>
        </p:txBody>
      </p:sp>
    </p:spTree>
    <p:extLst>
      <p:ext uri="{BB962C8B-B14F-4D97-AF65-F5344CB8AC3E}">
        <p14:creationId xmlns:p14="http://schemas.microsoft.com/office/powerpoint/2010/main" val="403401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Product: tích</a:t>
            </a:r>
            <a:r>
              <a:rPr lang="en-US" baseline="0"/>
              <a:t> số</a:t>
            </a:r>
          </a:p>
          <a:p>
            <a:r>
              <a:rPr lang="en-US" baseline="0"/>
              <a:t>Integer Part: phần nguyên</a:t>
            </a:r>
          </a:p>
          <a:p>
            <a:endParaRPr lang="en-US" baseline="0"/>
          </a:p>
          <a:p>
            <a:r>
              <a:rPr lang="en-US" baseline="0"/>
              <a:t>VD1: đổi ra kết quả chính xác</a:t>
            </a:r>
          </a:p>
          <a:p>
            <a:r>
              <a:rPr lang="en-US" baseline="0"/>
              <a:t>VD2: đổi ra kết quả xấp xỉ, lấy 6 chữ số nhị phân (vì thực hiện phép nhân không kết thúc)</a:t>
            </a:r>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9</a:t>
            </a:fld>
            <a:endParaRPr lang="en-US" altLang="en-US"/>
          </a:p>
        </p:txBody>
      </p:sp>
    </p:spTree>
    <p:extLst>
      <p:ext uri="{BB962C8B-B14F-4D97-AF65-F5344CB8AC3E}">
        <p14:creationId xmlns:p14="http://schemas.microsoft.com/office/powerpoint/2010/main" val="2318807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FC8B54-163D-4900-A4B5-82853610261C}" type="slidenum">
              <a:rPr lang="en-US" altLang="en-US"/>
              <a:pPr/>
              <a:t>56</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GB" altLang="en-US"/>
              <a:t>Hình</a:t>
            </a:r>
            <a:r>
              <a:rPr lang="en-GB" altLang="en-US" baseline="0"/>
              <a:t> a biểu diễn số chấm động 32 bit:</a:t>
            </a:r>
          </a:p>
          <a:p>
            <a:r>
              <a:rPr lang="en-GB" altLang="en-US" baseline="0"/>
              <a:t>	bit trái cùng là bit dấu (0 hoặc 1)</a:t>
            </a:r>
          </a:p>
          <a:p>
            <a:r>
              <a:rPr lang="en-GB" altLang="en-US" baseline="0"/>
              <a:t>	giá trị lũy thừa được lưu trữ với 8 bit kế tiếp</a:t>
            </a:r>
          </a:p>
          <a:p>
            <a:r>
              <a:rPr lang="en-GB" altLang="en-US" baseline="0"/>
              <a:t>	</a:t>
            </a:r>
            <a:endParaRPr lang="en-GB" altLang="en-US"/>
          </a:p>
        </p:txBody>
      </p:sp>
    </p:spTree>
    <p:extLst>
      <p:ext uri="{BB962C8B-B14F-4D97-AF65-F5344CB8AC3E}">
        <p14:creationId xmlns:p14="http://schemas.microsoft.com/office/powerpoint/2010/main" val="680707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9161D-86A1-4FF9-B4CA-EDF53A2710EC}" type="slidenum">
              <a:rPr lang="en-US" altLang="en-US"/>
              <a:pPr/>
              <a:t>57</a:t>
            </a:fld>
            <a:endParaRPr lang="en-US"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6711708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3E6C33-0AF6-4ADB-A8F9-3258E36D3D17}" type="slidenum">
              <a:rPr lang="en-US" altLang="en-US"/>
              <a:pPr/>
              <a:t>58</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992921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59E5E-6477-40DB-84D1-0DAC6820ED63}" type="slidenum">
              <a:rPr lang="en-US" altLang="en-US"/>
              <a:pPr/>
              <a:t>59</a:t>
            </a:fld>
            <a:endParaRPr lang="en-US"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25481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1E298-AD66-4B0C-87C6-31853D77A4DD}" type="slidenum">
              <a:rPr lang="en-US" altLang="en-US"/>
              <a:pPr/>
              <a:t>60</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8882982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70C0DB-E350-4421-B138-23C0D16C8354}" type="slidenum">
              <a:rPr lang="en-US" altLang="en-US"/>
              <a:pPr/>
              <a:t>62</a:t>
            </a:fld>
            <a:endParaRPr lang="en-US"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22502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64</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8592835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3EF8C9-BD89-4546-991C-CC372F810A4D}" type="slidenum">
              <a:rPr lang="en-US" altLang="en-US"/>
              <a:pPr/>
              <a:t>65</a:t>
            </a:fld>
            <a:endParaRPr lang="en-US" alt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4414307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7F2292-D01C-445B-A53F-7D96A2D82769}" type="slidenum">
              <a:rPr lang="en-US" altLang="en-US"/>
              <a:pPr/>
              <a:t>67</a:t>
            </a:fld>
            <a:endParaRPr lang="en-US"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475446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D7F88-5EB7-4B40-9BEE-AC4C57F88B58}" type="slidenum">
              <a:rPr lang="en-US" altLang="en-US"/>
              <a:pPr/>
              <a:t>68</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7403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Hexadecimal notation is not only used for representing integers but also used as a concise notation for representing any sequence of binary digits, whether they </a:t>
            </a:r>
          </a:p>
          <a:p>
            <a:r>
              <a:rPr lang="en-US"/>
              <a:t>represent text, numbers, or some other type of data. The reasons for using hexadecimal notation are as follows:</a:t>
            </a:r>
          </a:p>
          <a:p>
            <a:r>
              <a:rPr lang="en-US"/>
              <a:t>1. It is more compact than binary notation.</a:t>
            </a:r>
          </a:p>
          <a:p>
            <a:r>
              <a:rPr lang="en-US"/>
              <a:t>2. In most computers, binary data occupy some multiple of 4 bits, and hence some multiple of a single hexadecimal digit.</a:t>
            </a:r>
          </a:p>
          <a:p>
            <a:r>
              <a:rPr lang="en-US"/>
              <a:t>3. It is extremely easy to convert between binary and hexadecimal notation.</a:t>
            </a:r>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10</a:t>
            </a:fld>
            <a:endParaRPr lang="en-US" altLang="en-US"/>
          </a:p>
        </p:txBody>
      </p:sp>
    </p:spTree>
    <p:extLst>
      <p:ext uri="{BB962C8B-B14F-4D97-AF65-F5344CB8AC3E}">
        <p14:creationId xmlns:p14="http://schemas.microsoft.com/office/powerpoint/2010/main" val="2820146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D81B2-5CAC-46F1-9367-F2987197A632}" type="slidenum">
              <a:rPr lang="en-US" altLang="en-US"/>
              <a:pPr/>
              <a:t>69</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8402919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70</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67435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3EE12-D329-4FDA-A9C5-ED951AE04008}" type="slidenum">
              <a:rPr lang="en-US" altLang="en-US"/>
              <a:pPr/>
              <a:t>71</a:t>
            </a:fld>
            <a:endParaRPr lang="en-US"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4063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Nibble:</a:t>
            </a:r>
            <a:r>
              <a:rPr lang="en-US" baseline="0"/>
              <a:t> từ bốn bit, một cụm 4 bit</a:t>
            </a:r>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11</a:t>
            </a:fld>
            <a:endParaRPr lang="en-US" altLang="en-US"/>
          </a:p>
        </p:txBody>
      </p:sp>
    </p:spTree>
    <p:extLst>
      <p:ext uri="{BB962C8B-B14F-4D97-AF65-F5344CB8AC3E}">
        <p14:creationId xmlns:p14="http://schemas.microsoft.com/office/powerpoint/2010/main" val="358982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12</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00171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23081F-A8FB-406B-8C68-D7BD26FC4ACB}" type="slidenum">
              <a:rPr lang="en-US" altLang="en-US"/>
              <a:pPr/>
              <a:t>13</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altLang="en-US"/>
              <a:t>The ALU is that part of the computer that actually performs arithmetic and logical operations on data. All of the other elements of the computer system—control unit, </a:t>
            </a:r>
          </a:p>
          <a:p>
            <a:r>
              <a:rPr lang="en-US" altLang="en-US"/>
              <a:t>registers, memory, I/O—are there mainly to bring data into the ALU for it to process and then to take the results back out. We have, in a sense, reached the core or essence of a computer when we consider the ALU.</a:t>
            </a:r>
          </a:p>
          <a:p>
            <a:r>
              <a:rPr lang="en-US" altLang="en-US"/>
              <a:t>An ALU and, indeed, all electronic components in the computer are based on the use of simple digital logic devices that can store binary digits and perform simple </a:t>
            </a:r>
          </a:p>
          <a:p>
            <a:r>
              <a:rPr lang="en-US" altLang="en-US"/>
              <a:t>Boolean logic operations.</a:t>
            </a:r>
          </a:p>
          <a:p>
            <a:r>
              <a:rPr lang="en-US" altLang="en-US"/>
              <a:t>Figure 10.1 indicates, in general terms, how the ALU is interconnected with the rest of the processor. Operands for arithmetic and logic operations are presented to the ALU in registers, and the results of an operation are stored in registers. These registers are temporary storage locations within the processor that are connected by signal paths to the ALU (e.g., see Figure 2.3). The ALU may also set flags as the result of an operation. For example, an overflow flag is set to 1 if the result of a computation exceeds the length of the register into which it is to be stored.</a:t>
            </a:r>
          </a:p>
          <a:p>
            <a:r>
              <a:rPr lang="en-US" altLang="en-US"/>
              <a:t>The flag values are also stored in registers within the processor. The processor provides signals that control the operation of the ALU and the movement of the data into and out of the ALU.</a:t>
            </a:r>
            <a:endParaRPr lang="en-GB" altLang="en-US"/>
          </a:p>
        </p:txBody>
      </p:sp>
    </p:spTree>
    <p:extLst>
      <p:ext uri="{BB962C8B-B14F-4D97-AF65-F5344CB8AC3E}">
        <p14:creationId xmlns:p14="http://schemas.microsoft.com/office/powerpoint/2010/main" val="1853180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D9EA9-074A-48BF-B8B0-C36BBA378E85}" type="slidenum">
              <a:rPr lang="en-US" altLang="en-US"/>
              <a:pPr/>
              <a:t>14</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ltLang="en-US"/>
              <a:t>The ALU is that part of the computer that actually performs arithmetic and logical operations on data. All of the other elements of the computer system—control unit, </a:t>
            </a:r>
          </a:p>
          <a:p>
            <a:r>
              <a:rPr lang="en-US" altLang="en-US"/>
              <a:t>registers, memory, I/O—are there mainly to bring data into the ALU for it to process and then to take the results back out. We have, in a sense, reached the core or essence of a computer when we consider the ALU.</a:t>
            </a:r>
          </a:p>
          <a:p>
            <a:r>
              <a:rPr lang="en-US" altLang="en-US"/>
              <a:t>An ALU and, indeed, all electronic components in the computer are based on the use of simple digital logic devices that can store binary digits and perform simple </a:t>
            </a:r>
          </a:p>
          <a:p>
            <a:r>
              <a:rPr lang="en-US" altLang="en-US"/>
              <a:t>Boolean logic operations.</a:t>
            </a:r>
          </a:p>
          <a:p>
            <a:r>
              <a:rPr lang="en-US" altLang="en-US"/>
              <a:t>Figure 10.1 indicates, in general terms, how the ALU is interconnected with the rest of the processor. Operands for arithmetic and logic operations are presented to the ALU in registers, and the results of an operation are stored in registers. These registers are temporary storage locations within the processor that are connected by signal paths to the ALU (e.g., see Figure 2.3). The ALU may also set flags as the result of an operation. For example, an overflow flag is set to 1 if the result of a computation exceeds the length of the register into which it is to be stored.</a:t>
            </a:r>
          </a:p>
          <a:p>
            <a:r>
              <a:rPr lang="en-US" altLang="en-US"/>
              <a:t>The flag values are also stored in registers within the processor. The processor provides signals that control the operation of the ALU and the movement of the data into and out of the ALU.</a:t>
            </a:r>
            <a:endParaRPr lang="en-GB" altLang="en-US"/>
          </a:p>
          <a:p>
            <a:endParaRPr lang="en-GB" altLang="en-US"/>
          </a:p>
        </p:txBody>
      </p:sp>
    </p:spTree>
    <p:extLst>
      <p:ext uri="{BB962C8B-B14F-4D97-AF65-F5344CB8AC3E}">
        <p14:creationId xmlns:p14="http://schemas.microsoft.com/office/powerpoint/2010/main" val="1711306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914400" y="533400"/>
            <a:ext cx="7721600" cy="1905000"/>
          </a:xfrm>
        </p:spPr>
        <p:txBody>
          <a:bodyPr/>
          <a:lstStyle>
            <a:lvl1pPr>
              <a:defRPr sz="4000" b="1">
                <a:solidFill>
                  <a:srgbClr val="C00000"/>
                </a:solidFill>
                <a:latin typeface="Times New Roman" panose="02020603050405020304" pitchFamily="18" charset="0"/>
                <a:cs typeface="Times New Roman" panose="02020603050405020304" pitchFamily="18" charset="0"/>
              </a:defRPr>
            </a:lvl1pPr>
          </a:lstStyle>
          <a:p>
            <a:pPr lvl="0"/>
            <a:r>
              <a:rPr lang="en-GB" altLang="en-US" noProof="0"/>
              <a:t>Click to edit Master title style</a:t>
            </a:r>
          </a:p>
        </p:txBody>
      </p:sp>
      <p:sp>
        <p:nvSpPr>
          <p:cNvPr id="84995" name="Rectangle 3"/>
          <p:cNvSpPr>
            <a:spLocks noGrp="1" noChangeArrowheads="1"/>
          </p:cNvSpPr>
          <p:nvPr>
            <p:ph type="subTitle" idx="1"/>
          </p:nvPr>
        </p:nvSpPr>
        <p:spPr>
          <a:xfrm>
            <a:off x="914400" y="3028950"/>
            <a:ext cx="6400800" cy="1771650"/>
          </a:xfrm>
        </p:spPr>
        <p:txBody>
          <a:bodyPr/>
          <a:lstStyle>
            <a:lvl1pPr marL="0" indent="0">
              <a:buFontTx/>
              <a:buNone/>
              <a:defRPr>
                <a:latin typeface="Times New Roman" panose="02020603050405020304" pitchFamily="18" charset="0"/>
                <a:cs typeface="Times New Roman" panose="02020603050405020304" pitchFamily="18" charset="0"/>
              </a:defRPr>
            </a:lvl1pPr>
          </a:lstStyle>
          <a:p>
            <a:pPr lvl="0"/>
            <a:r>
              <a:rPr lang="en-GB" altLang="en-US" noProof="0"/>
              <a:t>Click to edit Master subtitle style</a:t>
            </a:r>
          </a:p>
        </p:txBody>
      </p:sp>
      <p:sp>
        <p:nvSpPr>
          <p:cNvPr id="84996"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defRPr>
            </a:lvl1pPr>
          </a:lstStyle>
          <a:p>
            <a:endParaRPr lang="en-GB" altLang="en-US"/>
          </a:p>
        </p:txBody>
      </p:sp>
      <p:sp>
        <p:nvSpPr>
          <p:cNvPr id="84997" name="Rectangle 5"/>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panose="020B0604020202020204" pitchFamily="34" charset="0"/>
              </a:defRPr>
            </a:lvl1pPr>
          </a:lstStyle>
          <a:p>
            <a:endParaRPr lang="en-GB" altLang="en-US"/>
          </a:p>
        </p:txBody>
      </p:sp>
      <p:sp>
        <p:nvSpPr>
          <p:cNvPr id="84998" name="Rectangle 6"/>
          <p:cNvSpPr>
            <a:spLocks noGrp="1" noChangeArrowheads="1"/>
          </p:cNvSpPr>
          <p:nvPr>
            <p:ph type="sldNum" sz="quarter" idx="4"/>
          </p:nvPr>
        </p:nvSpPr>
        <p:spPr bwMode="auto">
          <a:xfrm>
            <a:off x="6604000" y="6229350"/>
            <a:ext cx="1828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fld id="{A4D316C2-1FFE-400A-8963-0AC4041D9078}" type="slidenum">
              <a:rPr lang="en-GB" altLang="en-US"/>
              <a:pPr/>
              <a:t>‹#›</a:t>
            </a:fld>
            <a:endParaRPr lang="en-GB" altLang="en-US"/>
          </a:p>
        </p:txBody>
      </p:sp>
      <p:sp>
        <p:nvSpPr>
          <p:cNvPr id="84999"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061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51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70C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ea typeface="Tahoma" panose="020B0604030504040204" pitchFamily="34" charset="0"/>
                <a:cs typeface="Times New Roman" panose="02020603050405020304" pitchFamily="18" charset="0"/>
              </a:defRPr>
            </a:lvl1pPr>
            <a:lvl2pPr>
              <a:defRPr>
                <a:latin typeface="Times New Roman" panose="02020603050405020304" pitchFamily="18" charset="0"/>
                <a:ea typeface="Tahoma" panose="020B0604030504040204" pitchFamily="34" charset="0"/>
                <a:cs typeface="Times New Roman" panose="02020603050405020304" pitchFamily="18" charset="0"/>
              </a:defRPr>
            </a:lvl2pPr>
            <a:lvl3pPr>
              <a:defRPr>
                <a:latin typeface="Times New Roman" panose="02020603050405020304" pitchFamily="18" charset="0"/>
                <a:ea typeface="Tahoma" panose="020B0604030504040204" pitchFamily="34" charset="0"/>
                <a:cs typeface="Times New Roman" panose="02020603050405020304" pitchFamily="18" charset="0"/>
              </a:defRPr>
            </a:lvl3pPr>
            <a:lvl4pPr>
              <a:defRPr>
                <a:latin typeface="Times New Roman" panose="02020603050405020304" pitchFamily="18" charset="0"/>
                <a:ea typeface="Tahoma" panose="020B0604030504040204" pitchFamily="34" charset="0"/>
                <a:cs typeface="Times New Roman" panose="02020603050405020304" pitchFamily="18" charset="0"/>
              </a:defRPr>
            </a:lvl4pPr>
            <a:lvl5pPr>
              <a:defRPr>
                <a:latin typeface="Times New Roman" panose="02020603050405020304" pitchFamily="18" charset="0"/>
                <a:ea typeface="Tahoma" panose="020B0604030504040204" pitchFamily="34"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17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06641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76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764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86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55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5457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6212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FFCE"/>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83971"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83972"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kumimoji="1" sz="4000" b="1" kern="1200">
          <a:solidFill>
            <a:schemeClr val="tx2"/>
          </a:solidFill>
          <a:latin typeface="Times New Roman" panose="02020603050405020304" pitchFamily="18" charset="0"/>
          <a:ea typeface="+mj-ea"/>
          <a:cs typeface="Times New Roman" panose="02020603050405020304" pitchFamily="18" charset="0"/>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78792" y="533400"/>
            <a:ext cx="7721600" cy="1905000"/>
          </a:xfrm>
        </p:spPr>
        <p:txBody>
          <a:bodyPr/>
          <a:lstStyle/>
          <a:p>
            <a:r>
              <a:rPr lang="en-GB" altLang="en-US"/>
              <a:t>KIẾN TRÚC MÁY TÍNH</a:t>
            </a:r>
          </a:p>
        </p:txBody>
      </p:sp>
      <p:sp>
        <p:nvSpPr>
          <p:cNvPr id="4101" name="Rectangle 5"/>
          <p:cNvSpPr>
            <a:spLocks noGrp="1" noChangeArrowheads="1"/>
          </p:cNvSpPr>
          <p:nvPr>
            <p:ph type="subTitle" idx="1"/>
          </p:nvPr>
        </p:nvSpPr>
        <p:spPr/>
        <p:txBody>
          <a:bodyPr/>
          <a:lstStyle/>
          <a:p>
            <a:pPr algn="ctr"/>
            <a:r>
              <a:rPr lang="en-GB" altLang="en-US"/>
              <a:t>CHƯƠNG 3: BIỂU DIỄN DỮ LIỆU VÀ SỐ HỌC MÁY TÍNH</a:t>
            </a:r>
          </a:p>
          <a:p>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Hệ thập lục phân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a:t>Dùng 16 chữ số để biểu diễn: 0,1,2,3,4,5,6,7,8,9, A,B,C,D,E,F</a:t>
                </a:r>
              </a:p>
              <a:p>
                <a:r>
                  <a:rPr lang="en-US" sz="2400"/>
                  <a:t>Cơ số 16</a:t>
                </a:r>
              </a:p>
              <a:p>
                <a:r>
                  <a:rPr lang="en-US" sz="2400"/>
                  <a:t>Các số nhị phân được nhóm thành các bộ 4 bit </a:t>
                </a:r>
                <a:r>
                  <a:rPr lang="en-US" sz="2400">
                    <a:sym typeface="Wingdings" panose="05000000000000000000" pitchFamily="2" charset="2"/>
                  </a:rPr>
                  <a:t> làm gọn cho việc biểu diễn và tính toán</a:t>
                </a:r>
              </a:p>
              <a:p>
                <a:endParaRPr lang="en-US" sz="2400">
                  <a:sym typeface="Wingdings" panose="05000000000000000000" pitchFamily="2" charset="2"/>
                </a:endParaRPr>
              </a:p>
              <a:p>
                <a:endParaRPr lang="en-US" sz="2400">
                  <a:sym typeface="Wingdings" panose="05000000000000000000" pitchFamily="2" charset="2"/>
                </a:endParaRPr>
              </a:p>
              <a:p>
                <a:endParaRPr lang="en-US" sz="2400">
                  <a:sym typeface="Wingdings" panose="05000000000000000000" pitchFamily="2" charset="2"/>
                </a:endParaRPr>
              </a:p>
              <a:p>
                <a:endParaRPr lang="en-US" sz="2400">
                  <a:sym typeface="Wingdings" panose="05000000000000000000" pitchFamily="2" charset="2"/>
                </a:endParaRPr>
              </a:p>
              <a:p>
                <a:endParaRPr lang="en-US" sz="2400"/>
              </a:p>
              <a:p>
                <a:r>
                  <a:rPr lang="en-US" sz="2400"/>
                  <a:t>Dạng tổng quát của số thập lục phân Z</a:t>
                </a:r>
              </a:p>
              <a:p>
                <a:endParaRPr lang="en-US" sz="2400"/>
              </a:p>
              <a:p>
                <a:endParaRPr lang="en-US" sz="2400"/>
              </a:p>
              <a:p>
                <a:pPr marL="0" indent="0">
                  <a:buNone/>
                </a:pPr>
                <a:r>
                  <a:rPr lang="en-US" sz="2400"/>
                  <a:t>	Giá trị của h</a:t>
                </a:r>
                <a:r>
                  <a:rPr lang="en-US" sz="2400" baseline="-25000"/>
                  <a:t>i</a:t>
                </a:r>
                <a:r>
                  <a:rPr lang="en-US" sz="2400"/>
                  <a:t> nằm trong: 0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oMath>
                </a14:m>
                <a:r>
                  <a:rPr lang="en-US" sz="2400"/>
                  <a:t>h</a:t>
                </a:r>
                <a:r>
                  <a:rPr lang="en-US" sz="2400" baseline="-25000"/>
                  <a:t>i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a:t> 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69" t="-865" r="-1490" b="-2703"/>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403425" y="2764827"/>
            <a:ext cx="5328815" cy="1816301"/>
          </a:xfrm>
          <a:prstGeom prst="rect">
            <a:avLst/>
          </a:prstGeom>
        </p:spPr>
      </p:pic>
      <p:pic>
        <p:nvPicPr>
          <p:cNvPr id="5" name="Picture 4"/>
          <p:cNvPicPr>
            <a:picLocks noChangeAspect="1"/>
          </p:cNvPicPr>
          <p:nvPr/>
        </p:nvPicPr>
        <p:blipFill>
          <a:blip r:embed="rId5"/>
          <a:stretch>
            <a:fillRect/>
          </a:stretch>
        </p:blipFill>
        <p:spPr>
          <a:xfrm>
            <a:off x="2339752" y="5459016"/>
            <a:ext cx="2860240" cy="778296"/>
          </a:xfrm>
          <a:prstGeom prst="rect">
            <a:avLst/>
          </a:prstGeom>
        </p:spPr>
      </p:pic>
    </p:spTree>
    <p:extLst>
      <p:ext uri="{BB962C8B-B14F-4D97-AF65-F5344CB8AC3E}">
        <p14:creationId xmlns:p14="http://schemas.microsoft.com/office/powerpoint/2010/main" val="292167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Hệ thập phân, nhị phân và thập lục phân</a:t>
            </a:r>
          </a:p>
        </p:txBody>
      </p:sp>
      <p:pic>
        <p:nvPicPr>
          <p:cNvPr id="6" name="Content Placeholder 5"/>
          <p:cNvPicPr>
            <a:picLocks noGrp="1" noChangeAspect="1"/>
          </p:cNvPicPr>
          <p:nvPr>
            <p:ph idx="1"/>
          </p:nvPr>
        </p:nvPicPr>
        <p:blipFill>
          <a:blip r:embed="rId3"/>
          <a:stretch>
            <a:fillRect/>
          </a:stretch>
        </p:blipFill>
        <p:spPr>
          <a:xfrm>
            <a:off x="2123728" y="1089651"/>
            <a:ext cx="4968552" cy="5734848"/>
          </a:xfrm>
          <a:prstGeom prst="rect">
            <a:avLst/>
          </a:prstGeom>
        </p:spPr>
      </p:pic>
    </p:spTree>
    <p:extLst>
      <p:ext uri="{BB962C8B-B14F-4D97-AF65-F5344CB8AC3E}">
        <p14:creationId xmlns:p14="http://schemas.microsoft.com/office/powerpoint/2010/main" val="17014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Hệ thống số</a:t>
            </a:r>
          </a:p>
          <a:p>
            <a:r>
              <a:rPr lang="en-US" altLang="en-US" b="1">
                <a:solidFill>
                  <a:srgbClr val="0070C0"/>
                </a:solidFill>
              </a:rPr>
              <a:t>Đơn vị số học và logic</a:t>
            </a:r>
          </a:p>
          <a:p>
            <a:r>
              <a:rPr lang="en-US" altLang="en-US"/>
              <a:t>Biểu diễn số nguyên</a:t>
            </a:r>
          </a:p>
          <a:p>
            <a:r>
              <a:rPr lang="en-US" altLang="en-US"/>
              <a:t>Tính toán trên số nguyên</a:t>
            </a:r>
          </a:p>
          <a:p>
            <a:r>
              <a:rPr lang="en-US" altLang="en-US"/>
              <a:t>Biểu diễn số chấm động</a:t>
            </a:r>
          </a:p>
          <a:p>
            <a:r>
              <a:rPr lang="en-US" altLang="en-US"/>
              <a:t>Tính toán trên số chấm động</a:t>
            </a:r>
          </a:p>
          <a:p>
            <a:r>
              <a:rPr lang="en-US" altLang="en-US"/>
              <a:t>Biểu diễn ký tự</a:t>
            </a:r>
          </a:p>
        </p:txBody>
      </p:sp>
    </p:spTree>
    <p:extLst>
      <p:ext uri="{BB962C8B-B14F-4D97-AF65-F5344CB8AC3E}">
        <p14:creationId xmlns:p14="http://schemas.microsoft.com/office/powerpoint/2010/main" val="60935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Đơn vị số học và logic</a:t>
            </a:r>
          </a:p>
        </p:txBody>
      </p:sp>
      <p:sp>
        <p:nvSpPr>
          <p:cNvPr id="6147" name="Rectangle 3"/>
          <p:cNvSpPr>
            <a:spLocks noGrp="1" noChangeArrowheads="1"/>
          </p:cNvSpPr>
          <p:nvPr>
            <p:ph type="body" idx="1"/>
          </p:nvPr>
        </p:nvSpPr>
        <p:spPr/>
        <p:txBody>
          <a:bodyPr/>
          <a:lstStyle/>
          <a:p>
            <a:r>
              <a:rPr lang="en-US" altLang="en-US"/>
              <a:t>Arithmetic &amp; Logic Unit (ALU)</a:t>
            </a:r>
          </a:p>
          <a:p>
            <a:r>
              <a:rPr lang="en-US" altLang="en-US"/>
              <a:t>Thực hiện tính toán</a:t>
            </a:r>
          </a:p>
          <a:p>
            <a:r>
              <a:rPr lang="en-US" altLang="en-US"/>
              <a:t>Mọi thứ khác trong máy tính đều phục vụ cho thiết bị này</a:t>
            </a:r>
          </a:p>
          <a:p>
            <a:r>
              <a:rPr lang="en-US" altLang="en-US"/>
              <a:t>Xử lý số nguyên</a:t>
            </a:r>
          </a:p>
          <a:p>
            <a:r>
              <a:rPr lang="en-US" altLang="en-US"/>
              <a:t>Xử lý số chấm động (số thực)</a:t>
            </a:r>
          </a:p>
        </p:txBody>
      </p:sp>
    </p:spTree>
    <p:extLst>
      <p:ext uri="{BB962C8B-B14F-4D97-AF65-F5344CB8AC3E}">
        <p14:creationId xmlns:p14="http://schemas.microsoft.com/office/powerpoint/2010/main" val="226895906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79512" y="260648"/>
            <a:ext cx="3546858" cy="585936"/>
          </a:xfrm>
        </p:spPr>
        <p:txBody>
          <a:bodyPr/>
          <a:lstStyle/>
          <a:p>
            <a:r>
              <a:rPr lang="en-US" altLang="en-US" sz="2400"/>
              <a:t>Nhập xuất trong ALU</a:t>
            </a:r>
          </a:p>
        </p:txBody>
      </p:sp>
      <p:pic>
        <p:nvPicPr>
          <p:cNvPr id="3" name="Picture 2">
            <a:extLst>
              <a:ext uri="{FF2B5EF4-FFF2-40B4-BE49-F238E27FC236}">
                <a16:creationId xmlns:a16="http://schemas.microsoft.com/office/drawing/2014/main" id="{F230AD80-B300-4651-85C5-6C6ED14DDE6C}"/>
              </a:ext>
            </a:extLst>
          </p:cNvPr>
          <p:cNvPicPr>
            <a:picLocks noChangeAspect="1"/>
          </p:cNvPicPr>
          <p:nvPr/>
        </p:nvPicPr>
        <p:blipFill>
          <a:blip r:embed="rId3"/>
          <a:stretch>
            <a:fillRect/>
          </a:stretch>
        </p:blipFill>
        <p:spPr>
          <a:xfrm>
            <a:off x="3726370" y="152400"/>
            <a:ext cx="5238118" cy="6553199"/>
          </a:xfrm>
          <a:prstGeom prst="rect">
            <a:avLst/>
          </a:prstGeom>
          <a:ln w="38100">
            <a:solidFill>
              <a:srgbClr val="FF0000"/>
            </a:solidFill>
          </a:ln>
        </p:spPr>
      </p:pic>
      <p:pic>
        <p:nvPicPr>
          <p:cNvPr id="5" name="Picture 4">
            <a:extLst>
              <a:ext uri="{FF2B5EF4-FFF2-40B4-BE49-F238E27FC236}">
                <a16:creationId xmlns:a16="http://schemas.microsoft.com/office/drawing/2014/main" id="{4C5B60E7-C713-48A1-BE3B-99B4A71B96AA}"/>
              </a:ext>
            </a:extLst>
          </p:cNvPr>
          <p:cNvPicPr>
            <a:picLocks noChangeAspect="1"/>
          </p:cNvPicPr>
          <p:nvPr/>
        </p:nvPicPr>
        <p:blipFill>
          <a:blip r:embed="rId4"/>
          <a:stretch>
            <a:fillRect/>
          </a:stretch>
        </p:blipFill>
        <p:spPr>
          <a:xfrm>
            <a:off x="107504" y="2507412"/>
            <a:ext cx="3491881" cy="2289740"/>
          </a:xfrm>
          <a:prstGeom prst="rect">
            <a:avLst/>
          </a:prstGeom>
          <a:ln w="38100">
            <a:solidFill>
              <a:srgbClr val="FF0000"/>
            </a:solidFill>
          </a:ln>
        </p:spPr>
      </p:pic>
    </p:spTree>
    <p:extLst>
      <p:ext uri="{BB962C8B-B14F-4D97-AF65-F5344CB8AC3E}">
        <p14:creationId xmlns:p14="http://schemas.microsoft.com/office/powerpoint/2010/main" val="11279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Hệ thống số</a:t>
            </a:r>
          </a:p>
          <a:p>
            <a:r>
              <a:rPr lang="en-US" altLang="en-US"/>
              <a:t>Đơn vị số học và logic</a:t>
            </a:r>
          </a:p>
          <a:p>
            <a:r>
              <a:rPr lang="en-US" altLang="en-US" b="1">
                <a:solidFill>
                  <a:srgbClr val="0070C0"/>
                </a:solidFill>
              </a:rPr>
              <a:t>Biểu diễn số nguyên</a:t>
            </a:r>
          </a:p>
          <a:p>
            <a:r>
              <a:rPr lang="en-US" altLang="en-US"/>
              <a:t>Tính toán trên số nguyên</a:t>
            </a:r>
          </a:p>
          <a:p>
            <a:r>
              <a:rPr lang="en-US" altLang="en-US"/>
              <a:t>Biểu diễn số chấm động</a:t>
            </a:r>
          </a:p>
          <a:p>
            <a:r>
              <a:rPr lang="en-US" altLang="en-US"/>
              <a:t>Tính toán trên số chấm động</a:t>
            </a:r>
          </a:p>
          <a:p>
            <a:r>
              <a:rPr lang="en-US" altLang="en-US"/>
              <a:t>Biểu diễn ký tự</a:t>
            </a:r>
          </a:p>
        </p:txBody>
      </p:sp>
    </p:spTree>
    <p:extLst>
      <p:ext uri="{BB962C8B-B14F-4D97-AF65-F5344CB8AC3E}">
        <p14:creationId xmlns:p14="http://schemas.microsoft.com/office/powerpoint/2010/main" val="168835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Biểu diễn số nguyên</a:t>
            </a:r>
          </a:p>
        </p:txBody>
      </p:sp>
      <p:sp>
        <p:nvSpPr>
          <p:cNvPr id="7171" name="Rectangle 3"/>
          <p:cNvSpPr>
            <a:spLocks noGrp="1" noChangeArrowheads="1"/>
          </p:cNvSpPr>
          <p:nvPr>
            <p:ph type="body" idx="1"/>
          </p:nvPr>
        </p:nvSpPr>
        <p:spPr/>
        <p:txBody>
          <a:bodyPr/>
          <a:lstStyle/>
          <a:p>
            <a:r>
              <a:rPr lang="en-US" altLang="en-US"/>
              <a:t>Chỉ có 0 &amp; 1 để biểu diễn tất cả</a:t>
            </a:r>
          </a:p>
          <a:p>
            <a:r>
              <a:rPr lang="en-US" altLang="en-US"/>
              <a:t>Số dương được lưu trữ trong dạng nhị phân</a:t>
            </a:r>
          </a:p>
          <a:p>
            <a:pPr lvl="1"/>
            <a:r>
              <a:rPr lang="en-US" altLang="en-US"/>
              <a:t>VD:  41=00101001</a:t>
            </a:r>
          </a:p>
          <a:p>
            <a:r>
              <a:rPr lang="en-US" altLang="en-US"/>
              <a:t>Không có dấu trừ (-)</a:t>
            </a:r>
          </a:p>
          <a:p>
            <a:r>
              <a:rPr lang="en-US" altLang="en-US"/>
              <a:t>Không có dấu chấm thập phân</a:t>
            </a:r>
          </a:p>
          <a:p>
            <a:r>
              <a:rPr lang="en-US" altLang="en-US"/>
              <a:t>Phương pháp dấu lượng</a:t>
            </a:r>
          </a:p>
          <a:p>
            <a:r>
              <a:rPr lang="en-US" altLang="en-US"/>
              <a:t>Phương pháp bù 2</a:t>
            </a:r>
          </a:p>
        </p:txBody>
      </p:sp>
    </p:spTree>
    <p:extLst>
      <p:ext uri="{BB962C8B-B14F-4D97-AF65-F5344CB8AC3E}">
        <p14:creationId xmlns:p14="http://schemas.microsoft.com/office/powerpoint/2010/main" val="1370452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1">
                                            <p:txEl>
                                              <p:pRg st="5" end="5"/>
                                            </p:txEl>
                                          </p:spTgt>
                                        </p:tgtEl>
                                        <p:attrNameLst>
                                          <p:attrName>style.visibility</p:attrName>
                                        </p:attrNameLst>
                                      </p:cBhvr>
                                      <p:to>
                                        <p:strVal val="visible"/>
                                      </p:to>
                                    </p:set>
                                    <p:animEffect transition="in" filter="fade">
                                      <p:cBhvr>
                                        <p:cTn id="7" dur="1000"/>
                                        <p:tgtEl>
                                          <p:spTgt spid="7171">
                                            <p:txEl>
                                              <p:pRg st="5" end="5"/>
                                            </p:txEl>
                                          </p:spTgt>
                                        </p:tgtEl>
                                      </p:cBhvr>
                                    </p:animEffect>
                                    <p:anim calcmode="lin" valueType="num">
                                      <p:cBhvr>
                                        <p:cTn id="8" dur="10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1">
                                            <p:txEl>
                                              <p:pRg st="6" end="6"/>
                                            </p:txEl>
                                          </p:spTgt>
                                        </p:tgtEl>
                                        <p:attrNameLst>
                                          <p:attrName>style.visibility</p:attrName>
                                        </p:attrNameLst>
                                      </p:cBhvr>
                                      <p:to>
                                        <p:strVal val="visible"/>
                                      </p:to>
                                    </p:set>
                                    <p:animEffect transition="in" filter="fade">
                                      <p:cBhvr>
                                        <p:cTn id="14" dur="1000"/>
                                        <p:tgtEl>
                                          <p:spTgt spid="7171">
                                            <p:txEl>
                                              <p:pRg st="6" end="6"/>
                                            </p:txEl>
                                          </p:spTgt>
                                        </p:tgtEl>
                                      </p:cBhvr>
                                    </p:animEffect>
                                    <p:anim calcmode="lin" valueType="num">
                                      <p:cBhvr>
                                        <p:cTn id="15" dur="1000" fill="hold"/>
                                        <p:tgtEl>
                                          <p:spTgt spid="7171">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7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solidFill>
                  <a:srgbClr val="FF0000"/>
                </a:solidFill>
              </a:rPr>
              <a:t>Phương pháp dấu lượng</a:t>
            </a:r>
          </a:p>
        </p:txBody>
      </p:sp>
      <p:sp>
        <p:nvSpPr>
          <p:cNvPr id="52227" name="Rectangle 3"/>
          <p:cNvSpPr>
            <a:spLocks noGrp="1" noChangeArrowheads="1"/>
          </p:cNvSpPr>
          <p:nvPr>
            <p:ph type="body" idx="1"/>
          </p:nvPr>
        </p:nvSpPr>
        <p:spPr/>
        <p:txBody>
          <a:bodyPr/>
          <a:lstStyle/>
          <a:p>
            <a:r>
              <a:rPr lang="en-US" altLang="en-US"/>
              <a:t>Bit trái cùng là bit dấu</a:t>
            </a:r>
          </a:p>
          <a:p>
            <a:r>
              <a:rPr lang="en-US" altLang="en-US"/>
              <a:t>0 có nghĩa là dương (+)</a:t>
            </a:r>
          </a:p>
          <a:p>
            <a:r>
              <a:rPr lang="en-US" altLang="en-US"/>
              <a:t>1 có nghĩa là âm (-)</a:t>
            </a:r>
          </a:p>
          <a:p>
            <a:r>
              <a:rPr lang="en-US" altLang="en-US"/>
              <a:t>N-1 bit còn lại là độ lớn</a:t>
            </a:r>
          </a:p>
          <a:p>
            <a:r>
              <a:rPr lang="en-US" altLang="en-US"/>
              <a:t>+18 = </a:t>
            </a:r>
            <a:r>
              <a:rPr lang="en-US" altLang="en-US" b="1"/>
              <a:t>0</a:t>
            </a:r>
            <a:r>
              <a:rPr lang="en-US" altLang="en-US"/>
              <a:t>0010010</a:t>
            </a:r>
          </a:p>
          <a:p>
            <a:r>
              <a:rPr lang="en-US" altLang="en-US"/>
              <a:t> -18 = </a:t>
            </a:r>
            <a:r>
              <a:rPr lang="en-US" altLang="en-US" b="1"/>
              <a:t>1</a:t>
            </a:r>
            <a:r>
              <a:rPr lang="en-US" altLang="en-US"/>
              <a:t>0010010</a:t>
            </a:r>
          </a:p>
          <a:p>
            <a:r>
              <a:rPr lang="en-US" altLang="en-US"/>
              <a:t>Các vấn đề không thuận lợi:</a:t>
            </a:r>
          </a:p>
          <a:p>
            <a:pPr lvl="1"/>
            <a:r>
              <a:rPr lang="en-US" altLang="en-US"/>
              <a:t>Cần xem xét cả dấu và độ lớn trong tính toán số học</a:t>
            </a:r>
          </a:p>
          <a:p>
            <a:pPr lvl="1"/>
            <a:r>
              <a:rPr lang="en-US" altLang="en-US"/>
              <a:t>Hai biểu diễn của số 0 (+0 và -0)</a:t>
            </a:r>
          </a:p>
        </p:txBody>
      </p:sp>
      <p:pic>
        <p:nvPicPr>
          <p:cNvPr id="2" name="Picture 1"/>
          <p:cNvPicPr>
            <a:picLocks noChangeAspect="1"/>
          </p:cNvPicPr>
          <p:nvPr/>
        </p:nvPicPr>
        <p:blipFill>
          <a:blip r:embed="rId3"/>
          <a:stretch>
            <a:fillRect/>
          </a:stretch>
        </p:blipFill>
        <p:spPr>
          <a:xfrm>
            <a:off x="2803742" y="5714925"/>
            <a:ext cx="4720585" cy="954435"/>
          </a:xfrm>
          <a:prstGeom prst="rect">
            <a:avLst/>
          </a:prstGeom>
        </p:spPr>
      </p:pic>
      <p:grpSp>
        <p:nvGrpSpPr>
          <p:cNvPr id="5" name="Group 4"/>
          <p:cNvGrpSpPr/>
          <p:nvPr/>
        </p:nvGrpSpPr>
        <p:grpSpPr>
          <a:xfrm>
            <a:off x="4548381" y="1196752"/>
            <a:ext cx="3840043" cy="2374478"/>
            <a:chOff x="4548381" y="1196752"/>
            <a:chExt cx="3840043" cy="2374478"/>
          </a:xfrm>
        </p:grpSpPr>
        <p:pic>
          <p:nvPicPr>
            <p:cNvPr id="3" name="Picture 2"/>
            <p:cNvPicPr>
              <a:picLocks noChangeAspect="1"/>
            </p:cNvPicPr>
            <p:nvPr/>
          </p:nvPicPr>
          <p:blipFill>
            <a:blip r:embed="rId4"/>
            <a:stretch>
              <a:fillRect/>
            </a:stretch>
          </p:blipFill>
          <p:spPr>
            <a:xfrm>
              <a:off x="4548381" y="1844824"/>
              <a:ext cx="3840043" cy="1726406"/>
            </a:xfrm>
            <a:prstGeom prst="rect">
              <a:avLst/>
            </a:prstGeom>
          </p:spPr>
        </p:pic>
        <p:sp>
          <p:nvSpPr>
            <p:cNvPr id="4" name="Rectangle 3"/>
            <p:cNvSpPr/>
            <p:nvPr/>
          </p:nvSpPr>
          <p:spPr bwMode="auto">
            <a:xfrm>
              <a:off x="4548381" y="1196752"/>
              <a:ext cx="3840043" cy="64807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CÔNG</a:t>
              </a:r>
              <a:r>
                <a:rPr kumimoji="0" lang="en-US" sz="2400" b="0" i="0" u="none" strike="noStrike" cap="none" normalizeH="0">
                  <a:ln>
                    <a:noFill/>
                  </a:ln>
                  <a:solidFill>
                    <a:schemeClr val="tx1"/>
                  </a:solidFill>
                  <a:effectLst/>
                  <a:latin typeface="Times New Roman" panose="02020603050405020304" pitchFamily="18" charset="0"/>
                </a:rPr>
                <a:t> THỨC </a:t>
              </a:r>
              <a:r>
                <a:rPr kumimoji="0" lang="en-US" sz="2400" b="0" i="0" u="none" strike="noStrike" cap="none" normalizeH="0" baseline="0">
                  <a:ln>
                    <a:noFill/>
                  </a:ln>
                  <a:solidFill>
                    <a:schemeClr val="tx1"/>
                  </a:solidFill>
                  <a:effectLst/>
                  <a:latin typeface="Times New Roman" panose="02020603050405020304" pitchFamily="18" charset="0"/>
                </a:rPr>
                <a:t>TỔNG QUÁT</a:t>
              </a:r>
            </a:p>
          </p:txBody>
        </p:sp>
      </p:grpSp>
    </p:spTree>
    <p:extLst>
      <p:ext uri="{BB962C8B-B14F-4D97-AF65-F5344CB8AC3E}">
        <p14:creationId xmlns:p14="http://schemas.microsoft.com/office/powerpoint/2010/main" val="428796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Effect transition="in" filter="barn(inVertical)">
                                      <p:cBhvr>
                                        <p:cTn id="7" dur="500"/>
                                        <p:tgtEl>
                                          <p:spTgt spid="5222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2227">
                                            <p:txEl>
                                              <p:pRg st="5" end="5"/>
                                            </p:txEl>
                                          </p:spTgt>
                                        </p:tgtEl>
                                        <p:attrNameLst>
                                          <p:attrName>style.visibility</p:attrName>
                                        </p:attrNameLst>
                                      </p:cBhvr>
                                      <p:to>
                                        <p:strVal val="visible"/>
                                      </p:to>
                                    </p:set>
                                    <p:animEffect transition="in" filter="barn(inVertical)">
                                      <p:cBhvr>
                                        <p:cTn id="12" dur="500"/>
                                        <p:tgtEl>
                                          <p:spTgt spid="5222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2227">
                                            <p:txEl>
                                              <p:pRg st="6" end="6"/>
                                            </p:txEl>
                                          </p:spTgt>
                                        </p:tgtEl>
                                        <p:attrNameLst>
                                          <p:attrName>style.visibility</p:attrName>
                                        </p:attrNameLst>
                                      </p:cBhvr>
                                      <p:to>
                                        <p:strVal val="visible"/>
                                      </p:to>
                                    </p:set>
                                    <p:anim calcmode="lin" valueType="num">
                                      <p:cBhvr additive="base">
                                        <p:cTn id="24"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2227">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2227">
                                            <p:txEl>
                                              <p:pRg st="7" end="7"/>
                                            </p:txEl>
                                          </p:spTgt>
                                        </p:tgtEl>
                                        <p:attrNameLst>
                                          <p:attrName>style.visibility</p:attrName>
                                        </p:attrNameLst>
                                      </p:cBhvr>
                                      <p:to>
                                        <p:strVal val="visible"/>
                                      </p:to>
                                    </p:set>
                                    <p:anim calcmode="lin" valueType="num">
                                      <p:cBhvr additive="base">
                                        <p:cTn id="28"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2227">
                                            <p:txEl>
                                              <p:pRg st="8" end="8"/>
                                            </p:txEl>
                                          </p:spTgt>
                                        </p:tgtEl>
                                        <p:attrNameLst>
                                          <p:attrName>style.visibility</p:attrName>
                                        </p:attrNameLst>
                                      </p:cBhvr>
                                      <p:to>
                                        <p:strVal val="visible"/>
                                      </p:to>
                                    </p:set>
                                    <p:animEffect transition="in" filter="fade">
                                      <p:cBhvr>
                                        <p:cTn id="34" dur="1000"/>
                                        <p:tgtEl>
                                          <p:spTgt spid="52227">
                                            <p:txEl>
                                              <p:pRg st="8" end="8"/>
                                            </p:txEl>
                                          </p:spTgt>
                                        </p:tgtEl>
                                      </p:cBhvr>
                                    </p:animEffect>
                                    <p:anim calcmode="lin" valueType="num">
                                      <p:cBhvr>
                                        <p:cTn id="35" dur="10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5222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r>
              <a:rPr lang="en-US" altLang="en-US">
                <a:solidFill>
                  <a:srgbClr val="FF0000"/>
                </a:solidFill>
              </a:rPr>
              <a:t>Phương pháp bù 2</a:t>
            </a:r>
          </a:p>
        </p:txBody>
      </p:sp>
      <p:sp>
        <p:nvSpPr>
          <p:cNvPr id="48131" name="Rectangle 1027"/>
          <p:cNvSpPr>
            <a:spLocks noGrp="1" noChangeArrowheads="1"/>
          </p:cNvSpPr>
          <p:nvPr>
            <p:ph type="body" idx="1"/>
          </p:nvPr>
        </p:nvSpPr>
        <p:spPr/>
        <p:txBody>
          <a:bodyPr/>
          <a:lstStyle/>
          <a:p>
            <a:r>
              <a:rPr lang="en-US" altLang="en-US"/>
              <a:t>Giống với phương pháp dấu lượng về Bit dấu</a:t>
            </a:r>
          </a:p>
          <a:p>
            <a:pPr lvl="1"/>
            <a:r>
              <a:rPr lang="en-US" altLang="en-US"/>
              <a:t>Bit trái cùng là 0, biểu diễn số dương</a:t>
            </a:r>
          </a:p>
          <a:p>
            <a:pPr lvl="1"/>
            <a:r>
              <a:rPr lang="en-US" altLang="en-US"/>
              <a:t>Bit trái cùng là 1, biểu diễn số âm</a:t>
            </a:r>
          </a:p>
          <a:p>
            <a:r>
              <a:rPr lang="en-US" altLang="en-US"/>
              <a:t>Độ lớn: khác với dấu lượng</a:t>
            </a:r>
          </a:p>
          <a:p>
            <a:r>
              <a:rPr lang="en-US" altLang="en-US"/>
              <a:t>+3 = 00000011</a:t>
            </a:r>
          </a:p>
          <a:p>
            <a:r>
              <a:rPr lang="en-US" altLang="en-US"/>
              <a:t>+2 = 00000010</a:t>
            </a:r>
          </a:p>
          <a:p>
            <a:r>
              <a:rPr lang="en-US" altLang="en-US"/>
              <a:t>+1 = 00000001</a:t>
            </a:r>
          </a:p>
          <a:p>
            <a:r>
              <a:rPr lang="en-US" altLang="en-US"/>
              <a:t>+0 = 00000000</a:t>
            </a:r>
          </a:p>
          <a:p>
            <a:r>
              <a:rPr lang="en-US" altLang="en-US"/>
              <a:t> -1 = 11111111 </a:t>
            </a:r>
            <a:r>
              <a:rPr lang="en-US" altLang="en-US">
                <a:solidFill>
                  <a:srgbClr val="0070C0"/>
                </a:solidFill>
              </a:rPr>
              <a:t>(-128+64+32+16+8+4+2+1)</a:t>
            </a:r>
          </a:p>
          <a:p>
            <a:r>
              <a:rPr lang="en-US" altLang="en-US"/>
              <a:t> -2 = 11111110 </a:t>
            </a:r>
            <a:r>
              <a:rPr lang="en-US" altLang="en-US">
                <a:solidFill>
                  <a:srgbClr val="0070C0"/>
                </a:solidFill>
              </a:rPr>
              <a:t>(-128+64+32+16+8+4+2+0)</a:t>
            </a:r>
          </a:p>
          <a:p>
            <a:r>
              <a:rPr lang="en-US" altLang="en-US"/>
              <a:t> -3 = 11111101 </a:t>
            </a:r>
            <a:r>
              <a:rPr lang="en-US" altLang="en-US">
                <a:solidFill>
                  <a:srgbClr val="0070C0"/>
                </a:solidFill>
              </a:rPr>
              <a:t>(-128+64+32+16+8+4+0+1)</a:t>
            </a:r>
          </a:p>
        </p:txBody>
      </p:sp>
      <p:grpSp>
        <p:nvGrpSpPr>
          <p:cNvPr id="3" name="Group 2"/>
          <p:cNvGrpSpPr/>
          <p:nvPr/>
        </p:nvGrpSpPr>
        <p:grpSpPr>
          <a:xfrm>
            <a:off x="4402584" y="3284984"/>
            <a:ext cx="3841824" cy="1656184"/>
            <a:chOff x="4546600" y="1196752"/>
            <a:chExt cx="3841824" cy="1656184"/>
          </a:xfrm>
        </p:grpSpPr>
        <p:pic>
          <p:nvPicPr>
            <p:cNvPr id="2" name="Picture 1"/>
            <p:cNvPicPr>
              <a:picLocks noChangeAspect="1"/>
            </p:cNvPicPr>
            <p:nvPr/>
          </p:nvPicPr>
          <p:blipFill>
            <a:blip r:embed="rId3"/>
            <a:stretch>
              <a:fillRect/>
            </a:stretch>
          </p:blipFill>
          <p:spPr>
            <a:xfrm>
              <a:off x="4546600" y="1818536"/>
              <a:ext cx="3839550" cy="1034400"/>
            </a:xfrm>
            <a:prstGeom prst="rect">
              <a:avLst/>
            </a:prstGeom>
          </p:spPr>
        </p:pic>
        <p:sp>
          <p:nvSpPr>
            <p:cNvPr id="5" name="Rectangle 4"/>
            <p:cNvSpPr/>
            <p:nvPr/>
          </p:nvSpPr>
          <p:spPr bwMode="auto">
            <a:xfrm>
              <a:off x="4548381" y="1196752"/>
              <a:ext cx="3840043" cy="64807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CÔNG</a:t>
              </a:r>
              <a:r>
                <a:rPr kumimoji="0" lang="en-US" sz="2400" b="0" i="0" u="none" strike="noStrike" cap="none" normalizeH="0">
                  <a:ln>
                    <a:noFill/>
                  </a:ln>
                  <a:solidFill>
                    <a:schemeClr val="tx1"/>
                  </a:solidFill>
                  <a:effectLst/>
                  <a:latin typeface="Times New Roman" panose="02020603050405020304" pitchFamily="18" charset="0"/>
                </a:rPr>
                <a:t> THỨC </a:t>
              </a:r>
              <a:r>
                <a:rPr kumimoji="0" lang="en-US" sz="2400" b="0" i="0" u="none" strike="noStrike" cap="none" normalizeH="0" baseline="0">
                  <a:ln>
                    <a:noFill/>
                  </a:ln>
                  <a:solidFill>
                    <a:schemeClr val="tx1"/>
                  </a:solidFill>
                  <a:effectLst/>
                  <a:latin typeface="Times New Roman" panose="02020603050405020304" pitchFamily="18" charset="0"/>
                </a:rPr>
                <a:t>TỔNG QUÁT</a:t>
              </a:r>
            </a:p>
          </p:txBody>
        </p:sp>
      </p:grpSp>
    </p:spTree>
    <p:extLst>
      <p:ext uri="{BB962C8B-B14F-4D97-AF65-F5344CB8AC3E}">
        <p14:creationId xmlns:p14="http://schemas.microsoft.com/office/powerpoint/2010/main" val="3572725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8131">
                                            <p:txEl>
                                              <p:pRg st="4" end="4"/>
                                            </p:txEl>
                                          </p:spTgt>
                                        </p:tgtEl>
                                        <p:attrNameLst>
                                          <p:attrName>style.visibility</p:attrName>
                                        </p:attrNameLst>
                                      </p:cBhvr>
                                      <p:to>
                                        <p:strVal val="visible"/>
                                      </p:to>
                                    </p:set>
                                    <p:animEffect transition="in" filter="barn(inVertical)">
                                      <p:cBhvr>
                                        <p:cTn id="14" dur="500"/>
                                        <p:tgtEl>
                                          <p:spTgt spid="48131">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8131">
                                            <p:txEl>
                                              <p:pRg st="5" end="5"/>
                                            </p:txEl>
                                          </p:spTgt>
                                        </p:tgtEl>
                                        <p:attrNameLst>
                                          <p:attrName>style.visibility</p:attrName>
                                        </p:attrNameLst>
                                      </p:cBhvr>
                                      <p:to>
                                        <p:strVal val="visible"/>
                                      </p:to>
                                    </p:set>
                                    <p:animEffect transition="in" filter="fade">
                                      <p:cBhvr>
                                        <p:cTn id="19" dur="1000"/>
                                        <p:tgtEl>
                                          <p:spTgt spid="48131">
                                            <p:txEl>
                                              <p:pRg st="5" end="5"/>
                                            </p:txEl>
                                          </p:spTgt>
                                        </p:tgtEl>
                                      </p:cBhvr>
                                    </p:animEffect>
                                    <p:anim calcmode="lin" valueType="num">
                                      <p:cBhvr>
                                        <p:cTn id="20" dur="10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4813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8131">
                                            <p:txEl>
                                              <p:pRg st="6" end="6"/>
                                            </p:txEl>
                                          </p:spTgt>
                                        </p:tgtEl>
                                        <p:attrNameLst>
                                          <p:attrName>style.visibility</p:attrName>
                                        </p:attrNameLst>
                                      </p:cBhvr>
                                      <p:to>
                                        <p:strVal val="visible"/>
                                      </p:to>
                                    </p:set>
                                    <p:animEffect transition="in" filter="fade">
                                      <p:cBhvr>
                                        <p:cTn id="26" dur="1000"/>
                                        <p:tgtEl>
                                          <p:spTgt spid="48131">
                                            <p:txEl>
                                              <p:pRg st="6" end="6"/>
                                            </p:txEl>
                                          </p:spTgt>
                                        </p:tgtEl>
                                      </p:cBhvr>
                                    </p:animEffect>
                                    <p:anim calcmode="lin" valueType="num">
                                      <p:cBhvr>
                                        <p:cTn id="27" dur="10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4813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8131">
                                            <p:txEl>
                                              <p:pRg st="7" end="7"/>
                                            </p:txEl>
                                          </p:spTgt>
                                        </p:tgtEl>
                                        <p:attrNameLst>
                                          <p:attrName>style.visibility</p:attrName>
                                        </p:attrNameLst>
                                      </p:cBhvr>
                                      <p:to>
                                        <p:strVal val="visible"/>
                                      </p:to>
                                    </p:set>
                                    <p:animEffect transition="in" filter="fade">
                                      <p:cBhvr>
                                        <p:cTn id="33" dur="1000"/>
                                        <p:tgtEl>
                                          <p:spTgt spid="48131">
                                            <p:txEl>
                                              <p:pRg st="7" end="7"/>
                                            </p:txEl>
                                          </p:spTgt>
                                        </p:tgtEl>
                                      </p:cBhvr>
                                    </p:animEffect>
                                    <p:anim calcmode="lin" valueType="num">
                                      <p:cBhvr>
                                        <p:cTn id="34" dur="10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4813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8131">
                                            <p:txEl>
                                              <p:pRg st="8" end="8"/>
                                            </p:txEl>
                                          </p:spTgt>
                                        </p:tgtEl>
                                        <p:attrNameLst>
                                          <p:attrName>style.visibility</p:attrName>
                                        </p:attrNameLst>
                                      </p:cBhvr>
                                      <p:to>
                                        <p:strVal val="visible"/>
                                      </p:to>
                                    </p:set>
                                    <p:animEffect transition="in" filter="fade">
                                      <p:cBhvr>
                                        <p:cTn id="40" dur="1000"/>
                                        <p:tgtEl>
                                          <p:spTgt spid="48131">
                                            <p:txEl>
                                              <p:pRg st="8" end="8"/>
                                            </p:txEl>
                                          </p:spTgt>
                                        </p:tgtEl>
                                      </p:cBhvr>
                                    </p:animEffect>
                                    <p:anim calcmode="lin" valueType="num">
                                      <p:cBhvr>
                                        <p:cTn id="41" dur="10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4813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8131">
                                            <p:txEl>
                                              <p:pRg st="9" end="9"/>
                                            </p:txEl>
                                          </p:spTgt>
                                        </p:tgtEl>
                                        <p:attrNameLst>
                                          <p:attrName>style.visibility</p:attrName>
                                        </p:attrNameLst>
                                      </p:cBhvr>
                                      <p:to>
                                        <p:strVal val="visible"/>
                                      </p:to>
                                    </p:set>
                                    <p:animEffect transition="in" filter="fade">
                                      <p:cBhvr>
                                        <p:cTn id="47" dur="1000"/>
                                        <p:tgtEl>
                                          <p:spTgt spid="48131">
                                            <p:txEl>
                                              <p:pRg st="9" end="9"/>
                                            </p:txEl>
                                          </p:spTgt>
                                        </p:tgtEl>
                                      </p:cBhvr>
                                    </p:animEffect>
                                    <p:anim calcmode="lin" valueType="num">
                                      <p:cBhvr>
                                        <p:cTn id="48" dur="1000" fill="hold"/>
                                        <p:tgtEl>
                                          <p:spTgt spid="48131">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4813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8131">
                                            <p:txEl>
                                              <p:pRg st="10" end="10"/>
                                            </p:txEl>
                                          </p:spTgt>
                                        </p:tgtEl>
                                        <p:attrNameLst>
                                          <p:attrName>style.visibility</p:attrName>
                                        </p:attrNameLst>
                                      </p:cBhvr>
                                      <p:to>
                                        <p:strVal val="visible"/>
                                      </p:to>
                                    </p:set>
                                    <p:animEffect transition="in" filter="fade">
                                      <p:cBhvr>
                                        <p:cTn id="54" dur="1000"/>
                                        <p:tgtEl>
                                          <p:spTgt spid="48131">
                                            <p:txEl>
                                              <p:pRg st="10" end="10"/>
                                            </p:txEl>
                                          </p:spTgt>
                                        </p:tgtEl>
                                      </p:cBhvr>
                                    </p:animEffect>
                                    <p:anim calcmode="lin" valueType="num">
                                      <p:cBhvr>
                                        <p:cTn id="55" dur="1000" fill="hold"/>
                                        <p:tgtEl>
                                          <p:spTgt spid="48131">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4813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solidFill>
                  <a:srgbClr val="FF0000"/>
                </a:solidFill>
              </a:rPr>
              <a:t>Lợi ích</a:t>
            </a:r>
          </a:p>
        </p:txBody>
      </p:sp>
      <p:sp>
        <p:nvSpPr>
          <p:cNvPr id="9219" name="Rectangle 3"/>
          <p:cNvSpPr>
            <a:spLocks noGrp="1" noChangeArrowheads="1"/>
          </p:cNvSpPr>
          <p:nvPr>
            <p:ph type="body" idx="1"/>
          </p:nvPr>
        </p:nvSpPr>
        <p:spPr/>
        <p:txBody>
          <a:bodyPr/>
          <a:lstStyle/>
          <a:p>
            <a:r>
              <a:rPr lang="en-US" altLang="en-US"/>
              <a:t>Chỉ một biểu diễn của 0</a:t>
            </a:r>
          </a:p>
          <a:p>
            <a:r>
              <a:rPr lang="en-US" altLang="en-US"/>
              <a:t>Thực hiện tính toán số học dễ</a:t>
            </a:r>
          </a:p>
          <a:p>
            <a:r>
              <a:rPr lang="en-US" altLang="en-US"/>
              <a:t>Lấy số âm dễ dàng thuận tiện</a:t>
            </a:r>
          </a:p>
          <a:p>
            <a:pPr lvl="1"/>
            <a:r>
              <a:rPr lang="en-US" altLang="en-US"/>
              <a:t>3 = 00000011</a:t>
            </a:r>
          </a:p>
          <a:p>
            <a:pPr lvl="1"/>
            <a:r>
              <a:rPr lang="en-US" altLang="en-US"/>
              <a:t>Phần bù (bù 1 – đảo các bit của số đã cho):	11111100</a:t>
            </a:r>
          </a:p>
          <a:p>
            <a:pPr lvl="1"/>
            <a:r>
              <a:rPr lang="en-US" altLang="en-US"/>
              <a:t>Cộng 1 vào bù 1:				11111101</a:t>
            </a:r>
          </a:p>
          <a:p>
            <a:pPr marL="457200" lvl="1" indent="0">
              <a:buNone/>
            </a:pPr>
            <a:r>
              <a:rPr lang="en-US" altLang="en-US">
                <a:sym typeface="Wingdings" panose="05000000000000000000" pitchFamily="2" charset="2"/>
              </a:rPr>
              <a:t>  được kết quả là số âm (-3)</a:t>
            </a:r>
            <a:endParaRPr lang="en-US" altLang="en-US"/>
          </a:p>
          <a:p>
            <a:pPr lvl="1"/>
            <a:endParaRPr lang="en-US" altLang="en-US"/>
          </a:p>
        </p:txBody>
      </p:sp>
    </p:spTree>
    <p:extLst>
      <p:ext uri="{BB962C8B-B14F-4D97-AF65-F5344CB8AC3E}">
        <p14:creationId xmlns:p14="http://schemas.microsoft.com/office/powerpoint/2010/main" val="27138467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Hệ thống số</a:t>
            </a:r>
          </a:p>
          <a:p>
            <a:r>
              <a:rPr lang="en-US" altLang="en-US"/>
              <a:t>Đơn vị số học và logic</a:t>
            </a:r>
          </a:p>
          <a:p>
            <a:r>
              <a:rPr lang="en-US" altLang="en-US"/>
              <a:t>Biểu diễn số nguyên</a:t>
            </a:r>
          </a:p>
          <a:p>
            <a:r>
              <a:rPr lang="en-US" altLang="en-US"/>
              <a:t>Tính toán trên số nguyên</a:t>
            </a:r>
          </a:p>
          <a:p>
            <a:r>
              <a:rPr lang="en-US" altLang="en-US"/>
              <a:t>Biểu diễn số chấm động</a:t>
            </a:r>
          </a:p>
          <a:p>
            <a:r>
              <a:rPr lang="en-US" altLang="en-US"/>
              <a:t>Tính toán trên số chấm động</a:t>
            </a:r>
          </a:p>
          <a:p>
            <a:r>
              <a:rPr lang="en-US" altLang="en-US"/>
              <a:t>Biểu diễn ký tự</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600"/>
              <a:t>Phác họa hình học của số nguyên bù 2</a:t>
            </a:r>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b="13043"/>
          <a:stretch>
            <a:fillRect/>
          </a:stretch>
        </p:blipFill>
        <p:spPr bwMode="auto">
          <a:xfrm>
            <a:off x="609600" y="1703388"/>
            <a:ext cx="7924800" cy="500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30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Số âm: Trường hợp đặc biệt 1</a:t>
            </a:r>
          </a:p>
        </p:txBody>
      </p:sp>
      <p:sp>
        <p:nvSpPr>
          <p:cNvPr id="12291" name="Rectangle 3"/>
          <p:cNvSpPr>
            <a:spLocks noGrp="1" noChangeArrowheads="1"/>
          </p:cNvSpPr>
          <p:nvPr>
            <p:ph type="body" idx="1"/>
          </p:nvPr>
        </p:nvSpPr>
        <p:spPr/>
        <p:txBody>
          <a:bodyPr/>
          <a:lstStyle/>
          <a:p>
            <a:r>
              <a:rPr lang="en-US" altLang="en-US"/>
              <a:t>0 =                00000000</a:t>
            </a:r>
          </a:p>
          <a:p>
            <a:r>
              <a:rPr lang="en-US" altLang="en-US"/>
              <a:t>Đảo bit	     	   			  11111111</a:t>
            </a:r>
          </a:p>
          <a:p>
            <a:r>
              <a:rPr lang="en-US" altLang="en-US"/>
              <a:t>Cộng 1 vào LSB (L</a:t>
            </a:r>
            <a:r>
              <a:rPr lang="en-US"/>
              <a:t>east Significant Bit)</a:t>
            </a:r>
            <a:r>
              <a:rPr lang="en-US" altLang="en-US"/>
              <a:t>       +1</a:t>
            </a:r>
          </a:p>
          <a:p>
            <a:r>
              <a:rPr lang="en-US" altLang="en-US"/>
              <a:t>Kết quả:           1 00000000</a:t>
            </a:r>
          </a:p>
          <a:p>
            <a:r>
              <a:rPr lang="en-US" altLang="en-US"/>
              <a:t>Tràn số bị bỏ qua, do đó:</a:t>
            </a:r>
          </a:p>
          <a:p>
            <a:r>
              <a:rPr lang="en-US" altLang="en-US"/>
              <a:t>- 0 = 0 </a:t>
            </a:r>
            <a:r>
              <a:rPr lang="en-US" altLang="en-US">
                <a:sym typeface="Symbol" panose="05050102010706020507" pitchFamily="18" charset="2"/>
              </a:rPr>
              <a:t></a:t>
            </a:r>
            <a:endParaRPr lang="en-US" altLang="en-US"/>
          </a:p>
        </p:txBody>
      </p:sp>
    </p:spTree>
    <p:extLst>
      <p:ext uri="{BB962C8B-B14F-4D97-AF65-F5344CB8AC3E}">
        <p14:creationId xmlns:p14="http://schemas.microsoft.com/office/powerpoint/2010/main" val="1300476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1">
                                            <p:txEl>
                                              <p:pRg st="5" end="5"/>
                                            </p:txEl>
                                          </p:spTgt>
                                        </p:tgtEl>
                                        <p:attrNameLst>
                                          <p:attrName>style.visibility</p:attrName>
                                        </p:attrNameLst>
                                      </p:cBhvr>
                                      <p:to>
                                        <p:strVal val="visible"/>
                                      </p:to>
                                    </p:set>
                                    <p:anim calcmode="lin" valueType="num">
                                      <p:cBhvr additive="base">
                                        <p:cTn id="37"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Số âm: Trường hợp đặc biệt 2</a:t>
            </a:r>
          </a:p>
        </p:txBody>
      </p:sp>
      <p:sp>
        <p:nvSpPr>
          <p:cNvPr id="13315" name="Rectangle 3"/>
          <p:cNvSpPr>
            <a:spLocks noGrp="1" noChangeArrowheads="1"/>
          </p:cNvSpPr>
          <p:nvPr>
            <p:ph type="body" idx="1"/>
          </p:nvPr>
        </p:nvSpPr>
        <p:spPr/>
        <p:txBody>
          <a:bodyPr/>
          <a:lstStyle/>
          <a:p>
            <a:r>
              <a:rPr lang="en-US" altLang="en-US"/>
              <a:t>-128 =           10000000</a:t>
            </a:r>
          </a:p>
          <a:p>
            <a:r>
              <a:rPr lang="en-US" altLang="en-US"/>
              <a:t>Đảo bit           01111111</a:t>
            </a:r>
          </a:p>
          <a:p>
            <a:r>
              <a:rPr lang="en-US" altLang="en-US"/>
              <a:t>Cộng 1 vào LSB       +1</a:t>
            </a:r>
          </a:p>
          <a:p>
            <a:r>
              <a:rPr lang="en-US" altLang="en-US"/>
              <a:t>Kết quả         10000000</a:t>
            </a:r>
          </a:p>
          <a:p>
            <a:r>
              <a:rPr lang="en-US" altLang="en-US"/>
              <a:t>Do vậy:</a:t>
            </a:r>
          </a:p>
          <a:p>
            <a:r>
              <a:rPr lang="en-US" altLang="en-US"/>
              <a:t>-(-128) = -128   X</a:t>
            </a:r>
          </a:p>
          <a:p>
            <a:r>
              <a:rPr lang="en-US" altLang="en-US"/>
              <a:t>Kiểm soát bit dấu MSB (Most</a:t>
            </a:r>
            <a:r>
              <a:rPr lang="en-US"/>
              <a:t> Significant Bit</a:t>
            </a:r>
            <a:r>
              <a:rPr lang="en-US" altLang="en-US"/>
              <a:t>)</a:t>
            </a:r>
          </a:p>
          <a:p>
            <a:pPr marL="0" indent="0">
              <a:buNone/>
            </a:pPr>
            <a:endParaRPr lang="en-US" altLang="en-US"/>
          </a:p>
          <a:p>
            <a:endParaRPr lang="en-US" altLang="en-US"/>
          </a:p>
        </p:txBody>
      </p:sp>
    </p:spTree>
    <p:extLst>
      <p:ext uri="{BB962C8B-B14F-4D97-AF65-F5344CB8AC3E}">
        <p14:creationId xmlns:p14="http://schemas.microsoft.com/office/powerpoint/2010/main" val="1797975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15">
                                            <p:txEl>
                                              <p:pRg st="3" end="3"/>
                                            </p:txEl>
                                          </p:spTgt>
                                        </p:tgtEl>
                                        <p:attrNameLst>
                                          <p:attrName>style.visibility</p:attrName>
                                        </p:attrNameLst>
                                      </p:cBhvr>
                                      <p:to>
                                        <p:strVal val="visible"/>
                                      </p:to>
                                    </p:set>
                                    <p:anim calcmode="lin" valueType="num">
                                      <p:cBhvr additive="base">
                                        <p:cTn id="25"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5">
                                            <p:txEl>
                                              <p:pRg st="4" end="4"/>
                                            </p:txEl>
                                          </p:spTgt>
                                        </p:tgtEl>
                                        <p:attrNameLst>
                                          <p:attrName>style.visibility</p:attrName>
                                        </p:attrNameLst>
                                      </p:cBhvr>
                                      <p:to>
                                        <p:strVal val="visible"/>
                                      </p:to>
                                    </p:set>
                                    <p:anim calcmode="lin" valueType="num">
                                      <p:cBhvr additive="base">
                                        <p:cTn id="31"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 calcmode="lin" valueType="num">
                                      <p:cBhvr additive="base">
                                        <p:cTn id="3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315">
                                            <p:txEl>
                                              <p:pRg st="6" end="6"/>
                                            </p:txEl>
                                          </p:spTgt>
                                        </p:tgtEl>
                                        <p:attrNameLst>
                                          <p:attrName>style.visibility</p:attrName>
                                        </p:attrNameLst>
                                      </p:cBhvr>
                                      <p:to>
                                        <p:strVal val="visible"/>
                                      </p:to>
                                    </p:set>
                                    <p:anim calcmode="lin" valueType="num">
                                      <p:cBhvr additive="base">
                                        <p:cTn id="4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Phạm vi số</a:t>
            </a:r>
          </a:p>
        </p:txBody>
      </p:sp>
      <p:sp>
        <p:nvSpPr>
          <p:cNvPr id="10243" name="Rectangle 3"/>
          <p:cNvSpPr>
            <a:spLocks noGrp="1" noChangeArrowheads="1"/>
          </p:cNvSpPr>
          <p:nvPr>
            <p:ph type="body" idx="1"/>
          </p:nvPr>
        </p:nvSpPr>
        <p:spPr/>
        <p:txBody>
          <a:bodyPr/>
          <a:lstStyle/>
          <a:p>
            <a:r>
              <a:rPr lang="en-US" altLang="en-US"/>
              <a:t>Bù 2: 8 bit</a:t>
            </a:r>
          </a:p>
          <a:p>
            <a:pPr lvl="1"/>
            <a:r>
              <a:rPr lang="en-US" altLang="en-US"/>
              <a:t>+127 = 01111111 = 2</a:t>
            </a:r>
            <a:r>
              <a:rPr lang="en-US" altLang="en-US" baseline="30000"/>
              <a:t>7</a:t>
            </a:r>
            <a:r>
              <a:rPr lang="en-US" altLang="en-US"/>
              <a:t> -1</a:t>
            </a:r>
          </a:p>
          <a:p>
            <a:pPr lvl="1"/>
            <a:r>
              <a:rPr lang="en-US" altLang="en-US"/>
              <a:t> -128 = 10000000 = -2</a:t>
            </a:r>
            <a:r>
              <a:rPr lang="en-US" altLang="en-US" baseline="30000"/>
              <a:t>7</a:t>
            </a:r>
            <a:endParaRPr lang="en-US" altLang="en-US"/>
          </a:p>
          <a:p>
            <a:r>
              <a:rPr lang="en-US" altLang="en-US"/>
              <a:t>Bù 2: 16 bit</a:t>
            </a:r>
          </a:p>
          <a:p>
            <a:pPr lvl="1"/>
            <a:r>
              <a:rPr lang="en-US" altLang="en-US"/>
              <a:t>+32767 = 011111111 11111111 = 2</a:t>
            </a:r>
            <a:r>
              <a:rPr lang="en-US" altLang="en-US" baseline="30000"/>
              <a:t>15</a:t>
            </a:r>
            <a:r>
              <a:rPr lang="en-US" altLang="en-US"/>
              <a:t> - 1</a:t>
            </a:r>
          </a:p>
          <a:p>
            <a:pPr lvl="1"/>
            <a:r>
              <a:rPr lang="en-US" altLang="en-US"/>
              <a:t> -32768 = 100000000 00000000 = -2</a:t>
            </a:r>
            <a:r>
              <a:rPr lang="en-US" altLang="en-US" baseline="30000"/>
              <a:t>15</a:t>
            </a:r>
          </a:p>
          <a:p>
            <a:pPr lvl="1"/>
            <a:endParaRPr lang="en-US" altLang="en-US"/>
          </a:p>
        </p:txBody>
      </p:sp>
    </p:spTree>
    <p:extLst>
      <p:ext uri="{BB962C8B-B14F-4D97-AF65-F5344CB8AC3E}">
        <p14:creationId xmlns:p14="http://schemas.microsoft.com/office/powerpoint/2010/main" val="35787325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barn(inVertical)">
                                      <p:cBhvr>
                                        <p:cTn id="14" dur="500"/>
                                        <p:tgtEl>
                                          <p:spTgt spid="1024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arn(inVertic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1000"/>
                                        <p:tgtEl>
                                          <p:spTgt spid="10243">
                                            <p:txEl>
                                              <p:pRg st="3" end="3"/>
                                            </p:txEl>
                                          </p:spTgt>
                                        </p:tgtEl>
                                      </p:cBhvr>
                                    </p:animEffect>
                                    <p:anim calcmode="lin" valueType="num">
                                      <p:cBhvr>
                                        <p:cTn id="23"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243">
                                            <p:txEl>
                                              <p:pRg st="4" end="4"/>
                                            </p:txEl>
                                          </p:spTgt>
                                        </p:tgtEl>
                                        <p:attrNameLst>
                                          <p:attrName>style.visibility</p:attrName>
                                        </p:attrNameLst>
                                      </p:cBhvr>
                                      <p:to>
                                        <p:strVal val="visible"/>
                                      </p:to>
                                    </p:set>
                                    <p:animEffect transition="in" filter="barn(inVertical)">
                                      <p:cBhvr>
                                        <p:cTn id="29" dur="500"/>
                                        <p:tgtEl>
                                          <p:spTgt spid="10243">
                                            <p:txEl>
                                              <p:pRg st="4" end="4"/>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arn(inVertical)">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Chuyển đổi giữa các độ dài</a:t>
            </a:r>
          </a:p>
        </p:txBody>
      </p:sp>
      <p:sp>
        <p:nvSpPr>
          <p:cNvPr id="11267" name="Rectangle 3"/>
          <p:cNvSpPr>
            <a:spLocks noGrp="1" noChangeArrowheads="1"/>
          </p:cNvSpPr>
          <p:nvPr>
            <p:ph type="body" idx="1"/>
          </p:nvPr>
        </p:nvSpPr>
        <p:spPr/>
        <p:txBody>
          <a:bodyPr/>
          <a:lstStyle/>
          <a:p>
            <a:r>
              <a:rPr lang="en-US" altLang="en-US"/>
              <a:t>Với số dương: thêm các chữ số 0 vào đầu</a:t>
            </a:r>
          </a:p>
          <a:p>
            <a:r>
              <a:rPr lang="en-US" altLang="en-US"/>
              <a:t>+18 =                00010010</a:t>
            </a:r>
          </a:p>
          <a:p>
            <a:r>
              <a:rPr lang="en-US" altLang="en-US"/>
              <a:t>+18 = 00000000 00010010</a:t>
            </a:r>
          </a:p>
          <a:p>
            <a:r>
              <a:rPr lang="en-US" altLang="en-US"/>
              <a:t>Với số âm: thêm các chữ số 1 vào đầu</a:t>
            </a:r>
          </a:p>
          <a:p>
            <a:r>
              <a:rPr lang="en-US" altLang="en-US"/>
              <a:t>-18 =                11101110</a:t>
            </a:r>
          </a:p>
          <a:p>
            <a:r>
              <a:rPr lang="en-US" altLang="en-US"/>
              <a:t>-18 = 11111111 11101110</a:t>
            </a:r>
          </a:p>
        </p:txBody>
      </p:sp>
    </p:spTree>
    <p:extLst>
      <p:ext uri="{BB962C8B-B14F-4D97-AF65-F5344CB8AC3E}">
        <p14:creationId xmlns:p14="http://schemas.microsoft.com/office/powerpoint/2010/main" val="1822168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pRg st="1" end="1"/>
                                            </p:txEl>
                                          </p:spTgt>
                                        </p:tgtEl>
                                        <p:attrNameLst>
                                          <p:attrName>style.visibility</p:attrName>
                                        </p:attrNameLst>
                                      </p:cBhvr>
                                      <p:to>
                                        <p:strVal val="visible"/>
                                      </p:to>
                                    </p:set>
                                    <p:animEffect transition="in" filter="fade">
                                      <p:cBhvr>
                                        <p:cTn id="14" dur="1000"/>
                                        <p:tgtEl>
                                          <p:spTgt spid="11267">
                                            <p:txEl>
                                              <p:pRg st="1" end="1"/>
                                            </p:txEl>
                                          </p:spTgt>
                                        </p:tgtEl>
                                      </p:cBhvr>
                                    </p:animEffect>
                                    <p:anim calcmode="lin" valueType="num">
                                      <p:cBhvr>
                                        <p:cTn id="15"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Effect transition="in" filter="fade">
                                      <p:cBhvr>
                                        <p:cTn id="21" dur="1000"/>
                                        <p:tgtEl>
                                          <p:spTgt spid="11267">
                                            <p:txEl>
                                              <p:pRg st="2" end="2"/>
                                            </p:txEl>
                                          </p:spTgt>
                                        </p:tgtEl>
                                      </p:cBhvr>
                                    </p:animEffect>
                                    <p:anim calcmode="lin" valueType="num">
                                      <p:cBhvr>
                                        <p:cTn id="22"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267">
                                            <p:txEl>
                                              <p:pRg st="3" end="3"/>
                                            </p:txEl>
                                          </p:spTgt>
                                        </p:tgtEl>
                                        <p:attrNameLst>
                                          <p:attrName>style.visibility</p:attrName>
                                        </p:attrNameLst>
                                      </p:cBhvr>
                                      <p:to>
                                        <p:strVal val="visible"/>
                                      </p:to>
                                    </p:set>
                                    <p:animEffect transition="in" filter="fade">
                                      <p:cBhvr>
                                        <p:cTn id="28" dur="1000"/>
                                        <p:tgtEl>
                                          <p:spTgt spid="11267">
                                            <p:txEl>
                                              <p:pRg st="3" end="3"/>
                                            </p:txEl>
                                          </p:spTgt>
                                        </p:tgtEl>
                                      </p:cBhvr>
                                    </p:animEffect>
                                    <p:anim calcmode="lin" valueType="num">
                                      <p:cBhvr>
                                        <p:cTn id="29"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267">
                                            <p:txEl>
                                              <p:pRg st="4" end="4"/>
                                            </p:txEl>
                                          </p:spTgt>
                                        </p:tgtEl>
                                        <p:attrNameLst>
                                          <p:attrName>style.visibility</p:attrName>
                                        </p:attrNameLst>
                                      </p:cBhvr>
                                      <p:to>
                                        <p:strVal val="visible"/>
                                      </p:to>
                                    </p:set>
                                    <p:animEffect transition="in" filter="fade">
                                      <p:cBhvr>
                                        <p:cTn id="35" dur="1000"/>
                                        <p:tgtEl>
                                          <p:spTgt spid="11267">
                                            <p:txEl>
                                              <p:pRg st="4" end="4"/>
                                            </p:txEl>
                                          </p:spTgt>
                                        </p:tgtEl>
                                      </p:cBhvr>
                                    </p:animEffect>
                                    <p:anim calcmode="lin" valueType="num">
                                      <p:cBhvr>
                                        <p:cTn id="36"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2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267">
                                            <p:txEl>
                                              <p:pRg st="5" end="5"/>
                                            </p:txEl>
                                          </p:spTgt>
                                        </p:tgtEl>
                                        <p:attrNameLst>
                                          <p:attrName>style.visibility</p:attrName>
                                        </p:attrNameLst>
                                      </p:cBhvr>
                                      <p:to>
                                        <p:strVal val="visible"/>
                                      </p:to>
                                    </p:set>
                                    <p:animEffect transition="in" filter="fade">
                                      <p:cBhvr>
                                        <p:cTn id="42" dur="1000"/>
                                        <p:tgtEl>
                                          <p:spTgt spid="11267">
                                            <p:txEl>
                                              <p:pRg st="5" end="5"/>
                                            </p:txEl>
                                          </p:spTgt>
                                        </p:tgtEl>
                                      </p:cBhvr>
                                    </p:animEffect>
                                    <p:anim calcmode="lin" valueType="num">
                                      <p:cBhvr>
                                        <p:cTn id="43"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26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Hệ thống số</a:t>
            </a:r>
          </a:p>
          <a:p>
            <a:r>
              <a:rPr lang="en-US" altLang="en-US"/>
              <a:t>Đơn vị số học và logic</a:t>
            </a:r>
          </a:p>
          <a:p>
            <a:r>
              <a:rPr lang="en-US" altLang="en-US"/>
              <a:t>Biểu diễn số nguyên</a:t>
            </a:r>
          </a:p>
          <a:p>
            <a:r>
              <a:rPr lang="en-US" altLang="en-US" b="1">
                <a:solidFill>
                  <a:srgbClr val="0070C0"/>
                </a:solidFill>
              </a:rPr>
              <a:t>Tính toán trên số nguyên</a:t>
            </a:r>
          </a:p>
          <a:p>
            <a:r>
              <a:rPr lang="en-US" altLang="en-US"/>
              <a:t>Biểu diễn số chấm động</a:t>
            </a:r>
          </a:p>
          <a:p>
            <a:r>
              <a:rPr lang="en-US" altLang="en-US"/>
              <a:t>Tính toán trên số chấm động</a:t>
            </a:r>
          </a:p>
          <a:p>
            <a:r>
              <a:rPr lang="en-US" altLang="en-US"/>
              <a:t>Biểu diễn ký tự</a:t>
            </a:r>
          </a:p>
        </p:txBody>
      </p:sp>
    </p:spTree>
    <p:extLst>
      <p:ext uri="{BB962C8B-B14F-4D97-AF65-F5344CB8AC3E}">
        <p14:creationId xmlns:p14="http://schemas.microsoft.com/office/powerpoint/2010/main" val="844052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Cộng và trừ</a:t>
            </a:r>
          </a:p>
        </p:txBody>
      </p:sp>
      <p:sp>
        <p:nvSpPr>
          <p:cNvPr id="15363" name="Rectangle 3"/>
          <p:cNvSpPr>
            <a:spLocks noGrp="1" noChangeArrowheads="1"/>
          </p:cNvSpPr>
          <p:nvPr>
            <p:ph type="body" idx="1"/>
          </p:nvPr>
        </p:nvSpPr>
        <p:spPr/>
        <p:txBody>
          <a:bodyPr/>
          <a:lstStyle/>
          <a:p>
            <a:r>
              <a:rPr lang="en-US" altLang="en-US"/>
              <a:t>Thực hiện phép cộng số nhị phân thông thường</a:t>
            </a:r>
          </a:p>
          <a:p>
            <a:r>
              <a:rPr lang="en-US" altLang="en-US"/>
              <a:t>Kiểm soát Bit dấu cho trường hợp tràn số</a:t>
            </a:r>
          </a:p>
          <a:p>
            <a:endParaRPr lang="en-US" altLang="en-US"/>
          </a:p>
          <a:p>
            <a:r>
              <a:rPr lang="en-US" altLang="en-US"/>
              <a:t>Lấy bù 2 của số trừ và cộng với số bị trừ</a:t>
            </a:r>
          </a:p>
          <a:p>
            <a:pPr marL="457200" lvl="1" indent="0">
              <a:buNone/>
            </a:pPr>
            <a:r>
              <a:rPr lang="en-US" altLang="en-US"/>
              <a:t>		a - b = a + (-b)</a:t>
            </a:r>
          </a:p>
        </p:txBody>
      </p:sp>
    </p:spTree>
    <p:extLst>
      <p:ext uri="{BB962C8B-B14F-4D97-AF65-F5344CB8AC3E}">
        <p14:creationId xmlns:p14="http://schemas.microsoft.com/office/powerpoint/2010/main" val="20100560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Cộng</a:t>
            </a:r>
          </a:p>
        </p:txBody>
      </p:sp>
      <p:sp>
        <p:nvSpPr>
          <p:cNvPr id="15363" name="Rectangle 3"/>
          <p:cNvSpPr>
            <a:spLocks noGrp="1" noChangeArrowheads="1"/>
          </p:cNvSpPr>
          <p:nvPr>
            <p:ph type="body" idx="1"/>
          </p:nvPr>
        </p:nvSpPr>
        <p:spPr/>
        <p:txBody>
          <a:bodyPr/>
          <a:lstStyle/>
          <a:p>
            <a:endParaRPr lang="en-US" altLang="en-US"/>
          </a:p>
        </p:txBody>
      </p:sp>
      <p:pic>
        <p:nvPicPr>
          <p:cNvPr id="5" name="Picture 4"/>
          <p:cNvPicPr>
            <a:picLocks noChangeAspect="1"/>
          </p:cNvPicPr>
          <p:nvPr/>
        </p:nvPicPr>
        <p:blipFill>
          <a:blip r:embed="rId3"/>
          <a:stretch>
            <a:fillRect/>
          </a:stretch>
        </p:blipFill>
        <p:spPr>
          <a:xfrm>
            <a:off x="457200" y="1043960"/>
            <a:ext cx="8003232" cy="5713798"/>
          </a:xfrm>
          <a:prstGeom prst="rect">
            <a:avLst/>
          </a:prstGeom>
        </p:spPr>
      </p:pic>
    </p:spTree>
    <p:extLst>
      <p:ext uri="{BB962C8B-B14F-4D97-AF65-F5344CB8AC3E}">
        <p14:creationId xmlns:p14="http://schemas.microsoft.com/office/powerpoint/2010/main" val="12616291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Trừ (M-S)</a:t>
            </a:r>
          </a:p>
        </p:txBody>
      </p:sp>
      <p:sp>
        <p:nvSpPr>
          <p:cNvPr id="15363" name="Rectangle 3"/>
          <p:cNvSpPr>
            <a:spLocks noGrp="1" noChangeArrowheads="1"/>
          </p:cNvSpPr>
          <p:nvPr>
            <p:ph type="body" idx="1"/>
          </p:nvPr>
        </p:nvSpPr>
        <p:spPr/>
        <p:txBody>
          <a:bodyPr/>
          <a:lstStyle/>
          <a:p>
            <a:endParaRPr lang="en-US" altLang="en-US"/>
          </a:p>
        </p:txBody>
      </p:sp>
      <p:pic>
        <p:nvPicPr>
          <p:cNvPr id="2" name="Picture 1"/>
          <p:cNvPicPr>
            <a:picLocks noChangeAspect="1"/>
          </p:cNvPicPr>
          <p:nvPr/>
        </p:nvPicPr>
        <p:blipFill>
          <a:blip r:embed="rId3"/>
          <a:stretch>
            <a:fillRect/>
          </a:stretch>
        </p:blipFill>
        <p:spPr>
          <a:xfrm>
            <a:off x="457200" y="1075575"/>
            <a:ext cx="7859216" cy="5576025"/>
          </a:xfrm>
          <a:prstGeom prst="rect">
            <a:avLst/>
          </a:prstGeom>
        </p:spPr>
      </p:pic>
    </p:spTree>
    <p:extLst>
      <p:ext uri="{BB962C8B-B14F-4D97-AF65-F5344CB8AC3E}">
        <p14:creationId xmlns:p14="http://schemas.microsoft.com/office/powerpoint/2010/main" val="138562882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Phần cứng cho phép cộng và trừ</a:t>
            </a:r>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b="16029"/>
          <a:stretch>
            <a:fillRect/>
          </a:stretch>
        </p:blipFill>
        <p:spPr bwMode="auto">
          <a:xfrm>
            <a:off x="1219200" y="1676400"/>
            <a:ext cx="6934200" cy="489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rrow: Left 1">
            <a:extLst>
              <a:ext uri="{FF2B5EF4-FFF2-40B4-BE49-F238E27FC236}">
                <a16:creationId xmlns:a16="http://schemas.microsoft.com/office/drawing/2014/main" id="{8509EAFA-F118-4413-842A-1FBDDA8163EB}"/>
              </a:ext>
            </a:extLst>
          </p:cNvPr>
          <p:cNvSpPr/>
          <p:nvPr/>
        </p:nvSpPr>
        <p:spPr bwMode="auto">
          <a:xfrm>
            <a:off x="3851920" y="2780928"/>
            <a:ext cx="4072880" cy="864096"/>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Bộ chuyển sang bù 2</a:t>
            </a:r>
          </a:p>
        </p:txBody>
      </p:sp>
      <p:sp>
        <p:nvSpPr>
          <p:cNvPr id="5" name="Arrow: Left 4">
            <a:extLst>
              <a:ext uri="{FF2B5EF4-FFF2-40B4-BE49-F238E27FC236}">
                <a16:creationId xmlns:a16="http://schemas.microsoft.com/office/drawing/2014/main" id="{507BD9E4-4A7A-475B-B41E-3E1D1CAA35D9}"/>
              </a:ext>
            </a:extLst>
          </p:cNvPr>
          <p:cNvSpPr/>
          <p:nvPr/>
        </p:nvSpPr>
        <p:spPr bwMode="auto">
          <a:xfrm>
            <a:off x="5036940" y="4677383"/>
            <a:ext cx="2887860" cy="864096"/>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anose="02020603050405020304" pitchFamily="18" charset="0"/>
              </a:rPr>
              <a:t>Bộ cộng</a:t>
            </a:r>
          </a:p>
        </p:txBody>
      </p:sp>
      <p:sp>
        <p:nvSpPr>
          <p:cNvPr id="3" name="Arrow: Right 2">
            <a:extLst>
              <a:ext uri="{FF2B5EF4-FFF2-40B4-BE49-F238E27FC236}">
                <a16:creationId xmlns:a16="http://schemas.microsoft.com/office/drawing/2014/main" id="{FCEB4C8D-A067-4D97-995D-A78161564D6C}"/>
              </a:ext>
            </a:extLst>
          </p:cNvPr>
          <p:cNvSpPr/>
          <p:nvPr/>
        </p:nvSpPr>
        <p:spPr bwMode="auto">
          <a:xfrm>
            <a:off x="72008" y="4677383"/>
            <a:ext cx="2555776" cy="8382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panose="02020603050405020304" pitchFamily="18" charset="0"/>
              </a:rPr>
              <a:t>C</a:t>
            </a:r>
            <a:r>
              <a:rPr lang="en-US" sz="1400"/>
              <a:t>ờ tràn: 0 (không tràn), 1 (tràn)</a:t>
            </a:r>
            <a:endParaRPr kumimoji="0" lang="en-US" sz="1400" b="0" i="0" u="none" strike="noStrike" cap="none" normalizeH="0" baseline="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96030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Hệ thống số</a:t>
            </a:r>
            <a:endParaRPr lang="en-US"/>
          </a:p>
        </p:txBody>
      </p:sp>
      <p:sp>
        <p:nvSpPr>
          <p:cNvPr id="3" name="Content Placeholder 2"/>
          <p:cNvSpPr>
            <a:spLocks noGrp="1"/>
          </p:cNvSpPr>
          <p:nvPr>
            <p:ph idx="1"/>
          </p:nvPr>
        </p:nvSpPr>
        <p:spPr/>
        <p:txBody>
          <a:bodyPr/>
          <a:lstStyle/>
          <a:p>
            <a:r>
              <a:rPr lang="en-US"/>
              <a:t>Hệ thập phân</a:t>
            </a:r>
          </a:p>
          <a:p>
            <a:r>
              <a:rPr lang="en-US"/>
              <a:t>Hệ thống vị trí số</a:t>
            </a:r>
          </a:p>
          <a:p>
            <a:r>
              <a:rPr lang="en-US"/>
              <a:t>Hệ nhị phân</a:t>
            </a:r>
          </a:p>
          <a:p>
            <a:r>
              <a:rPr lang="en-US"/>
              <a:t>Chuyển đổi giữa nhị phân và thập phân</a:t>
            </a:r>
          </a:p>
          <a:p>
            <a:r>
              <a:rPr lang="en-US"/>
              <a:t>Thập lục phân</a:t>
            </a:r>
          </a:p>
        </p:txBody>
      </p:sp>
    </p:spTree>
    <p:extLst>
      <p:ext uri="{BB962C8B-B14F-4D97-AF65-F5344CB8AC3E}">
        <p14:creationId xmlns:p14="http://schemas.microsoft.com/office/powerpoint/2010/main" val="3648851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Phép nhân</a:t>
            </a:r>
          </a:p>
        </p:txBody>
      </p:sp>
      <p:sp>
        <p:nvSpPr>
          <p:cNvPr id="16387" name="Rectangle 3"/>
          <p:cNvSpPr>
            <a:spLocks noGrp="1" noChangeArrowheads="1"/>
          </p:cNvSpPr>
          <p:nvPr>
            <p:ph type="body" idx="1"/>
          </p:nvPr>
        </p:nvSpPr>
        <p:spPr/>
        <p:txBody>
          <a:bodyPr/>
          <a:lstStyle/>
          <a:p>
            <a:r>
              <a:rPr lang="en-US" altLang="en-US"/>
              <a:t>Phức tạp</a:t>
            </a:r>
          </a:p>
          <a:p>
            <a:r>
              <a:rPr lang="en-US" altLang="en-US"/>
              <a:t>Thực hiện tính tích riêng phần cho mỗi chữ số</a:t>
            </a:r>
          </a:p>
          <a:p>
            <a:r>
              <a:rPr lang="en-US" altLang="en-US"/>
              <a:t>Tích riêng phần sau được dịch qua trái 1 bit so với tích riêng phần trước</a:t>
            </a:r>
          </a:p>
          <a:p>
            <a:r>
              <a:rPr lang="en-US" altLang="en-US"/>
              <a:t>Cộng các tích riêng phần</a:t>
            </a:r>
          </a:p>
          <a:p>
            <a:endParaRPr lang="en-US" altLang="en-US"/>
          </a:p>
        </p:txBody>
      </p:sp>
    </p:spTree>
    <p:extLst>
      <p:ext uri="{BB962C8B-B14F-4D97-AF65-F5344CB8AC3E}">
        <p14:creationId xmlns:p14="http://schemas.microsoft.com/office/powerpoint/2010/main" val="4817325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Ví dụ phép nhân</a:t>
            </a:r>
          </a:p>
        </p:txBody>
      </p:sp>
      <p:sp>
        <p:nvSpPr>
          <p:cNvPr id="17411" name="Rectangle 3"/>
          <p:cNvSpPr>
            <a:spLocks noGrp="1" noChangeArrowheads="1"/>
          </p:cNvSpPr>
          <p:nvPr>
            <p:ph type="body" idx="1"/>
          </p:nvPr>
        </p:nvSpPr>
        <p:spPr/>
        <p:txBody>
          <a:bodyPr/>
          <a:lstStyle/>
          <a:p>
            <a:r>
              <a:rPr lang="en-US" altLang="en-US"/>
              <a:t> 	   1011   số bị nhân (11 hệ thập phân)</a:t>
            </a:r>
          </a:p>
          <a:p>
            <a:r>
              <a:rPr lang="en-US" altLang="en-US"/>
              <a:t>     x  1101   số nhân     (13 hệ thập phân)</a:t>
            </a:r>
          </a:p>
          <a:p>
            <a:r>
              <a:rPr lang="en-US" altLang="en-US"/>
              <a:t> 	  1011   tích riêng phần</a:t>
            </a:r>
          </a:p>
          <a:p>
            <a:r>
              <a:rPr lang="en-US" altLang="en-US"/>
              <a:t>      0000      </a:t>
            </a:r>
            <a:endParaRPr lang="en-US" altLang="en-US">
              <a:solidFill>
                <a:srgbClr val="FF0000"/>
              </a:solidFill>
            </a:endParaRPr>
          </a:p>
          <a:p>
            <a:r>
              <a:rPr lang="en-US" altLang="en-US"/>
              <a:t>    1011	</a:t>
            </a:r>
            <a:endParaRPr lang="en-US" altLang="en-US">
              <a:solidFill>
                <a:srgbClr val="FF0000"/>
              </a:solidFill>
            </a:endParaRPr>
          </a:p>
          <a:p>
            <a:r>
              <a:rPr lang="en-US" altLang="en-US"/>
              <a:t>  1011	  </a:t>
            </a:r>
            <a:endParaRPr lang="en-US" altLang="en-US">
              <a:solidFill>
                <a:srgbClr val="FF0000"/>
              </a:solidFill>
            </a:endParaRPr>
          </a:p>
          <a:p>
            <a:r>
              <a:rPr lang="en-US" altLang="en-US"/>
              <a:t> 10001111   Tích (143 hệ thập phân)</a:t>
            </a:r>
          </a:p>
          <a:p>
            <a:r>
              <a:rPr lang="vi-VN" altLang="en-US">
                <a:solidFill>
                  <a:srgbClr val="FF0000"/>
                </a:solidFill>
              </a:rPr>
              <a:t>Lưu ý: </a:t>
            </a:r>
            <a:r>
              <a:rPr lang="en-US" altLang="en-US">
                <a:solidFill>
                  <a:srgbClr val="FF0000"/>
                </a:solidFill>
              </a:rPr>
              <a:t>K</a:t>
            </a:r>
            <a:r>
              <a:rPr lang="vi-VN" altLang="en-US">
                <a:solidFill>
                  <a:srgbClr val="FF0000"/>
                </a:solidFill>
              </a:rPr>
              <a:t>ết quả</a:t>
            </a:r>
            <a:r>
              <a:rPr lang="en-US" altLang="en-US">
                <a:solidFill>
                  <a:srgbClr val="FF0000"/>
                </a:solidFill>
              </a:rPr>
              <a:t> có số bit</a:t>
            </a:r>
            <a:r>
              <a:rPr lang="vi-VN" altLang="en-US">
                <a:solidFill>
                  <a:srgbClr val="FF0000"/>
                </a:solidFill>
              </a:rPr>
              <a:t> dài gấp đôi.</a:t>
            </a:r>
            <a:endParaRPr lang="en-US" altLang="en-US">
              <a:solidFill>
                <a:srgbClr val="FF0000"/>
              </a:solidFill>
            </a:endParaRPr>
          </a:p>
        </p:txBody>
      </p:sp>
      <p:sp>
        <p:nvSpPr>
          <p:cNvPr id="17412" name="Line 4"/>
          <p:cNvSpPr>
            <a:spLocks noChangeShapeType="1"/>
          </p:cNvSpPr>
          <p:nvPr/>
        </p:nvSpPr>
        <p:spPr bwMode="auto">
          <a:xfrm>
            <a:off x="1247800" y="2060848"/>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Line 5"/>
          <p:cNvSpPr>
            <a:spLocks noChangeShapeType="1"/>
          </p:cNvSpPr>
          <p:nvPr/>
        </p:nvSpPr>
        <p:spPr bwMode="auto">
          <a:xfrm>
            <a:off x="827584" y="414908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2524224" y="2660719"/>
            <a:ext cx="3631952" cy="1200329"/>
          </a:xfrm>
          <a:prstGeom prst="rect">
            <a:avLst/>
          </a:prstGeom>
          <a:noFill/>
        </p:spPr>
        <p:txBody>
          <a:bodyPr wrap="square" rtlCol="0">
            <a:spAutoFit/>
          </a:bodyPr>
          <a:lstStyle/>
          <a:p>
            <a:r>
              <a:rPr lang="en-US" altLang="en-US">
                <a:solidFill>
                  <a:srgbClr val="FF0000"/>
                </a:solidFill>
              </a:rPr>
              <a:t>Chú ý: nếu bit số nhân là 1 thì sao chép số bị nhân, ngược lại thì ghi hết bit 0</a:t>
            </a:r>
            <a:endParaRPr lang="en-US"/>
          </a:p>
        </p:txBody>
      </p:sp>
    </p:spTree>
    <p:extLst>
      <p:ext uri="{BB962C8B-B14F-4D97-AF65-F5344CB8AC3E}">
        <p14:creationId xmlns:p14="http://schemas.microsoft.com/office/powerpoint/2010/main" val="1695560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1000"/>
                                        <p:tgtEl>
                                          <p:spTgt spid="17411">
                                            <p:txEl>
                                              <p:pRg st="0" end="0"/>
                                            </p:txEl>
                                          </p:spTgt>
                                        </p:tgtEl>
                                      </p:cBhvr>
                                    </p:animEffect>
                                    <p:anim calcmode="lin" valueType="num">
                                      <p:cBhvr>
                                        <p:cTn id="8" dur="10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7411">
                                            <p:txEl>
                                              <p:pRg st="1" end="1"/>
                                            </p:txEl>
                                          </p:spTgt>
                                        </p:tgtEl>
                                        <p:attrNameLst>
                                          <p:attrName>style.visibility</p:attrName>
                                        </p:attrNameLst>
                                      </p:cBhvr>
                                      <p:to>
                                        <p:strVal val="visible"/>
                                      </p:to>
                                    </p:set>
                                    <p:animEffect transition="in" filter="barn(inVertical)">
                                      <p:cBhvr>
                                        <p:cTn id="14" dur="500"/>
                                        <p:tgtEl>
                                          <p:spTgt spid="1741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7412"/>
                                        </p:tgtEl>
                                        <p:attrNameLst>
                                          <p:attrName>style.visibility</p:attrName>
                                        </p:attrNameLst>
                                      </p:cBhvr>
                                      <p:to>
                                        <p:strVal val="visible"/>
                                      </p:to>
                                    </p:set>
                                    <p:animEffect transition="in" filter="barn(inVertical)">
                                      <p:cBhvr>
                                        <p:cTn id="19" dur="500"/>
                                        <p:tgtEl>
                                          <p:spTgt spid="1741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411">
                                            <p:txEl>
                                              <p:pRg st="2" end="2"/>
                                            </p:txEl>
                                          </p:spTgt>
                                        </p:tgtEl>
                                        <p:attrNameLst>
                                          <p:attrName>style.visibility</p:attrName>
                                        </p:attrNameLst>
                                      </p:cBhvr>
                                      <p:to>
                                        <p:strVal val="visible"/>
                                      </p:to>
                                    </p:set>
                                    <p:animEffect transition="in" filter="fade">
                                      <p:cBhvr>
                                        <p:cTn id="24" dur="1000"/>
                                        <p:tgtEl>
                                          <p:spTgt spid="17411">
                                            <p:txEl>
                                              <p:pRg st="2" end="2"/>
                                            </p:txEl>
                                          </p:spTgt>
                                        </p:tgtEl>
                                      </p:cBhvr>
                                    </p:animEffect>
                                    <p:anim calcmode="lin" valueType="num">
                                      <p:cBhvr>
                                        <p:cTn id="25" dur="10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74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7411">
                                            <p:txEl>
                                              <p:pRg st="3" end="3"/>
                                            </p:txEl>
                                          </p:spTgt>
                                        </p:tgtEl>
                                        <p:attrNameLst>
                                          <p:attrName>style.visibility</p:attrName>
                                        </p:attrNameLst>
                                      </p:cBhvr>
                                      <p:to>
                                        <p:strVal val="visible"/>
                                      </p:to>
                                    </p:set>
                                    <p:animEffect transition="in" filter="fade">
                                      <p:cBhvr>
                                        <p:cTn id="31" dur="1000"/>
                                        <p:tgtEl>
                                          <p:spTgt spid="17411">
                                            <p:txEl>
                                              <p:pRg st="3" end="3"/>
                                            </p:txEl>
                                          </p:spTgt>
                                        </p:tgtEl>
                                      </p:cBhvr>
                                    </p:animEffect>
                                    <p:anim calcmode="lin" valueType="num">
                                      <p:cBhvr>
                                        <p:cTn id="32"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74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7411">
                                            <p:txEl>
                                              <p:pRg st="4" end="4"/>
                                            </p:txEl>
                                          </p:spTgt>
                                        </p:tgtEl>
                                        <p:attrNameLst>
                                          <p:attrName>style.visibility</p:attrName>
                                        </p:attrNameLst>
                                      </p:cBhvr>
                                      <p:to>
                                        <p:strVal val="visible"/>
                                      </p:to>
                                    </p:set>
                                    <p:animEffect transition="in" filter="fade">
                                      <p:cBhvr>
                                        <p:cTn id="45" dur="1000"/>
                                        <p:tgtEl>
                                          <p:spTgt spid="17411">
                                            <p:txEl>
                                              <p:pRg st="4" end="4"/>
                                            </p:txEl>
                                          </p:spTgt>
                                        </p:tgtEl>
                                      </p:cBhvr>
                                    </p:animEffect>
                                    <p:anim calcmode="lin" valueType="num">
                                      <p:cBhvr>
                                        <p:cTn id="46" dur="10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74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7411">
                                            <p:txEl>
                                              <p:pRg st="5" end="5"/>
                                            </p:txEl>
                                          </p:spTgt>
                                        </p:tgtEl>
                                        <p:attrNameLst>
                                          <p:attrName>style.visibility</p:attrName>
                                        </p:attrNameLst>
                                      </p:cBhvr>
                                      <p:to>
                                        <p:strVal val="visible"/>
                                      </p:to>
                                    </p:set>
                                    <p:animEffect transition="in" filter="fade">
                                      <p:cBhvr>
                                        <p:cTn id="52" dur="1000"/>
                                        <p:tgtEl>
                                          <p:spTgt spid="17411">
                                            <p:txEl>
                                              <p:pRg st="5" end="5"/>
                                            </p:txEl>
                                          </p:spTgt>
                                        </p:tgtEl>
                                      </p:cBhvr>
                                    </p:animEffect>
                                    <p:anim calcmode="lin" valueType="num">
                                      <p:cBhvr>
                                        <p:cTn id="53" dur="10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74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7413"/>
                                        </p:tgtEl>
                                        <p:attrNameLst>
                                          <p:attrName>style.visibility</p:attrName>
                                        </p:attrNameLst>
                                      </p:cBhvr>
                                      <p:to>
                                        <p:strVal val="visible"/>
                                      </p:to>
                                    </p:set>
                                    <p:animEffect transition="in" filter="barn(inVertical)">
                                      <p:cBhvr>
                                        <p:cTn id="59" dur="500"/>
                                        <p:tgtEl>
                                          <p:spTgt spid="1741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7411">
                                            <p:txEl>
                                              <p:pRg st="6" end="6"/>
                                            </p:txEl>
                                          </p:spTgt>
                                        </p:tgtEl>
                                        <p:attrNameLst>
                                          <p:attrName>style.visibility</p:attrName>
                                        </p:attrNameLst>
                                      </p:cBhvr>
                                      <p:to>
                                        <p:strVal val="visible"/>
                                      </p:to>
                                    </p:set>
                                    <p:animEffect transition="in" filter="barn(inVertical)">
                                      <p:cBhvr>
                                        <p:cTn id="64" dur="500"/>
                                        <p:tgtEl>
                                          <p:spTgt spid="17411">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17411">
                                            <p:txEl>
                                              <p:pRg st="7" end="7"/>
                                            </p:txEl>
                                          </p:spTgt>
                                        </p:tgtEl>
                                        <p:attrNameLst>
                                          <p:attrName>style.visibility</p:attrName>
                                        </p:attrNameLst>
                                      </p:cBhvr>
                                      <p:to>
                                        <p:strVal val="visible"/>
                                      </p:to>
                                    </p:set>
                                    <p:animEffect transition="in" filter="barn(inVertical)">
                                      <p:cBhvr>
                                        <p:cTn id="69"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3"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Nhân số nhị phân không dấu</a:t>
            </a:r>
          </a:p>
        </p:txBody>
      </p:sp>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b="58116"/>
          <a:stretch>
            <a:fillRect/>
          </a:stretch>
        </p:blipFill>
        <p:spPr bwMode="auto">
          <a:xfrm>
            <a:off x="609600" y="1752600"/>
            <a:ext cx="7848600"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bwMode="auto">
          <a:xfrm>
            <a:off x="4788024" y="1196752"/>
            <a:ext cx="4283968" cy="1944216"/>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a:ln>
                  <a:noFill/>
                </a:ln>
                <a:solidFill>
                  <a:schemeClr val="tx1"/>
                </a:solidFill>
                <a:effectLst/>
              </a:rPr>
              <a:t>Hoạt động của</a:t>
            </a:r>
            <a:r>
              <a:rPr kumimoji="0" lang="en-US" sz="1600" b="1" i="0" u="sng" strike="noStrike" cap="none" normalizeH="0">
                <a:ln>
                  <a:noFill/>
                </a:ln>
                <a:solidFill>
                  <a:schemeClr val="tx1"/>
                </a:solidFill>
                <a:effectLst/>
              </a:rPr>
              <a:t> bộ nhân như sau:</a:t>
            </a:r>
            <a:endParaRPr kumimoji="0" lang="en-US" sz="1600" b="1" i="0" u="sng" strike="noStrike" cap="none" normalizeH="0" baseline="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rPr>
              <a:t>Nếu</a:t>
            </a:r>
            <a:r>
              <a:rPr kumimoji="0" lang="en-US" sz="1600" b="0" i="0" u="none" strike="noStrike" cap="none" normalizeH="0">
                <a:ln>
                  <a:noFill/>
                </a:ln>
                <a:solidFill>
                  <a:schemeClr val="tx1"/>
                </a:solidFill>
                <a:effectLst/>
              </a:rPr>
              <a:t> Q</a:t>
            </a:r>
            <a:r>
              <a:rPr kumimoji="0" lang="en-US" sz="1600" b="0" i="0" u="none" strike="noStrike" cap="none" normalizeH="0" baseline="-25000">
                <a:ln>
                  <a:noFill/>
                </a:ln>
                <a:solidFill>
                  <a:schemeClr val="tx1"/>
                </a:solidFill>
                <a:effectLst/>
              </a:rPr>
              <a:t>0</a:t>
            </a:r>
            <a:r>
              <a:rPr kumimoji="0" lang="en-US" sz="1600" b="0" i="0" u="none" strike="noStrike" cap="none" normalizeH="0">
                <a:ln>
                  <a:noFill/>
                </a:ln>
                <a:solidFill>
                  <a:schemeClr val="tx1"/>
                </a:solidFill>
                <a:effectLst/>
              </a:rPr>
              <a:t>=1 thì số bị nhân được cộng vào thanh ghi</a:t>
            </a: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a:ln>
                  <a:noFill/>
                </a:ln>
                <a:solidFill>
                  <a:schemeClr val="tx1"/>
                </a:solidFill>
                <a:effectLst/>
              </a:rPr>
              <a:t>A, C được dùng cho tràn số. Sau đó dịch phải tất</a:t>
            </a:r>
          </a:p>
          <a:p>
            <a:pPr marL="0" marR="0" indent="0" algn="l" defTabSz="914400" rtl="0" eaLnBrk="0" fontAlgn="base" latinLnBrk="0" hangingPunct="0">
              <a:lnSpc>
                <a:spcPct val="100000"/>
              </a:lnSpc>
              <a:spcBef>
                <a:spcPct val="0"/>
              </a:spcBef>
              <a:spcAft>
                <a:spcPct val="0"/>
              </a:spcAft>
              <a:buClrTx/>
              <a:buSzTx/>
              <a:buFontTx/>
              <a:buNone/>
              <a:tabLst/>
            </a:pPr>
            <a:r>
              <a:rPr lang="en-US" sz="1600"/>
              <a:t>cả các bit trong C,A,Q (bit trong C thành A</a:t>
            </a:r>
            <a:r>
              <a:rPr lang="en-US" sz="1600" baseline="-25000"/>
              <a:t>n-1</a:t>
            </a:r>
            <a:r>
              <a:rPr lang="en-US" sz="1600"/>
              <a:t>,…,</a:t>
            </a:r>
            <a:br>
              <a:rPr lang="en-US" sz="1600"/>
            </a:br>
            <a:r>
              <a:rPr lang="en-US" sz="1600"/>
              <a:t>A</a:t>
            </a:r>
            <a:r>
              <a:rPr lang="en-US" sz="1600" baseline="-25000"/>
              <a:t>0 </a:t>
            </a:r>
            <a:r>
              <a:rPr lang="en-US" sz="1600"/>
              <a:t>t</a:t>
            </a:r>
            <a:r>
              <a:rPr kumimoji="0" lang="en-US" sz="1600" b="0" i="0" u="none" strike="noStrike" cap="none" normalizeH="0">
                <a:ln>
                  <a:noFill/>
                </a:ln>
                <a:solidFill>
                  <a:schemeClr val="tx1"/>
                </a:solidFill>
                <a:effectLst/>
              </a:rPr>
              <a:t>hành Q</a:t>
            </a:r>
            <a:r>
              <a:rPr kumimoji="0" lang="en-US" sz="1600" b="0" i="0" u="none" strike="noStrike" cap="none" normalizeH="0" baseline="-25000">
                <a:ln>
                  <a:noFill/>
                </a:ln>
                <a:solidFill>
                  <a:schemeClr val="tx1"/>
                </a:solidFill>
                <a:effectLst/>
              </a:rPr>
              <a:t>n-1</a:t>
            </a:r>
            <a:r>
              <a:rPr lang="en-US" sz="1600"/>
              <a:t>,…, Q</a:t>
            </a:r>
            <a:r>
              <a:rPr lang="en-US" sz="1600" baseline="-25000"/>
              <a:t>1</a:t>
            </a:r>
            <a:r>
              <a:rPr lang="en-US" sz="1600"/>
              <a:t> thành Q</a:t>
            </a:r>
            <a:r>
              <a:rPr lang="en-US" sz="1600" baseline="-25000"/>
              <a:t>0</a:t>
            </a:r>
            <a:r>
              <a:rPr lang="en-US" sz="1600"/>
              <a:t> </a:t>
            </a:r>
            <a:r>
              <a:rPr kumimoji="0" lang="en-US" sz="1600" b="0" i="0" u="none" strike="noStrike" cap="none" normalizeH="0">
                <a:ln>
                  <a:noFill/>
                </a:ln>
                <a:solidFill>
                  <a:schemeClr val="tx1"/>
                </a:solidFill>
                <a:effectLst/>
              </a:rPr>
              <a:t>và Q</a:t>
            </a:r>
            <a:r>
              <a:rPr kumimoji="0" lang="en-US" sz="1600" b="0" i="0" u="none" strike="noStrike" cap="none" normalizeH="0" baseline="-25000">
                <a:ln>
                  <a:noFill/>
                </a:ln>
                <a:solidFill>
                  <a:schemeClr val="tx1"/>
                </a:solidFill>
                <a:effectLst/>
              </a:rPr>
              <a:t>0</a:t>
            </a:r>
            <a:r>
              <a:rPr lang="en-US" sz="1600"/>
              <a:t> bị mất)</a:t>
            </a:r>
            <a:endParaRPr kumimoji="0" lang="en-US" sz="1600" b="0" i="0" u="none" strike="noStrike" cap="none" normalizeH="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rPr>
              <a:t>Nếu</a:t>
            </a:r>
            <a:r>
              <a:rPr kumimoji="0" lang="en-US" sz="1600" b="0" i="0" u="none" strike="noStrike" cap="none" normalizeH="0">
                <a:ln>
                  <a:noFill/>
                </a:ln>
                <a:solidFill>
                  <a:schemeClr val="tx1"/>
                </a:solidFill>
                <a:effectLst/>
              </a:rPr>
              <a:t> Q</a:t>
            </a:r>
            <a:r>
              <a:rPr kumimoji="0" lang="en-US" sz="1600" b="0" i="0" u="none" strike="noStrike" cap="none" normalizeH="0" baseline="-25000">
                <a:ln>
                  <a:noFill/>
                </a:ln>
                <a:solidFill>
                  <a:schemeClr val="tx1"/>
                </a:solidFill>
                <a:effectLst/>
              </a:rPr>
              <a:t>0</a:t>
            </a:r>
            <a:r>
              <a:rPr lang="en-US" sz="1600"/>
              <a:t>=0 thì chỉ dịch phải C,A,Q</a:t>
            </a:r>
            <a:endParaRPr kumimoji="0" lang="en-US" sz="16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94076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z="3600"/>
              <a:t>Sơ đồ khối nhân số nhị phân không dấu</a:t>
            </a:r>
          </a:p>
        </p:txBody>
      </p:sp>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b="20520"/>
          <a:stretch>
            <a:fillRect/>
          </a:stretch>
        </p:blipFill>
        <p:spPr bwMode="auto">
          <a:xfrm>
            <a:off x="1441696" y="1124744"/>
            <a:ext cx="5506568" cy="563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857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Ví dụ</a:t>
            </a:r>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t="44203" b="12817"/>
          <a:stretch>
            <a:fillRect/>
          </a:stretch>
        </p:blipFill>
        <p:spPr bwMode="auto">
          <a:xfrm>
            <a:off x="762000" y="1843088"/>
            <a:ext cx="7239000" cy="455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115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Nhân số âm</a:t>
            </a:r>
          </a:p>
        </p:txBody>
      </p:sp>
      <p:sp>
        <p:nvSpPr>
          <p:cNvPr id="18435" name="Rectangle 3"/>
          <p:cNvSpPr>
            <a:spLocks noGrp="1" noChangeArrowheads="1"/>
          </p:cNvSpPr>
          <p:nvPr>
            <p:ph type="body" idx="1"/>
          </p:nvPr>
        </p:nvSpPr>
        <p:spPr/>
        <p:txBody>
          <a:bodyPr/>
          <a:lstStyle/>
          <a:p>
            <a:r>
              <a:rPr lang="en-US" altLang="en-US"/>
              <a:t>Giải pháp 1</a:t>
            </a:r>
          </a:p>
          <a:p>
            <a:pPr lvl="1"/>
            <a:r>
              <a:rPr lang="en-US" altLang="en-US"/>
              <a:t>Chuyển các số âm thành số dương tương ứng</a:t>
            </a:r>
          </a:p>
          <a:p>
            <a:pPr lvl="1"/>
            <a:r>
              <a:rPr lang="en-US" altLang="en-US"/>
              <a:t>Thực hiện phép nhân số không dấu như trên</a:t>
            </a:r>
          </a:p>
          <a:p>
            <a:pPr lvl="1"/>
            <a:r>
              <a:rPr lang="en-US" altLang="en-US"/>
              <a:t>Nếu 2 số khác dấu, kết quả đảo dấu</a:t>
            </a:r>
          </a:p>
          <a:p>
            <a:r>
              <a:rPr lang="en-US" altLang="en-US"/>
              <a:t>Giải pháp 2</a:t>
            </a:r>
          </a:p>
          <a:p>
            <a:pPr lvl="1"/>
            <a:r>
              <a:rPr lang="en-US" altLang="en-US"/>
              <a:t>Giải thuật Booth</a:t>
            </a:r>
          </a:p>
          <a:p>
            <a:pPr lvl="1"/>
            <a:endParaRPr lang="en-US" altLang="en-US"/>
          </a:p>
        </p:txBody>
      </p:sp>
    </p:spTree>
    <p:extLst>
      <p:ext uri="{BB962C8B-B14F-4D97-AF65-F5344CB8AC3E}">
        <p14:creationId xmlns:p14="http://schemas.microsoft.com/office/powerpoint/2010/main" val="358426912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Giải thuật Booth</a:t>
            </a:r>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b="20520"/>
          <a:stretch>
            <a:fillRect/>
          </a:stretch>
        </p:blipFill>
        <p:spPr bwMode="auto">
          <a:xfrm>
            <a:off x="35496" y="1219200"/>
            <a:ext cx="6019800"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Rounded Corners 1">
            <a:extLst>
              <a:ext uri="{FF2B5EF4-FFF2-40B4-BE49-F238E27FC236}">
                <a16:creationId xmlns:a16="http://schemas.microsoft.com/office/drawing/2014/main" id="{E68DE8BB-B2C7-404D-B322-B773CFA4B37E}"/>
              </a:ext>
            </a:extLst>
          </p:cNvPr>
          <p:cNvSpPr/>
          <p:nvPr/>
        </p:nvSpPr>
        <p:spPr bwMode="auto">
          <a:xfrm>
            <a:off x="4283968" y="1219200"/>
            <a:ext cx="4788024" cy="278586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171450" indent="-171450">
              <a:buFont typeface="Arial" panose="020B0604020202020204" pitchFamily="34" charset="0"/>
              <a:buChar char="•"/>
            </a:pPr>
            <a:r>
              <a:rPr lang="en-GB" altLang="en-US" sz="2000"/>
              <a:t>Q</a:t>
            </a:r>
            <a:r>
              <a:rPr lang="en-GB" altLang="en-US" sz="2000" baseline="-25000"/>
              <a:t>-1</a:t>
            </a:r>
            <a:r>
              <a:rPr lang="en-GB" altLang="en-US" sz="2000"/>
              <a:t>: Thanh ghi 1 bit nằm bên phải bit</a:t>
            </a:r>
          </a:p>
          <a:p>
            <a:r>
              <a:rPr lang="en-GB" altLang="en-US" sz="2000"/>
              <a:t>cuối cùng (Q</a:t>
            </a:r>
            <a:r>
              <a:rPr lang="en-GB" altLang="en-US" sz="2000" baseline="-25000"/>
              <a:t>0</a:t>
            </a:r>
            <a:r>
              <a:rPr lang="en-GB" altLang="en-US" sz="2000"/>
              <a:t>) của thanh ghi Q</a:t>
            </a:r>
          </a:p>
          <a:p>
            <a:pPr marL="171450" indent="-171450">
              <a:buFont typeface="Arial" panose="020B0604020202020204" pitchFamily="34" charset="0"/>
              <a:buChar char="•"/>
            </a:pPr>
            <a:r>
              <a:rPr lang="en-GB" altLang="en-US" sz="2000"/>
              <a:t>Kết quả của phép nhân xuất hiện trong</a:t>
            </a:r>
          </a:p>
          <a:p>
            <a:r>
              <a:rPr lang="en-GB" altLang="en-US" sz="2000"/>
              <a:t>thanh ghi A và Q</a:t>
            </a:r>
          </a:p>
          <a:p>
            <a:pPr marL="171450" indent="-171450">
              <a:buFont typeface="Arial" panose="020B0604020202020204" pitchFamily="34" charset="0"/>
              <a:buChar char="•"/>
            </a:pPr>
            <a:r>
              <a:rPr lang="en-GB" altLang="en-US" sz="2000"/>
              <a:t>Arithmetic Shift Right: Dịch phải số học,</a:t>
            </a:r>
          </a:p>
          <a:p>
            <a:r>
              <a:rPr lang="en-GB" altLang="en-US" sz="2000"/>
              <a:t>Bit trái cùng trong thanh ghi A ( là A</a:t>
            </a:r>
            <a:r>
              <a:rPr lang="en-GB" altLang="en-US" sz="2000" baseline="-25000"/>
              <a:t>n-1</a:t>
            </a:r>
            <a:r>
              <a:rPr lang="en-GB" altLang="en-US" sz="2000"/>
              <a:t>)</a:t>
            </a:r>
          </a:p>
          <a:p>
            <a:r>
              <a:rPr lang="en-GB" altLang="en-US" sz="2000"/>
              <a:t>không chỉ được dịch chuyển thành A</a:t>
            </a:r>
            <a:r>
              <a:rPr lang="en-GB" altLang="en-US" sz="2000" baseline="-25000"/>
              <a:t>n-2</a:t>
            </a:r>
            <a:r>
              <a:rPr lang="en-GB" altLang="en-US" sz="2000"/>
              <a:t>, </a:t>
            </a:r>
          </a:p>
          <a:p>
            <a:r>
              <a:rPr lang="en-GB" altLang="en-US" sz="2000"/>
              <a:t>mà còn được giữ lại ở A</a:t>
            </a:r>
            <a:r>
              <a:rPr lang="en-GB" altLang="en-US" sz="2000" baseline="-25000"/>
              <a:t>n-1</a:t>
            </a:r>
            <a:endParaRPr lang="en-GB" altLang="en-US" sz="2000"/>
          </a:p>
        </p:txBody>
      </p:sp>
    </p:spTree>
    <p:extLst>
      <p:ext uri="{BB962C8B-B14F-4D97-AF65-F5344CB8AC3E}">
        <p14:creationId xmlns:p14="http://schemas.microsoft.com/office/powerpoint/2010/main" val="169741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additive="base">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 calcmode="lin" valueType="num">
                                      <p:cBhvr additive="base">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 calcmode="lin" valueType="num">
                                      <p:cBhvr additive="base">
                                        <p:cTn id="36"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 calcmode="lin" valueType="num">
                                      <p:cBhvr additive="base">
                                        <p:cTn id="4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 calcmode="lin" valueType="num">
                                      <p:cBhvr additive="base">
                                        <p:cTn id="44"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Ví dụ về giải thuật Booth</a:t>
            </a:r>
          </a:p>
        </p:txBody>
      </p:sp>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b="23480"/>
          <a:stretch>
            <a:fillRect/>
          </a:stretch>
        </p:blipFill>
        <p:spPr bwMode="auto">
          <a:xfrm>
            <a:off x="609600" y="1676400"/>
            <a:ext cx="7848600"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42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Phép chia</a:t>
            </a:r>
          </a:p>
        </p:txBody>
      </p:sp>
      <p:sp>
        <p:nvSpPr>
          <p:cNvPr id="19459" name="Rectangle 3"/>
          <p:cNvSpPr>
            <a:spLocks noGrp="1" noChangeArrowheads="1"/>
          </p:cNvSpPr>
          <p:nvPr>
            <p:ph type="body" idx="1"/>
          </p:nvPr>
        </p:nvSpPr>
        <p:spPr/>
        <p:txBody>
          <a:bodyPr/>
          <a:lstStyle/>
          <a:p>
            <a:r>
              <a:rPr lang="en-US" altLang="en-US"/>
              <a:t>Phức tạp hơn phép nhân</a:t>
            </a:r>
          </a:p>
          <a:p>
            <a:r>
              <a:rPr lang="en-US" altLang="en-US"/>
              <a:t>Thực hiện tương tự phép chia trong số thập phân</a:t>
            </a:r>
          </a:p>
        </p:txBody>
      </p:sp>
    </p:spTree>
    <p:extLst>
      <p:ext uri="{BB962C8B-B14F-4D97-AF65-F5344CB8AC3E}">
        <p14:creationId xmlns:p14="http://schemas.microsoft.com/office/powerpoint/2010/main" val="3609077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8" name="Text Box 14"/>
          <p:cNvSpPr txBox="1">
            <a:spLocks noChangeArrowheads="1"/>
          </p:cNvSpPr>
          <p:nvPr/>
        </p:nvSpPr>
        <p:spPr bwMode="auto">
          <a:xfrm>
            <a:off x="2178820" y="3810000"/>
            <a:ext cx="127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latin typeface="Courier New" panose="02070309020205020404" pitchFamily="49" charset="0"/>
              </a:rPr>
              <a:t>001111</a:t>
            </a:r>
          </a:p>
        </p:txBody>
      </p:sp>
      <p:sp>
        <p:nvSpPr>
          <p:cNvPr id="62466" name="Rectangle 2"/>
          <p:cNvSpPr>
            <a:spLocks noGrp="1" noChangeArrowheads="1"/>
          </p:cNvSpPr>
          <p:nvPr>
            <p:ph type="title"/>
          </p:nvPr>
        </p:nvSpPr>
        <p:spPr/>
        <p:txBody>
          <a:bodyPr/>
          <a:lstStyle/>
          <a:p>
            <a:r>
              <a:rPr lang="en-US" altLang="en-US"/>
              <a:t>Chia số nhị phân không dấu</a:t>
            </a:r>
          </a:p>
        </p:txBody>
      </p:sp>
      <p:sp>
        <p:nvSpPr>
          <p:cNvPr id="62467" name="Text Box 3"/>
          <p:cNvSpPr txBox="1">
            <a:spLocks noChangeArrowheads="1"/>
          </p:cNvSpPr>
          <p:nvPr/>
        </p:nvSpPr>
        <p:spPr bwMode="auto">
          <a:xfrm>
            <a:off x="3347864" y="2286000"/>
            <a:ext cx="96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en-US">
                <a:latin typeface="Courier New" panose="02070309020205020404" pitchFamily="49" charset="0"/>
              </a:rPr>
              <a:t>1011</a:t>
            </a:r>
          </a:p>
        </p:txBody>
      </p:sp>
      <p:sp>
        <p:nvSpPr>
          <p:cNvPr id="62469" name="Text Box 5"/>
          <p:cNvSpPr txBox="1">
            <a:spLocks noChangeArrowheads="1"/>
          </p:cNvSpPr>
          <p:nvPr/>
        </p:nvSpPr>
        <p:spPr bwMode="auto">
          <a:xfrm>
            <a:off x="3405188" y="2755776"/>
            <a:ext cx="165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en-US">
                <a:latin typeface="Courier New" panose="02070309020205020404" pitchFamily="49" charset="0"/>
              </a:rPr>
              <a:t>00001101</a:t>
            </a:r>
          </a:p>
        </p:txBody>
      </p:sp>
      <p:sp>
        <p:nvSpPr>
          <p:cNvPr id="62470" name="Text Box 6"/>
          <p:cNvSpPr txBox="1">
            <a:spLocks noChangeArrowheads="1"/>
          </p:cNvSpPr>
          <p:nvPr/>
        </p:nvSpPr>
        <p:spPr bwMode="auto">
          <a:xfrm>
            <a:off x="1802904" y="228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en-US">
                <a:latin typeface="Courier New" panose="02070309020205020404" pitchFamily="49" charset="0"/>
              </a:rPr>
              <a:t>10010011</a:t>
            </a:r>
            <a:endParaRPr lang="en-US" altLang="en-US"/>
          </a:p>
        </p:txBody>
      </p:sp>
      <p:sp>
        <p:nvSpPr>
          <p:cNvPr id="62471" name="Line 7"/>
          <p:cNvSpPr>
            <a:spLocks noChangeShapeType="1"/>
          </p:cNvSpPr>
          <p:nvPr/>
        </p:nvSpPr>
        <p:spPr bwMode="auto">
          <a:xfrm flipH="1">
            <a:off x="3405188" y="2780928"/>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72" name="Line 8"/>
          <p:cNvSpPr>
            <a:spLocks noChangeShapeType="1"/>
          </p:cNvSpPr>
          <p:nvPr/>
        </p:nvSpPr>
        <p:spPr bwMode="auto">
          <a:xfrm>
            <a:off x="3405188" y="2171328"/>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73" name="Text Box 9"/>
          <p:cNvSpPr txBox="1">
            <a:spLocks noChangeArrowheads="1"/>
          </p:cNvSpPr>
          <p:nvPr/>
        </p:nvSpPr>
        <p:spPr bwMode="auto">
          <a:xfrm>
            <a:off x="1974032" y="2667000"/>
            <a:ext cx="96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en-US">
                <a:latin typeface="Courier New" panose="02070309020205020404" pitchFamily="49" charset="0"/>
              </a:rPr>
              <a:t>1011</a:t>
            </a:r>
          </a:p>
        </p:txBody>
      </p:sp>
      <p:sp>
        <p:nvSpPr>
          <p:cNvPr id="62474" name="Line 10"/>
          <p:cNvSpPr>
            <a:spLocks noChangeShapeType="1"/>
          </p:cNvSpPr>
          <p:nvPr/>
        </p:nvSpPr>
        <p:spPr bwMode="auto">
          <a:xfrm>
            <a:off x="1950220" y="3048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75" name="Text Box 11"/>
          <p:cNvSpPr txBox="1">
            <a:spLocks noChangeArrowheads="1"/>
          </p:cNvSpPr>
          <p:nvPr/>
        </p:nvSpPr>
        <p:spPr bwMode="auto">
          <a:xfrm>
            <a:off x="1797820" y="3048000"/>
            <a:ext cx="127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latin typeface="Courier New" panose="02070309020205020404" pitchFamily="49" charset="0"/>
              </a:rPr>
              <a:t>001110</a:t>
            </a:r>
          </a:p>
        </p:txBody>
      </p:sp>
      <p:sp>
        <p:nvSpPr>
          <p:cNvPr id="62476" name="Text Box 12"/>
          <p:cNvSpPr txBox="1">
            <a:spLocks noChangeArrowheads="1"/>
          </p:cNvSpPr>
          <p:nvPr/>
        </p:nvSpPr>
        <p:spPr bwMode="auto">
          <a:xfrm>
            <a:off x="2178820" y="33528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latin typeface="Courier New" panose="02070309020205020404" pitchFamily="49" charset="0"/>
              </a:rPr>
              <a:t>1011</a:t>
            </a:r>
          </a:p>
        </p:txBody>
      </p:sp>
      <p:sp>
        <p:nvSpPr>
          <p:cNvPr id="62479" name="Text Box 15"/>
          <p:cNvSpPr txBox="1">
            <a:spLocks noChangeArrowheads="1"/>
          </p:cNvSpPr>
          <p:nvPr/>
        </p:nvSpPr>
        <p:spPr bwMode="auto">
          <a:xfrm>
            <a:off x="2562995" y="41148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latin typeface="Courier New" panose="02070309020205020404" pitchFamily="49" charset="0"/>
              </a:rPr>
              <a:t>1011</a:t>
            </a:r>
          </a:p>
        </p:txBody>
      </p:sp>
      <p:sp>
        <p:nvSpPr>
          <p:cNvPr id="62480" name="Line 16"/>
          <p:cNvSpPr>
            <a:spLocks noChangeShapeType="1"/>
          </p:cNvSpPr>
          <p:nvPr/>
        </p:nvSpPr>
        <p:spPr bwMode="auto">
          <a:xfrm>
            <a:off x="2331220" y="44958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81" name="Text Box 17"/>
          <p:cNvSpPr txBox="1">
            <a:spLocks noChangeArrowheads="1"/>
          </p:cNvSpPr>
          <p:nvPr/>
        </p:nvSpPr>
        <p:spPr bwMode="auto">
          <a:xfrm>
            <a:off x="2745557" y="4495800"/>
            <a:ext cx="72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latin typeface="Courier New" panose="02070309020205020404" pitchFamily="49" charset="0"/>
              </a:rPr>
              <a:t>100</a:t>
            </a:r>
          </a:p>
        </p:txBody>
      </p:sp>
      <p:sp>
        <p:nvSpPr>
          <p:cNvPr id="62482" name="Line 18"/>
          <p:cNvSpPr>
            <a:spLocks noChangeShapeType="1"/>
          </p:cNvSpPr>
          <p:nvPr/>
        </p:nvSpPr>
        <p:spPr bwMode="auto">
          <a:xfrm>
            <a:off x="3093220" y="26670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83" name="Line 19"/>
          <p:cNvSpPr>
            <a:spLocks noChangeShapeType="1"/>
          </p:cNvSpPr>
          <p:nvPr/>
        </p:nvSpPr>
        <p:spPr bwMode="auto">
          <a:xfrm>
            <a:off x="3245620" y="26670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84" name="Text Box 20"/>
          <p:cNvSpPr txBox="1">
            <a:spLocks noChangeArrowheads="1"/>
          </p:cNvSpPr>
          <p:nvPr/>
        </p:nvSpPr>
        <p:spPr bwMode="auto">
          <a:xfrm>
            <a:off x="6278141" y="2708920"/>
            <a:ext cx="1246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Quotient</a:t>
            </a:r>
          </a:p>
        </p:txBody>
      </p:sp>
      <p:sp>
        <p:nvSpPr>
          <p:cNvPr id="62485" name="Text Box 21"/>
          <p:cNvSpPr txBox="1">
            <a:spLocks noChangeArrowheads="1"/>
          </p:cNvSpPr>
          <p:nvPr/>
        </p:nvSpPr>
        <p:spPr bwMode="auto">
          <a:xfrm>
            <a:off x="233214" y="2276872"/>
            <a:ext cx="131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Dividend</a:t>
            </a:r>
          </a:p>
        </p:txBody>
      </p:sp>
      <p:sp>
        <p:nvSpPr>
          <p:cNvPr id="62486" name="Text Box 22"/>
          <p:cNvSpPr txBox="1">
            <a:spLocks noChangeArrowheads="1"/>
          </p:cNvSpPr>
          <p:nvPr/>
        </p:nvSpPr>
        <p:spPr bwMode="auto">
          <a:xfrm>
            <a:off x="4877570" y="4343400"/>
            <a:ext cx="1516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Remainder</a:t>
            </a:r>
          </a:p>
        </p:txBody>
      </p:sp>
      <p:sp>
        <p:nvSpPr>
          <p:cNvPr id="62487" name="Text Box 23"/>
          <p:cNvSpPr txBox="1">
            <a:spLocks noChangeArrowheads="1"/>
          </p:cNvSpPr>
          <p:nvPr/>
        </p:nvSpPr>
        <p:spPr bwMode="auto">
          <a:xfrm>
            <a:off x="-55661" y="3315902"/>
            <a:ext cx="1850305"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en-US"/>
              <a:t>Partial</a:t>
            </a:r>
          </a:p>
          <a:p>
            <a:r>
              <a:rPr lang="en-US" altLang="en-US"/>
              <a:t>Remainders</a:t>
            </a:r>
          </a:p>
        </p:txBody>
      </p:sp>
      <p:sp>
        <p:nvSpPr>
          <p:cNvPr id="62488" name="Text Box 24"/>
          <p:cNvSpPr txBox="1">
            <a:spLocks noChangeArrowheads="1"/>
          </p:cNvSpPr>
          <p:nvPr/>
        </p:nvSpPr>
        <p:spPr bwMode="auto">
          <a:xfrm>
            <a:off x="5580112" y="2286000"/>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en-US"/>
              <a:t>Divisor</a:t>
            </a:r>
          </a:p>
        </p:txBody>
      </p:sp>
      <p:sp>
        <p:nvSpPr>
          <p:cNvPr id="62489" name="Line 25"/>
          <p:cNvSpPr>
            <a:spLocks noChangeShapeType="1"/>
          </p:cNvSpPr>
          <p:nvPr/>
        </p:nvSpPr>
        <p:spPr bwMode="auto">
          <a:xfrm flipH="1">
            <a:off x="4933528" y="2972445"/>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90" name="Line 26"/>
          <p:cNvSpPr>
            <a:spLocks noChangeShapeType="1"/>
          </p:cNvSpPr>
          <p:nvPr/>
        </p:nvSpPr>
        <p:spPr bwMode="auto">
          <a:xfrm flipH="1">
            <a:off x="4211960" y="25146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91" name="Line 27"/>
          <p:cNvSpPr>
            <a:spLocks noChangeShapeType="1"/>
          </p:cNvSpPr>
          <p:nvPr/>
        </p:nvSpPr>
        <p:spPr bwMode="auto">
          <a:xfrm flipH="1">
            <a:off x="3498032" y="45720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94" name="Line 30"/>
          <p:cNvSpPr>
            <a:spLocks noChangeShapeType="1"/>
          </p:cNvSpPr>
          <p:nvPr/>
        </p:nvSpPr>
        <p:spPr bwMode="auto">
          <a:xfrm flipV="1">
            <a:off x="1059632" y="3352800"/>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95" name="Line 31"/>
          <p:cNvSpPr>
            <a:spLocks noChangeShapeType="1"/>
          </p:cNvSpPr>
          <p:nvPr/>
        </p:nvSpPr>
        <p:spPr bwMode="auto">
          <a:xfrm>
            <a:off x="1059632" y="3581400"/>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96" name="Line 32"/>
          <p:cNvSpPr>
            <a:spLocks noChangeShapeType="1"/>
          </p:cNvSpPr>
          <p:nvPr/>
        </p:nvSpPr>
        <p:spPr bwMode="auto">
          <a:xfrm flipH="1" flipV="1">
            <a:off x="2278832" y="3810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62497" name="Line 33"/>
          <p:cNvSpPr>
            <a:spLocks noChangeShapeType="1"/>
          </p:cNvSpPr>
          <p:nvPr/>
        </p:nvSpPr>
        <p:spPr bwMode="auto">
          <a:xfrm>
            <a:off x="1526704" y="25146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extLst>
      <p:ext uri="{BB962C8B-B14F-4D97-AF65-F5344CB8AC3E}">
        <p14:creationId xmlns:p14="http://schemas.microsoft.com/office/powerpoint/2010/main" val="416160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Hệ thập phân</a:t>
            </a:r>
          </a:p>
        </p:txBody>
      </p:sp>
      <p:sp>
        <p:nvSpPr>
          <p:cNvPr id="3" name="Content Placeholder 2"/>
          <p:cNvSpPr>
            <a:spLocks noGrp="1"/>
          </p:cNvSpPr>
          <p:nvPr>
            <p:ph idx="1"/>
          </p:nvPr>
        </p:nvSpPr>
        <p:spPr/>
        <p:txBody>
          <a:bodyPr/>
          <a:lstStyle/>
          <a:p>
            <a:r>
              <a:rPr lang="en-US" sz="2400"/>
              <a:t>Dùng 10 chữ số 0,1,2,3,4,5,6,7,8,9 để biểu diễn các số</a:t>
            </a:r>
          </a:p>
          <a:p>
            <a:r>
              <a:rPr lang="en-US" sz="2400"/>
              <a:t>Được gọi là hệ cơ số 10</a:t>
            </a:r>
          </a:p>
          <a:p>
            <a:pPr marL="0" indent="0">
              <a:buNone/>
            </a:pPr>
            <a:endParaRPr lang="en-US" sz="2400"/>
          </a:p>
          <a:p>
            <a:endParaRPr lang="en-US" sz="2400"/>
          </a:p>
          <a:p>
            <a:r>
              <a:rPr lang="en-US" sz="2400"/>
              <a:t>Chữ số bên trái cùng được gọi là số cao nhất (most significant digit)</a:t>
            </a:r>
          </a:p>
          <a:p>
            <a:pPr lvl="1"/>
            <a:r>
              <a:rPr lang="en-US" sz="2000"/>
              <a:t>Bởi vì nó mang giá trị lớn nhất</a:t>
            </a:r>
          </a:p>
          <a:p>
            <a:r>
              <a:rPr lang="en-US" sz="2400"/>
              <a:t>Chữ số bên phải cùng được gọi là số thấp nhất (least significant digit)</a:t>
            </a:r>
          </a:p>
          <a:p>
            <a:pPr lvl="1"/>
            <a:r>
              <a:rPr lang="en-US" sz="2000"/>
              <a:t>Bởi vì nó mang giá trị nhỏ nhất</a:t>
            </a:r>
          </a:p>
          <a:p>
            <a:r>
              <a:rPr lang="en-US" sz="2400"/>
              <a:t>Biểu diễn tổng quát số thập phân X={…d</a:t>
            </a:r>
            <a:r>
              <a:rPr lang="en-US" sz="2400" baseline="-25000"/>
              <a:t>2</a:t>
            </a:r>
            <a:r>
              <a:rPr lang="en-US" sz="2400"/>
              <a:t>d</a:t>
            </a:r>
            <a:r>
              <a:rPr lang="en-US" sz="2400" baseline="-25000"/>
              <a:t>1</a:t>
            </a:r>
            <a:r>
              <a:rPr lang="en-US" sz="2400"/>
              <a:t>d</a:t>
            </a:r>
            <a:r>
              <a:rPr lang="en-US" sz="2400" baseline="-25000"/>
              <a:t>0</a:t>
            </a:r>
            <a:r>
              <a:rPr lang="en-US" sz="2400"/>
              <a:t>.d</a:t>
            </a:r>
            <a:r>
              <a:rPr lang="en-US" sz="2400" baseline="-25000"/>
              <a:t>-1</a:t>
            </a:r>
            <a:r>
              <a:rPr lang="en-US" sz="2400"/>
              <a:t>d</a:t>
            </a:r>
            <a:r>
              <a:rPr lang="en-US" sz="2400" baseline="-25000"/>
              <a:t>-2</a:t>
            </a:r>
            <a:r>
              <a:rPr lang="en-US" sz="2400"/>
              <a:t>d</a:t>
            </a:r>
            <a:r>
              <a:rPr lang="en-US" sz="2400" baseline="-25000"/>
              <a:t>-3</a:t>
            </a:r>
            <a:r>
              <a:rPr lang="en-US" sz="2400"/>
              <a:t>…} </a:t>
            </a:r>
            <a:r>
              <a:rPr lang="en-US" sz="2400">
                <a:sym typeface="Wingdings" panose="05000000000000000000" pitchFamily="2" charset="2"/>
              </a:rPr>
              <a:t> giá trị của X là:</a:t>
            </a:r>
            <a:endParaRPr lang="en-US" sz="2400"/>
          </a:p>
        </p:txBody>
      </p:sp>
      <p:pic>
        <p:nvPicPr>
          <p:cNvPr id="4" name="Picture 3"/>
          <p:cNvPicPr>
            <a:picLocks noChangeAspect="1"/>
          </p:cNvPicPr>
          <p:nvPr/>
        </p:nvPicPr>
        <p:blipFill>
          <a:blip r:embed="rId2"/>
          <a:stretch>
            <a:fillRect/>
          </a:stretch>
        </p:blipFill>
        <p:spPr>
          <a:xfrm>
            <a:off x="971599" y="2060848"/>
            <a:ext cx="7323223" cy="648072"/>
          </a:xfrm>
          <a:prstGeom prst="rect">
            <a:avLst/>
          </a:prstGeom>
        </p:spPr>
      </p:pic>
      <p:pic>
        <p:nvPicPr>
          <p:cNvPr id="5" name="Picture 4"/>
          <p:cNvPicPr>
            <a:picLocks noChangeAspect="1"/>
          </p:cNvPicPr>
          <p:nvPr/>
        </p:nvPicPr>
        <p:blipFill>
          <a:blip r:embed="rId3"/>
          <a:stretch>
            <a:fillRect/>
          </a:stretch>
        </p:blipFill>
        <p:spPr>
          <a:xfrm>
            <a:off x="3066984" y="5805264"/>
            <a:ext cx="2718299" cy="792088"/>
          </a:xfrm>
          <a:prstGeom prst="rect">
            <a:avLst/>
          </a:prstGeom>
        </p:spPr>
      </p:pic>
    </p:spTree>
    <p:extLst>
      <p:ext uri="{BB962C8B-B14F-4D97-AF65-F5344CB8AC3E}">
        <p14:creationId xmlns:p14="http://schemas.microsoft.com/office/powerpoint/2010/main" val="425973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sz="3600"/>
              <a:t>Sơ đồ khối chia số nhị phân không dấu</a:t>
            </a:r>
            <a:endParaRPr lang="en-GB" altLang="en-US" sz="3600"/>
          </a:p>
        </p:txBody>
      </p:sp>
      <p:pic>
        <p:nvPicPr>
          <p:cNvPr id="112643" name="Picture 3"/>
          <p:cNvPicPr>
            <a:picLocks noChangeAspect="1" noChangeArrowheads="1"/>
          </p:cNvPicPr>
          <p:nvPr/>
        </p:nvPicPr>
        <p:blipFill>
          <a:blip r:embed="rId2">
            <a:extLst>
              <a:ext uri="{28A0092B-C50C-407E-A947-70E740481C1C}">
                <a14:useLocalDpi xmlns:a14="http://schemas.microsoft.com/office/drawing/2010/main" val="0"/>
              </a:ext>
            </a:extLst>
          </a:blip>
          <a:srcRect t="7666" b="17436"/>
          <a:stretch>
            <a:fillRect/>
          </a:stretch>
        </p:blipFill>
        <p:spPr bwMode="auto">
          <a:xfrm>
            <a:off x="1524000" y="1066800"/>
            <a:ext cx="5943600"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014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pPr marL="0" indent="0">
              <a:buNone/>
            </a:pPr>
            <a:r>
              <a:rPr lang="en-US"/>
              <a:t>7/3</a:t>
            </a:r>
          </a:p>
          <a:p>
            <a:pPr marL="0" indent="0">
              <a:buNone/>
            </a:pPr>
            <a:endParaRPr lang="en-US"/>
          </a:p>
        </p:txBody>
      </p:sp>
      <p:pic>
        <p:nvPicPr>
          <p:cNvPr id="4" name="Picture 3"/>
          <p:cNvPicPr>
            <a:picLocks noChangeAspect="1"/>
          </p:cNvPicPr>
          <p:nvPr/>
        </p:nvPicPr>
        <p:blipFill>
          <a:blip r:embed="rId2"/>
          <a:stretch>
            <a:fillRect/>
          </a:stretch>
        </p:blipFill>
        <p:spPr>
          <a:xfrm>
            <a:off x="1331640" y="1484784"/>
            <a:ext cx="6912768" cy="4877841"/>
          </a:xfrm>
          <a:prstGeom prst="rect">
            <a:avLst/>
          </a:prstGeom>
        </p:spPr>
      </p:pic>
    </p:spTree>
    <p:extLst>
      <p:ext uri="{BB962C8B-B14F-4D97-AF65-F5344CB8AC3E}">
        <p14:creationId xmlns:p14="http://schemas.microsoft.com/office/powerpoint/2010/main" val="3203161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Chia số nhị phân có dấu</a:t>
            </a:r>
          </a:p>
        </p:txBody>
      </p:sp>
      <p:sp>
        <p:nvSpPr>
          <p:cNvPr id="3" name="Content Placeholder 2"/>
          <p:cNvSpPr>
            <a:spLocks noGrp="1"/>
          </p:cNvSpPr>
          <p:nvPr>
            <p:ph idx="1"/>
          </p:nvPr>
        </p:nvSpPr>
        <p:spPr/>
        <p:txBody>
          <a:bodyPr/>
          <a:lstStyle/>
          <a:p>
            <a:r>
              <a:rPr lang="vi-VN"/>
              <a:t>Bước 1. Chuyển đổi số</a:t>
            </a:r>
            <a:r>
              <a:rPr lang="en-US"/>
              <a:t> </a:t>
            </a:r>
            <a:r>
              <a:rPr lang="vi-VN"/>
              <a:t>bị chia và số</a:t>
            </a:r>
            <a:r>
              <a:rPr lang="en-US"/>
              <a:t> </a:t>
            </a:r>
            <a:r>
              <a:rPr lang="vi-VN"/>
              <a:t>chia về</a:t>
            </a:r>
            <a:r>
              <a:rPr lang="en-US"/>
              <a:t> </a:t>
            </a:r>
            <a:r>
              <a:rPr lang="vi-VN"/>
              <a:t>thành số</a:t>
            </a:r>
            <a:r>
              <a:rPr lang="en-US"/>
              <a:t> </a:t>
            </a:r>
            <a:r>
              <a:rPr lang="vi-VN"/>
              <a:t>dương tương ứng</a:t>
            </a:r>
            <a:endParaRPr lang="en-US"/>
          </a:p>
          <a:p>
            <a:r>
              <a:rPr lang="vi-VN"/>
              <a:t>Bước 2. Sử</a:t>
            </a:r>
            <a:r>
              <a:rPr lang="en-US"/>
              <a:t> </a:t>
            </a:r>
            <a:r>
              <a:rPr lang="vi-VN"/>
              <a:t>dụng thuật giải chia số</a:t>
            </a:r>
            <a:r>
              <a:rPr lang="en-US"/>
              <a:t> </a:t>
            </a:r>
            <a:r>
              <a:rPr lang="vi-VN"/>
              <a:t>nguyên không dấu để</a:t>
            </a:r>
            <a:r>
              <a:rPr lang="en-US"/>
              <a:t> </a:t>
            </a:r>
            <a:r>
              <a:rPr lang="vi-VN"/>
              <a:t>chia hai số</a:t>
            </a:r>
            <a:r>
              <a:rPr lang="en-US"/>
              <a:t> </a:t>
            </a:r>
            <a:r>
              <a:rPr lang="vi-VN"/>
              <a:t>dương, kết quả</a:t>
            </a:r>
            <a:r>
              <a:rPr lang="en-US"/>
              <a:t> </a:t>
            </a:r>
            <a:r>
              <a:rPr lang="vi-VN"/>
              <a:t>nhận được là thương Q và</a:t>
            </a:r>
            <a:r>
              <a:rPr lang="en-US"/>
              <a:t> </a:t>
            </a:r>
            <a:r>
              <a:rPr lang="vi-VN"/>
              <a:t>phần dư</a:t>
            </a:r>
            <a:r>
              <a:rPr lang="en-US"/>
              <a:t> </a:t>
            </a:r>
            <a:r>
              <a:rPr lang="vi-VN"/>
              <a:t>R đều là dươn</a:t>
            </a:r>
            <a:r>
              <a:rPr lang="en-US"/>
              <a:t>g</a:t>
            </a:r>
          </a:p>
          <a:p>
            <a:r>
              <a:rPr lang="vi-VN"/>
              <a:t>Bước 3. Hiệu chỉnh dấu của kết quả</a:t>
            </a:r>
            <a:r>
              <a:rPr lang="en-US"/>
              <a:t> </a:t>
            </a:r>
            <a:r>
              <a:rPr lang="vi-VN"/>
              <a:t>như</a:t>
            </a:r>
            <a:r>
              <a:rPr lang="en-US"/>
              <a:t> </a:t>
            </a:r>
            <a:r>
              <a:rPr lang="vi-VN"/>
              <a:t>sau</a:t>
            </a:r>
            <a:r>
              <a:rPr lang="en-US"/>
              <a:t>:</a:t>
            </a:r>
          </a:p>
          <a:p>
            <a:endParaRPr lang="en-US"/>
          </a:p>
        </p:txBody>
      </p:sp>
      <p:pic>
        <p:nvPicPr>
          <p:cNvPr id="4" name="Picture 3"/>
          <p:cNvPicPr>
            <a:picLocks noChangeAspect="1"/>
          </p:cNvPicPr>
          <p:nvPr/>
        </p:nvPicPr>
        <p:blipFill>
          <a:blip r:embed="rId2"/>
          <a:stretch>
            <a:fillRect/>
          </a:stretch>
        </p:blipFill>
        <p:spPr>
          <a:xfrm>
            <a:off x="1115616" y="4221089"/>
            <a:ext cx="6761442" cy="1903880"/>
          </a:xfrm>
          <a:prstGeom prst="rect">
            <a:avLst/>
          </a:prstGeom>
        </p:spPr>
      </p:pic>
    </p:spTree>
    <p:extLst>
      <p:ext uri="{BB962C8B-B14F-4D97-AF65-F5344CB8AC3E}">
        <p14:creationId xmlns:p14="http://schemas.microsoft.com/office/powerpoint/2010/main" val="3504342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Hệ thống số</a:t>
            </a:r>
          </a:p>
          <a:p>
            <a:r>
              <a:rPr lang="en-US" altLang="en-US"/>
              <a:t>Đơn vị số học và logic</a:t>
            </a:r>
          </a:p>
          <a:p>
            <a:r>
              <a:rPr lang="en-US" altLang="en-US"/>
              <a:t>Biểu diễn số nguyên</a:t>
            </a:r>
          </a:p>
          <a:p>
            <a:r>
              <a:rPr lang="en-US" altLang="en-US"/>
              <a:t>Tính toán trên số nguyên</a:t>
            </a:r>
          </a:p>
          <a:p>
            <a:r>
              <a:rPr lang="en-US" altLang="en-US" b="1">
                <a:solidFill>
                  <a:srgbClr val="0070C0"/>
                </a:solidFill>
              </a:rPr>
              <a:t>Biểu diễn số chấm động</a:t>
            </a:r>
          </a:p>
          <a:p>
            <a:r>
              <a:rPr lang="en-US" altLang="en-US"/>
              <a:t>Tính toán trên số chấm động</a:t>
            </a:r>
          </a:p>
          <a:p>
            <a:r>
              <a:rPr lang="en-US" altLang="en-US"/>
              <a:t>Biểu diễn ký tự</a:t>
            </a:r>
          </a:p>
        </p:txBody>
      </p:sp>
    </p:spTree>
    <p:extLst>
      <p:ext uri="{BB962C8B-B14F-4D97-AF65-F5344CB8AC3E}">
        <p14:creationId xmlns:p14="http://schemas.microsoft.com/office/powerpoint/2010/main" val="1287756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Số dấu chấm động</a:t>
            </a:r>
            <a:endParaRPr lang="en-US"/>
          </a:p>
        </p:txBody>
      </p:sp>
      <p:sp>
        <p:nvSpPr>
          <p:cNvPr id="3" name="Content Placeholder 2"/>
          <p:cNvSpPr>
            <a:spLocks noGrp="1"/>
          </p:cNvSpPr>
          <p:nvPr>
            <p:ph idx="1"/>
          </p:nvPr>
        </p:nvSpPr>
        <p:spPr/>
        <p:txBody>
          <a:bodyPr/>
          <a:lstStyle/>
          <a:p>
            <a:r>
              <a:rPr lang="en-US"/>
              <a:t>Floating Point Number </a:t>
            </a:r>
            <a:r>
              <a:rPr lang="en-US">
                <a:sym typeface="Wingdings" panose="05000000000000000000" pitchFamily="2" charset="2"/>
              </a:rPr>
              <a:t> </a:t>
            </a:r>
            <a:r>
              <a:rPr lang="en-US"/>
              <a:t>biểu diễn cho số thực</a:t>
            </a:r>
          </a:p>
          <a:p>
            <a:r>
              <a:rPr lang="vi-VN"/>
              <a:t>Tổng quát: một số</a:t>
            </a:r>
            <a:r>
              <a:rPr lang="en-US"/>
              <a:t> </a:t>
            </a:r>
            <a:r>
              <a:rPr lang="vi-VN"/>
              <a:t>thực X được biểu diễn theo kiểu số</a:t>
            </a:r>
            <a:r>
              <a:rPr lang="en-US"/>
              <a:t> </a:t>
            </a:r>
            <a:r>
              <a:rPr lang="vi-VN"/>
              <a:t>dấu </a:t>
            </a:r>
            <a:r>
              <a:rPr lang="en-US"/>
              <a:t>chấm</a:t>
            </a:r>
            <a:r>
              <a:rPr lang="vi-VN"/>
              <a:t> động như</a:t>
            </a:r>
            <a:r>
              <a:rPr lang="en-US"/>
              <a:t> </a:t>
            </a:r>
            <a:r>
              <a:rPr lang="vi-VN"/>
              <a:t>sau</a:t>
            </a:r>
            <a:r>
              <a:rPr lang="en-US"/>
              <a:t>:</a:t>
            </a:r>
          </a:p>
          <a:p>
            <a:pPr marL="0" indent="0">
              <a:buNone/>
            </a:pPr>
            <a:r>
              <a:rPr lang="en-US"/>
              <a:t>			X = M * R</a:t>
            </a:r>
            <a:r>
              <a:rPr lang="en-US" baseline="30000"/>
              <a:t>E</a:t>
            </a:r>
          </a:p>
          <a:p>
            <a:pPr lvl="1">
              <a:buFont typeface="Wingdings" panose="05000000000000000000" pitchFamily="2" charset="2"/>
              <a:buChar char="Ø"/>
            </a:pPr>
            <a:r>
              <a:rPr lang="vi-VN"/>
              <a:t>M là phần định trị</a:t>
            </a:r>
          </a:p>
          <a:p>
            <a:pPr lvl="1">
              <a:buFont typeface="Wingdings" panose="05000000000000000000" pitchFamily="2" charset="2"/>
              <a:buChar char="Ø"/>
            </a:pPr>
            <a:r>
              <a:rPr lang="vi-VN"/>
              <a:t>R là cơ</a:t>
            </a:r>
            <a:r>
              <a:rPr lang="en-US"/>
              <a:t> </a:t>
            </a:r>
            <a:r>
              <a:rPr lang="vi-VN"/>
              <a:t>số</a:t>
            </a:r>
          </a:p>
          <a:p>
            <a:pPr lvl="1">
              <a:buFont typeface="Wingdings" panose="05000000000000000000" pitchFamily="2" charset="2"/>
              <a:buChar char="Ø"/>
            </a:pPr>
            <a:r>
              <a:rPr lang="vi-VN"/>
              <a:t>E là phần mũ</a:t>
            </a:r>
            <a:endParaRPr lang="en-US"/>
          </a:p>
        </p:txBody>
      </p:sp>
    </p:spTree>
    <p:extLst>
      <p:ext uri="{BB962C8B-B14F-4D97-AF65-F5344CB8AC3E}">
        <p14:creationId xmlns:p14="http://schemas.microsoft.com/office/powerpoint/2010/main" val="7928946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IEEE 754</a:t>
            </a:r>
          </a:p>
        </p:txBody>
      </p:sp>
      <p:sp>
        <p:nvSpPr>
          <p:cNvPr id="3" name="Content Placeholder 2"/>
          <p:cNvSpPr>
            <a:spLocks noGrp="1"/>
          </p:cNvSpPr>
          <p:nvPr>
            <p:ph idx="1"/>
          </p:nvPr>
        </p:nvSpPr>
        <p:spPr/>
        <p:txBody>
          <a:bodyPr/>
          <a:lstStyle/>
          <a:p>
            <a:r>
              <a:rPr lang="en-US"/>
              <a:t>Tiêu chuẩn để lưu trữ số dấu chấm động</a:t>
            </a:r>
          </a:p>
          <a:p>
            <a:r>
              <a:rPr lang="vi-VN"/>
              <a:t>Cơ</a:t>
            </a:r>
            <a:r>
              <a:rPr lang="en-US"/>
              <a:t> </a:t>
            </a:r>
            <a:r>
              <a:rPr lang="vi-VN"/>
              <a:t>số</a:t>
            </a:r>
            <a:r>
              <a:rPr lang="en-US"/>
              <a:t> </a:t>
            </a:r>
            <a:r>
              <a:rPr lang="vi-VN"/>
              <a:t>R = 2</a:t>
            </a:r>
          </a:p>
          <a:p>
            <a:r>
              <a:rPr lang="vi-VN"/>
              <a:t>Các dạng:</a:t>
            </a:r>
          </a:p>
          <a:p>
            <a:pPr lvl="1"/>
            <a:r>
              <a:rPr lang="vi-VN"/>
              <a:t>Dạng 32-bit</a:t>
            </a:r>
          </a:p>
          <a:p>
            <a:pPr lvl="1"/>
            <a:r>
              <a:rPr lang="vi-VN"/>
              <a:t>Dạng 64-bi</a:t>
            </a:r>
            <a:r>
              <a:rPr lang="en-US"/>
              <a:t>t</a:t>
            </a:r>
          </a:p>
        </p:txBody>
      </p:sp>
    </p:spTree>
    <p:extLst>
      <p:ext uri="{BB962C8B-B14F-4D97-AF65-F5344CB8AC3E}">
        <p14:creationId xmlns:p14="http://schemas.microsoft.com/office/powerpoint/2010/main" val="4264958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32-bit</a:t>
            </a:r>
          </a:p>
        </p:txBody>
      </p:sp>
      <p:sp>
        <p:nvSpPr>
          <p:cNvPr id="3" name="Content Placeholder 2"/>
          <p:cNvSpPr>
            <a:spLocks noGrp="1"/>
          </p:cNvSpPr>
          <p:nvPr>
            <p:ph idx="1"/>
          </p:nvPr>
        </p:nvSpPr>
        <p:spPr/>
        <p:txBody>
          <a:bodyPr/>
          <a:lstStyle/>
          <a:p>
            <a:endParaRPr lang="en-US"/>
          </a:p>
          <a:p>
            <a:endParaRPr lang="en-US"/>
          </a:p>
          <a:p>
            <a:r>
              <a:rPr lang="vi-VN"/>
              <a:t>S</a:t>
            </a:r>
            <a:r>
              <a:rPr lang="en-US"/>
              <a:t> </a:t>
            </a:r>
            <a:r>
              <a:rPr lang="vi-VN"/>
              <a:t>là bit dấu:</a:t>
            </a:r>
          </a:p>
          <a:p>
            <a:pPr marL="914400" lvl="1" indent="0">
              <a:buNone/>
            </a:pPr>
            <a:r>
              <a:rPr lang="vi-VN"/>
              <a:t>S = 0 </a:t>
            </a:r>
            <a:r>
              <a:rPr lang="en-US">
                <a:sym typeface="Wingdings" panose="05000000000000000000" pitchFamily="2" charset="2"/>
              </a:rPr>
              <a:t> </a:t>
            </a:r>
            <a:r>
              <a:rPr lang="vi-VN"/>
              <a:t>số</a:t>
            </a:r>
            <a:r>
              <a:rPr lang="en-US"/>
              <a:t> </a:t>
            </a:r>
            <a:r>
              <a:rPr lang="vi-VN"/>
              <a:t>dương</a:t>
            </a:r>
          </a:p>
          <a:p>
            <a:pPr marL="914400" lvl="1" indent="0">
              <a:buNone/>
            </a:pPr>
            <a:r>
              <a:rPr lang="vi-VN"/>
              <a:t>S = 1 </a:t>
            </a:r>
            <a:r>
              <a:rPr lang="en-US">
                <a:sym typeface="Wingdings" panose="05000000000000000000" pitchFamily="2" charset="2"/>
              </a:rPr>
              <a:t> </a:t>
            </a:r>
            <a:r>
              <a:rPr lang="vi-VN"/>
              <a:t>số</a:t>
            </a:r>
            <a:r>
              <a:rPr lang="en-US"/>
              <a:t> </a:t>
            </a:r>
            <a:r>
              <a:rPr lang="vi-VN"/>
              <a:t>âm</a:t>
            </a:r>
          </a:p>
          <a:p>
            <a:r>
              <a:rPr lang="en-US"/>
              <a:t>e </a:t>
            </a:r>
            <a:r>
              <a:rPr lang="vi-VN"/>
              <a:t>(8 bit) là mã </a:t>
            </a:r>
            <a:r>
              <a:rPr lang="vi-VN" b="1" i="1"/>
              <a:t>excess-127</a:t>
            </a:r>
            <a:r>
              <a:rPr lang="en-US"/>
              <a:t> </a:t>
            </a:r>
            <a:r>
              <a:rPr lang="vi-VN"/>
              <a:t>của phần mũ</a:t>
            </a:r>
            <a:r>
              <a:rPr lang="en-US"/>
              <a:t> </a:t>
            </a:r>
            <a:r>
              <a:rPr lang="vi-VN"/>
              <a:t>E:</a:t>
            </a:r>
          </a:p>
          <a:p>
            <a:pPr marL="914400" lvl="1" indent="0">
              <a:buNone/>
            </a:pPr>
            <a:r>
              <a:rPr lang="vi-VN"/>
              <a:t>e = E+127 </a:t>
            </a:r>
            <a:r>
              <a:rPr lang="en-US">
                <a:sym typeface="Wingdings" panose="05000000000000000000" pitchFamily="2" charset="2"/>
              </a:rPr>
              <a:t> </a:t>
            </a:r>
            <a:r>
              <a:rPr lang="vi-VN"/>
              <a:t>E = e – 127 </a:t>
            </a:r>
          </a:p>
          <a:p>
            <a:pPr marL="914400" lvl="1" indent="0">
              <a:buNone/>
            </a:pPr>
            <a:r>
              <a:rPr lang="en-US"/>
              <a:t>G</a:t>
            </a:r>
            <a:r>
              <a:rPr lang="vi-VN"/>
              <a:t>iá trị 127 gọi là là độ</a:t>
            </a:r>
            <a:r>
              <a:rPr lang="en-US"/>
              <a:t> </a:t>
            </a:r>
            <a:r>
              <a:rPr lang="vi-VN"/>
              <a:t>lệch</a:t>
            </a:r>
          </a:p>
          <a:p>
            <a:r>
              <a:rPr lang="en-US"/>
              <a:t>m </a:t>
            </a:r>
            <a:r>
              <a:rPr lang="vi-VN"/>
              <a:t>(23 bit) là phần lẻ</a:t>
            </a:r>
            <a:r>
              <a:rPr lang="en-US"/>
              <a:t> </a:t>
            </a:r>
            <a:r>
              <a:rPr lang="vi-VN"/>
              <a:t>của phần định trị M:</a:t>
            </a:r>
          </a:p>
          <a:p>
            <a:pPr marL="914400" lvl="1" indent="0">
              <a:buNone/>
            </a:pPr>
            <a:r>
              <a:rPr lang="vi-VN"/>
              <a:t>M = 1.m </a:t>
            </a:r>
          </a:p>
          <a:p>
            <a:r>
              <a:rPr lang="vi-VN"/>
              <a:t>Công thức xác định giá trị của số</a:t>
            </a:r>
            <a:r>
              <a:rPr lang="en-US"/>
              <a:t> </a:t>
            </a:r>
            <a:r>
              <a:rPr lang="vi-VN"/>
              <a:t>thực</a:t>
            </a:r>
            <a:r>
              <a:rPr lang="en-US"/>
              <a:t>:</a:t>
            </a:r>
          </a:p>
          <a:p>
            <a:pPr marL="0" indent="0">
              <a:buNone/>
            </a:pPr>
            <a:r>
              <a:rPr lang="pt-BR"/>
              <a:t>		</a:t>
            </a:r>
            <a:r>
              <a:rPr lang="pt-BR" b="1"/>
              <a:t>X = (-1)</a:t>
            </a:r>
            <a:r>
              <a:rPr lang="pt-BR" b="1" baseline="30000"/>
              <a:t>S</a:t>
            </a:r>
            <a:r>
              <a:rPr lang="pt-BR" b="1" baseline="-25000"/>
              <a:t>*</a:t>
            </a:r>
            <a:r>
              <a:rPr lang="pt-BR" b="1"/>
              <a:t>1.m </a:t>
            </a:r>
            <a:r>
              <a:rPr lang="pt-BR" b="1" baseline="-25000"/>
              <a:t>*</a:t>
            </a:r>
            <a:r>
              <a:rPr lang="pt-BR" b="1"/>
              <a:t> 2</a:t>
            </a:r>
            <a:r>
              <a:rPr lang="pt-BR" b="1" baseline="30000"/>
              <a:t>e-127</a:t>
            </a:r>
            <a:endParaRPr lang="en-US" b="1" baseline="30000"/>
          </a:p>
        </p:txBody>
      </p:sp>
      <p:pic>
        <p:nvPicPr>
          <p:cNvPr id="4" name="Picture 3"/>
          <p:cNvPicPr>
            <a:picLocks noChangeAspect="1"/>
          </p:cNvPicPr>
          <p:nvPr/>
        </p:nvPicPr>
        <p:blipFill>
          <a:blip r:embed="rId2"/>
          <a:stretch>
            <a:fillRect/>
          </a:stretch>
        </p:blipFill>
        <p:spPr>
          <a:xfrm>
            <a:off x="1763688" y="1196751"/>
            <a:ext cx="5616624" cy="720081"/>
          </a:xfrm>
          <a:prstGeom prst="rect">
            <a:avLst/>
          </a:prstGeom>
        </p:spPr>
      </p:pic>
      <p:pic>
        <p:nvPicPr>
          <p:cNvPr id="5" name="Picture 4">
            <a:extLst>
              <a:ext uri="{FF2B5EF4-FFF2-40B4-BE49-F238E27FC236}">
                <a16:creationId xmlns:a16="http://schemas.microsoft.com/office/drawing/2014/main" id="{C78FC1EA-166C-46E3-B7B4-CA85E221B7AF}"/>
              </a:ext>
            </a:extLst>
          </p:cNvPr>
          <p:cNvPicPr>
            <a:picLocks noChangeAspect="1"/>
          </p:cNvPicPr>
          <p:nvPr/>
        </p:nvPicPr>
        <p:blipFill>
          <a:blip r:embed="rId3"/>
          <a:stretch>
            <a:fillRect/>
          </a:stretch>
        </p:blipFill>
        <p:spPr>
          <a:xfrm>
            <a:off x="6876256" y="2452807"/>
            <a:ext cx="2117390" cy="1120209"/>
          </a:xfrm>
          <a:prstGeom prst="rect">
            <a:avLst/>
          </a:prstGeom>
        </p:spPr>
      </p:pic>
    </p:spTree>
    <p:extLst>
      <p:ext uri="{BB962C8B-B14F-4D97-AF65-F5344CB8AC3E}">
        <p14:creationId xmlns:p14="http://schemas.microsoft.com/office/powerpoint/2010/main" val="613974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vi-VN"/>
              <a:t>Xác định giá trị của số</a:t>
            </a:r>
            <a:r>
              <a:rPr lang="en-US"/>
              <a:t> </a:t>
            </a:r>
            <a:r>
              <a:rPr lang="vi-VN"/>
              <a:t>thực được biểu diễn bằng 32-bit như</a:t>
            </a:r>
            <a:r>
              <a:rPr lang="en-US"/>
              <a:t> </a:t>
            </a:r>
            <a:r>
              <a:rPr lang="vi-VN"/>
              <a:t>sau</a:t>
            </a:r>
            <a:r>
              <a:rPr lang="en-US"/>
              <a:t>:</a:t>
            </a:r>
          </a:p>
          <a:p>
            <a:r>
              <a:rPr lang="en-US" b="1">
                <a:solidFill>
                  <a:srgbClr val="FF0000"/>
                </a:solidFill>
              </a:rPr>
              <a:t>1</a:t>
            </a:r>
            <a:r>
              <a:rPr lang="en-US" b="1">
                <a:solidFill>
                  <a:srgbClr val="00B0F0"/>
                </a:solidFill>
              </a:rPr>
              <a:t>100</a:t>
            </a:r>
            <a:r>
              <a:rPr lang="en-US"/>
              <a:t> </a:t>
            </a:r>
            <a:r>
              <a:rPr lang="en-US" b="1">
                <a:solidFill>
                  <a:srgbClr val="00B0F0"/>
                </a:solidFill>
              </a:rPr>
              <a:t>0001 0</a:t>
            </a:r>
            <a:r>
              <a:rPr lang="en-US"/>
              <a:t>101 0110 0000 0000 0000 0000</a:t>
            </a:r>
          </a:p>
          <a:p>
            <a:pPr marL="457200" lvl="1" indent="0">
              <a:buNone/>
            </a:pPr>
            <a:r>
              <a:rPr lang="pt-BR"/>
              <a:t>   S = </a:t>
            </a:r>
            <a:r>
              <a:rPr lang="pt-BR" b="1">
                <a:solidFill>
                  <a:srgbClr val="FF0000"/>
                </a:solidFill>
              </a:rPr>
              <a:t>1</a:t>
            </a:r>
            <a:r>
              <a:rPr lang="pt-BR"/>
              <a:t> </a:t>
            </a:r>
            <a:r>
              <a:rPr lang="pt-BR">
                <a:sym typeface="Wingdings" panose="05000000000000000000" pitchFamily="2" charset="2"/>
              </a:rPr>
              <a:t> </a:t>
            </a:r>
            <a:r>
              <a:rPr lang="pt-BR"/>
              <a:t>số âm</a:t>
            </a:r>
          </a:p>
          <a:p>
            <a:pPr marL="457200" lvl="1" indent="0">
              <a:buNone/>
            </a:pPr>
            <a:r>
              <a:rPr lang="pt-BR"/>
              <a:t>   e = </a:t>
            </a:r>
            <a:r>
              <a:rPr lang="pt-BR" b="1">
                <a:solidFill>
                  <a:srgbClr val="00B0F0"/>
                </a:solidFill>
              </a:rPr>
              <a:t>1000 0010</a:t>
            </a:r>
            <a:r>
              <a:rPr lang="pt-BR" baseline="-25000"/>
              <a:t>2</a:t>
            </a:r>
            <a:r>
              <a:rPr lang="pt-BR"/>
              <a:t> = 130 </a:t>
            </a:r>
            <a:r>
              <a:rPr lang="pt-BR">
                <a:sym typeface="Wingdings" panose="05000000000000000000" pitchFamily="2" charset="2"/>
              </a:rPr>
              <a:t> </a:t>
            </a:r>
            <a:r>
              <a:rPr lang="pt-BR"/>
              <a:t>E = 130-127 = 3</a:t>
            </a:r>
          </a:p>
          <a:p>
            <a:r>
              <a:rPr lang="es-ES"/>
              <a:t>Vậy:</a:t>
            </a:r>
          </a:p>
          <a:p>
            <a:pPr marL="0" indent="0">
              <a:buNone/>
            </a:pPr>
            <a:r>
              <a:rPr lang="es-ES"/>
              <a:t>	X =(-1)</a:t>
            </a:r>
            <a:r>
              <a:rPr lang="es-ES" baseline="30000"/>
              <a:t>1</a:t>
            </a:r>
            <a:r>
              <a:rPr lang="es-ES"/>
              <a:t> * 1.10101100 * 2</a:t>
            </a:r>
            <a:r>
              <a:rPr lang="es-ES" baseline="30000"/>
              <a:t>3</a:t>
            </a:r>
            <a:r>
              <a:rPr lang="es-ES"/>
              <a:t>= -1101.011 = -13.375</a:t>
            </a:r>
          </a:p>
          <a:p>
            <a:pPr marL="0" indent="0" algn="ctr">
              <a:buNone/>
            </a:pPr>
            <a:r>
              <a:rPr lang="en-US" sz="1800"/>
              <a:t>(m=0.</a:t>
            </a:r>
            <a:r>
              <a:rPr lang="es-ES" sz="1800"/>
              <a:t>10101100000000000000000=</a:t>
            </a:r>
            <a:r>
              <a:rPr lang="en-US" sz="1800"/>
              <a:t>0.</a:t>
            </a:r>
            <a:r>
              <a:rPr lang="es-ES" sz="1800"/>
              <a:t>101011=</a:t>
            </a:r>
            <a:r>
              <a:rPr lang="en-US" sz="1800"/>
              <a:t>0.</a:t>
            </a:r>
            <a:r>
              <a:rPr lang="es-ES" sz="1800"/>
              <a:t>10101100)</a:t>
            </a:r>
            <a:endParaRPr lang="en-US" sz="1800"/>
          </a:p>
          <a:p>
            <a:r>
              <a:rPr lang="en-US"/>
              <a:t>0011 1111 1000 0000 0000 0000 0000 0000 = ?</a:t>
            </a:r>
          </a:p>
          <a:p>
            <a:pPr marL="0" indent="0">
              <a:buNone/>
            </a:pPr>
            <a:r>
              <a:rPr lang="en-US"/>
              <a:t>    = +1.0</a:t>
            </a:r>
          </a:p>
        </p:txBody>
      </p:sp>
      <p:sp>
        <p:nvSpPr>
          <p:cNvPr id="4" name="TextBox 3">
            <a:extLst>
              <a:ext uri="{FF2B5EF4-FFF2-40B4-BE49-F238E27FC236}">
                <a16:creationId xmlns:a16="http://schemas.microsoft.com/office/drawing/2014/main" id="{818C13F4-DF7A-42C3-8FD1-44A263A354C0}"/>
              </a:ext>
            </a:extLst>
          </p:cNvPr>
          <p:cNvSpPr txBox="1"/>
          <p:nvPr/>
        </p:nvSpPr>
        <p:spPr>
          <a:xfrm>
            <a:off x="6228184" y="44624"/>
            <a:ext cx="2664296" cy="923330"/>
          </a:xfrm>
          <a:prstGeom prst="rect">
            <a:avLst/>
          </a:prstGeom>
          <a:noFill/>
          <a:ln>
            <a:solidFill>
              <a:srgbClr val="FF0000"/>
            </a:solidFill>
          </a:ln>
        </p:spPr>
        <p:txBody>
          <a:bodyPr wrap="square" rtlCol="0">
            <a:spAutoFit/>
          </a:bodyPr>
          <a:lstStyle/>
          <a:p>
            <a:r>
              <a:rPr lang="en-US" sz="1800"/>
              <a:t>E=e-127</a:t>
            </a:r>
          </a:p>
          <a:p>
            <a:r>
              <a:rPr lang="en-US" sz="1800"/>
              <a:t>M=1.m</a:t>
            </a:r>
          </a:p>
          <a:p>
            <a:r>
              <a:rPr lang="pt-BR" sz="1800" b="1"/>
              <a:t>X = (-1)</a:t>
            </a:r>
            <a:r>
              <a:rPr lang="pt-BR" sz="1800" b="1" baseline="30000"/>
              <a:t>S</a:t>
            </a:r>
            <a:r>
              <a:rPr lang="pt-BR" sz="1800" b="1" baseline="-25000"/>
              <a:t>*</a:t>
            </a:r>
            <a:r>
              <a:rPr lang="pt-BR" sz="1800" b="1"/>
              <a:t>1.m </a:t>
            </a:r>
            <a:r>
              <a:rPr lang="pt-BR" sz="1800" b="1" baseline="-25000"/>
              <a:t>*</a:t>
            </a:r>
            <a:r>
              <a:rPr lang="pt-BR" sz="1800" b="1"/>
              <a:t> 2</a:t>
            </a:r>
            <a:r>
              <a:rPr lang="pt-BR" sz="1800" b="1" baseline="30000"/>
              <a:t>e-127</a:t>
            </a:r>
            <a:endParaRPr lang="en-US" sz="1800"/>
          </a:p>
        </p:txBody>
      </p:sp>
    </p:spTree>
    <p:extLst>
      <p:ext uri="{BB962C8B-B14F-4D97-AF65-F5344CB8AC3E}">
        <p14:creationId xmlns:p14="http://schemas.microsoft.com/office/powerpoint/2010/main" val="418198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Biểu diễn số thực X= 83.75 về dạng số dấu chấm động IEEE 754 32-bit</a:t>
            </a:r>
          </a:p>
          <a:p>
            <a:pPr marL="0" indent="0" algn="ctr">
              <a:buNone/>
            </a:pPr>
            <a:r>
              <a:rPr lang="pt-BR" b="1"/>
              <a:t>Dạng nhị phân: X = (-1)</a:t>
            </a:r>
            <a:r>
              <a:rPr lang="pt-BR" b="1" baseline="30000"/>
              <a:t>S</a:t>
            </a:r>
            <a:r>
              <a:rPr lang="pt-BR" b="1" baseline="-25000"/>
              <a:t>*</a:t>
            </a:r>
            <a:r>
              <a:rPr lang="pt-BR" b="1"/>
              <a:t>1.m </a:t>
            </a:r>
            <a:r>
              <a:rPr lang="pt-BR" b="1" baseline="-25000"/>
              <a:t>*</a:t>
            </a:r>
            <a:r>
              <a:rPr lang="pt-BR" b="1"/>
              <a:t> 2</a:t>
            </a:r>
            <a:r>
              <a:rPr lang="pt-BR" b="1" baseline="30000"/>
              <a:t>e-127</a:t>
            </a:r>
            <a:endParaRPr lang="en-US"/>
          </a:p>
          <a:p>
            <a:r>
              <a:rPr lang="en-US"/>
              <a:t>X = 83.75</a:t>
            </a:r>
            <a:r>
              <a:rPr lang="en-US" baseline="-25000"/>
              <a:t>10</a:t>
            </a:r>
            <a:r>
              <a:rPr lang="en-US"/>
              <a:t> = 1010011.11</a:t>
            </a:r>
            <a:r>
              <a:rPr lang="en-US" baseline="-25000"/>
              <a:t>2</a:t>
            </a:r>
            <a:r>
              <a:rPr lang="en-US"/>
              <a:t> = 1.01001111 x 2</a:t>
            </a:r>
            <a:r>
              <a:rPr lang="en-US" baseline="30000"/>
              <a:t>6</a:t>
            </a:r>
          </a:p>
          <a:p>
            <a:pPr marL="0" indent="0">
              <a:buNone/>
            </a:pPr>
            <a:r>
              <a:rPr lang="en-US"/>
              <a:t>	X=1.01001111</a:t>
            </a:r>
            <a:r>
              <a:rPr lang="en-US">
                <a:solidFill>
                  <a:srgbClr val="7030A0"/>
                </a:solidFill>
              </a:rPr>
              <a:t>000000000000000</a:t>
            </a:r>
            <a:r>
              <a:rPr lang="en-US"/>
              <a:t> x 2</a:t>
            </a:r>
            <a:r>
              <a:rPr lang="en-US" baseline="30000"/>
              <a:t>6</a:t>
            </a:r>
          </a:p>
          <a:p>
            <a:r>
              <a:rPr lang="en-US"/>
              <a:t>Ta có:</a:t>
            </a:r>
          </a:p>
          <a:p>
            <a:pPr marL="854075" lvl="1" indent="0">
              <a:buNone/>
            </a:pPr>
            <a:r>
              <a:rPr lang="vi-VN"/>
              <a:t>S = </a:t>
            </a:r>
            <a:r>
              <a:rPr lang="vi-VN">
                <a:solidFill>
                  <a:srgbClr val="FF0000"/>
                </a:solidFill>
              </a:rPr>
              <a:t>0</a:t>
            </a:r>
            <a:r>
              <a:rPr lang="en-US"/>
              <a:t> </a:t>
            </a:r>
            <a:r>
              <a:rPr lang="vi-VN"/>
              <a:t>vì đây là số</a:t>
            </a:r>
            <a:r>
              <a:rPr lang="en-US"/>
              <a:t> </a:t>
            </a:r>
            <a:r>
              <a:rPr lang="vi-VN"/>
              <a:t>dươn</a:t>
            </a:r>
            <a:r>
              <a:rPr lang="en-US"/>
              <a:t>g</a:t>
            </a:r>
          </a:p>
          <a:p>
            <a:pPr marL="854075" lvl="1" indent="0">
              <a:buNone/>
            </a:pPr>
            <a:r>
              <a:rPr lang="en-US"/>
              <a:t>E = e-127 = 6 </a:t>
            </a:r>
            <a:r>
              <a:rPr lang="en-US">
                <a:sym typeface="Wingdings" panose="05000000000000000000" pitchFamily="2" charset="2"/>
              </a:rPr>
              <a:t> </a:t>
            </a:r>
            <a:r>
              <a:rPr lang="en-US"/>
              <a:t>e = 127 + 6 = 133</a:t>
            </a:r>
            <a:r>
              <a:rPr lang="en-US" baseline="-25000"/>
              <a:t>10 </a:t>
            </a:r>
            <a:r>
              <a:rPr lang="en-US"/>
              <a:t>= </a:t>
            </a:r>
            <a:r>
              <a:rPr lang="en-US">
                <a:solidFill>
                  <a:srgbClr val="0070C0"/>
                </a:solidFill>
              </a:rPr>
              <a:t>1000 0101</a:t>
            </a:r>
            <a:r>
              <a:rPr lang="en-US" baseline="-25000"/>
              <a:t>2</a:t>
            </a:r>
            <a:endParaRPr lang="en-US"/>
          </a:p>
          <a:p>
            <a:r>
              <a:rPr lang="en-US"/>
              <a:t>Vậy:</a:t>
            </a:r>
          </a:p>
          <a:p>
            <a:pPr marL="0" indent="0">
              <a:buNone/>
            </a:pPr>
            <a:r>
              <a:rPr lang="en-US"/>
              <a:t>	X = </a:t>
            </a:r>
            <a:r>
              <a:rPr lang="en-US">
                <a:solidFill>
                  <a:srgbClr val="FF0000"/>
                </a:solidFill>
              </a:rPr>
              <a:t>0</a:t>
            </a:r>
            <a:r>
              <a:rPr lang="en-US">
                <a:solidFill>
                  <a:srgbClr val="0070C0"/>
                </a:solidFill>
              </a:rPr>
              <a:t>100 0010</a:t>
            </a:r>
            <a:r>
              <a:rPr lang="en-US"/>
              <a:t> </a:t>
            </a:r>
            <a:r>
              <a:rPr lang="en-US">
                <a:solidFill>
                  <a:srgbClr val="0070C0"/>
                </a:solidFill>
              </a:rPr>
              <a:t>1</a:t>
            </a:r>
            <a:r>
              <a:rPr lang="en-US"/>
              <a:t>010 0111 1000 0000 0000 0000</a:t>
            </a:r>
          </a:p>
        </p:txBody>
      </p:sp>
      <p:pic>
        <p:nvPicPr>
          <p:cNvPr id="4" name="Picture 3">
            <a:extLst>
              <a:ext uri="{FF2B5EF4-FFF2-40B4-BE49-F238E27FC236}">
                <a16:creationId xmlns:a16="http://schemas.microsoft.com/office/drawing/2014/main" id="{D08D9D21-85BE-4516-90AD-1A02B8358B2F}"/>
              </a:ext>
            </a:extLst>
          </p:cNvPr>
          <p:cNvPicPr>
            <a:picLocks noChangeAspect="1"/>
          </p:cNvPicPr>
          <p:nvPr/>
        </p:nvPicPr>
        <p:blipFill>
          <a:blip r:embed="rId3"/>
          <a:stretch>
            <a:fillRect/>
          </a:stretch>
        </p:blipFill>
        <p:spPr>
          <a:xfrm>
            <a:off x="3013052" y="351110"/>
            <a:ext cx="5616624" cy="432048"/>
          </a:xfrm>
          <a:prstGeom prst="rect">
            <a:avLst/>
          </a:prstGeom>
        </p:spPr>
      </p:pic>
    </p:spTree>
    <p:extLst>
      <p:ext uri="{BB962C8B-B14F-4D97-AF65-F5344CB8AC3E}">
        <p14:creationId xmlns:p14="http://schemas.microsoft.com/office/powerpoint/2010/main" val="320006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trường hợp đặc biệt</a:t>
            </a:r>
          </a:p>
        </p:txBody>
      </p:sp>
      <p:sp>
        <p:nvSpPr>
          <p:cNvPr id="3" name="Content Placeholder 2"/>
          <p:cNvSpPr>
            <a:spLocks noGrp="1"/>
          </p:cNvSpPr>
          <p:nvPr>
            <p:ph idx="1"/>
          </p:nvPr>
        </p:nvSpPr>
        <p:spPr/>
        <p:txBody>
          <a:bodyPr/>
          <a:lstStyle/>
          <a:p>
            <a:r>
              <a:rPr lang="en-US"/>
              <a:t>Các bit của e bằng 0, các bit của m bằng 0, thì X = ±0</a:t>
            </a:r>
          </a:p>
          <a:p>
            <a:pPr marL="0" indent="0">
              <a:buNone/>
            </a:pPr>
            <a:r>
              <a:rPr lang="en-US"/>
              <a:t>x000 0000 0000 0000 0000 0000 0000 0000 </a:t>
            </a:r>
            <a:r>
              <a:rPr lang="en-US">
                <a:sym typeface="Wingdings" panose="05000000000000000000" pitchFamily="2" charset="2"/>
              </a:rPr>
              <a:t> </a:t>
            </a:r>
            <a:r>
              <a:rPr lang="en-US"/>
              <a:t>X = ±0</a:t>
            </a:r>
          </a:p>
          <a:p>
            <a:r>
              <a:rPr lang="en-US"/>
              <a:t>Các bit của e bằng 1, các bit của m bằng 0, thì X = ±∞</a:t>
            </a:r>
          </a:p>
          <a:p>
            <a:pPr marL="0" indent="0">
              <a:buNone/>
            </a:pPr>
            <a:r>
              <a:rPr lang="en-US"/>
              <a:t>x111 1111 1000 0000 0000 0000 0000 0000 </a:t>
            </a:r>
            <a:r>
              <a:rPr lang="en-US">
                <a:sym typeface="Wingdings" panose="05000000000000000000" pitchFamily="2" charset="2"/>
              </a:rPr>
              <a:t> </a:t>
            </a:r>
            <a:r>
              <a:rPr lang="en-US"/>
              <a:t>X=±∞</a:t>
            </a:r>
          </a:p>
          <a:p>
            <a:r>
              <a:rPr lang="en-US"/>
              <a:t>Các bit của e bằng 1, còn m có ít nhất một bit bằng 1, thì nó không biểu diễn cho số nào.</a:t>
            </a:r>
          </a:p>
        </p:txBody>
      </p:sp>
      <p:pic>
        <p:nvPicPr>
          <p:cNvPr id="4" name="Picture 3">
            <a:extLst>
              <a:ext uri="{FF2B5EF4-FFF2-40B4-BE49-F238E27FC236}">
                <a16:creationId xmlns:a16="http://schemas.microsoft.com/office/drawing/2014/main" id="{6B2CBDCF-0ECD-4D93-9E37-2F85E8B44303}"/>
              </a:ext>
            </a:extLst>
          </p:cNvPr>
          <p:cNvPicPr>
            <a:picLocks noChangeAspect="1"/>
          </p:cNvPicPr>
          <p:nvPr/>
        </p:nvPicPr>
        <p:blipFill>
          <a:blip r:embed="rId2"/>
          <a:stretch>
            <a:fillRect/>
          </a:stretch>
        </p:blipFill>
        <p:spPr>
          <a:xfrm>
            <a:off x="764084" y="5316116"/>
            <a:ext cx="7488832" cy="950168"/>
          </a:xfrm>
          <a:prstGeom prst="rect">
            <a:avLst/>
          </a:prstGeom>
        </p:spPr>
      </p:pic>
    </p:spTree>
    <p:extLst>
      <p:ext uri="{BB962C8B-B14F-4D97-AF65-F5344CB8AC3E}">
        <p14:creationId xmlns:p14="http://schemas.microsoft.com/office/powerpoint/2010/main" val="125759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Hệ thống vị trí số</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a:t>Mỗi số trong một hệ thống số đươc biểu diễn bằng một chuỗi các chữ số, mỗi vị trí </a:t>
                </a:r>
                <a:r>
                  <a:rPr lang="en-US" sz="2400" i="1"/>
                  <a:t>i</a:t>
                </a:r>
                <a:r>
                  <a:rPr lang="en-US" sz="2400"/>
                  <a:t> của chữ số có một trọng số r</a:t>
                </a:r>
                <a:r>
                  <a:rPr lang="en-US" sz="2400" i="1" baseline="30000"/>
                  <a:t>i</a:t>
                </a:r>
                <a:r>
                  <a:rPr lang="en-US" sz="2400"/>
                  <a:t>, r là cơ số trong hệ thống</a:t>
                </a:r>
              </a:p>
              <a:p>
                <a:r>
                  <a:rPr lang="en-US" sz="2400"/>
                  <a:t>Dạng tổng quát của một số trong hệ thống số với cơ số r là:</a:t>
                </a:r>
              </a:p>
              <a:p>
                <a:pPr marL="0" indent="0">
                  <a:buNone/>
                </a:pPr>
                <a:r>
                  <a:rPr lang="en-US" sz="2400"/>
                  <a:t>	</a:t>
                </a:r>
                <a:r>
                  <a:rPr lang="en-US" sz="2000" b="1"/>
                  <a:t>(…a</a:t>
                </a:r>
                <a:r>
                  <a:rPr lang="en-US" sz="2000" b="1" baseline="-25000"/>
                  <a:t>3</a:t>
                </a:r>
                <a:r>
                  <a:rPr lang="en-US" sz="2000" b="1"/>
                  <a:t>a</a:t>
                </a:r>
                <a:r>
                  <a:rPr lang="en-US" sz="2000" b="1" baseline="-25000"/>
                  <a:t>2</a:t>
                </a:r>
                <a:r>
                  <a:rPr lang="en-US" sz="2000" b="1"/>
                  <a:t>a</a:t>
                </a:r>
                <a:r>
                  <a:rPr lang="en-US" sz="2000" b="1" baseline="-25000"/>
                  <a:t>1</a:t>
                </a:r>
                <a:r>
                  <a:rPr lang="en-US" sz="2000" b="1"/>
                  <a:t>a</a:t>
                </a:r>
                <a:r>
                  <a:rPr lang="en-US" sz="2000" b="1" baseline="-25000"/>
                  <a:t>0</a:t>
                </a:r>
                <a:r>
                  <a:rPr lang="en-US" sz="2000" b="1"/>
                  <a:t>a</a:t>
                </a:r>
                <a:r>
                  <a:rPr lang="en-US" sz="2000" b="1" baseline="-25000"/>
                  <a:t>-1</a:t>
                </a:r>
                <a:r>
                  <a:rPr lang="en-US" sz="2000" b="1"/>
                  <a:t>a</a:t>
                </a:r>
                <a:r>
                  <a:rPr lang="en-US" sz="2000" b="1" baseline="-25000"/>
                  <a:t>-2</a:t>
                </a:r>
                <a:r>
                  <a:rPr lang="en-US" sz="2000" b="1"/>
                  <a:t>a</a:t>
                </a:r>
                <a:r>
                  <a:rPr lang="en-US" sz="2000" b="1" baseline="-25000"/>
                  <a:t>-3</a:t>
                </a:r>
                <a:r>
                  <a:rPr lang="en-US" sz="2000" b="1"/>
                  <a:t>…)</a:t>
                </a:r>
                <a:r>
                  <a:rPr lang="en-US" sz="2000" b="1" baseline="-25000"/>
                  <a:t>r</a:t>
                </a:r>
                <a:endParaRPr lang="en-US" sz="2000" b="1"/>
              </a:p>
              <a:p>
                <a:pPr marL="0" indent="0">
                  <a:buNone/>
                </a:pPr>
                <a:r>
                  <a:rPr lang="en-US" sz="2000" b="1"/>
                  <a:t>	giá trị của a</a:t>
                </a:r>
                <a:r>
                  <a:rPr lang="en-US" sz="2000" b="1" baseline="-25000"/>
                  <a:t>i</a:t>
                </a:r>
                <a:r>
                  <a:rPr lang="en-US" sz="2000" b="1"/>
                  <a:t> là một số nguyên trong 0 </a:t>
                </a:r>
                <a14:m>
                  <m:oMath xmlns:m="http://schemas.openxmlformats.org/officeDocument/2006/math">
                    <m:r>
                      <a:rPr lang="en-US" sz="2000" b="1" i="1" smtClean="0">
                        <a:latin typeface="Cambria Math" panose="02040503050406030204" pitchFamily="18" charset="0"/>
                        <a:ea typeface="Cambria Math" panose="02040503050406030204" pitchFamily="18" charset="0"/>
                      </a:rPr>
                      <m:t>≤ </m:t>
                    </m:r>
                  </m:oMath>
                </a14:m>
                <a:r>
                  <a:rPr lang="en-US" sz="2000" b="1"/>
                  <a:t>a</a:t>
                </a:r>
                <a:r>
                  <a:rPr lang="en-US" sz="2000" b="1" baseline="-25000"/>
                  <a:t>i</a:t>
                </a:r>
                <a:r>
                  <a:rPr lang="en-US" sz="2000" b="1"/>
                  <a:t> &lt; r</a:t>
                </a:r>
              </a:p>
              <a:p>
                <a:r>
                  <a:rPr lang="en-US" sz="2400"/>
                  <a:t>Giá trị thập phân của số được tính theo công thức</a:t>
                </a:r>
              </a:p>
              <a:p>
                <a:pPr marL="0" indent="0">
                  <a:buNone/>
                </a:pPr>
                <a:r>
                  <a:rPr lang="en-US" sz="2400"/>
                  <a:t>	</a:t>
                </a:r>
                <a:r>
                  <a:rPr lang="en-US" sz="2400" b="1"/>
                  <a:t>…a</a:t>
                </a:r>
                <a:r>
                  <a:rPr lang="en-US" sz="2400" b="1" baseline="-25000"/>
                  <a:t>3</a:t>
                </a:r>
                <a:r>
                  <a:rPr lang="en-US" sz="2400" b="1"/>
                  <a:t>r</a:t>
                </a:r>
                <a:r>
                  <a:rPr lang="en-US" sz="2400" b="1" baseline="30000"/>
                  <a:t>3</a:t>
                </a:r>
                <a:r>
                  <a:rPr lang="en-US" sz="2400" b="1"/>
                  <a:t>+a</a:t>
                </a:r>
                <a:r>
                  <a:rPr lang="en-US" sz="2400" b="1" baseline="-25000"/>
                  <a:t>2</a:t>
                </a:r>
                <a:r>
                  <a:rPr lang="en-US" sz="2400" b="1"/>
                  <a:t>r</a:t>
                </a:r>
                <a:r>
                  <a:rPr lang="en-US" sz="2400" b="1" baseline="30000"/>
                  <a:t>2</a:t>
                </a:r>
                <a:r>
                  <a:rPr lang="en-US" sz="2400" b="1"/>
                  <a:t>+a</a:t>
                </a:r>
                <a:r>
                  <a:rPr lang="en-US" sz="2400" b="1" baseline="-25000"/>
                  <a:t>1</a:t>
                </a:r>
                <a:r>
                  <a:rPr lang="en-US" sz="2400" b="1"/>
                  <a:t>r</a:t>
                </a:r>
                <a:r>
                  <a:rPr lang="en-US" sz="2400" b="1" baseline="30000"/>
                  <a:t>1</a:t>
                </a:r>
                <a:r>
                  <a:rPr lang="en-US" sz="2400" b="1"/>
                  <a:t>+a</a:t>
                </a:r>
                <a:r>
                  <a:rPr lang="en-US" sz="2400" b="1" baseline="-25000"/>
                  <a:t>0</a:t>
                </a:r>
                <a:r>
                  <a:rPr lang="en-US" sz="2400" b="1"/>
                  <a:t>r</a:t>
                </a:r>
                <a:r>
                  <a:rPr lang="en-US" sz="2400" b="1" baseline="30000"/>
                  <a:t>0</a:t>
                </a:r>
                <a:r>
                  <a:rPr lang="en-US" sz="2400" b="1"/>
                  <a:t>+a</a:t>
                </a:r>
                <a:r>
                  <a:rPr lang="en-US" sz="2400" b="1" baseline="-25000"/>
                  <a:t>-1</a:t>
                </a:r>
                <a:r>
                  <a:rPr lang="en-US" sz="2400" b="1"/>
                  <a:t>r</a:t>
                </a:r>
                <a:r>
                  <a:rPr lang="en-US" sz="2400" b="1" baseline="30000"/>
                  <a:t>-1</a:t>
                </a:r>
                <a:r>
                  <a:rPr lang="en-US" sz="2400" b="1"/>
                  <a:t>+a</a:t>
                </a:r>
                <a:r>
                  <a:rPr lang="en-US" sz="2400" b="1" baseline="-25000"/>
                  <a:t>-2</a:t>
                </a:r>
                <a:r>
                  <a:rPr lang="en-US" sz="2400" b="1"/>
                  <a:t>r</a:t>
                </a:r>
                <a:r>
                  <a:rPr lang="en-US" sz="2400" b="1" baseline="30000"/>
                  <a:t>-2</a:t>
                </a:r>
                <a:r>
                  <a:rPr lang="en-US" sz="2400" b="1"/>
                  <a:t>+a</a:t>
                </a:r>
                <a:r>
                  <a:rPr lang="en-US" sz="2400" b="1" baseline="-25000"/>
                  <a:t>-3</a:t>
                </a:r>
                <a:r>
                  <a:rPr lang="en-US" sz="2400" b="1"/>
                  <a:t>r</a:t>
                </a:r>
                <a:r>
                  <a:rPr lang="en-US" sz="2400" b="1" baseline="30000"/>
                  <a:t>-3</a:t>
                </a:r>
                <a:r>
                  <a:rPr lang="en-US" sz="2400" b="1"/>
                  <a:t>+…</a:t>
                </a:r>
              </a:p>
              <a:p>
                <a:pPr marL="0" indent="0">
                  <a:buNone/>
                </a:pPr>
                <a:r>
                  <a:rPr lang="en-US" sz="2400" b="1"/>
                  <a:t>	= </a:t>
                </a:r>
                <a14:m>
                  <m:oMath xmlns:m="http://schemas.openxmlformats.org/officeDocument/2006/math">
                    <m:nary>
                      <m:naryPr>
                        <m:chr m:val="∑"/>
                        <m:supHide m:val="on"/>
                        <m:ctrlPr>
                          <a:rPr lang="en-US" sz="2400" b="1" i="1" smtClean="0">
                            <a:latin typeface="Cambria Math" panose="02040503050406030204" pitchFamily="18" charset="0"/>
                          </a:rPr>
                        </m:ctrlPr>
                      </m:naryPr>
                      <m:sub/>
                      <m:sup/>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𝒂</m:t>
                            </m:r>
                          </m:e>
                          <m:sub>
                            <m:r>
                              <a:rPr lang="en-US" sz="2400" b="1" i="1" smtClean="0">
                                <a:latin typeface="Cambria Math" panose="02040503050406030204" pitchFamily="18" charset="0"/>
                              </a:rPr>
                              <m:t>𝒊</m:t>
                            </m:r>
                          </m:sub>
                        </m:sSub>
                      </m:e>
                    </m:nary>
                    <m:r>
                      <a:rPr lang="en-US" sz="2400" b="1" i="1">
                        <a:latin typeface="Cambria Math" panose="02040503050406030204" pitchFamily="18" charset="0"/>
                      </a:rPr>
                      <m:t>𝒓</m:t>
                    </m:r>
                    <m:r>
                      <a:rPr lang="en-US" sz="2400" b="1" i="1" baseline="30000">
                        <a:latin typeface="Cambria Math" panose="02040503050406030204" pitchFamily="18" charset="0"/>
                      </a:rPr>
                      <m:t>𝒊</m:t>
                    </m:r>
                  </m:oMath>
                </a14:m>
                <a:endParaRPr lang="en-US" sz="2400" b="1"/>
              </a:p>
              <a:p>
                <a:r>
                  <a:rPr lang="en-US" sz="2400"/>
                  <a:t>VD: xét số 11421.3 theo cơ số 5. Ta có vị trí và trọng số được liệt kê như bảng sau</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9" t="-865" r="-1192"/>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074580184"/>
              </p:ext>
            </p:extLst>
          </p:nvPr>
        </p:nvGraphicFramePr>
        <p:xfrm>
          <a:off x="1547664" y="5661248"/>
          <a:ext cx="6095999" cy="1097280"/>
        </p:xfrm>
        <a:graphic>
          <a:graphicData uri="http://schemas.openxmlformats.org/drawingml/2006/table">
            <a:tbl>
              <a:tblPr firstRow="1" bandRow="1">
                <a:tableStyleId>{5C22544A-7EE6-4342-B048-85BDC9FD1C3A}</a:tableStyleId>
              </a:tblPr>
              <a:tblGrid>
                <a:gridCol w="28319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599727">
                  <a:extLst>
                    <a:ext uri="{9D8B030D-6E8A-4147-A177-3AD203B41FA5}">
                      <a16:colId xmlns:a16="http://schemas.microsoft.com/office/drawing/2014/main" val="20006"/>
                    </a:ext>
                  </a:extLst>
                </a:gridCol>
              </a:tblGrid>
              <a:tr h="334915">
                <a:tc>
                  <a:txBody>
                    <a:bodyPr/>
                    <a:lstStyle/>
                    <a:p>
                      <a:r>
                        <a:rPr lang="en-US"/>
                        <a:t>Vị trí</a:t>
                      </a:r>
                    </a:p>
                  </a:txBody>
                  <a:tcPr/>
                </a:tc>
                <a:tc>
                  <a:txBody>
                    <a:bodyPr/>
                    <a:lstStyle/>
                    <a:p>
                      <a:r>
                        <a:rPr lang="en-US"/>
                        <a:t>4</a:t>
                      </a:r>
                    </a:p>
                  </a:txBody>
                  <a:tcPr/>
                </a:tc>
                <a:tc>
                  <a:txBody>
                    <a:bodyPr/>
                    <a:lstStyle/>
                    <a:p>
                      <a:r>
                        <a:rPr lang="en-US"/>
                        <a:t>3</a:t>
                      </a:r>
                    </a:p>
                  </a:txBody>
                  <a:tcPr/>
                </a:tc>
                <a:tc>
                  <a:txBody>
                    <a:bodyPr/>
                    <a:lstStyle/>
                    <a:p>
                      <a:r>
                        <a:rPr lang="en-US"/>
                        <a:t>2</a:t>
                      </a:r>
                    </a:p>
                  </a:txBody>
                  <a:tcPr/>
                </a:tc>
                <a:tc>
                  <a:txBody>
                    <a:bodyPr/>
                    <a:lstStyle/>
                    <a:p>
                      <a:r>
                        <a:rPr lang="en-US"/>
                        <a:t>1</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10000"/>
                  </a:ext>
                </a:extLst>
              </a:tr>
              <a:tr h="334915">
                <a:tc>
                  <a:txBody>
                    <a:bodyPr/>
                    <a:lstStyle/>
                    <a:p>
                      <a:r>
                        <a:rPr lang="en-US"/>
                        <a:t>Giá</a:t>
                      </a:r>
                      <a:r>
                        <a:rPr lang="en-US" baseline="0"/>
                        <a:t> trị dạng lũy thừa</a:t>
                      </a:r>
                      <a:endParaRPr lang="en-US"/>
                    </a:p>
                  </a:txBody>
                  <a:tcPr/>
                </a:tc>
                <a:tc>
                  <a:txBody>
                    <a:bodyPr/>
                    <a:lstStyle/>
                    <a:p>
                      <a:r>
                        <a:rPr lang="en-US"/>
                        <a:t>5</a:t>
                      </a:r>
                      <a:r>
                        <a:rPr lang="en-US" baseline="30000"/>
                        <a:t>4</a:t>
                      </a:r>
                    </a:p>
                  </a:txBody>
                  <a:tcPr/>
                </a:tc>
                <a:tc>
                  <a:txBody>
                    <a:bodyPr/>
                    <a:lstStyle/>
                    <a:p>
                      <a:r>
                        <a:rPr lang="en-US"/>
                        <a:t>5</a:t>
                      </a:r>
                      <a:r>
                        <a:rPr lang="en-US" baseline="30000"/>
                        <a:t>3</a:t>
                      </a:r>
                    </a:p>
                  </a:txBody>
                  <a:tcPr/>
                </a:tc>
                <a:tc>
                  <a:txBody>
                    <a:bodyPr/>
                    <a:lstStyle/>
                    <a:p>
                      <a:r>
                        <a:rPr lang="en-US"/>
                        <a:t>5</a:t>
                      </a:r>
                      <a:r>
                        <a:rPr lang="en-US" baseline="30000"/>
                        <a:t>2</a:t>
                      </a:r>
                    </a:p>
                  </a:txBody>
                  <a:tcPr/>
                </a:tc>
                <a:tc>
                  <a:txBody>
                    <a:bodyPr/>
                    <a:lstStyle/>
                    <a:p>
                      <a:r>
                        <a:rPr lang="en-US"/>
                        <a:t>5</a:t>
                      </a:r>
                      <a:r>
                        <a:rPr lang="en-US" baseline="30000"/>
                        <a:t>1</a:t>
                      </a:r>
                    </a:p>
                  </a:txBody>
                  <a:tcPr/>
                </a:tc>
                <a:tc>
                  <a:txBody>
                    <a:bodyPr/>
                    <a:lstStyle/>
                    <a:p>
                      <a:r>
                        <a:rPr lang="en-US"/>
                        <a:t>5</a:t>
                      </a:r>
                      <a:r>
                        <a:rPr lang="en-US" baseline="30000"/>
                        <a:t>0</a:t>
                      </a:r>
                    </a:p>
                  </a:txBody>
                  <a:tcPr/>
                </a:tc>
                <a:tc>
                  <a:txBody>
                    <a:bodyPr/>
                    <a:lstStyle/>
                    <a:p>
                      <a:r>
                        <a:rPr lang="en-US"/>
                        <a:t>5</a:t>
                      </a:r>
                      <a:r>
                        <a:rPr lang="en-US" baseline="30000"/>
                        <a:t>-1</a:t>
                      </a:r>
                    </a:p>
                  </a:txBody>
                  <a:tcPr/>
                </a:tc>
                <a:extLst>
                  <a:ext uri="{0D108BD9-81ED-4DB2-BD59-A6C34878D82A}">
                    <a16:rowId xmlns:a16="http://schemas.microsoft.com/office/drawing/2014/main" val="10001"/>
                  </a:ext>
                </a:extLst>
              </a:tr>
              <a:tr h="334915">
                <a:tc>
                  <a:txBody>
                    <a:bodyPr/>
                    <a:lstStyle/>
                    <a:p>
                      <a:r>
                        <a:rPr lang="en-US"/>
                        <a:t>Giá</a:t>
                      </a:r>
                      <a:r>
                        <a:rPr lang="en-US" baseline="0"/>
                        <a:t> trị thập phân</a:t>
                      </a:r>
                      <a:endParaRPr lang="en-US"/>
                    </a:p>
                  </a:txBody>
                  <a:tcPr/>
                </a:tc>
                <a:tc>
                  <a:txBody>
                    <a:bodyPr/>
                    <a:lstStyle/>
                    <a:p>
                      <a:r>
                        <a:rPr lang="en-US"/>
                        <a:t>625</a:t>
                      </a:r>
                    </a:p>
                  </a:txBody>
                  <a:tcPr/>
                </a:tc>
                <a:tc>
                  <a:txBody>
                    <a:bodyPr/>
                    <a:lstStyle/>
                    <a:p>
                      <a:r>
                        <a:rPr lang="en-US"/>
                        <a:t>125</a:t>
                      </a:r>
                    </a:p>
                  </a:txBody>
                  <a:tcPr/>
                </a:tc>
                <a:tc>
                  <a:txBody>
                    <a:bodyPr/>
                    <a:lstStyle/>
                    <a:p>
                      <a:r>
                        <a:rPr lang="en-US"/>
                        <a:t>25</a:t>
                      </a:r>
                    </a:p>
                  </a:txBody>
                  <a:tcPr/>
                </a:tc>
                <a:tc>
                  <a:txBody>
                    <a:bodyPr/>
                    <a:lstStyle/>
                    <a:p>
                      <a:r>
                        <a:rPr lang="en-US"/>
                        <a:t>5</a:t>
                      </a:r>
                    </a:p>
                  </a:txBody>
                  <a:tcPr/>
                </a:tc>
                <a:tc>
                  <a:txBody>
                    <a:bodyPr/>
                    <a:lstStyle/>
                    <a:p>
                      <a:r>
                        <a:rPr lang="en-US"/>
                        <a:t>1</a:t>
                      </a:r>
                    </a:p>
                  </a:txBody>
                  <a:tcPr/>
                </a:tc>
                <a:tc>
                  <a:txBody>
                    <a:bodyPr/>
                    <a:lstStyle/>
                    <a:p>
                      <a:r>
                        <a:rPr lang="en-US"/>
                        <a:t>0.2</a:t>
                      </a:r>
                    </a:p>
                  </a:txBody>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AD62C5BB-0F7C-4CC5-A39F-4F9A804BA9DF}"/>
              </a:ext>
            </a:extLst>
          </p:cNvPr>
          <p:cNvSpPr txBox="1"/>
          <p:nvPr/>
        </p:nvSpPr>
        <p:spPr>
          <a:xfrm>
            <a:off x="7152475" y="5261138"/>
            <a:ext cx="2026568" cy="400110"/>
          </a:xfrm>
          <a:prstGeom prst="rect">
            <a:avLst/>
          </a:prstGeom>
          <a:noFill/>
        </p:spPr>
        <p:txBody>
          <a:bodyPr wrap="square" rtlCol="0">
            <a:spAutoFit/>
          </a:bodyPr>
          <a:lstStyle/>
          <a:p>
            <a:r>
              <a:rPr lang="en-US" sz="2000" b="1">
                <a:solidFill>
                  <a:srgbClr val="FF0000"/>
                </a:solidFill>
              </a:rPr>
              <a:t>11421.3</a:t>
            </a:r>
            <a:r>
              <a:rPr lang="en-US" sz="2000" b="1" baseline="-25000">
                <a:solidFill>
                  <a:srgbClr val="00B0F0"/>
                </a:solidFill>
              </a:rPr>
              <a:t>5</a:t>
            </a:r>
            <a:r>
              <a:rPr lang="en-US" sz="2000" b="1">
                <a:solidFill>
                  <a:srgbClr val="FF0000"/>
                </a:solidFill>
              </a:rPr>
              <a:t>=861.6</a:t>
            </a:r>
            <a:r>
              <a:rPr lang="en-US" sz="2000" b="1" baseline="-25000">
                <a:solidFill>
                  <a:srgbClr val="00B0F0"/>
                </a:solidFill>
              </a:rPr>
              <a:t>10</a:t>
            </a:r>
            <a:endParaRPr lang="en-US" sz="2000" b="1">
              <a:solidFill>
                <a:srgbClr val="00B0F0"/>
              </a:solidFill>
            </a:endParaRPr>
          </a:p>
        </p:txBody>
      </p:sp>
    </p:spTree>
    <p:extLst>
      <p:ext uri="{BB962C8B-B14F-4D97-AF65-F5344CB8AC3E}">
        <p14:creationId xmlns:p14="http://schemas.microsoft.com/office/powerpoint/2010/main" val="28667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Giá trị biểu diễn</a:t>
            </a:r>
          </a:p>
        </p:txBody>
      </p:sp>
      <p:sp>
        <p:nvSpPr>
          <p:cNvPr id="3" name="Content Placeholder 2"/>
          <p:cNvSpPr>
            <a:spLocks noGrp="1"/>
          </p:cNvSpPr>
          <p:nvPr>
            <p:ph idx="1"/>
          </p:nvPr>
        </p:nvSpPr>
        <p:spPr/>
        <p:txBody>
          <a:bodyPr/>
          <a:lstStyle/>
          <a:p>
            <a:pPr marL="0" indent="0" algn="ctr">
              <a:buNone/>
            </a:pPr>
            <a:r>
              <a:rPr lang="pt-BR" b="1"/>
              <a:t>X = (-1)</a:t>
            </a:r>
            <a:r>
              <a:rPr lang="pt-BR" b="1" baseline="30000"/>
              <a:t>S</a:t>
            </a:r>
            <a:r>
              <a:rPr lang="pt-BR" b="1" baseline="-25000"/>
              <a:t>*</a:t>
            </a:r>
            <a:r>
              <a:rPr lang="pt-BR" b="1"/>
              <a:t>1.m </a:t>
            </a:r>
            <a:r>
              <a:rPr lang="pt-BR" b="1" baseline="-25000"/>
              <a:t>*</a:t>
            </a:r>
            <a:r>
              <a:rPr lang="pt-BR" b="1"/>
              <a:t> 2</a:t>
            </a:r>
            <a:r>
              <a:rPr lang="pt-BR" b="1" baseline="30000"/>
              <a:t>e-127</a:t>
            </a:r>
            <a:endParaRPr lang="en-US"/>
          </a:p>
          <a:p>
            <a:endParaRPr lang="en-US"/>
          </a:p>
          <a:p>
            <a:r>
              <a:rPr lang="en-US"/>
              <a:t>2</a:t>
            </a:r>
            <a:r>
              <a:rPr lang="en-US" baseline="30000"/>
              <a:t>-127</a:t>
            </a:r>
            <a:r>
              <a:rPr lang="en-US"/>
              <a:t> đến 2</a:t>
            </a:r>
            <a:r>
              <a:rPr lang="en-US" baseline="30000"/>
              <a:t>+127</a:t>
            </a:r>
          </a:p>
          <a:p>
            <a:r>
              <a:rPr lang="en-US"/>
              <a:t>10</a:t>
            </a:r>
            <a:r>
              <a:rPr lang="en-US" baseline="30000"/>
              <a:t>-38</a:t>
            </a:r>
            <a:r>
              <a:rPr lang="en-US"/>
              <a:t> đến 10</a:t>
            </a:r>
            <a:r>
              <a:rPr lang="en-US" baseline="30000"/>
              <a:t>+38</a:t>
            </a:r>
          </a:p>
        </p:txBody>
      </p:sp>
      <p:pic>
        <p:nvPicPr>
          <p:cNvPr id="4" name="Picture 3"/>
          <p:cNvPicPr>
            <a:picLocks noChangeAspect="1"/>
          </p:cNvPicPr>
          <p:nvPr/>
        </p:nvPicPr>
        <p:blipFill>
          <a:blip r:embed="rId2"/>
          <a:stretch>
            <a:fillRect/>
          </a:stretch>
        </p:blipFill>
        <p:spPr>
          <a:xfrm>
            <a:off x="406400" y="3866147"/>
            <a:ext cx="8558088" cy="659650"/>
          </a:xfrm>
          <a:prstGeom prst="rect">
            <a:avLst/>
          </a:prstGeom>
        </p:spPr>
      </p:pic>
      <p:pic>
        <p:nvPicPr>
          <p:cNvPr id="5" name="Picture 4">
            <a:extLst>
              <a:ext uri="{FF2B5EF4-FFF2-40B4-BE49-F238E27FC236}">
                <a16:creationId xmlns:a16="http://schemas.microsoft.com/office/drawing/2014/main" id="{ECE66352-0878-4CBD-AD87-97D28F5994D4}"/>
              </a:ext>
            </a:extLst>
          </p:cNvPr>
          <p:cNvPicPr>
            <a:picLocks noChangeAspect="1"/>
          </p:cNvPicPr>
          <p:nvPr/>
        </p:nvPicPr>
        <p:blipFill>
          <a:blip r:embed="rId3"/>
          <a:stretch>
            <a:fillRect/>
          </a:stretch>
        </p:blipFill>
        <p:spPr>
          <a:xfrm>
            <a:off x="941028" y="5589240"/>
            <a:ext cx="7488832" cy="659650"/>
          </a:xfrm>
          <a:prstGeom prst="rect">
            <a:avLst/>
          </a:prstGeom>
        </p:spPr>
      </p:pic>
    </p:spTree>
    <p:extLst>
      <p:ext uri="{BB962C8B-B14F-4D97-AF65-F5344CB8AC3E}">
        <p14:creationId xmlns:p14="http://schemas.microsoft.com/office/powerpoint/2010/main" val="387560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64-bit</a:t>
            </a:r>
          </a:p>
        </p:txBody>
      </p:sp>
      <p:sp>
        <p:nvSpPr>
          <p:cNvPr id="3" name="Content Placeholder 2"/>
          <p:cNvSpPr>
            <a:spLocks noGrp="1"/>
          </p:cNvSpPr>
          <p:nvPr>
            <p:ph idx="1"/>
          </p:nvPr>
        </p:nvSpPr>
        <p:spPr/>
        <p:txBody>
          <a:bodyPr/>
          <a:lstStyle/>
          <a:p>
            <a:endParaRPr lang="en-US"/>
          </a:p>
          <a:p>
            <a:endParaRPr lang="en-US"/>
          </a:p>
          <a:p>
            <a:r>
              <a:rPr lang="en-US"/>
              <a:t>S là bit dấu </a:t>
            </a:r>
          </a:p>
          <a:p>
            <a:r>
              <a:rPr lang="en-US"/>
              <a:t>e (11 bit): mã </a:t>
            </a:r>
            <a:r>
              <a:rPr lang="en-US" b="1" i="1"/>
              <a:t>excess-1023</a:t>
            </a:r>
            <a:r>
              <a:rPr lang="en-US"/>
              <a:t> của phần mũ E </a:t>
            </a:r>
            <a:r>
              <a:rPr lang="en-US">
                <a:sym typeface="Wingdings" panose="05000000000000000000" pitchFamily="2" charset="2"/>
              </a:rPr>
              <a:t> </a:t>
            </a:r>
            <a:r>
              <a:rPr lang="en-US"/>
              <a:t>E = e – 1023 </a:t>
            </a:r>
          </a:p>
          <a:p>
            <a:r>
              <a:rPr lang="en-US"/>
              <a:t>m (52 bit): phần lẻ của phần định trị M</a:t>
            </a:r>
          </a:p>
          <a:p>
            <a:r>
              <a:rPr lang="en-US"/>
              <a:t>Giá trị số thực:</a:t>
            </a:r>
          </a:p>
          <a:p>
            <a:pPr marL="0" indent="0">
              <a:buNone/>
            </a:pPr>
            <a:r>
              <a:rPr lang="en-US"/>
              <a:t>	</a:t>
            </a:r>
            <a:r>
              <a:rPr lang="en-US" b="1"/>
              <a:t>X = (-1)</a:t>
            </a:r>
            <a:r>
              <a:rPr lang="en-US" b="1" baseline="30000"/>
              <a:t>S</a:t>
            </a:r>
            <a:r>
              <a:rPr lang="en-US" b="1"/>
              <a:t> </a:t>
            </a:r>
            <a:r>
              <a:rPr lang="en-US" b="1" baseline="-25000"/>
              <a:t>* </a:t>
            </a:r>
            <a:r>
              <a:rPr lang="en-US" b="1"/>
              <a:t>1.m </a:t>
            </a:r>
            <a:r>
              <a:rPr lang="en-US" b="1" baseline="-25000"/>
              <a:t>*</a:t>
            </a:r>
            <a:r>
              <a:rPr lang="en-US" b="1"/>
              <a:t> 2</a:t>
            </a:r>
            <a:r>
              <a:rPr lang="en-US" b="1" baseline="30000"/>
              <a:t>e-1023</a:t>
            </a:r>
          </a:p>
          <a:p>
            <a:r>
              <a:rPr lang="en-US"/>
              <a:t>Dải giá trị biểu diễn: 10</a:t>
            </a:r>
            <a:r>
              <a:rPr lang="en-US" baseline="30000"/>
              <a:t>-308</a:t>
            </a:r>
            <a:r>
              <a:rPr lang="en-US"/>
              <a:t> đến 10</a:t>
            </a:r>
            <a:r>
              <a:rPr lang="en-US" baseline="30000"/>
              <a:t>+308</a:t>
            </a:r>
          </a:p>
          <a:p>
            <a:endParaRPr lang="en-US"/>
          </a:p>
        </p:txBody>
      </p:sp>
      <p:pic>
        <p:nvPicPr>
          <p:cNvPr id="4" name="Picture 3"/>
          <p:cNvPicPr>
            <a:picLocks noChangeAspect="1"/>
          </p:cNvPicPr>
          <p:nvPr/>
        </p:nvPicPr>
        <p:blipFill>
          <a:blip r:embed="rId2"/>
          <a:stretch>
            <a:fillRect/>
          </a:stretch>
        </p:blipFill>
        <p:spPr>
          <a:xfrm>
            <a:off x="899592" y="1268759"/>
            <a:ext cx="7056784" cy="613865"/>
          </a:xfrm>
          <a:prstGeom prst="rect">
            <a:avLst/>
          </a:prstGeom>
        </p:spPr>
      </p:pic>
    </p:spTree>
    <p:extLst>
      <p:ext uri="{BB962C8B-B14F-4D97-AF65-F5344CB8AC3E}">
        <p14:creationId xmlns:p14="http://schemas.microsoft.com/office/powerpoint/2010/main" val="3517159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Tính toán trên số chấm động</a:t>
            </a:r>
          </a:p>
        </p:txBody>
      </p:sp>
      <p:sp>
        <p:nvSpPr>
          <p:cNvPr id="3" name="Content Placeholder 2"/>
          <p:cNvSpPr>
            <a:spLocks noGrp="1"/>
          </p:cNvSpPr>
          <p:nvPr>
            <p:ph idx="1"/>
          </p:nvPr>
        </p:nvSpPr>
        <p:spPr/>
        <p:txBody>
          <a:bodyPr/>
          <a:lstStyle/>
          <a:p>
            <a:r>
              <a:rPr lang="en-US"/>
              <a:t>X1 = M1 * R</a:t>
            </a:r>
            <a:r>
              <a:rPr lang="en-US" baseline="30000"/>
              <a:t>E1</a:t>
            </a:r>
          </a:p>
          <a:p>
            <a:r>
              <a:rPr lang="en-US"/>
              <a:t>X2 = M2 * R</a:t>
            </a:r>
            <a:r>
              <a:rPr lang="en-US" baseline="30000"/>
              <a:t>E2</a:t>
            </a:r>
          </a:p>
          <a:p>
            <a:r>
              <a:rPr lang="en-US"/>
              <a:t>Ta có các phép toán:</a:t>
            </a:r>
          </a:p>
          <a:p>
            <a:pPr marL="457200" lvl="1" indent="0">
              <a:buNone/>
            </a:pPr>
            <a:r>
              <a:rPr lang="en-US" sz="2800" b="1"/>
              <a:t>X1 * X2 = (M1*M2) * R</a:t>
            </a:r>
            <a:r>
              <a:rPr lang="en-US" sz="2800" b="1" baseline="30000"/>
              <a:t>E1+E2</a:t>
            </a:r>
          </a:p>
          <a:p>
            <a:pPr marL="457200" lvl="1" indent="0">
              <a:buNone/>
            </a:pPr>
            <a:r>
              <a:rPr lang="en-US" sz="2800" b="1"/>
              <a:t>X1 / X2 =  (M1/M2) * R</a:t>
            </a:r>
            <a:r>
              <a:rPr lang="en-US" sz="2800" b="1" baseline="30000"/>
              <a:t>E1-E2</a:t>
            </a:r>
          </a:p>
          <a:p>
            <a:pPr marL="457200" lvl="1" indent="0">
              <a:buNone/>
            </a:pPr>
            <a:r>
              <a:rPr lang="en-US" sz="2800" b="1"/>
              <a:t>X1 ± X2 = (M1*R</a:t>
            </a:r>
            <a:r>
              <a:rPr lang="en-US" sz="2800" b="1" baseline="30000"/>
              <a:t>E1-E2</a:t>
            </a:r>
            <a:r>
              <a:rPr lang="en-US" sz="2800" b="1"/>
              <a:t>±M2) * R</a:t>
            </a:r>
            <a:r>
              <a:rPr lang="en-US" sz="2800" b="1" baseline="30000"/>
              <a:t>E2</a:t>
            </a:r>
            <a:r>
              <a:rPr lang="en-US" sz="2800" b="1"/>
              <a:t>, với E2 ≥E1</a:t>
            </a:r>
          </a:p>
        </p:txBody>
      </p:sp>
    </p:spTree>
    <p:extLst>
      <p:ext uri="{BB962C8B-B14F-4D97-AF65-F5344CB8AC3E}">
        <p14:creationId xmlns:p14="http://schemas.microsoft.com/office/powerpoint/2010/main" val="401875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Tràn số</a:t>
            </a:r>
          </a:p>
        </p:txBody>
      </p:sp>
      <p:sp>
        <p:nvSpPr>
          <p:cNvPr id="3" name="Content Placeholder 2"/>
          <p:cNvSpPr>
            <a:spLocks noGrp="1"/>
          </p:cNvSpPr>
          <p:nvPr>
            <p:ph idx="1"/>
          </p:nvPr>
        </p:nvSpPr>
        <p:spPr/>
        <p:txBody>
          <a:bodyPr/>
          <a:lstStyle/>
          <a:p>
            <a:r>
              <a:rPr lang="vi-VN"/>
              <a:t>Tràn trên số</a:t>
            </a:r>
            <a:r>
              <a:rPr lang="en-US"/>
              <a:t> </a:t>
            </a:r>
            <a:r>
              <a:rPr lang="vi-VN"/>
              <a:t>mũ</a:t>
            </a:r>
            <a:r>
              <a:rPr lang="en-US"/>
              <a:t> </a:t>
            </a:r>
            <a:r>
              <a:rPr lang="vi-VN"/>
              <a:t>(Exponent Overflow): mũ</a:t>
            </a:r>
            <a:r>
              <a:rPr lang="en-US"/>
              <a:t> </a:t>
            </a:r>
            <a:r>
              <a:rPr lang="vi-VN"/>
              <a:t>dương vượt ra khỏi giá trị cực đại của số</a:t>
            </a:r>
            <a:r>
              <a:rPr lang="en-US"/>
              <a:t> </a:t>
            </a:r>
            <a:r>
              <a:rPr lang="vi-VN"/>
              <a:t>mũ</a:t>
            </a:r>
            <a:r>
              <a:rPr lang="en-US"/>
              <a:t> </a:t>
            </a:r>
            <a:r>
              <a:rPr lang="vi-VN"/>
              <a:t>dương có thể</a:t>
            </a:r>
            <a:r>
              <a:rPr lang="en-US"/>
              <a:t> </a:t>
            </a:r>
            <a:r>
              <a:rPr lang="vi-VN"/>
              <a:t>(</a:t>
            </a:r>
            <a:r>
              <a:rPr lang="en-US">
                <a:sym typeface="Wingdings" panose="05000000000000000000" pitchFamily="2" charset="2"/>
              </a:rPr>
              <a:t> </a:t>
            </a:r>
            <a:r>
              <a:rPr lang="vi-VN"/>
              <a:t>∞)</a:t>
            </a:r>
            <a:r>
              <a:rPr lang="en-US"/>
              <a:t>.</a:t>
            </a:r>
            <a:endParaRPr lang="vi-VN"/>
          </a:p>
          <a:p>
            <a:r>
              <a:rPr lang="vi-VN"/>
              <a:t>Tràn dưới số</a:t>
            </a:r>
            <a:r>
              <a:rPr lang="en-US"/>
              <a:t> </a:t>
            </a:r>
            <a:r>
              <a:rPr lang="vi-VN"/>
              <a:t>mũ</a:t>
            </a:r>
            <a:r>
              <a:rPr lang="en-US"/>
              <a:t> </a:t>
            </a:r>
            <a:r>
              <a:rPr lang="vi-VN"/>
              <a:t>(Exponent Underflow): mũ</a:t>
            </a:r>
            <a:r>
              <a:rPr lang="en-US"/>
              <a:t> </a:t>
            </a:r>
            <a:r>
              <a:rPr lang="vi-VN"/>
              <a:t>âm</a:t>
            </a:r>
            <a:r>
              <a:rPr lang="en-US"/>
              <a:t> </a:t>
            </a:r>
            <a:r>
              <a:rPr lang="vi-VN"/>
              <a:t>vượt ra khỏi giá trị cực đại của số</a:t>
            </a:r>
            <a:r>
              <a:rPr lang="en-US"/>
              <a:t> </a:t>
            </a:r>
            <a:r>
              <a:rPr lang="vi-VN"/>
              <a:t>mũ</a:t>
            </a:r>
            <a:r>
              <a:rPr lang="en-US"/>
              <a:t> </a:t>
            </a:r>
            <a:r>
              <a:rPr lang="vi-VN"/>
              <a:t>âm có thể</a:t>
            </a:r>
            <a:r>
              <a:rPr lang="en-US"/>
              <a:t> </a:t>
            </a:r>
            <a:r>
              <a:rPr lang="vi-VN"/>
              <a:t>(</a:t>
            </a:r>
            <a:r>
              <a:rPr lang="en-US">
                <a:sym typeface="Wingdings" panose="05000000000000000000" pitchFamily="2" charset="2"/>
              </a:rPr>
              <a:t> </a:t>
            </a:r>
            <a:r>
              <a:rPr lang="vi-VN"/>
              <a:t>0). </a:t>
            </a:r>
          </a:p>
          <a:p>
            <a:r>
              <a:rPr lang="vi-VN"/>
              <a:t>Tràn trên phần định trị (Mantissa Overflow): cộng hai phần định trị có cùng dấu, kết quả</a:t>
            </a:r>
            <a:r>
              <a:rPr lang="en-US"/>
              <a:t> </a:t>
            </a:r>
            <a:r>
              <a:rPr lang="vi-VN"/>
              <a:t>bị</a:t>
            </a:r>
            <a:r>
              <a:rPr lang="en-US"/>
              <a:t> </a:t>
            </a:r>
            <a:r>
              <a:rPr lang="vi-VN"/>
              <a:t>nhớ</a:t>
            </a:r>
            <a:r>
              <a:rPr lang="en-US"/>
              <a:t> </a:t>
            </a:r>
            <a:r>
              <a:rPr lang="vi-VN"/>
              <a:t>ra ngoài bit cao nhất</a:t>
            </a:r>
          </a:p>
          <a:p>
            <a:r>
              <a:rPr lang="vi-VN"/>
              <a:t>Tràn dưới phần định trị (Mantissa Underflow): Khi hiệu chỉnh phần định trị, các số</a:t>
            </a:r>
            <a:r>
              <a:rPr lang="en-US"/>
              <a:t> </a:t>
            </a:r>
            <a:r>
              <a:rPr lang="vi-VN"/>
              <a:t>bị mất ở</a:t>
            </a:r>
            <a:r>
              <a:rPr lang="en-US"/>
              <a:t> </a:t>
            </a:r>
            <a:r>
              <a:rPr lang="vi-VN"/>
              <a:t>bên phải phần định trị</a:t>
            </a:r>
            <a:endParaRPr lang="en-US"/>
          </a:p>
        </p:txBody>
      </p:sp>
    </p:spTree>
    <p:extLst>
      <p:ext uri="{BB962C8B-B14F-4D97-AF65-F5344CB8AC3E}">
        <p14:creationId xmlns:p14="http://schemas.microsoft.com/office/powerpoint/2010/main" val="1343780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Số thực</a:t>
            </a:r>
          </a:p>
        </p:txBody>
      </p:sp>
      <p:sp>
        <p:nvSpPr>
          <p:cNvPr id="21507" name="Rectangle 3"/>
          <p:cNvSpPr>
            <a:spLocks noGrp="1" noChangeArrowheads="1"/>
          </p:cNvSpPr>
          <p:nvPr>
            <p:ph type="body" idx="1"/>
          </p:nvPr>
        </p:nvSpPr>
        <p:spPr/>
        <p:txBody>
          <a:bodyPr/>
          <a:lstStyle/>
          <a:p>
            <a:r>
              <a:rPr lang="en-US" altLang="en-US"/>
              <a:t>Các số có thành phần phân số</a:t>
            </a:r>
          </a:p>
          <a:p>
            <a:r>
              <a:rPr lang="en-US" altLang="en-US"/>
              <a:t>Could be done in pure binary</a:t>
            </a:r>
          </a:p>
          <a:p>
            <a:pPr lvl="1"/>
            <a:r>
              <a:rPr lang="en-US" altLang="en-US"/>
              <a:t>1001.1010 = 2</a:t>
            </a:r>
            <a:r>
              <a:rPr lang="en-US" altLang="en-US" baseline="30000"/>
              <a:t>4</a:t>
            </a:r>
            <a:r>
              <a:rPr lang="en-US" altLang="en-US"/>
              <a:t> + 2</a:t>
            </a:r>
            <a:r>
              <a:rPr lang="en-US" altLang="en-US" baseline="30000"/>
              <a:t>0</a:t>
            </a:r>
            <a:r>
              <a:rPr lang="en-US" altLang="en-US"/>
              <a:t> +2</a:t>
            </a:r>
            <a:r>
              <a:rPr lang="en-US" altLang="en-US" baseline="30000"/>
              <a:t>-1</a:t>
            </a:r>
            <a:r>
              <a:rPr lang="en-US" altLang="en-US"/>
              <a:t> + 2</a:t>
            </a:r>
            <a:r>
              <a:rPr lang="en-US" altLang="en-US" baseline="30000"/>
              <a:t>-3 </a:t>
            </a:r>
            <a:r>
              <a:rPr lang="en-US" altLang="en-US"/>
              <a:t>=9.625</a:t>
            </a:r>
          </a:p>
          <a:p>
            <a:r>
              <a:rPr lang="en-US" altLang="en-US"/>
              <a:t>Where is the binary point?</a:t>
            </a:r>
          </a:p>
          <a:p>
            <a:r>
              <a:rPr lang="en-US" altLang="en-US"/>
              <a:t>Fixed?</a:t>
            </a:r>
          </a:p>
          <a:p>
            <a:pPr lvl="1"/>
            <a:r>
              <a:rPr lang="en-US" altLang="en-US"/>
              <a:t>Very limited</a:t>
            </a:r>
          </a:p>
          <a:p>
            <a:r>
              <a:rPr lang="en-US" altLang="en-US"/>
              <a:t>Moving?</a:t>
            </a:r>
          </a:p>
          <a:p>
            <a:pPr lvl="1"/>
            <a:r>
              <a:rPr lang="en-US" altLang="en-US"/>
              <a:t>How do you show where it is?</a:t>
            </a:r>
          </a:p>
        </p:txBody>
      </p:sp>
    </p:spTree>
    <p:extLst>
      <p:ext uri="{BB962C8B-B14F-4D97-AF65-F5344CB8AC3E}">
        <p14:creationId xmlns:p14="http://schemas.microsoft.com/office/powerpoint/2010/main" val="264518159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Số dấu chấm động</a:t>
            </a:r>
          </a:p>
        </p:txBody>
      </p:sp>
      <p:sp>
        <p:nvSpPr>
          <p:cNvPr id="22531" name="Rectangle 3"/>
          <p:cNvSpPr>
            <a:spLocks noGrp="1" noChangeArrowheads="1"/>
          </p:cNvSpPr>
          <p:nvPr>
            <p:ph type="body" idx="1"/>
          </p:nvPr>
        </p:nvSpPr>
        <p:spPr>
          <a:xfrm>
            <a:off x="457200" y="3657600"/>
            <a:ext cx="8178800" cy="2163763"/>
          </a:xfrm>
        </p:spPr>
        <p:txBody>
          <a:bodyPr/>
          <a:lstStyle/>
          <a:p>
            <a:r>
              <a:rPr lang="en-US" altLang="en-US" sz="2400"/>
              <a:t>+/- .phần định trị x 2</a:t>
            </a:r>
            <a:r>
              <a:rPr lang="en-US" altLang="en-US" sz="2400" baseline="30000"/>
              <a:t>luỹ thừa</a:t>
            </a:r>
            <a:endParaRPr lang="en-US" altLang="en-US" sz="2400"/>
          </a:p>
          <a:p>
            <a:r>
              <a:rPr lang="en-US" altLang="en-US" sz="2400"/>
              <a:t>Misnomer</a:t>
            </a:r>
          </a:p>
          <a:p>
            <a:r>
              <a:rPr lang="en-US" altLang="en-US" sz="2400"/>
              <a:t>Dấu chấm được cố định giữa bit dấu và thân phần định trị</a:t>
            </a:r>
          </a:p>
          <a:p>
            <a:r>
              <a:rPr lang="en-US" altLang="en-US" sz="2400"/>
              <a:t>Lũy thừa (số mũ) cho biết vị trí dấu chấm</a:t>
            </a:r>
          </a:p>
        </p:txBody>
      </p:sp>
      <p:pic>
        <p:nvPicPr>
          <p:cNvPr id="22541" name="Picture 13"/>
          <p:cNvPicPr>
            <a:picLocks noChangeAspect="1" noChangeArrowheads="1"/>
          </p:cNvPicPr>
          <p:nvPr/>
        </p:nvPicPr>
        <p:blipFill>
          <a:blip r:embed="rId3">
            <a:extLst>
              <a:ext uri="{28A0092B-C50C-407E-A947-70E740481C1C}">
                <a14:useLocalDpi xmlns:a14="http://schemas.microsoft.com/office/drawing/2010/main" val="0"/>
              </a:ext>
            </a:extLst>
          </a:blip>
          <a:srcRect b="68088"/>
          <a:stretch>
            <a:fillRect/>
          </a:stretch>
        </p:blipFill>
        <p:spPr bwMode="auto">
          <a:xfrm>
            <a:off x="76200" y="1355725"/>
            <a:ext cx="89916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50076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Ví dụ</a:t>
            </a:r>
          </a:p>
        </p:txBody>
      </p:sp>
      <p:pic>
        <p:nvPicPr>
          <p:cNvPr id="63492" name="Picture 4"/>
          <p:cNvPicPr>
            <a:picLocks noChangeAspect="1" noChangeArrowheads="1"/>
          </p:cNvPicPr>
          <p:nvPr/>
        </p:nvPicPr>
        <p:blipFill>
          <a:blip r:embed="rId3">
            <a:extLst>
              <a:ext uri="{28A0092B-C50C-407E-A947-70E740481C1C}">
                <a14:useLocalDpi xmlns:a14="http://schemas.microsoft.com/office/drawing/2010/main" val="0"/>
              </a:ext>
            </a:extLst>
          </a:blip>
          <a:srcRect l="4410" t="16434" r="12009" b="31754"/>
          <a:stretch>
            <a:fillRect/>
          </a:stretch>
        </p:blipFill>
        <p:spPr bwMode="auto">
          <a:xfrm>
            <a:off x="0" y="1606550"/>
            <a:ext cx="9144000"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78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Dấu số dấu chấm động</a:t>
            </a:r>
          </a:p>
        </p:txBody>
      </p:sp>
      <p:sp>
        <p:nvSpPr>
          <p:cNvPr id="23555" name="Rectangle 3"/>
          <p:cNvSpPr>
            <a:spLocks noGrp="1" noChangeArrowheads="1"/>
          </p:cNvSpPr>
          <p:nvPr>
            <p:ph type="body" idx="1"/>
          </p:nvPr>
        </p:nvSpPr>
        <p:spPr/>
        <p:txBody>
          <a:bodyPr/>
          <a:lstStyle/>
          <a:p>
            <a:r>
              <a:rPr lang="en-US" altLang="en-US"/>
              <a:t>Mantissa is stored in 2s compliment</a:t>
            </a:r>
          </a:p>
          <a:p>
            <a:r>
              <a:rPr lang="en-US" altLang="en-US"/>
              <a:t>Exponent is in excess or biased notation</a:t>
            </a:r>
          </a:p>
          <a:p>
            <a:pPr lvl="1"/>
            <a:r>
              <a:rPr lang="en-US" altLang="en-US"/>
              <a:t>e.g. Excess (bias) 128 means</a:t>
            </a:r>
          </a:p>
          <a:p>
            <a:pPr lvl="1"/>
            <a:r>
              <a:rPr lang="en-US" altLang="en-US"/>
              <a:t>8 bit exponent field</a:t>
            </a:r>
          </a:p>
          <a:p>
            <a:pPr lvl="1"/>
            <a:r>
              <a:rPr lang="en-US" altLang="en-US"/>
              <a:t>Pure value range 0-255</a:t>
            </a:r>
          </a:p>
          <a:p>
            <a:pPr lvl="1"/>
            <a:r>
              <a:rPr lang="en-US" altLang="en-US"/>
              <a:t>Subtract 128 to get correct value</a:t>
            </a:r>
          </a:p>
          <a:p>
            <a:pPr lvl="1"/>
            <a:r>
              <a:rPr lang="en-US" altLang="en-US"/>
              <a:t>Range -128 to +127</a:t>
            </a:r>
          </a:p>
        </p:txBody>
      </p:sp>
    </p:spTree>
    <p:extLst>
      <p:ext uri="{BB962C8B-B14F-4D97-AF65-F5344CB8AC3E}">
        <p14:creationId xmlns:p14="http://schemas.microsoft.com/office/powerpoint/2010/main" val="130797290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Normalization</a:t>
            </a:r>
          </a:p>
        </p:txBody>
      </p:sp>
      <p:sp>
        <p:nvSpPr>
          <p:cNvPr id="24579" name="Rectangle 3"/>
          <p:cNvSpPr>
            <a:spLocks noGrp="1" noChangeArrowheads="1"/>
          </p:cNvSpPr>
          <p:nvPr>
            <p:ph type="body" idx="1"/>
          </p:nvPr>
        </p:nvSpPr>
        <p:spPr/>
        <p:txBody>
          <a:bodyPr/>
          <a:lstStyle/>
          <a:p>
            <a:r>
              <a:rPr lang="en-US" altLang="en-US"/>
              <a:t>FP numbers are usually normalized</a:t>
            </a:r>
          </a:p>
          <a:p>
            <a:r>
              <a:rPr lang="en-US" altLang="en-US"/>
              <a:t>i.e. exponent is adjusted so that leading bit (MSB) of mantissa is 1</a:t>
            </a:r>
          </a:p>
          <a:p>
            <a:r>
              <a:rPr lang="en-US" altLang="en-US"/>
              <a:t>Since it is always 1 there is no need to store it</a:t>
            </a:r>
          </a:p>
          <a:p>
            <a:r>
              <a:rPr lang="en-US" altLang="en-US"/>
              <a:t>(c.f. Scientific notation where numbers are normalized to give a single digit before the decimal point</a:t>
            </a:r>
          </a:p>
          <a:p>
            <a:r>
              <a:rPr lang="en-US" altLang="en-US"/>
              <a:t>e.g. 3.123 x 10</a:t>
            </a:r>
            <a:r>
              <a:rPr lang="en-US" altLang="en-US" baseline="30000"/>
              <a:t>3</a:t>
            </a:r>
            <a:r>
              <a:rPr lang="en-US" altLang="en-US"/>
              <a:t>)</a:t>
            </a:r>
          </a:p>
        </p:txBody>
      </p:sp>
    </p:spTree>
    <p:extLst>
      <p:ext uri="{BB962C8B-B14F-4D97-AF65-F5344CB8AC3E}">
        <p14:creationId xmlns:p14="http://schemas.microsoft.com/office/powerpoint/2010/main" val="393174819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FP Ranges</a:t>
            </a:r>
          </a:p>
        </p:txBody>
      </p:sp>
      <p:sp>
        <p:nvSpPr>
          <p:cNvPr id="25603" name="Rectangle 3"/>
          <p:cNvSpPr>
            <a:spLocks noGrp="1" noChangeArrowheads="1"/>
          </p:cNvSpPr>
          <p:nvPr>
            <p:ph type="body" idx="1"/>
          </p:nvPr>
        </p:nvSpPr>
        <p:spPr/>
        <p:txBody>
          <a:bodyPr/>
          <a:lstStyle/>
          <a:p>
            <a:r>
              <a:rPr lang="en-US" altLang="en-US"/>
              <a:t>For a 32 bit number</a:t>
            </a:r>
          </a:p>
          <a:p>
            <a:pPr lvl="1"/>
            <a:r>
              <a:rPr lang="en-US" altLang="en-US"/>
              <a:t>8 bit exponent </a:t>
            </a:r>
          </a:p>
          <a:p>
            <a:pPr lvl="1"/>
            <a:r>
              <a:rPr lang="en-US" altLang="en-US"/>
              <a:t>+/- 2</a:t>
            </a:r>
            <a:r>
              <a:rPr lang="en-US" altLang="en-US" baseline="30000"/>
              <a:t>256 </a:t>
            </a:r>
            <a:r>
              <a:rPr lang="en-US" altLang="en-US">
                <a:sym typeface="Symbol" panose="05050102010706020507" pitchFamily="18" charset="2"/>
              </a:rPr>
              <a:t></a:t>
            </a:r>
            <a:r>
              <a:rPr lang="en-US" altLang="en-US"/>
              <a:t> 1.5 x 10</a:t>
            </a:r>
            <a:r>
              <a:rPr lang="en-US" altLang="en-US" baseline="30000"/>
              <a:t>77</a:t>
            </a:r>
          </a:p>
          <a:p>
            <a:r>
              <a:rPr lang="en-US" altLang="en-US"/>
              <a:t>Accuracy</a:t>
            </a:r>
          </a:p>
          <a:p>
            <a:pPr lvl="1"/>
            <a:r>
              <a:rPr lang="en-US" altLang="en-US"/>
              <a:t>The effect of changing lsb of mantissa</a:t>
            </a:r>
          </a:p>
          <a:p>
            <a:pPr lvl="1"/>
            <a:r>
              <a:rPr lang="en-US" altLang="en-US"/>
              <a:t>23 bit mantissa 2</a:t>
            </a:r>
            <a:r>
              <a:rPr lang="en-US" altLang="en-US" baseline="30000"/>
              <a:t>-23 </a:t>
            </a:r>
            <a:r>
              <a:rPr lang="en-US" altLang="en-US">
                <a:sym typeface="Symbol" panose="05050102010706020507" pitchFamily="18" charset="2"/>
              </a:rPr>
              <a:t></a:t>
            </a:r>
            <a:r>
              <a:rPr lang="en-US" altLang="en-US"/>
              <a:t> 1.2 x 10</a:t>
            </a:r>
            <a:r>
              <a:rPr lang="en-US" altLang="en-US" baseline="30000"/>
              <a:t>-7</a:t>
            </a:r>
            <a:endParaRPr lang="en-US" altLang="en-US"/>
          </a:p>
          <a:p>
            <a:pPr lvl="1"/>
            <a:r>
              <a:rPr lang="en-US" altLang="en-US"/>
              <a:t>About 6 decimal places</a:t>
            </a:r>
          </a:p>
        </p:txBody>
      </p:sp>
    </p:spTree>
    <p:extLst>
      <p:ext uri="{BB962C8B-B14F-4D97-AF65-F5344CB8AC3E}">
        <p14:creationId xmlns:p14="http://schemas.microsoft.com/office/powerpoint/2010/main" val="366420621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Hệ nhị phân</a:t>
            </a:r>
          </a:p>
        </p:txBody>
      </p:sp>
      <p:sp>
        <p:nvSpPr>
          <p:cNvPr id="3" name="Content Placeholder 2"/>
          <p:cNvSpPr>
            <a:spLocks noGrp="1"/>
          </p:cNvSpPr>
          <p:nvPr>
            <p:ph idx="1"/>
          </p:nvPr>
        </p:nvSpPr>
        <p:spPr/>
        <p:txBody>
          <a:bodyPr/>
          <a:lstStyle/>
          <a:p>
            <a:r>
              <a:rPr lang="en-US"/>
              <a:t>Dùng 2 chữ số: 0,1</a:t>
            </a:r>
          </a:p>
          <a:p>
            <a:r>
              <a:rPr lang="en-US"/>
              <a:t>Cơ số r=2</a:t>
            </a:r>
          </a:p>
          <a:p>
            <a:r>
              <a:rPr lang="en-US"/>
              <a:t>Dạng tổng quát của số nhị phân </a:t>
            </a:r>
            <a:r>
              <a:rPr lang="en-US" sz="2400" b="1" i="1"/>
              <a:t>Y={…b</a:t>
            </a:r>
            <a:r>
              <a:rPr lang="en-US" sz="2400" b="1" i="1" baseline="-25000"/>
              <a:t>2</a:t>
            </a:r>
            <a:r>
              <a:rPr lang="en-US" sz="2400" b="1" i="1"/>
              <a:t>b</a:t>
            </a:r>
            <a:r>
              <a:rPr lang="en-US" sz="2400" b="1" i="1" baseline="-25000"/>
              <a:t>1</a:t>
            </a:r>
            <a:r>
              <a:rPr lang="en-US" sz="2400" b="1" i="1"/>
              <a:t>b</a:t>
            </a:r>
            <a:r>
              <a:rPr lang="en-US" sz="2400" b="1" i="1" baseline="-25000"/>
              <a:t>0.</a:t>
            </a:r>
            <a:r>
              <a:rPr lang="en-US" sz="2400" b="1" i="1"/>
              <a:t>b</a:t>
            </a:r>
            <a:r>
              <a:rPr lang="en-US" sz="2400" b="1" i="1" baseline="-25000"/>
              <a:t>-1</a:t>
            </a:r>
            <a:r>
              <a:rPr lang="en-US" sz="2400" b="1" i="1"/>
              <a:t>b</a:t>
            </a:r>
            <a:r>
              <a:rPr lang="en-US" sz="2400" b="1" i="1" baseline="-25000"/>
              <a:t>-2</a:t>
            </a:r>
            <a:r>
              <a:rPr lang="en-US" sz="2400" b="1" i="1"/>
              <a:t>…}</a:t>
            </a:r>
          </a:p>
          <a:p>
            <a:r>
              <a:rPr lang="en-US"/>
              <a:t>Giá trị thập phân là:</a:t>
            </a:r>
          </a:p>
          <a:p>
            <a:endParaRPr lang="en-US"/>
          </a:p>
          <a:p>
            <a:endParaRPr lang="en-US"/>
          </a:p>
          <a:p>
            <a:endParaRPr lang="en-US"/>
          </a:p>
          <a:p>
            <a:r>
              <a:rPr lang="en-US"/>
              <a:t>Ví dụ: </a:t>
            </a:r>
          </a:p>
          <a:p>
            <a:endParaRPr lang="en-US"/>
          </a:p>
        </p:txBody>
      </p:sp>
      <p:pic>
        <p:nvPicPr>
          <p:cNvPr id="4" name="Picture 3"/>
          <p:cNvPicPr>
            <a:picLocks noChangeAspect="1"/>
          </p:cNvPicPr>
          <p:nvPr/>
        </p:nvPicPr>
        <p:blipFill>
          <a:blip r:embed="rId2"/>
          <a:stretch>
            <a:fillRect/>
          </a:stretch>
        </p:blipFill>
        <p:spPr>
          <a:xfrm>
            <a:off x="2209522" y="3274625"/>
            <a:ext cx="3226574" cy="946463"/>
          </a:xfrm>
          <a:prstGeom prst="rect">
            <a:avLst/>
          </a:prstGeom>
        </p:spPr>
      </p:pic>
      <p:pic>
        <p:nvPicPr>
          <p:cNvPr id="5" name="Picture 4"/>
          <p:cNvPicPr>
            <a:picLocks noChangeAspect="1"/>
          </p:cNvPicPr>
          <p:nvPr/>
        </p:nvPicPr>
        <p:blipFill>
          <a:blip r:embed="rId3"/>
          <a:stretch>
            <a:fillRect/>
          </a:stretch>
        </p:blipFill>
        <p:spPr>
          <a:xfrm>
            <a:off x="1115616" y="5315724"/>
            <a:ext cx="7344816" cy="692065"/>
          </a:xfrm>
          <a:prstGeom prst="rect">
            <a:avLst/>
          </a:prstGeom>
        </p:spPr>
      </p:pic>
    </p:spTree>
    <p:extLst>
      <p:ext uri="{BB962C8B-B14F-4D97-AF65-F5344CB8AC3E}">
        <p14:creationId xmlns:p14="http://schemas.microsoft.com/office/powerpoint/2010/main" val="13844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US" altLang="en-US"/>
              <a:t>Expressible Numbers</a:t>
            </a:r>
          </a:p>
        </p:txBody>
      </p:sp>
      <p:pic>
        <p:nvPicPr>
          <p:cNvPr id="64515" name="Picture 1027"/>
          <p:cNvPicPr>
            <a:picLocks noChangeAspect="1" noChangeArrowheads="1"/>
          </p:cNvPicPr>
          <p:nvPr/>
        </p:nvPicPr>
        <p:blipFill>
          <a:blip r:embed="rId3">
            <a:extLst>
              <a:ext uri="{28A0092B-C50C-407E-A947-70E740481C1C}">
                <a14:useLocalDpi xmlns:a14="http://schemas.microsoft.com/office/drawing/2010/main" val="0"/>
              </a:ext>
            </a:extLst>
          </a:blip>
          <a:srcRect b="15587"/>
          <a:stretch>
            <a:fillRect/>
          </a:stretch>
        </p:blipFill>
        <p:spPr bwMode="auto">
          <a:xfrm>
            <a:off x="228600" y="1973263"/>
            <a:ext cx="8534400" cy="379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513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GB" altLang="en-US"/>
              <a:t>Density of Floating Point Numbers</a:t>
            </a:r>
          </a:p>
        </p:txBody>
      </p:sp>
      <p:pic>
        <p:nvPicPr>
          <p:cNvPr id="113667" name="Picture 3"/>
          <p:cNvPicPr>
            <a:picLocks noChangeAspect="1" noChangeArrowheads="1"/>
          </p:cNvPicPr>
          <p:nvPr/>
        </p:nvPicPr>
        <p:blipFill>
          <a:blip r:embed="rId2">
            <a:extLst>
              <a:ext uri="{28A0092B-C50C-407E-A947-70E740481C1C}">
                <a14:useLocalDpi xmlns:a14="http://schemas.microsoft.com/office/drawing/2010/main" val="0"/>
              </a:ext>
            </a:extLst>
          </a:blip>
          <a:srcRect l="10855" t="17662" r="12076" b="64850"/>
          <a:stretch>
            <a:fillRect/>
          </a:stretch>
        </p:blipFill>
        <p:spPr bwMode="auto">
          <a:xfrm>
            <a:off x="228600" y="2641600"/>
            <a:ext cx="88392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260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Chuẩn IEEE 754</a:t>
            </a:r>
          </a:p>
        </p:txBody>
      </p:sp>
      <p:sp>
        <p:nvSpPr>
          <p:cNvPr id="27651" name="Rectangle 3"/>
          <p:cNvSpPr>
            <a:spLocks noGrp="1" noChangeArrowheads="1"/>
          </p:cNvSpPr>
          <p:nvPr>
            <p:ph type="body" idx="1"/>
          </p:nvPr>
        </p:nvSpPr>
        <p:spPr/>
        <p:txBody>
          <a:bodyPr/>
          <a:lstStyle/>
          <a:p>
            <a:r>
              <a:rPr lang="en-US" altLang="en-US"/>
              <a:t>Standard for floating point storage</a:t>
            </a:r>
          </a:p>
          <a:p>
            <a:r>
              <a:rPr lang="en-US" altLang="en-US"/>
              <a:t>32 and 64 bit standards</a:t>
            </a:r>
          </a:p>
          <a:p>
            <a:r>
              <a:rPr lang="en-US" altLang="en-US"/>
              <a:t>8 and 11 bit exponent respectively</a:t>
            </a:r>
          </a:p>
          <a:p>
            <a:r>
              <a:rPr lang="en-US" altLang="en-US"/>
              <a:t>Extended formats (both mantissa and exponent) for intermediate results</a:t>
            </a:r>
          </a:p>
          <a:p>
            <a:endParaRPr lang="en-US" altLang="en-US"/>
          </a:p>
        </p:txBody>
      </p:sp>
    </p:spTree>
    <p:extLst>
      <p:ext uri="{BB962C8B-B14F-4D97-AF65-F5344CB8AC3E}">
        <p14:creationId xmlns:p14="http://schemas.microsoft.com/office/powerpoint/2010/main" val="270970124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ltLang="en-US"/>
              <a:t>Định dạng của IEEE 754</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l="7666" t="18597" r="10922" b="35965"/>
          <a:stretch>
            <a:fillRect/>
          </a:stretch>
        </p:blipFill>
        <p:spPr bwMode="auto">
          <a:xfrm>
            <a:off x="0" y="1724025"/>
            <a:ext cx="914400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2754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Hệ thống số</a:t>
            </a:r>
          </a:p>
          <a:p>
            <a:r>
              <a:rPr lang="en-US" altLang="en-US"/>
              <a:t>Đơn vị số học và logic</a:t>
            </a:r>
          </a:p>
          <a:p>
            <a:r>
              <a:rPr lang="en-US" altLang="en-US"/>
              <a:t>Biểu diễn số nguyên</a:t>
            </a:r>
          </a:p>
          <a:p>
            <a:r>
              <a:rPr lang="en-US" altLang="en-US"/>
              <a:t>Tính toán trên số nguyên</a:t>
            </a:r>
          </a:p>
          <a:p>
            <a:r>
              <a:rPr lang="en-US" altLang="en-US"/>
              <a:t>Biểu diễn số chấm động</a:t>
            </a:r>
          </a:p>
          <a:p>
            <a:r>
              <a:rPr lang="en-US" altLang="en-US" b="1">
                <a:solidFill>
                  <a:srgbClr val="0070C0"/>
                </a:solidFill>
              </a:rPr>
              <a:t>Tính toán trên số chấm động</a:t>
            </a:r>
          </a:p>
          <a:p>
            <a:r>
              <a:rPr lang="en-US" altLang="en-US"/>
              <a:t>Biểu diễn ký tự</a:t>
            </a:r>
          </a:p>
        </p:txBody>
      </p:sp>
    </p:spTree>
    <p:extLst>
      <p:ext uri="{BB962C8B-B14F-4D97-AF65-F5344CB8AC3E}">
        <p14:creationId xmlns:p14="http://schemas.microsoft.com/office/powerpoint/2010/main" val="30237044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Phép cộng/trừ (+/-) số chấm động</a:t>
            </a:r>
          </a:p>
        </p:txBody>
      </p:sp>
      <p:sp>
        <p:nvSpPr>
          <p:cNvPr id="28675" name="Rectangle 3"/>
          <p:cNvSpPr>
            <a:spLocks noGrp="1" noChangeArrowheads="1"/>
          </p:cNvSpPr>
          <p:nvPr>
            <p:ph type="body" idx="1"/>
          </p:nvPr>
        </p:nvSpPr>
        <p:spPr/>
        <p:txBody>
          <a:bodyPr/>
          <a:lstStyle/>
          <a:p>
            <a:r>
              <a:rPr lang="en-US" altLang="en-US"/>
              <a:t>Check for zeros</a:t>
            </a:r>
          </a:p>
          <a:p>
            <a:r>
              <a:rPr lang="en-US" altLang="en-US"/>
              <a:t>Align significands (adjusting exponents)</a:t>
            </a:r>
          </a:p>
          <a:p>
            <a:r>
              <a:rPr lang="en-US" altLang="en-US"/>
              <a:t>Add or subtract significands</a:t>
            </a:r>
          </a:p>
          <a:p>
            <a:r>
              <a:rPr lang="en-US" altLang="en-US"/>
              <a:t>Normalize result</a:t>
            </a:r>
          </a:p>
        </p:txBody>
      </p:sp>
    </p:spTree>
    <p:extLst>
      <p:ext uri="{BB962C8B-B14F-4D97-AF65-F5344CB8AC3E}">
        <p14:creationId xmlns:p14="http://schemas.microsoft.com/office/powerpoint/2010/main" val="344562231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altLang="en-US"/>
              <a:t>Lưu đồ cộng và trừ số chấm động</a:t>
            </a:r>
          </a:p>
        </p:txBody>
      </p:sp>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l="3325" r="2791" b="14851"/>
          <a:stretch>
            <a:fillRect/>
          </a:stretch>
        </p:blipFill>
        <p:spPr bwMode="auto">
          <a:xfrm>
            <a:off x="0" y="1143000"/>
            <a:ext cx="8839200" cy="562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1597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Phép nhân/chia (</a:t>
            </a:r>
            <a:r>
              <a:rPr lang="en-US" altLang="en-US">
                <a:latin typeface="Arial" panose="020B0604020202020204" pitchFamily="34" charset="0"/>
              </a:rPr>
              <a:t>x/</a:t>
            </a:r>
            <a:r>
              <a:rPr lang="en-US" altLang="en-US">
                <a:sym typeface="Symbol" panose="05050102010706020507" pitchFamily="18" charset="2"/>
              </a:rPr>
              <a:t></a:t>
            </a:r>
            <a:r>
              <a:rPr lang="en-US" altLang="en-US"/>
              <a:t>) số chấm động</a:t>
            </a:r>
          </a:p>
        </p:txBody>
      </p:sp>
      <p:sp>
        <p:nvSpPr>
          <p:cNvPr id="29699" name="Rectangle 3"/>
          <p:cNvSpPr>
            <a:spLocks noGrp="1" noChangeArrowheads="1"/>
          </p:cNvSpPr>
          <p:nvPr>
            <p:ph type="body" idx="1"/>
          </p:nvPr>
        </p:nvSpPr>
        <p:spPr/>
        <p:txBody>
          <a:bodyPr/>
          <a:lstStyle/>
          <a:p>
            <a:r>
              <a:rPr lang="en-US" altLang="en-US"/>
              <a:t>Check for zero</a:t>
            </a:r>
          </a:p>
          <a:p>
            <a:r>
              <a:rPr lang="en-US" altLang="en-US"/>
              <a:t>Add/subtract exponents </a:t>
            </a:r>
          </a:p>
          <a:p>
            <a:r>
              <a:rPr lang="en-US" altLang="en-US"/>
              <a:t>Multiply/divide significands (watch sign)</a:t>
            </a:r>
          </a:p>
          <a:p>
            <a:r>
              <a:rPr lang="en-US" altLang="en-US"/>
              <a:t>Normalize</a:t>
            </a:r>
          </a:p>
          <a:p>
            <a:r>
              <a:rPr lang="en-US" altLang="en-US"/>
              <a:t>Round</a:t>
            </a:r>
          </a:p>
          <a:p>
            <a:r>
              <a:rPr lang="en-US" altLang="en-US"/>
              <a:t>All intermediate results should be in double length storage</a:t>
            </a:r>
          </a:p>
        </p:txBody>
      </p:sp>
    </p:spTree>
    <p:extLst>
      <p:ext uri="{BB962C8B-B14F-4D97-AF65-F5344CB8AC3E}">
        <p14:creationId xmlns:p14="http://schemas.microsoft.com/office/powerpoint/2010/main" val="236653099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US" altLang="en-US"/>
              <a:t>Phép nhân số chấm động</a:t>
            </a:r>
          </a:p>
        </p:txBody>
      </p:sp>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b="9221"/>
          <a:stretch>
            <a:fillRect/>
          </a:stretch>
        </p:blipFill>
        <p:spPr bwMode="auto">
          <a:xfrm>
            <a:off x="1981200" y="1090613"/>
            <a:ext cx="5172075" cy="576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117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p:txBody>
          <a:bodyPr/>
          <a:lstStyle/>
          <a:p>
            <a:r>
              <a:rPr lang="en-US" altLang="en-US"/>
              <a:t>Phép chia số chấm động</a:t>
            </a: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b="10420"/>
          <a:stretch>
            <a:fillRect/>
          </a:stretch>
        </p:blipFill>
        <p:spPr bwMode="auto">
          <a:xfrm>
            <a:off x="2057400" y="1090613"/>
            <a:ext cx="5172075" cy="569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57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Chuyển đổi giữa nhị phân và thập phân</a:t>
            </a:r>
          </a:p>
        </p:txBody>
      </p:sp>
      <p:sp>
        <p:nvSpPr>
          <p:cNvPr id="3" name="Content Placeholder 2"/>
          <p:cNvSpPr>
            <a:spLocks noGrp="1"/>
          </p:cNvSpPr>
          <p:nvPr>
            <p:ph idx="1"/>
          </p:nvPr>
        </p:nvSpPr>
        <p:spPr/>
        <p:txBody>
          <a:bodyPr/>
          <a:lstStyle/>
          <a:p>
            <a:r>
              <a:rPr lang="en-US"/>
              <a:t>Chuyển từ nhị phân sang thập phân</a:t>
            </a:r>
          </a:p>
          <a:p>
            <a:pPr lvl="1"/>
            <a:r>
              <a:rPr lang="en-US"/>
              <a:t>Triển khai theo công thức</a:t>
            </a:r>
          </a:p>
          <a:p>
            <a:pPr lvl="1"/>
            <a:endParaRPr lang="en-US"/>
          </a:p>
          <a:p>
            <a:pPr lvl="1"/>
            <a:endParaRPr lang="en-US"/>
          </a:p>
          <a:p>
            <a:r>
              <a:rPr lang="en-US"/>
              <a:t>Chuyển từ thập phân sang nhị phân</a:t>
            </a:r>
          </a:p>
          <a:p>
            <a:pPr lvl="1"/>
            <a:r>
              <a:rPr lang="en-US"/>
              <a:t>Chuyển đổi phần nguyên</a:t>
            </a:r>
          </a:p>
          <a:p>
            <a:pPr lvl="1"/>
            <a:r>
              <a:rPr lang="en-US"/>
              <a:t>Chuyển đổi phần thập phân</a:t>
            </a:r>
          </a:p>
        </p:txBody>
      </p:sp>
      <p:pic>
        <p:nvPicPr>
          <p:cNvPr id="4" name="Picture 3"/>
          <p:cNvPicPr>
            <a:picLocks noChangeAspect="1"/>
          </p:cNvPicPr>
          <p:nvPr/>
        </p:nvPicPr>
        <p:blipFill>
          <a:blip r:embed="rId2"/>
          <a:stretch>
            <a:fillRect/>
          </a:stretch>
        </p:blipFill>
        <p:spPr>
          <a:xfrm>
            <a:off x="2209522" y="2096574"/>
            <a:ext cx="2578502" cy="756362"/>
          </a:xfrm>
          <a:prstGeom prst="rect">
            <a:avLst/>
          </a:prstGeom>
        </p:spPr>
      </p:pic>
    </p:spTree>
    <p:extLst>
      <p:ext uri="{BB962C8B-B14F-4D97-AF65-F5344CB8AC3E}">
        <p14:creationId xmlns:p14="http://schemas.microsoft.com/office/powerpoint/2010/main" val="9434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Hệ thống số</a:t>
            </a:r>
          </a:p>
          <a:p>
            <a:r>
              <a:rPr lang="en-US" altLang="en-US"/>
              <a:t>Đơn vị số học và logic</a:t>
            </a:r>
          </a:p>
          <a:p>
            <a:r>
              <a:rPr lang="en-US" altLang="en-US"/>
              <a:t>Biểu diễn số nguyên</a:t>
            </a:r>
          </a:p>
          <a:p>
            <a:r>
              <a:rPr lang="en-US" altLang="en-US"/>
              <a:t>Tính toán trên số nguyên</a:t>
            </a:r>
          </a:p>
          <a:p>
            <a:r>
              <a:rPr lang="en-US" altLang="en-US"/>
              <a:t>Biểu diễn số chấm động</a:t>
            </a:r>
          </a:p>
          <a:p>
            <a:r>
              <a:rPr lang="en-US" altLang="en-US"/>
              <a:t>Tính toán trên số chấm động</a:t>
            </a:r>
          </a:p>
          <a:p>
            <a:r>
              <a:rPr lang="en-US" altLang="en-US" b="1">
                <a:solidFill>
                  <a:srgbClr val="0070C0"/>
                </a:solidFill>
              </a:rPr>
              <a:t>Biểu diễn ký tự</a:t>
            </a:r>
          </a:p>
        </p:txBody>
      </p:sp>
    </p:spTree>
    <p:extLst>
      <p:ext uri="{BB962C8B-B14F-4D97-AF65-F5344CB8AC3E}">
        <p14:creationId xmlns:p14="http://schemas.microsoft.com/office/powerpoint/2010/main" val="19191852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Biểu diễn ký tự</a:t>
            </a:r>
          </a:p>
        </p:txBody>
      </p:sp>
      <p:sp>
        <p:nvSpPr>
          <p:cNvPr id="68611" name="Rectangle 3"/>
          <p:cNvSpPr>
            <a:spLocks noGrp="1" noChangeArrowheads="1"/>
          </p:cNvSpPr>
          <p:nvPr>
            <p:ph type="body" idx="1"/>
          </p:nvPr>
        </p:nvSpPr>
        <p:spPr/>
        <p:txBody>
          <a:bodyPr/>
          <a:lstStyle/>
          <a:p>
            <a:r>
              <a:rPr lang="en-US" altLang="en-US"/>
              <a:t>Bộ mã ASCII (American Standard Code for Information Interchange)</a:t>
            </a:r>
          </a:p>
          <a:p>
            <a:r>
              <a:rPr lang="en-US" altLang="en-US"/>
              <a:t>Bộ mã Unicode</a:t>
            </a:r>
          </a:p>
        </p:txBody>
      </p:sp>
    </p:spTree>
    <p:extLst>
      <p:ext uri="{BB962C8B-B14F-4D97-AF65-F5344CB8AC3E}">
        <p14:creationId xmlns:p14="http://schemas.microsoft.com/office/powerpoint/2010/main" val="40333435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Bộ mã ASCII</a:t>
            </a:r>
          </a:p>
        </p:txBody>
      </p:sp>
      <p:sp>
        <p:nvSpPr>
          <p:cNvPr id="3" name="Content Placeholder 2"/>
          <p:cNvSpPr>
            <a:spLocks noGrp="1"/>
          </p:cNvSpPr>
          <p:nvPr>
            <p:ph idx="1"/>
          </p:nvPr>
        </p:nvSpPr>
        <p:spPr/>
        <p:txBody>
          <a:bodyPr/>
          <a:lstStyle/>
          <a:p>
            <a:r>
              <a:rPr lang="en-US"/>
              <a:t>Do ANSI (American National Standard Institute) thiết kế</a:t>
            </a:r>
          </a:p>
          <a:p>
            <a:r>
              <a:rPr lang="vi-VN"/>
              <a:t>Bộ</a:t>
            </a:r>
            <a:r>
              <a:rPr lang="en-US"/>
              <a:t> </a:t>
            </a:r>
            <a:r>
              <a:rPr lang="vi-VN"/>
              <a:t>mã 8-bit </a:t>
            </a:r>
            <a:r>
              <a:rPr lang="en-US">
                <a:sym typeface="Wingdings" panose="05000000000000000000" pitchFamily="2" charset="2"/>
              </a:rPr>
              <a:t> </a:t>
            </a:r>
            <a:r>
              <a:rPr lang="vi-VN"/>
              <a:t>có thể</a:t>
            </a:r>
            <a:r>
              <a:rPr lang="en-US"/>
              <a:t> </a:t>
            </a:r>
            <a:r>
              <a:rPr lang="vi-VN"/>
              <a:t>mã hóa được 2</a:t>
            </a:r>
            <a:r>
              <a:rPr lang="vi-VN" baseline="30000"/>
              <a:t>8</a:t>
            </a:r>
            <a:r>
              <a:rPr lang="en-US"/>
              <a:t> </a:t>
            </a:r>
            <a:r>
              <a:rPr lang="vi-VN"/>
              <a:t>ký tự, có mã từ: 00</a:t>
            </a:r>
            <a:r>
              <a:rPr lang="vi-VN" baseline="-25000"/>
              <a:t>16</a:t>
            </a:r>
            <a:r>
              <a:rPr lang="vi-VN"/>
              <a:t>÷FF</a:t>
            </a:r>
            <a:r>
              <a:rPr lang="vi-VN" baseline="-25000"/>
              <a:t>16</a:t>
            </a:r>
            <a:r>
              <a:rPr lang="vi-VN"/>
              <a:t>, trong đó:</a:t>
            </a:r>
          </a:p>
          <a:p>
            <a:pPr lvl="1">
              <a:buFont typeface="Wingdings" panose="05000000000000000000" pitchFamily="2" charset="2"/>
              <a:buChar char="Ø"/>
            </a:pPr>
            <a:r>
              <a:rPr lang="en-US"/>
              <a:t>1</a:t>
            </a:r>
            <a:r>
              <a:rPr lang="vi-VN"/>
              <a:t>28 ký tự</a:t>
            </a:r>
            <a:r>
              <a:rPr lang="en-US"/>
              <a:t> </a:t>
            </a:r>
            <a:r>
              <a:rPr lang="vi-VN"/>
              <a:t>chuẩn có mã từ</a:t>
            </a:r>
            <a:r>
              <a:rPr lang="en-US"/>
              <a:t> </a:t>
            </a:r>
            <a:r>
              <a:rPr lang="vi-VN"/>
              <a:t>00</a:t>
            </a:r>
            <a:r>
              <a:rPr lang="vi-VN" baseline="-25000"/>
              <a:t>16</a:t>
            </a:r>
            <a:r>
              <a:rPr lang="vi-VN"/>
              <a:t>÷7F</a:t>
            </a:r>
            <a:r>
              <a:rPr lang="vi-VN" baseline="-25000"/>
              <a:t>16</a:t>
            </a:r>
          </a:p>
          <a:p>
            <a:pPr lvl="1">
              <a:buFont typeface="Wingdings" panose="05000000000000000000" pitchFamily="2" charset="2"/>
              <a:buChar char="Ø"/>
            </a:pPr>
            <a:r>
              <a:rPr lang="en-US"/>
              <a:t>1</a:t>
            </a:r>
            <a:r>
              <a:rPr lang="vi-VN"/>
              <a:t>28 ký tự</a:t>
            </a:r>
            <a:r>
              <a:rPr lang="en-US"/>
              <a:t> </a:t>
            </a:r>
            <a:r>
              <a:rPr lang="vi-VN"/>
              <a:t>mở</a:t>
            </a:r>
            <a:r>
              <a:rPr lang="en-US"/>
              <a:t> </a:t>
            </a:r>
            <a:r>
              <a:rPr lang="vi-VN"/>
              <a:t>rộng có mã từ</a:t>
            </a:r>
            <a:r>
              <a:rPr lang="en-US"/>
              <a:t> </a:t>
            </a:r>
            <a:r>
              <a:rPr lang="vi-VN"/>
              <a:t>80</a:t>
            </a:r>
            <a:r>
              <a:rPr lang="vi-VN" baseline="-25000"/>
              <a:t>16</a:t>
            </a:r>
            <a:r>
              <a:rPr lang="vi-VN"/>
              <a:t>÷FF</a:t>
            </a:r>
            <a:r>
              <a:rPr lang="vi-VN" baseline="-25000"/>
              <a:t>1</a:t>
            </a:r>
            <a:r>
              <a:rPr lang="en-US" baseline="-25000"/>
              <a:t>6</a:t>
            </a:r>
          </a:p>
        </p:txBody>
      </p:sp>
    </p:spTree>
    <p:extLst>
      <p:ext uri="{BB962C8B-B14F-4D97-AF65-F5344CB8AC3E}">
        <p14:creationId xmlns:p14="http://schemas.microsoft.com/office/powerpoint/2010/main" val="2274538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Các ký tự chuẩn</a:t>
            </a:r>
          </a:p>
        </p:txBody>
      </p:sp>
      <p:sp>
        <p:nvSpPr>
          <p:cNvPr id="3" name="Content Placeholder 2"/>
          <p:cNvSpPr>
            <a:spLocks noGrp="1"/>
          </p:cNvSpPr>
          <p:nvPr>
            <p:ph idx="1"/>
          </p:nvPr>
        </p:nvSpPr>
        <p:spPr/>
        <p:txBody>
          <a:bodyPr/>
          <a:lstStyle/>
          <a:p>
            <a:r>
              <a:rPr lang="en-US"/>
              <a:t>Các ký tự hiển thị chuẩn:</a:t>
            </a:r>
          </a:p>
          <a:p>
            <a:pPr lvl="1"/>
            <a:r>
              <a:rPr lang="en-US"/>
              <a:t>Các chữ cái Latin</a:t>
            </a:r>
          </a:p>
          <a:p>
            <a:pPr lvl="1"/>
            <a:r>
              <a:rPr lang="en-US"/>
              <a:t>Các chữ số thập phân</a:t>
            </a:r>
          </a:p>
          <a:p>
            <a:pPr lvl="1"/>
            <a:r>
              <a:rPr lang="en-US"/>
              <a:t>Các dấu câu: . , : ; ...</a:t>
            </a:r>
          </a:p>
          <a:p>
            <a:pPr lvl="1"/>
            <a:r>
              <a:rPr lang="en-US"/>
              <a:t>Các dấu phép toán: + - * / % ...</a:t>
            </a:r>
          </a:p>
          <a:p>
            <a:pPr lvl="1"/>
            <a:r>
              <a:rPr lang="en-US"/>
              <a:t>Một số ký hiệu thông dụng: &amp;, $,@, #</a:t>
            </a:r>
          </a:p>
          <a:p>
            <a:pPr lvl="1"/>
            <a:r>
              <a:rPr lang="en-US"/>
              <a:t>Dấu cách</a:t>
            </a:r>
          </a:p>
          <a:p>
            <a:r>
              <a:rPr lang="en-US"/>
              <a:t>Các mã điều khiển</a:t>
            </a:r>
          </a:p>
          <a:p>
            <a:pPr lvl="1"/>
            <a:r>
              <a:rPr lang="en-US"/>
              <a:t>Các mã điều khiển định dạng văn bản</a:t>
            </a:r>
          </a:p>
          <a:p>
            <a:pPr lvl="1"/>
            <a:r>
              <a:rPr lang="en-US"/>
              <a:t>Các mã điều khiển truyền số liệu</a:t>
            </a:r>
          </a:p>
          <a:p>
            <a:pPr lvl="1"/>
            <a:r>
              <a:rPr lang="en-US"/>
              <a:t>Các mã điều khiển phân tách thông tin</a:t>
            </a:r>
          </a:p>
          <a:p>
            <a:pPr lvl="1"/>
            <a:r>
              <a:rPr lang="en-US"/>
              <a:t>Các mã điều khiển khác</a:t>
            </a:r>
          </a:p>
        </p:txBody>
      </p:sp>
    </p:spTree>
    <p:extLst>
      <p:ext uri="{BB962C8B-B14F-4D97-AF65-F5344CB8AC3E}">
        <p14:creationId xmlns:p14="http://schemas.microsoft.com/office/powerpoint/2010/main" val="90323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Chi tiết bảng mã ASCII</a:t>
            </a:r>
          </a:p>
        </p:txBody>
      </p:sp>
      <p:pic>
        <p:nvPicPr>
          <p:cNvPr id="4" name="Content Placeholder 3"/>
          <p:cNvPicPr>
            <a:picLocks noGrp="1" noChangeAspect="1"/>
          </p:cNvPicPr>
          <p:nvPr>
            <p:ph idx="1"/>
          </p:nvPr>
        </p:nvPicPr>
        <p:blipFill>
          <a:blip r:embed="rId2"/>
          <a:stretch>
            <a:fillRect/>
          </a:stretch>
        </p:blipFill>
        <p:spPr>
          <a:xfrm>
            <a:off x="1115616" y="1075476"/>
            <a:ext cx="6984776" cy="5722056"/>
          </a:xfrm>
          <a:prstGeom prst="rect">
            <a:avLst/>
          </a:prstGeom>
        </p:spPr>
      </p:pic>
    </p:spTree>
    <p:extLst>
      <p:ext uri="{BB962C8B-B14F-4D97-AF65-F5344CB8AC3E}">
        <p14:creationId xmlns:p14="http://schemas.microsoft.com/office/powerpoint/2010/main" val="27711443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Các ký tự hiển thị chuẩn</a:t>
            </a:r>
          </a:p>
        </p:txBody>
      </p:sp>
      <p:sp>
        <p:nvSpPr>
          <p:cNvPr id="3" name="Content Placeholder 2"/>
          <p:cNvSpPr>
            <a:spLocks noGrp="1"/>
          </p:cNvSpPr>
          <p:nvPr>
            <p:ph idx="1"/>
          </p:nvPr>
        </p:nvSpPr>
        <p:spPr/>
        <p:txBody>
          <a:bodyPr/>
          <a:lstStyle/>
          <a:p>
            <a:r>
              <a:rPr lang="en-US"/>
              <a:t>26 chữ cái hoa ‘A’ đến ‘Z’ có mã từ 41</a:t>
            </a:r>
            <a:r>
              <a:rPr lang="en-US" baseline="-25000"/>
              <a:t>16</a:t>
            </a:r>
            <a:r>
              <a:rPr lang="en-US"/>
              <a:t> đến 5A</a:t>
            </a:r>
            <a:r>
              <a:rPr lang="en-US" baseline="-25000"/>
              <a:t>16</a:t>
            </a:r>
            <a:r>
              <a:rPr lang="en-US"/>
              <a:t> (65 đến 90 hệ thập phân)</a:t>
            </a:r>
          </a:p>
          <a:p>
            <a:r>
              <a:rPr lang="en-US"/>
              <a:t>26 chữ cái hoa ‘a’ đến ‘z’ có mã từ 61</a:t>
            </a:r>
            <a:r>
              <a:rPr lang="en-US" baseline="-25000"/>
              <a:t>16</a:t>
            </a:r>
            <a:r>
              <a:rPr lang="en-US"/>
              <a:t> đến 7A</a:t>
            </a:r>
            <a:r>
              <a:rPr lang="en-US" baseline="-25000"/>
              <a:t>16</a:t>
            </a:r>
            <a:r>
              <a:rPr lang="en-US"/>
              <a:t> (97 đến 122 hệ thập phân)</a:t>
            </a:r>
          </a:p>
          <a:p>
            <a:r>
              <a:rPr lang="en-US"/>
              <a:t>10 chữ số thập phân từ ‘0’ đến ‘9’ có mã từ 30</a:t>
            </a:r>
            <a:r>
              <a:rPr lang="en-US" baseline="-25000"/>
              <a:t>16</a:t>
            </a:r>
            <a:r>
              <a:rPr lang="en-US"/>
              <a:t> đến 39</a:t>
            </a:r>
            <a:r>
              <a:rPr lang="en-US" baseline="-25000"/>
              <a:t>16</a:t>
            </a:r>
            <a:r>
              <a:rPr lang="en-US"/>
              <a:t> (48 đến 57 hệ thập phân)</a:t>
            </a:r>
          </a:p>
          <a:p>
            <a:endParaRPr lang="en-US"/>
          </a:p>
        </p:txBody>
      </p:sp>
    </p:spTree>
    <p:extLst>
      <p:ext uri="{BB962C8B-B14F-4D97-AF65-F5344CB8AC3E}">
        <p14:creationId xmlns:p14="http://schemas.microsoft.com/office/powerpoint/2010/main" val="15391251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Các mã điều khiển: 00</a:t>
            </a:r>
            <a:r>
              <a:rPr lang="en-US" baseline="-25000">
                <a:solidFill>
                  <a:srgbClr val="FF0000"/>
                </a:solidFill>
              </a:rPr>
              <a:t>16</a:t>
            </a:r>
            <a:r>
              <a:rPr lang="en-US">
                <a:solidFill>
                  <a:srgbClr val="FF0000"/>
                </a:solidFill>
              </a:rPr>
              <a:t>÷1F</a:t>
            </a:r>
            <a:r>
              <a:rPr lang="en-US" baseline="-25000">
                <a:solidFill>
                  <a:srgbClr val="FF0000"/>
                </a:solidFill>
              </a:rPr>
              <a:t>16</a:t>
            </a:r>
            <a:r>
              <a:rPr lang="en-US">
                <a:solidFill>
                  <a:srgbClr val="FF0000"/>
                </a:solidFill>
              </a:rPr>
              <a:t> và 7F</a:t>
            </a:r>
            <a:r>
              <a:rPr lang="en-US" baseline="-25000">
                <a:solidFill>
                  <a:srgbClr val="FF0000"/>
                </a:solidFill>
              </a:rPr>
              <a:t>16</a:t>
            </a:r>
          </a:p>
        </p:txBody>
      </p:sp>
      <p:pic>
        <p:nvPicPr>
          <p:cNvPr id="4" name="Content Placeholder 3"/>
          <p:cNvPicPr>
            <a:picLocks noGrp="1" noChangeAspect="1"/>
          </p:cNvPicPr>
          <p:nvPr>
            <p:ph idx="1"/>
          </p:nvPr>
        </p:nvPicPr>
        <p:blipFill>
          <a:blip r:embed="rId2"/>
          <a:stretch>
            <a:fillRect/>
          </a:stretch>
        </p:blipFill>
        <p:spPr>
          <a:xfrm>
            <a:off x="288896" y="1124744"/>
            <a:ext cx="8659896" cy="5616624"/>
          </a:xfrm>
          <a:prstGeom prst="rect">
            <a:avLst/>
          </a:prstGeom>
        </p:spPr>
      </p:pic>
    </p:spTree>
    <p:extLst>
      <p:ext uri="{BB962C8B-B14F-4D97-AF65-F5344CB8AC3E}">
        <p14:creationId xmlns:p14="http://schemas.microsoft.com/office/powerpoint/2010/main" val="19214289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Các mã điều khiển: 00</a:t>
            </a:r>
            <a:r>
              <a:rPr lang="en-US" baseline="-25000">
                <a:solidFill>
                  <a:srgbClr val="FF0000"/>
                </a:solidFill>
              </a:rPr>
              <a:t>16</a:t>
            </a:r>
            <a:r>
              <a:rPr lang="en-US">
                <a:solidFill>
                  <a:srgbClr val="FF0000"/>
                </a:solidFill>
              </a:rPr>
              <a:t>÷1F</a:t>
            </a:r>
            <a:r>
              <a:rPr lang="en-US" baseline="-25000">
                <a:solidFill>
                  <a:srgbClr val="FF0000"/>
                </a:solidFill>
              </a:rPr>
              <a:t>16</a:t>
            </a:r>
            <a:r>
              <a:rPr lang="en-US">
                <a:solidFill>
                  <a:srgbClr val="FF0000"/>
                </a:solidFill>
              </a:rPr>
              <a:t> và 7F</a:t>
            </a:r>
            <a:r>
              <a:rPr lang="en-US" baseline="-25000">
                <a:solidFill>
                  <a:srgbClr val="FF0000"/>
                </a:solidFill>
              </a:rPr>
              <a:t>16</a:t>
            </a:r>
          </a:p>
        </p:txBody>
      </p:sp>
      <p:pic>
        <p:nvPicPr>
          <p:cNvPr id="5" name="Content Placeholder 4"/>
          <p:cNvPicPr>
            <a:picLocks noGrp="1" noChangeAspect="1"/>
          </p:cNvPicPr>
          <p:nvPr>
            <p:ph idx="1"/>
          </p:nvPr>
        </p:nvPicPr>
        <p:blipFill>
          <a:blip r:embed="rId2"/>
          <a:stretch>
            <a:fillRect/>
          </a:stretch>
        </p:blipFill>
        <p:spPr>
          <a:xfrm>
            <a:off x="539552" y="1149428"/>
            <a:ext cx="8208912" cy="5606601"/>
          </a:xfrm>
          <a:prstGeom prst="rect">
            <a:avLst/>
          </a:prstGeom>
        </p:spPr>
      </p:pic>
    </p:spTree>
    <p:extLst>
      <p:ext uri="{BB962C8B-B14F-4D97-AF65-F5344CB8AC3E}">
        <p14:creationId xmlns:p14="http://schemas.microsoft.com/office/powerpoint/2010/main" val="42438139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Các mã điều khiển: 00</a:t>
            </a:r>
            <a:r>
              <a:rPr lang="en-US" baseline="-25000">
                <a:solidFill>
                  <a:srgbClr val="FF0000"/>
                </a:solidFill>
              </a:rPr>
              <a:t>16</a:t>
            </a:r>
            <a:r>
              <a:rPr lang="en-US">
                <a:solidFill>
                  <a:srgbClr val="FF0000"/>
                </a:solidFill>
              </a:rPr>
              <a:t>÷1F</a:t>
            </a:r>
            <a:r>
              <a:rPr lang="en-US" baseline="-25000">
                <a:solidFill>
                  <a:srgbClr val="FF0000"/>
                </a:solidFill>
              </a:rPr>
              <a:t>16</a:t>
            </a:r>
            <a:r>
              <a:rPr lang="en-US">
                <a:solidFill>
                  <a:srgbClr val="FF0000"/>
                </a:solidFill>
              </a:rPr>
              <a:t> và 7F</a:t>
            </a:r>
            <a:r>
              <a:rPr lang="en-US" baseline="-25000">
                <a:solidFill>
                  <a:srgbClr val="FF0000"/>
                </a:solidFill>
              </a:rPr>
              <a:t>16</a:t>
            </a:r>
          </a:p>
        </p:txBody>
      </p:sp>
      <p:pic>
        <p:nvPicPr>
          <p:cNvPr id="4" name="Content Placeholder 3"/>
          <p:cNvPicPr>
            <a:picLocks noGrp="1" noChangeAspect="1"/>
          </p:cNvPicPr>
          <p:nvPr>
            <p:ph idx="1"/>
          </p:nvPr>
        </p:nvPicPr>
        <p:blipFill>
          <a:blip r:embed="rId2"/>
          <a:stretch>
            <a:fillRect/>
          </a:stretch>
        </p:blipFill>
        <p:spPr>
          <a:xfrm>
            <a:off x="467544" y="1628800"/>
            <a:ext cx="8233900" cy="4394259"/>
          </a:xfrm>
          <a:prstGeom prst="rect">
            <a:avLst/>
          </a:prstGeom>
        </p:spPr>
      </p:pic>
    </p:spTree>
    <p:extLst>
      <p:ext uri="{BB962C8B-B14F-4D97-AF65-F5344CB8AC3E}">
        <p14:creationId xmlns:p14="http://schemas.microsoft.com/office/powerpoint/2010/main" val="39275631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Các mã điều khiển: 00</a:t>
            </a:r>
            <a:r>
              <a:rPr lang="en-US" baseline="-25000">
                <a:solidFill>
                  <a:srgbClr val="FF0000"/>
                </a:solidFill>
              </a:rPr>
              <a:t>16</a:t>
            </a:r>
            <a:r>
              <a:rPr lang="en-US">
                <a:solidFill>
                  <a:srgbClr val="FF0000"/>
                </a:solidFill>
              </a:rPr>
              <a:t>÷1F</a:t>
            </a:r>
            <a:r>
              <a:rPr lang="en-US" baseline="-25000">
                <a:solidFill>
                  <a:srgbClr val="FF0000"/>
                </a:solidFill>
              </a:rPr>
              <a:t>16</a:t>
            </a:r>
            <a:r>
              <a:rPr lang="en-US">
                <a:solidFill>
                  <a:srgbClr val="FF0000"/>
                </a:solidFill>
              </a:rPr>
              <a:t> và 7F</a:t>
            </a:r>
            <a:r>
              <a:rPr lang="en-US" baseline="-25000">
                <a:solidFill>
                  <a:srgbClr val="FF0000"/>
                </a:solidFill>
              </a:rPr>
              <a:t>16</a:t>
            </a:r>
          </a:p>
        </p:txBody>
      </p:sp>
      <p:pic>
        <p:nvPicPr>
          <p:cNvPr id="5" name="Content Placeholder 4"/>
          <p:cNvPicPr>
            <a:picLocks noGrp="1" noChangeAspect="1"/>
          </p:cNvPicPr>
          <p:nvPr>
            <p:ph idx="1"/>
          </p:nvPr>
        </p:nvPicPr>
        <p:blipFill>
          <a:blip r:embed="rId2"/>
          <a:stretch>
            <a:fillRect/>
          </a:stretch>
        </p:blipFill>
        <p:spPr>
          <a:xfrm>
            <a:off x="406400" y="1119131"/>
            <a:ext cx="8414072" cy="5623475"/>
          </a:xfrm>
          <a:prstGeom prst="rect">
            <a:avLst/>
          </a:prstGeom>
        </p:spPr>
      </p:pic>
    </p:spTree>
    <p:extLst>
      <p:ext uri="{BB962C8B-B14F-4D97-AF65-F5344CB8AC3E}">
        <p14:creationId xmlns:p14="http://schemas.microsoft.com/office/powerpoint/2010/main" val="176028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Chuyển đổi phần nguyên</a:t>
            </a:r>
          </a:p>
        </p:txBody>
      </p:sp>
      <p:sp>
        <p:nvSpPr>
          <p:cNvPr id="6" name="Content Placeholder 5"/>
          <p:cNvSpPr>
            <a:spLocks noGrp="1"/>
          </p:cNvSpPr>
          <p:nvPr>
            <p:ph idx="1"/>
          </p:nvPr>
        </p:nvSpPr>
        <p:spPr/>
        <p:txBody>
          <a:bodyPr/>
          <a:lstStyle/>
          <a:p>
            <a:r>
              <a:rPr lang="en-US" sz="2400"/>
              <a:t>Ví dụ 1: đổi số 21</a:t>
            </a:r>
            <a:r>
              <a:rPr lang="en-US" sz="2400" baseline="-25000"/>
              <a:t>10</a:t>
            </a:r>
            <a:r>
              <a:rPr lang="en-US" sz="2400"/>
              <a:t> thành số nhị phân</a:t>
            </a:r>
          </a:p>
          <a:p>
            <a:endParaRPr lang="en-US" sz="2400"/>
          </a:p>
          <a:p>
            <a:endParaRPr lang="en-US" sz="2400"/>
          </a:p>
          <a:p>
            <a:endParaRPr lang="en-US" sz="2400"/>
          </a:p>
          <a:p>
            <a:endParaRPr lang="en-US" sz="2400"/>
          </a:p>
          <a:p>
            <a:endParaRPr lang="en-US" sz="2400"/>
          </a:p>
          <a:p>
            <a:endParaRPr lang="en-US" sz="2400"/>
          </a:p>
          <a:p>
            <a:r>
              <a:rPr lang="en-US" sz="2400"/>
              <a:t>Ví dụ 2: đổi số 11</a:t>
            </a:r>
            <a:r>
              <a:rPr lang="en-US" sz="2400" baseline="-25000"/>
              <a:t>10</a:t>
            </a:r>
            <a:r>
              <a:rPr lang="en-US" sz="2400"/>
              <a:t> thành số nhị phân</a:t>
            </a:r>
          </a:p>
        </p:txBody>
      </p:sp>
      <p:pic>
        <p:nvPicPr>
          <p:cNvPr id="7" name="Content Placeholder 3"/>
          <p:cNvPicPr>
            <a:picLocks noChangeAspect="1"/>
          </p:cNvPicPr>
          <p:nvPr/>
        </p:nvPicPr>
        <p:blipFill>
          <a:blip r:embed="rId3"/>
          <a:stretch>
            <a:fillRect/>
          </a:stretch>
        </p:blipFill>
        <p:spPr bwMode="auto">
          <a:xfrm>
            <a:off x="2474191" y="4632564"/>
            <a:ext cx="2745881" cy="218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4"/>
          <a:stretch>
            <a:fillRect/>
          </a:stretch>
        </p:blipFill>
        <p:spPr>
          <a:xfrm>
            <a:off x="2411760" y="1628800"/>
            <a:ext cx="2817630" cy="2484555"/>
          </a:xfrm>
          <a:prstGeom prst="rect">
            <a:avLst/>
          </a:prstGeom>
        </p:spPr>
      </p:pic>
    </p:spTree>
    <p:extLst>
      <p:ext uri="{BB962C8B-B14F-4D97-AF65-F5344CB8AC3E}">
        <p14:creationId xmlns:p14="http://schemas.microsoft.com/office/powerpoint/2010/main" val="425621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 calcmode="lin" valueType="num">
                                      <p:cBhvr additive="base">
                                        <p:cTn id="1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Các ký tự mở rộng</a:t>
            </a:r>
            <a:endParaRPr lang="en-US" baseline="-25000">
              <a:solidFill>
                <a:srgbClr val="FF0000"/>
              </a:solidFill>
            </a:endParaRPr>
          </a:p>
        </p:txBody>
      </p:sp>
      <p:sp>
        <p:nvSpPr>
          <p:cNvPr id="3" name="Content Placeholder 2"/>
          <p:cNvSpPr>
            <a:spLocks noGrp="1"/>
          </p:cNvSpPr>
          <p:nvPr>
            <p:ph idx="1"/>
          </p:nvPr>
        </p:nvSpPr>
        <p:spPr/>
        <p:txBody>
          <a:bodyPr/>
          <a:lstStyle/>
          <a:p>
            <a:r>
              <a:rPr lang="vi-VN"/>
              <a:t>Các ký tự</a:t>
            </a:r>
            <a:r>
              <a:rPr lang="en-US"/>
              <a:t> </a:t>
            </a:r>
            <a:r>
              <a:rPr lang="vi-VN"/>
              <a:t>mở</a:t>
            </a:r>
            <a:r>
              <a:rPr lang="en-US"/>
              <a:t> </a:t>
            </a:r>
            <a:r>
              <a:rPr lang="vi-VN"/>
              <a:t>rộng được định nghĩa bởi:</a:t>
            </a:r>
          </a:p>
          <a:p>
            <a:pPr lvl="1"/>
            <a:r>
              <a:rPr lang="en-US"/>
              <a:t>N</a:t>
            </a:r>
            <a:r>
              <a:rPr lang="vi-VN"/>
              <a:t>hà chế</a:t>
            </a:r>
            <a:r>
              <a:rPr lang="en-US"/>
              <a:t> </a:t>
            </a:r>
            <a:r>
              <a:rPr lang="vi-VN"/>
              <a:t>tạo máy tính </a:t>
            </a:r>
          </a:p>
          <a:p>
            <a:pPr lvl="1"/>
            <a:r>
              <a:rPr lang="en-US"/>
              <a:t>N</a:t>
            </a:r>
            <a:r>
              <a:rPr lang="vi-VN"/>
              <a:t>gười phát triển phần mềm. </a:t>
            </a:r>
          </a:p>
          <a:p>
            <a:r>
              <a:rPr lang="vi-VN"/>
              <a:t>Ví dụ:</a:t>
            </a:r>
          </a:p>
          <a:p>
            <a:pPr lvl="1"/>
            <a:r>
              <a:rPr lang="vi-VN"/>
              <a:t>Bộ</a:t>
            </a:r>
            <a:r>
              <a:rPr lang="en-US"/>
              <a:t> </a:t>
            </a:r>
            <a:r>
              <a:rPr lang="vi-VN"/>
              <a:t>mã ký tự</a:t>
            </a:r>
            <a:r>
              <a:rPr lang="en-US"/>
              <a:t> </a:t>
            </a:r>
            <a:r>
              <a:rPr lang="vi-VN"/>
              <a:t>mở</a:t>
            </a:r>
            <a:r>
              <a:rPr lang="en-US"/>
              <a:t> </a:t>
            </a:r>
            <a:r>
              <a:rPr lang="vi-VN"/>
              <a:t>rộng của IBM </a:t>
            </a:r>
            <a:r>
              <a:rPr lang="en-US">
                <a:sym typeface="Wingdings" panose="05000000000000000000" pitchFamily="2" charset="2"/>
              </a:rPr>
              <a:t> </a:t>
            </a:r>
            <a:r>
              <a:rPr lang="vi-VN"/>
              <a:t>IBM-PC</a:t>
            </a:r>
          </a:p>
          <a:p>
            <a:pPr lvl="1"/>
            <a:r>
              <a:rPr lang="vi-VN"/>
              <a:t>Bộ</a:t>
            </a:r>
            <a:r>
              <a:rPr lang="en-US"/>
              <a:t> </a:t>
            </a:r>
            <a:r>
              <a:rPr lang="vi-VN"/>
              <a:t>mã ký tự</a:t>
            </a:r>
            <a:r>
              <a:rPr lang="en-US"/>
              <a:t> </a:t>
            </a:r>
            <a:r>
              <a:rPr lang="vi-VN"/>
              <a:t>mở</a:t>
            </a:r>
            <a:r>
              <a:rPr lang="en-US"/>
              <a:t> </a:t>
            </a:r>
            <a:r>
              <a:rPr lang="vi-VN"/>
              <a:t>rộng của Apple </a:t>
            </a:r>
            <a:r>
              <a:rPr lang="en-US">
                <a:sym typeface="Wingdings" panose="05000000000000000000" pitchFamily="2" charset="2"/>
              </a:rPr>
              <a:t> </a:t>
            </a:r>
            <a:r>
              <a:rPr lang="vi-VN"/>
              <a:t>Macintosh</a:t>
            </a:r>
          </a:p>
          <a:p>
            <a:pPr lvl="1"/>
            <a:r>
              <a:rPr lang="vi-VN"/>
              <a:t>Bộ</a:t>
            </a:r>
            <a:r>
              <a:rPr lang="en-US"/>
              <a:t> </a:t>
            </a:r>
            <a:r>
              <a:rPr lang="vi-VN"/>
              <a:t>mã tiếng Việt TCVN3</a:t>
            </a:r>
            <a:endParaRPr lang="en-US"/>
          </a:p>
        </p:txBody>
      </p:sp>
    </p:spTree>
    <p:extLst>
      <p:ext uri="{BB962C8B-B14F-4D97-AF65-F5344CB8AC3E}">
        <p14:creationId xmlns:p14="http://schemas.microsoft.com/office/powerpoint/2010/main" val="26292638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Bộ mã Unicode</a:t>
            </a:r>
            <a:endParaRPr lang="en-US" baseline="-25000">
              <a:solidFill>
                <a:srgbClr val="FF0000"/>
              </a:solidFill>
            </a:endParaRPr>
          </a:p>
        </p:txBody>
      </p:sp>
      <p:sp>
        <p:nvSpPr>
          <p:cNvPr id="3" name="Content Placeholder 2"/>
          <p:cNvSpPr>
            <a:spLocks noGrp="1"/>
          </p:cNvSpPr>
          <p:nvPr>
            <p:ph idx="1"/>
          </p:nvPr>
        </p:nvSpPr>
        <p:spPr/>
        <p:txBody>
          <a:bodyPr/>
          <a:lstStyle/>
          <a:p>
            <a:r>
              <a:rPr lang="en-US"/>
              <a:t>Do các hãng máy tính hàng đầu thiết kế</a:t>
            </a:r>
          </a:p>
          <a:p>
            <a:r>
              <a:rPr lang="en-US"/>
              <a:t>Bộ mã 16-bit</a:t>
            </a:r>
          </a:p>
          <a:p>
            <a:r>
              <a:rPr lang="en-US"/>
              <a:t>Bộ mã đa ngôn ngữ</a:t>
            </a:r>
          </a:p>
          <a:p>
            <a:r>
              <a:rPr lang="en-US"/>
              <a:t>Có hỗ trợ các ký tự tiếng Việt</a:t>
            </a:r>
          </a:p>
        </p:txBody>
      </p:sp>
    </p:spTree>
    <p:extLst>
      <p:ext uri="{BB962C8B-B14F-4D97-AF65-F5344CB8AC3E}">
        <p14:creationId xmlns:p14="http://schemas.microsoft.com/office/powerpoint/2010/main" val="41659995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84784"/>
            <a:ext cx="8061538" cy="4320480"/>
          </a:xfrm>
        </p:spPr>
      </p:pic>
    </p:spTree>
    <p:extLst>
      <p:ext uri="{BB962C8B-B14F-4D97-AF65-F5344CB8AC3E}">
        <p14:creationId xmlns:p14="http://schemas.microsoft.com/office/powerpoint/2010/main" val="381627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Chuyển đổi phần thập phân</a:t>
            </a:r>
          </a:p>
        </p:txBody>
      </p:sp>
      <p:sp>
        <p:nvSpPr>
          <p:cNvPr id="3" name="Content Placeholder 2"/>
          <p:cNvSpPr>
            <a:spLocks noGrp="1"/>
          </p:cNvSpPr>
          <p:nvPr>
            <p:ph idx="1"/>
          </p:nvPr>
        </p:nvSpPr>
        <p:spPr/>
        <p:txBody>
          <a:bodyPr/>
          <a:lstStyle/>
          <a:p>
            <a:r>
              <a:rPr lang="en-US" sz="2400"/>
              <a:t>Ví dụ 1: đổi phần thập phân 0.25</a:t>
            </a:r>
            <a:r>
              <a:rPr lang="en-US" sz="2400" baseline="-25000"/>
              <a:t>10</a:t>
            </a:r>
            <a:r>
              <a:rPr lang="en-US" sz="2400"/>
              <a:t> sang nhị phân</a:t>
            </a:r>
          </a:p>
          <a:p>
            <a:pPr marL="0" indent="0">
              <a:buNone/>
            </a:pPr>
            <a:endParaRPr lang="en-US" sz="2400"/>
          </a:p>
          <a:p>
            <a:pPr marL="0" indent="0">
              <a:buNone/>
            </a:pPr>
            <a:endParaRPr lang="en-US" sz="2400"/>
          </a:p>
          <a:p>
            <a:pPr marL="0" indent="0">
              <a:buNone/>
            </a:pPr>
            <a:endParaRPr lang="en-US" sz="2400"/>
          </a:p>
          <a:p>
            <a:pPr marL="0" indent="0">
              <a:buNone/>
            </a:pPr>
            <a:endParaRPr lang="en-US" sz="2400"/>
          </a:p>
          <a:p>
            <a:r>
              <a:rPr lang="en-US" sz="2400"/>
              <a:t>Ví dụ 2: đổi phần thập phân 0.81</a:t>
            </a:r>
            <a:r>
              <a:rPr lang="en-US" sz="2400" baseline="-25000"/>
              <a:t>10</a:t>
            </a:r>
            <a:r>
              <a:rPr lang="en-US" sz="2400"/>
              <a:t> sang nhị phân</a:t>
            </a:r>
          </a:p>
        </p:txBody>
      </p:sp>
      <p:pic>
        <p:nvPicPr>
          <p:cNvPr id="4" name="Picture 3"/>
          <p:cNvPicPr>
            <a:picLocks noChangeAspect="1"/>
          </p:cNvPicPr>
          <p:nvPr/>
        </p:nvPicPr>
        <p:blipFill>
          <a:blip r:embed="rId3"/>
          <a:stretch>
            <a:fillRect/>
          </a:stretch>
        </p:blipFill>
        <p:spPr>
          <a:xfrm>
            <a:off x="2795809" y="3840789"/>
            <a:ext cx="3720407" cy="2962361"/>
          </a:xfrm>
          <a:prstGeom prst="rect">
            <a:avLst/>
          </a:prstGeom>
        </p:spPr>
      </p:pic>
      <p:pic>
        <p:nvPicPr>
          <p:cNvPr id="5" name="Picture 4"/>
          <p:cNvPicPr>
            <a:picLocks noChangeAspect="1"/>
          </p:cNvPicPr>
          <p:nvPr/>
        </p:nvPicPr>
        <p:blipFill>
          <a:blip r:embed="rId4"/>
          <a:stretch>
            <a:fillRect/>
          </a:stretch>
        </p:blipFill>
        <p:spPr>
          <a:xfrm>
            <a:off x="2195736" y="1628800"/>
            <a:ext cx="5155521" cy="1584176"/>
          </a:xfrm>
          <a:prstGeom prst="rect">
            <a:avLst/>
          </a:prstGeom>
        </p:spPr>
      </p:pic>
    </p:spTree>
    <p:extLst>
      <p:ext uri="{BB962C8B-B14F-4D97-AF65-F5344CB8AC3E}">
        <p14:creationId xmlns:p14="http://schemas.microsoft.com/office/powerpoint/2010/main" val="26522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4276</TotalTime>
  <Words>5210</Words>
  <Application>Microsoft Office PowerPoint</Application>
  <PresentationFormat>On-screen Show (4:3)</PresentationFormat>
  <Paragraphs>612</Paragraphs>
  <Slides>82</Slides>
  <Notes>52</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Arial Black</vt:lpstr>
      <vt:lpstr>Cambria Math</vt:lpstr>
      <vt:lpstr>Courier New</vt:lpstr>
      <vt:lpstr>Tahoma</vt:lpstr>
      <vt:lpstr>Times New Roman</vt:lpstr>
      <vt:lpstr>Wingdings</vt:lpstr>
      <vt:lpstr>COA8e</vt:lpstr>
      <vt:lpstr>KIẾN TRÚC MÁY TÍNH</vt:lpstr>
      <vt:lpstr>Nội dung</vt:lpstr>
      <vt:lpstr>Hệ thống số</vt:lpstr>
      <vt:lpstr>Hệ thập phân</vt:lpstr>
      <vt:lpstr>Hệ thống vị trí số</vt:lpstr>
      <vt:lpstr>Hệ nhị phân</vt:lpstr>
      <vt:lpstr>Chuyển đổi giữa nhị phân và thập phân</vt:lpstr>
      <vt:lpstr>Chuyển đổi phần nguyên</vt:lpstr>
      <vt:lpstr>Chuyển đổi phần thập phân</vt:lpstr>
      <vt:lpstr>Hệ thập lục phân</vt:lpstr>
      <vt:lpstr>Hệ thập phân, nhị phân và thập lục phân</vt:lpstr>
      <vt:lpstr>Nội dung</vt:lpstr>
      <vt:lpstr>Đơn vị số học và logic</vt:lpstr>
      <vt:lpstr>Nhập xuất trong ALU</vt:lpstr>
      <vt:lpstr>Nội dung</vt:lpstr>
      <vt:lpstr>Biểu diễn số nguyên</vt:lpstr>
      <vt:lpstr>Phương pháp dấu lượng</vt:lpstr>
      <vt:lpstr>Phương pháp bù 2</vt:lpstr>
      <vt:lpstr>Lợi ích</vt:lpstr>
      <vt:lpstr>Phác họa hình học của số nguyên bù 2</vt:lpstr>
      <vt:lpstr>Số âm: Trường hợp đặc biệt 1</vt:lpstr>
      <vt:lpstr>Số âm: Trường hợp đặc biệt 2</vt:lpstr>
      <vt:lpstr>Phạm vi số</vt:lpstr>
      <vt:lpstr>Chuyển đổi giữa các độ dài</vt:lpstr>
      <vt:lpstr>Nội dung</vt:lpstr>
      <vt:lpstr>Cộng và trừ</vt:lpstr>
      <vt:lpstr>Cộng</vt:lpstr>
      <vt:lpstr>Trừ (M-S)</vt:lpstr>
      <vt:lpstr>Phần cứng cho phép cộng và trừ</vt:lpstr>
      <vt:lpstr>Phép nhân</vt:lpstr>
      <vt:lpstr>Ví dụ phép nhân</vt:lpstr>
      <vt:lpstr>Nhân số nhị phân không dấu</vt:lpstr>
      <vt:lpstr>Sơ đồ khối nhân số nhị phân không dấu</vt:lpstr>
      <vt:lpstr>Ví dụ</vt:lpstr>
      <vt:lpstr>Nhân số âm</vt:lpstr>
      <vt:lpstr>Giải thuật Booth</vt:lpstr>
      <vt:lpstr>Ví dụ về giải thuật Booth</vt:lpstr>
      <vt:lpstr>Phép chia</vt:lpstr>
      <vt:lpstr>Chia số nhị phân không dấu</vt:lpstr>
      <vt:lpstr>Sơ đồ khối chia số nhị phân không dấu</vt:lpstr>
      <vt:lpstr>Ví dụ</vt:lpstr>
      <vt:lpstr>Chia số nhị phân có dấu</vt:lpstr>
      <vt:lpstr>Nội dung</vt:lpstr>
      <vt:lpstr>Số dấu chấm động</vt:lpstr>
      <vt:lpstr>Chuẩn IEEE 754</vt:lpstr>
      <vt:lpstr>32-bit</vt:lpstr>
      <vt:lpstr>Ví dụ</vt:lpstr>
      <vt:lpstr>Ví dụ</vt:lpstr>
      <vt:lpstr>Các trường hợp đặc biệt</vt:lpstr>
      <vt:lpstr>Giá trị biểu diễn</vt:lpstr>
      <vt:lpstr>64-bit</vt:lpstr>
      <vt:lpstr>Tính toán trên số chấm động</vt:lpstr>
      <vt:lpstr>Tràn số</vt:lpstr>
      <vt:lpstr>Số thực</vt:lpstr>
      <vt:lpstr>Số dấu chấm động</vt:lpstr>
      <vt:lpstr>Ví dụ</vt:lpstr>
      <vt:lpstr>Dấu số dấu chấm động</vt:lpstr>
      <vt:lpstr>Normalization</vt:lpstr>
      <vt:lpstr>FP Ranges</vt:lpstr>
      <vt:lpstr>Expressible Numbers</vt:lpstr>
      <vt:lpstr>Density of Floating Point Numbers</vt:lpstr>
      <vt:lpstr>Chuẩn IEEE 754</vt:lpstr>
      <vt:lpstr>Định dạng của IEEE 754</vt:lpstr>
      <vt:lpstr>Nội dung</vt:lpstr>
      <vt:lpstr>Phép cộng/trừ (+/-) số chấm động</vt:lpstr>
      <vt:lpstr>Lưu đồ cộng và trừ số chấm động</vt:lpstr>
      <vt:lpstr>Phép nhân/chia (x/) số chấm động</vt:lpstr>
      <vt:lpstr>Phép nhân số chấm động</vt:lpstr>
      <vt:lpstr>Phép chia số chấm động</vt:lpstr>
      <vt:lpstr>Nội dung</vt:lpstr>
      <vt:lpstr>Biểu diễn ký tự</vt:lpstr>
      <vt:lpstr>Bộ mã ASCII</vt:lpstr>
      <vt:lpstr>Các ký tự chuẩn</vt:lpstr>
      <vt:lpstr>Chi tiết bảng mã ASCII</vt:lpstr>
      <vt:lpstr>Các ký tự hiển thị chuẩn</vt:lpstr>
      <vt:lpstr>Các mã điều khiển: 0016÷1F16 và 7F16</vt:lpstr>
      <vt:lpstr>Các mã điều khiển: 0016÷1F16 và 7F16</vt:lpstr>
      <vt:lpstr>Các mã điều khiển: 0016÷1F16 và 7F16</vt:lpstr>
      <vt:lpstr>Các mã điều khiển: 0016÷1F16 và 7F16</vt:lpstr>
      <vt:lpstr>Các ký tự mở rộng</vt:lpstr>
      <vt:lpstr>Bộ mã Unicode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Phạm Tuấn Khiêm</cp:lastModifiedBy>
  <cp:revision>236</cp:revision>
  <dcterms:created xsi:type="dcterms:W3CDTF">1998-09-03T13:41:33Z</dcterms:created>
  <dcterms:modified xsi:type="dcterms:W3CDTF">2021-04-06T02:23:26Z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