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87"/>
  </p:notesMasterIdLst>
  <p:handoutMasterIdLst>
    <p:handoutMasterId r:id="rId88"/>
  </p:handoutMasterIdLst>
  <p:sldIdLst>
    <p:sldId id="256" r:id="rId2"/>
    <p:sldId id="257" r:id="rId3"/>
    <p:sldId id="260" r:id="rId4"/>
    <p:sldId id="261" r:id="rId5"/>
    <p:sldId id="333" r:id="rId6"/>
    <p:sldId id="262" r:id="rId7"/>
    <p:sldId id="263" r:id="rId8"/>
    <p:sldId id="334" r:id="rId9"/>
    <p:sldId id="264" r:id="rId10"/>
    <p:sldId id="265" r:id="rId11"/>
    <p:sldId id="266" r:id="rId12"/>
    <p:sldId id="267" r:id="rId13"/>
    <p:sldId id="268" r:id="rId14"/>
    <p:sldId id="269" r:id="rId15"/>
    <p:sldId id="270" r:id="rId16"/>
    <p:sldId id="271" r:id="rId17"/>
    <p:sldId id="272" r:id="rId18"/>
    <p:sldId id="273" r:id="rId19"/>
    <p:sldId id="27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84" r:id="rId34"/>
    <p:sldId id="348" r:id="rId35"/>
    <p:sldId id="385" r:id="rId36"/>
    <p:sldId id="349" r:id="rId37"/>
    <p:sldId id="350" r:id="rId38"/>
    <p:sldId id="351" r:id="rId39"/>
    <p:sldId id="352" r:id="rId40"/>
    <p:sldId id="356" r:id="rId41"/>
    <p:sldId id="386" r:id="rId42"/>
    <p:sldId id="353" r:id="rId43"/>
    <p:sldId id="387" r:id="rId44"/>
    <p:sldId id="354" r:id="rId45"/>
    <p:sldId id="355" r:id="rId46"/>
    <p:sldId id="357" r:id="rId47"/>
    <p:sldId id="358" r:id="rId48"/>
    <p:sldId id="359" r:id="rId49"/>
    <p:sldId id="361" r:id="rId50"/>
    <p:sldId id="388" r:id="rId51"/>
    <p:sldId id="360" r:id="rId52"/>
    <p:sldId id="362" r:id="rId53"/>
    <p:sldId id="363" r:id="rId54"/>
    <p:sldId id="395" r:id="rId55"/>
    <p:sldId id="396" r:id="rId56"/>
    <p:sldId id="364" r:id="rId57"/>
    <p:sldId id="389" r:id="rId58"/>
    <p:sldId id="365" r:id="rId59"/>
    <p:sldId id="390" r:id="rId60"/>
    <p:sldId id="366" r:id="rId61"/>
    <p:sldId id="391" r:id="rId62"/>
    <p:sldId id="367" r:id="rId63"/>
    <p:sldId id="392" r:id="rId64"/>
    <p:sldId id="368" r:id="rId65"/>
    <p:sldId id="393" r:id="rId66"/>
    <p:sldId id="369" r:id="rId67"/>
    <p:sldId id="371" r:id="rId68"/>
    <p:sldId id="394" r:id="rId69"/>
    <p:sldId id="370" r:id="rId70"/>
    <p:sldId id="397" r:id="rId71"/>
    <p:sldId id="275"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259" r:id="rId85"/>
    <p:sldId id="398" r:id="rId8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878" autoAdjust="0"/>
  </p:normalViewPr>
  <p:slideViewPr>
    <p:cSldViewPr>
      <p:cViewPr varScale="1">
        <p:scale>
          <a:sx n="64" d="100"/>
          <a:sy n="64" d="100"/>
        </p:scale>
        <p:origin x="1482"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3" Type="http://schemas.openxmlformats.org/officeDocument/2006/relationships/slide" Target="slides/slide3.xml"/><Relationship Id="rId7" Type="http://schemas.openxmlformats.org/officeDocument/2006/relationships/slide" Target="slides/slide11.xml"/><Relationship Id="rId12" Type="http://schemas.openxmlformats.org/officeDocument/2006/relationships/slide" Target="slides/slide1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5" Type="http://schemas.openxmlformats.org/officeDocument/2006/relationships/slide" Target="slides/slide71.xml"/><Relationship Id="rId10" Type="http://schemas.openxmlformats.org/officeDocument/2006/relationships/slide" Target="slides/slide14.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Tuấn Khiêm" userId="c680cf82-1e28-4922-b402-bb3f869b2672" providerId="ADAL" clId="{5B236442-71F1-4C5F-A11E-CB5C8EC73DC6}"/>
    <pc:docChg chg="addSld modSld">
      <pc:chgData name="Phạm Tuấn Khiêm" userId="c680cf82-1e28-4922-b402-bb3f869b2672" providerId="ADAL" clId="{5B236442-71F1-4C5F-A11E-CB5C8EC73DC6}" dt="2021-05-29T02:19:09.220" v="15" actId="404"/>
      <pc:docMkLst>
        <pc:docMk/>
      </pc:docMkLst>
      <pc:sldChg chg="modSp new mod">
        <pc:chgData name="Phạm Tuấn Khiêm" userId="c680cf82-1e28-4922-b402-bb3f869b2672" providerId="ADAL" clId="{5B236442-71F1-4C5F-A11E-CB5C8EC73DC6}" dt="2021-05-29T02:19:09.220" v="15" actId="404"/>
        <pc:sldMkLst>
          <pc:docMk/>
          <pc:sldMk cId="3481593525" sldId="398"/>
        </pc:sldMkLst>
        <pc:spChg chg="mod">
          <ac:chgData name="Phạm Tuấn Khiêm" userId="c680cf82-1e28-4922-b402-bb3f869b2672" providerId="ADAL" clId="{5B236442-71F1-4C5F-A11E-CB5C8EC73DC6}" dt="2021-05-29T02:18:52.244" v="7" actId="403"/>
          <ac:spMkLst>
            <pc:docMk/>
            <pc:sldMk cId="3481593525" sldId="398"/>
            <ac:spMk id="2" creationId="{D2F112BB-A5F9-43BB-940E-12D1623141DD}"/>
          </ac:spMkLst>
        </pc:spChg>
        <pc:spChg chg="mod">
          <ac:chgData name="Phạm Tuấn Khiêm" userId="c680cf82-1e28-4922-b402-bb3f869b2672" providerId="ADAL" clId="{5B236442-71F1-4C5F-A11E-CB5C8EC73DC6}" dt="2021-05-29T02:19:09.220" v="15" actId="404"/>
          <ac:spMkLst>
            <pc:docMk/>
            <pc:sldMk cId="3481593525" sldId="398"/>
            <ac:spMk id="3" creationId="{0750E6C0-0C58-4BB0-A94D-04CDB9A167C5}"/>
          </ac:spMkLst>
        </pc:spChg>
      </pc:sldChg>
    </pc:docChg>
  </pc:docChgLst>
  <pc:docChgLst>
    <pc:chgData name="Phạm Tuấn Khiêm" userId="c680cf82-1e28-4922-b402-bb3f869b2672" providerId="ADAL" clId="{C5E763E6-2F0B-4397-B3B8-E9DADFEC75B2}"/>
    <pc:docChg chg="modSld sldOrd">
      <pc:chgData name="Phạm Tuấn Khiêm" userId="c680cf82-1e28-4922-b402-bb3f869b2672" providerId="ADAL" clId="{C5E763E6-2F0B-4397-B3B8-E9DADFEC75B2}" dt="2021-04-20T01:41:56.457" v="2"/>
      <pc:docMkLst>
        <pc:docMk/>
      </pc:docMkLst>
      <pc:sldChg chg="modSp">
        <pc:chgData name="Phạm Tuấn Khiêm" userId="c680cf82-1e28-4922-b402-bb3f869b2672" providerId="ADAL" clId="{C5E763E6-2F0B-4397-B3B8-E9DADFEC75B2}" dt="2021-04-20T01:32:04.615" v="0" actId="12"/>
        <pc:sldMkLst>
          <pc:docMk/>
          <pc:sldMk cId="256494600" sldId="364"/>
        </pc:sldMkLst>
        <pc:spChg chg="mod">
          <ac:chgData name="Phạm Tuấn Khiêm" userId="c680cf82-1e28-4922-b402-bb3f869b2672" providerId="ADAL" clId="{C5E763E6-2F0B-4397-B3B8-E9DADFEC75B2}" dt="2021-04-20T01:32:04.615" v="0" actId="12"/>
          <ac:spMkLst>
            <pc:docMk/>
            <pc:sldMk cId="256494600" sldId="364"/>
            <ac:spMk id="3" creationId="{00000000-0000-0000-0000-000000000000}"/>
          </ac:spMkLst>
        </pc:spChg>
      </pc:sldChg>
      <pc:sldChg chg="ord">
        <pc:chgData name="Phạm Tuấn Khiêm" userId="c680cf82-1e28-4922-b402-bb3f869b2672" providerId="ADAL" clId="{C5E763E6-2F0B-4397-B3B8-E9DADFEC75B2}" dt="2021-04-20T01:41:56.457" v="2"/>
        <pc:sldMkLst>
          <pc:docMk/>
          <pc:sldMk cId="958012024" sldId="3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B2F886-5D15-4E6F-90F6-FEA8D501F516}" type="slidenum">
              <a:rPr lang="en-US" altLang="en-US"/>
              <a:pPr/>
              <a:t>‹#›</a:t>
            </a:fld>
            <a:endParaRPr lang="en-US" altLang="en-US"/>
          </a:p>
        </p:txBody>
      </p:sp>
    </p:spTree>
    <p:extLst>
      <p:ext uri="{BB962C8B-B14F-4D97-AF65-F5344CB8AC3E}">
        <p14:creationId xmlns:p14="http://schemas.microsoft.com/office/powerpoint/2010/main" val="213167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7C67111C-9520-4821-B1BB-FF19F9033106}" type="slidenum">
              <a:rPr lang="en-US" altLang="en-US"/>
              <a:pPr/>
              <a:t>‹#›</a:t>
            </a:fld>
            <a:endParaRPr lang="en-US" altLang="en-US"/>
          </a:p>
        </p:txBody>
      </p:sp>
    </p:spTree>
    <p:extLst>
      <p:ext uri="{BB962C8B-B14F-4D97-AF65-F5344CB8AC3E}">
        <p14:creationId xmlns:p14="http://schemas.microsoft.com/office/powerpoint/2010/main" val="291631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22B66-A832-4D06-AE62-E34270EEF0D4}" type="slidenum">
              <a:rPr lang="en-US" altLang="en-US"/>
              <a:pPr/>
              <a:t>1</a:t>
            </a:fld>
            <a:endParaRPr lang="en-US" alt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0427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26</a:t>
            </a:r>
          </a:p>
        </p:txBody>
      </p:sp>
      <p:sp>
        <p:nvSpPr>
          <p:cNvPr id="563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6" name="Rectangle 6"/>
          <p:cNvSpPr>
            <a:spLocks noGrp="1" noRot="1" noChangeAspect="1" noChangeArrowheads="1" noTextEdit="1"/>
          </p:cNvSpPr>
          <p:nvPr>
            <p:ph type="sldImg"/>
          </p:nvPr>
        </p:nvSpPr>
        <p:spPr>
          <a:xfrm>
            <a:off x="1150938" y="692150"/>
            <a:ext cx="4556125" cy="3416300"/>
          </a:xfrm>
          <a:ln cap="flat"/>
        </p:spPr>
      </p:sp>
      <p:sp>
        <p:nvSpPr>
          <p:cNvPr id="56327" name="Rectangle 7"/>
          <p:cNvSpPr>
            <a:spLocks noGrp="1" noChangeArrowheads="1"/>
          </p:cNvSpPr>
          <p:nvPr>
            <p:ph type="body" idx="1"/>
          </p:nvPr>
        </p:nvSpPr>
        <p:spPr>
          <a:ln/>
        </p:spPr>
        <p:txBody>
          <a:bodyPr/>
          <a:lstStyle/>
          <a:p>
            <a:r>
              <a:rPr lang="en-US" altLang="en-US"/>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a:t>
            </a:r>
          </a:p>
          <a:p>
            <a:r>
              <a:rPr lang="en-US" altLang="en-US"/>
              <a:t>of all the registers, thus saving bits. On the other hand, this specialization limits the programmer’s flexibility.</a:t>
            </a:r>
            <a:endParaRPr lang="en-GB" altLang="en-US"/>
          </a:p>
        </p:txBody>
      </p:sp>
    </p:spTree>
    <p:extLst>
      <p:ext uri="{BB962C8B-B14F-4D97-AF65-F5344CB8AC3E}">
        <p14:creationId xmlns:p14="http://schemas.microsoft.com/office/powerpoint/2010/main" val="3199238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27</a:t>
            </a:r>
          </a:p>
        </p:txBody>
      </p:sp>
      <p:sp>
        <p:nvSpPr>
          <p:cNvPr id="583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r>
              <a:rPr lang="en-US" altLang="en-US"/>
              <a:t>Another design issue is the number of registers, either general purpose or data plus address, to be provided. Again, this affects instruction set design because more </a:t>
            </a:r>
          </a:p>
          <a:p>
            <a:r>
              <a:rPr lang="en-US" altLang="en-US"/>
              <a:t>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a:t>
            </a:r>
            <a:endParaRPr lang="en-GB" altLang="en-US"/>
          </a:p>
        </p:txBody>
      </p:sp>
    </p:spTree>
    <p:extLst>
      <p:ext uri="{BB962C8B-B14F-4D97-AF65-F5344CB8AC3E}">
        <p14:creationId xmlns:p14="http://schemas.microsoft.com/office/powerpoint/2010/main" val="31856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28</a:t>
            </a:r>
          </a:p>
        </p:txBody>
      </p:sp>
      <p:sp>
        <p:nvSpPr>
          <p:cNvPr id="604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2" name="Rectangle 6"/>
          <p:cNvSpPr>
            <a:spLocks noGrp="1" noRot="1" noChangeAspect="1" noChangeArrowheads="1" noTextEdit="1"/>
          </p:cNvSpPr>
          <p:nvPr>
            <p:ph type="sldImg"/>
          </p:nvPr>
        </p:nvSpPr>
        <p:spPr>
          <a:xfrm>
            <a:off x="1150938" y="692150"/>
            <a:ext cx="4556125" cy="3416300"/>
          </a:xfrm>
          <a:ln cap="flat"/>
        </p:spPr>
      </p:sp>
      <p:sp>
        <p:nvSpPr>
          <p:cNvPr id="60423" name="Rectangle 7"/>
          <p:cNvSpPr>
            <a:spLocks noGrp="1" noChangeArrowheads="1"/>
          </p:cNvSpPr>
          <p:nvPr>
            <p:ph type="body" idx="1"/>
          </p:nvPr>
        </p:nvSpPr>
        <p:spPr>
          <a:ln/>
        </p:spPr>
        <p:txBody>
          <a:bodyPr/>
          <a:lstStyle/>
          <a:p>
            <a:r>
              <a:rPr lang="en-US" altLang="en-US"/>
              <a:t>Finally, there is the issue of register length. Registers that must hold addresses obviously must be at least long enough to hold the largest address. Data registers </a:t>
            </a:r>
          </a:p>
          <a:p>
            <a:r>
              <a:rPr lang="en-US" altLang="en-US"/>
              <a:t>should be able to hold values of most data types. Some machines allow two contiguous registers to be used as one for holding double-length values.</a:t>
            </a:r>
            <a:endParaRPr lang="en-GB" altLang="en-US"/>
          </a:p>
        </p:txBody>
      </p:sp>
    </p:spTree>
    <p:extLst>
      <p:ext uri="{BB962C8B-B14F-4D97-AF65-F5344CB8AC3E}">
        <p14:creationId xmlns:p14="http://schemas.microsoft.com/office/powerpoint/2010/main" val="4071971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29</a:t>
            </a:r>
          </a:p>
        </p:txBody>
      </p:sp>
      <p:sp>
        <p:nvSpPr>
          <p:cNvPr id="624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6"/>
          <p:cNvSpPr>
            <a:spLocks noGrp="1" noRot="1" noChangeAspect="1" noChangeArrowheads="1" noTextEdit="1"/>
          </p:cNvSpPr>
          <p:nvPr>
            <p:ph type="sldImg"/>
          </p:nvPr>
        </p:nvSpPr>
        <p:spPr>
          <a:xfrm>
            <a:off x="1150938" y="692150"/>
            <a:ext cx="4556125" cy="3416300"/>
          </a:xfrm>
          <a:ln cap="flat"/>
        </p:spPr>
      </p:sp>
      <p:sp>
        <p:nvSpPr>
          <p:cNvPr id="62471" name="Rectangle 7"/>
          <p:cNvSpPr>
            <a:spLocks noGrp="1" noChangeArrowheads="1"/>
          </p:cNvSpPr>
          <p:nvPr>
            <p:ph type="body" idx="1"/>
          </p:nvPr>
        </p:nvSpPr>
        <p:spPr>
          <a:ln/>
        </p:spPr>
        <p:txBody>
          <a:bodyPr/>
          <a:lstStyle/>
          <a:p>
            <a:r>
              <a:rPr lang="en-US" altLang="en-US"/>
              <a:t>A final category of registers, which is at least partially visible to the user, holds condition codes (also referred to as flags). 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a:t>
            </a:r>
            <a:endParaRPr lang="en-GB" altLang="en-US"/>
          </a:p>
        </p:txBody>
      </p:sp>
    </p:spTree>
    <p:extLst>
      <p:ext uri="{BB962C8B-B14F-4D97-AF65-F5344CB8AC3E}">
        <p14:creationId xmlns:p14="http://schemas.microsoft.com/office/powerpoint/2010/main" val="79650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30</a:t>
            </a:r>
          </a:p>
        </p:txBody>
      </p:sp>
      <p:sp>
        <p:nvSpPr>
          <p:cNvPr id="645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altLang="en-US"/>
              <a:t>There are a variety of processor registers that are employed to control the operation of the processor. Most of these, on most machines, are not visible to the user. Some </a:t>
            </a:r>
          </a:p>
          <a:p>
            <a:r>
              <a:rPr lang="en-US" altLang="en-US"/>
              <a:t>of them may be visible to machine instructions executed in a control or operating system mode.</a:t>
            </a:r>
          </a:p>
          <a:p>
            <a:r>
              <a:rPr lang="en-US" altLang="en-US"/>
              <a:t>Of course, different machines will have different register organizations and use different terminology. We list here a reasonably complete list of register types, with a brief description.</a:t>
            </a:r>
          </a:p>
          <a:p>
            <a:r>
              <a:rPr lang="en-US" altLang="en-US"/>
              <a:t>Four registers are essential to instruction execution:</a:t>
            </a:r>
          </a:p>
          <a:p>
            <a:r>
              <a:rPr lang="en-US" altLang="en-US"/>
              <a:t>• Program counter (PC): Contains the address of an instruction to be fetched.</a:t>
            </a:r>
          </a:p>
          <a:p>
            <a:r>
              <a:rPr lang="en-US" altLang="en-US"/>
              <a:t>• Instruction register (IR): Contains the instruction most recently fetched.</a:t>
            </a:r>
          </a:p>
          <a:p>
            <a:r>
              <a:rPr lang="en-US" altLang="en-US"/>
              <a:t>• Memory address register (MAR): Contains the address of a location in memory.</a:t>
            </a:r>
          </a:p>
          <a:p>
            <a:r>
              <a:rPr lang="en-US" altLang="en-US"/>
              <a:t>• Memory buffer register (MBR): Contains a word of data to be written to memory or the word most recently read.</a:t>
            </a:r>
            <a:endParaRPr lang="en-GB" altLang="en-US"/>
          </a:p>
        </p:txBody>
      </p:sp>
    </p:spTree>
    <p:extLst>
      <p:ext uri="{BB962C8B-B14F-4D97-AF65-F5344CB8AC3E}">
        <p14:creationId xmlns:p14="http://schemas.microsoft.com/office/powerpoint/2010/main" val="26433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31</a:t>
            </a:r>
          </a:p>
        </p:txBody>
      </p:sp>
      <p:sp>
        <p:nvSpPr>
          <p:cNvPr id="665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altLang="en-US"/>
              <a:t>Many processor designs include a register or set of registers, often known as the program status word (PSW), that contain status information. The PSW typically contains condition codes plus other status information. Common fields or flags include the following:</a:t>
            </a:r>
          </a:p>
          <a:p>
            <a:r>
              <a:rPr lang="en-US" altLang="en-US"/>
              <a:t>• Sign: Contains the sign bit of the result of the last arithmetic operation.</a:t>
            </a:r>
          </a:p>
          <a:p>
            <a:r>
              <a:rPr lang="en-US" altLang="en-US"/>
              <a:t>• Zero: Set when the result is 0.</a:t>
            </a:r>
          </a:p>
          <a:p>
            <a:r>
              <a:rPr lang="en-US" altLang="en-US"/>
              <a:t>• Carry: Set if an operation resulted in a carry (addition) into or borrow (subtraction) out of a high-order bit. Used for multiword arithmetic operations.</a:t>
            </a:r>
          </a:p>
          <a:p>
            <a:r>
              <a:rPr lang="en-US" altLang="en-US"/>
              <a:t>• Equal: Set if a logical compare result is equality.</a:t>
            </a:r>
          </a:p>
          <a:p>
            <a:r>
              <a:rPr lang="en-US" altLang="en-US"/>
              <a:t>• Overflow: Used to indicate arithmetic overflow.</a:t>
            </a:r>
          </a:p>
          <a:p>
            <a:r>
              <a:rPr lang="en-US" altLang="en-US"/>
              <a:t>• Interrupt Enable/Disable: Used to enable or disable interrupts.</a:t>
            </a:r>
          </a:p>
          <a:p>
            <a:r>
              <a:rPr lang="en-US" altLang="en-US"/>
              <a:t>• Supervisor: Indicates whether the processor is executing in supervisor or user mode. Certain privileged instructions can be executed only in supervisor mode, and certain areas of memory can be accessed only in supervisor mode.</a:t>
            </a:r>
            <a:endParaRPr lang="en-GB" altLang="en-US"/>
          </a:p>
        </p:txBody>
      </p:sp>
    </p:spTree>
    <p:extLst>
      <p:ext uri="{BB962C8B-B14F-4D97-AF65-F5344CB8AC3E}">
        <p14:creationId xmlns:p14="http://schemas.microsoft.com/office/powerpoint/2010/main" val="2775563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32</a:t>
            </a:r>
          </a:p>
        </p:txBody>
      </p:sp>
      <p:sp>
        <p:nvSpPr>
          <p:cNvPr id="686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4" name="Rectangle 6"/>
          <p:cNvSpPr>
            <a:spLocks noGrp="1" noRot="1" noChangeAspect="1" noChangeArrowheads="1" noTextEdit="1"/>
          </p:cNvSpPr>
          <p:nvPr>
            <p:ph type="sldImg"/>
          </p:nvPr>
        </p:nvSpPr>
        <p:spPr>
          <a:xfrm>
            <a:off x="1150938" y="692150"/>
            <a:ext cx="4556125" cy="3416300"/>
          </a:xfrm>
          <a:ln cap="flat"/>
        </p:spPr>
      </p:sp>
      <p:sp>
        <p:nvSpPr>
          <p:cNvPr id="68615"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286674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33</a:t>
            </a:r>
          </a:p>
        </p:txBody>
      </p:sp>
      <p:sp>
        <p:nvSpPr>
          <p:cNvPr id="706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 name="Rectangle 6"/>
          <p:cNvSpPr>
            <a:spLocks noGrp="1" noRot="1" noChangeAspect="1" noChangeArrowheads="1" noTextEdit="1"/>
          </p:cNvSpPr>
          <p:nvPr>
            <p:ph type="sldImg"/>
          </p:nvPr>
        </p:nvSpPr>
        <p:spPr>
          <a:xfrm>
            <a:off x="1150938" y="692150"/>
            <a:ext cx="4556125" cy="3416300"/>
          </a:xfrm>
          <a:ln cap="flat"/>
        </p:spPr>
      </p:sp>
      <p:sp>
        <p:nvSpPr>
          <p:cNvPr id="70663"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231299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kumimoji="1" lang="en-US" sz="1200" b="0" i="0" u="none" strike="noStrike" kern="1200" baseline="0">
                <a:solidFill>
                  <a:schemeClr val="tx1"/>
                </a:solidFill>
                <a:latin typeface="Times New Roman" panose="02020603050405020304" pitchFamily="18"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a:t>
            </a:r>
          </a:p>
          <a:p>
            <a:r>
              <a:rPr kumimoji="1" lang="en-US" sz="1200" b="0" i="0" u="none" strike="noStrike" kern="1200" baseline="0">
                <a:solidFill>
                  <a:schemeClr val="tx1"/>
                </a:solidFill>
                <a:latin typeface="Times New Roman" panose="02020603050405020304" pitchFamily="18"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r>
              <a:rPr kumimoji="1" lang="en-US" sz="1200" b="0" i="0" u="none" strike="noStrike" kern="1200" baseline="0">
                <a:solidFill>
                  <a:schemeClr val="tx1"/>
                </a:solidFill>
                <a:latin typeface="Times New Roman" panose="02020603050405020304" pitchFamily="18" charset="0"/>
                <a:ea typeface="+mn-ea"/>
                <a:cs typeface="+mn-cs"/>
              </a:rPr>
              <a:t>The Motorola team wanted a very regular instruction set, with no specialpurpose registers. A concern for code efficiency led them to divide the registers into two functional components, saving one bit on each register specifier. This seems a reasonable compromise between complete generality and code compaction.</a:t>
            </a:r>
          </a:p>
          <a:p>
            <a:r>
              <a:rPr kumimoji="1" lang="en-US" sz="1200" b="0" i="0" u="none" strike="noStrike" kern="1200" baseline="0">
                <a:solidFill>
                  <a:schemeClr val="tx1"/>
                </a:solidFill>
                <a:latin typeface="Times New Roman" panose="02020603050405020304" pitchFamily="18"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a:t>
            </a:r>
          </a:p>
          <a:p>
            <a:r>
              <a:rPr kumimoji="1" lang="en-US" sz="1200" b="0" i="0" u="none" strike="noStrike" kern="1200" baseline="0">
                <a:solidFill>
                  <a:schemeClr val="tx1"/>
                </a:solidFill>
                <a:latin typeface="Times New Roman" panose="02020603050405020304" pitchFamily="18"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a:t>
            </a:r>
          </a:p>
          <a:p>
            <a:r>
              <a:rPr kumimoji="1" lang="en-US" sz="1200" b="0" i="0" u="none" strike="noStrike" kern="1200" baseline="0">
                <a:solidFill>
                  <a:schemeClr val="tx1"/>
                </a:solidFill>
                <a:latin typeface="Times New Roman" panose="02020603050405020304" pitchFamily="18"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a:t>
            </a:r>
          </a:p>
          <a:p>
            <a:endParaRPr lang="en-GB" altLang="en-US"/>
          </a:p>
        </p:txBody>
      </p:sp>
    </p:spTree>
    <p:extLst>
      <p:ext uri="{BB962C8B-B14F-4D97-AF65-F5344CB8AC3E}">
        <p14:creationId xmlns:p14="http://schemas.microsoft.com/office/powerpoint/2010/main" val="272850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a:solidFill>
                  <a:schemeClr val="tx1"/>
                </a:solidFill>
                <a:latin typeface="Times New Roman" panose="02020603050405020304" pitchFamily="18" charset="0"/>
                <a:ea typeface="+mn-ea"/>
                <a:cs typeface="+mn-cs"/>
              </a:rPr>
              <a:t>Figure 12.3 compares typical one-, two-, and three-address instructions that</a:t>
            </a:r>
          </a:p>
          <a:p>
            <a:r>
              <a:rPr kumimoji="1" lang="en-US" sz="1200" b="0" i="0" u="none" strike="noStrike" kern="1200" baseline="0">
                <a:solidFill>
                  <a:schemeClr val="tx1"/>
                </a:solidFill>
                <a:latin typeface="Times New Roman" panose="02020603050405020304" pitchFamily="18" charset="0"/>
                <a:ea typeface="+mn-ea"/>
                <a:cs typeface="+mn-cs"/>
              </a:rPr>
              <a:t>could be used to compute Y = (A - B)&gt;[C + (D * E)].</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24</a:t>
            </a:fld>
            <a:endParaRPr lang="en-US" altLang="en-US"/>
          </a:p>
        </p:txBody>
      </p:sp>
    </p:spTree>
    <p:extLst>
      <p:ext uri="{BB962C8B-B14F-4D97-AF65-F5344CB8AC3E}">
        <p14:creationId xmlns:p14="http://schemas.microsoft.com/office/powerpoint/2010/main" val="355968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47310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PC </a:t>
            </a:r>
            <a:r>
              <a:rPr lang="en-US"/>
              <a:t>(Program Counter)</a:t>
            </a:r>
            <a:r>
              <a:rPr lang="vi-VN"/>
              <a:t> </a:t>
            </a:r>
            <a:r>
              <a:rPr lang="en-US" baseline="0"/>
              <a:t>: giữ địa chỉ của lệnh sẽ nhận</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44</a:t>
            </a:fld>
            <a:endParaRPr lang="en-US" altLang="en-US"/>
          </a:p>
        </p:txBody>
      </p:sp>
    </p:spTree>
    <p:extLst>
      <p:ext uri="{BB962C8B-B14F-4D97-AF65-F5344CB8AC3E}">
        <p14:creationId xmlns:p14="http://schemas.microsoft.com/office/powerpoint/2010/main" val="1135374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a:solidFill>
                  <a:schemeClr val="tx1"/>
                </a:solidFill>
                <a:latin typeface="Times New Roman" panose="02020603050405020304" pitchFamily="18" charset="0"/>
                <a:ea typeface="+mn-ea"/>
                <a:cs typeface="+mn-cs"/>
              </a:rPr>
              <a:t>The address field or fields in a typical instruction format are relatively small. We would like to be able to reference a large range of locations in main memory or, for</a:t>
            </a:r>
          </a:p>
          <a:p>
            <a:r>
              <a:rPr kumimoji="1" lang="en-US" sz="1200" b="0" i="0" u="none" strike="noStrike" kern="1200" baseline="0">
                <a:solidFill>
                  <a:schemeClr val="tx1"/>
                </a:solidFill>
                <a:latin typeface="Times New Roman" panose="02020603050405020304" pitchFamily="18" charset="0"/>
                <a:ea typeface="+mn-ea"/>
                <a:cs typeface="+mn-cs"/>
              </a:rPr>
              <a:t>some systems, virtual memory. To achieve this objective, a variety of addressing techniques has been employed. They all involve some trade-off between address</a:t>
            </a:r>
          </a:p>
          <a:p>
            <a:r>
              <a:rPr kumimoji="1" lang="en-US" sz="1200" b="0" i="0" u="none" strike="noStrike" kern="1200" baseline="0">
                <a:solidFill>
                  <a:schemeClr val="tx1"/>
                </a:solidFill>
                <a:latin typeface="Times New Roman" panose="02020603050405020304" pitchFamily="18" charset="0"/>
                <a:ea typeface="+mn-ea"/>
                <a:cs typeface="+mn-cs"/>
              </a:rPr>
              <a:t>range and/or addressing flexibility, on the one hand, and the number of memory references in the instruction and/or the complexity of address calculation, on the</a:t>
            </a:r>
          </a:p>
          <a:p>
            <a:r>
              <a:rPr kumimoji="1" lang="en-US" sz="1200" b="0" i="0" u="none" strike="noStrike" kern="1200" baseline="0">
                <a:solidFill>
                  <a:schemeClr val="tx1"/>
                </a:solidFill>
                <a:latin typeface="Times New Roman" panose="02020603050405020304" pitchFamily="18" charset="0"/>
                <a:ea typeface="+mn-ea"/>
                <a:cs typeface="+mn-cs"/>
              </a:rPr>
              <a:t>other.</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52</a:t>
            </a:fld>
            <a:endParaRPr lang="en-US" altLang="en-US"/>
          </a:p>
        </p:txBody>
      </p:sp>
    </p:spTree>
    <p:extLst>
      <p:ext uri="{BB962C8B-B14F-4D97-AF65-F5344CB8AC3E}">
        <p14:creationId xmlns:p14="http://schemas.microsoft.com/office/powerpoint/2010/main" val="2985209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Times New Roman" panose="02020603050405020304" pitchFamily="18" charset="0"/>
                <a:ea typeface="+mn-ea"/>
                <a:cs typeface="+mn-cs"/>
              </a:rPr>
              <a:t>Before beginning this discussion, two comments need to be made.</a:t>
            </a:r>
          </a:p>
          <a:p>
            <a:r>
              <a:rPr kumimoji="1" lang="en-US" sz="1200" b="0" i="0" kern="1200">
                <a:solidFill>
                  <a:schemeClr val="tx1"/>
                </a:solidFill>
                <a:effectLst/>
                <a:latin typeface="Times New Roman" panose="02020603050405020304" pitchFamily="18" charset="0"/>
                <a:ea typeface="+mn-ea"/>
                <a:cs typeface="+mn-cs"/>
              </a:rPr>
              <a:t>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kumimoji="1" lang="en-US" sz="1200" b="0" i="1" kern="1200">
                <a:solidFill>
                  <a:schemeClr val="tx1"/>
                </a:solidFill>
                <a:effectLst/>
                <a:latin typeface="Times New Roman" panose="02020603050405020304" pitchFamily="18" charset="0"/>
                <a:ea typeface="+mn-ea"/>
                <a:cs typeface="+mn-cs"/>
              </a:rPr>
              <a:t>mode field. </a:t>
            </a:r>
            <a:r>
              <a:rPr kumimoji="1" lang="en-US" sz="1200" b="0" i="0" kern="1200">
                <a:solidFill>
                  <a:schemeClr val="tx1"/>
                </a:solidFill>
                <a:effectLst/>
                <a:latin typeface="Times New Roman" panose="02020603050405020304" pitchFamily="18" charset="0"/>
                <a:ea typeface="+mn-ea"/>
                <a:cs typeface="+mn-cs"/>
              </a:rPr>
              <a:t>The value of the mode field determines which addressing mode is to be used.</a:t>
            </a:r>
            <a:br>
              <a:rPr kumimoji="1" lang="en-US" sz="1200" b="0" i="0" kern="1200">
                <a:solidFill>
                  <a:schemeClr val="tx1"/>
                </a:solidFill>
                <a:effectLst/>
                <a:latin typeface="Times New Roman" panose="02020603050405020304" pitchFamily="18" charset="0"/>
                <a:ea typeface="+mn-ea"/>
                <a:cs typeface="+mn-cs"/>
              </a:rPr>
            </a:br>
            <a:r>
              <a:rPr kumimoji="1" lang="en-US" sz="1200" b="0" i="0" kern="1200">
                <a:solidFill>
                  <a:schemeClr val="tx1"/>
                </a:solidFill>
                <a:effectLst/>
                <a:latin typeface="Times New Roman" panose="02020603050405020304" pitchFamily="18" charset="0"/>
                <a:ea typeface="+mn-ea"/>
                <a:cs typeface="+mn-cs"/>
              </a:rPr>
              <a:t>The second comment concerns the interpretation of the effective address (EA). In a system without virtual memory, the </a:t>
            </a:r>
            <a:r>
              <a:rPr kumimoji="1" lang="en-US" sz="1200" b="1" i="0" kern="1200">
                <a:solidFill>
                  <a:schemeClr val="tx1"/>
                </a:solidFill>
                <a:effectLst/>
                <a:latin typeface="Times New Roman" panose="02020603050405020304" pitchFamily="18" charset="0"/>
                <a:ea typeface="+mn-ea"/>
                <a:cs typeface="+mn-cs"/>
              </a:rPr>
              <a:t>effective address </a:t>
            </a:r>
            <a:r>
              <a:rPr kumimoji="1" lang="en-US" sz="1200" b="0" i="0" kern="1200">
                <a:solidFill>
                  <a:schemeClr val="tx1"/>
                </a:solidFill>
                <a:effectLst/>
                <a:latin typeface="Times New Roman" panose="02020603050405020304" pitchFamily="18" charset="0"/>
                <a:ea typeface="+mn-ea"/>
                <a:cs typeface="+mn-cs"/>
              </a:rPr>
              <a:t>will be either a main</a:t>
            </a:r>
            <a:br>
              <a:rPr kumimoji="1" lang="en-US" sz="1200" b="0" i="0" kern="1200">
                <a:solidFill>
                  <a:schemeClr val="tx1"/>
                </a:solidFill>
                <a:effectLst/>
                <a:latin typeface="Times New Roman" panose="02020603050405020304" pitchFamily="18" charset="0"/>
                <a:ea typeface="+mn-ea"/>
                <a:cs typeface="+mn-cs"/>
              </a:rPr>
            </a:br>
            <a:r>
              <a:rPr kumimoji="1" lang="en-US" sz="1200" b="0" i="0" kern="1200">
                <a:solidFill>
                  <a:schemeClr val="tx1"/>
                </a:solidFill>
                <a:effectLst/>
                <a:latin typeface="Times New Roman" panose="02020603050405020304" pitchFamily="18" charset="0"/>
                <a:ea typeface="+mn-ea"/>
                <a:cs typeface="+mn-cs"/>
              </a:rPr>
              <a:t>memory address or a register. In a virtual memory system, the effective address is a virtual address or a register. The actual mapping to a physical address is a function</a:t>
            </a:r>
            <a:br>
              <a:rPr kumimoji="1" lang="en-US" sz="1200" b="0" i="0" kern="1200">
                <a:solidFill>
                  <a:schemeClr val="tx1"/>
                </a:solidFill>
                <a:effectLst/>
                <a:latin typeface="Times New Roman" panose="02020603050405020304" pitchFamily="18" charset="0"/>
                <a:ea typeface="+mn-ea"/>
                <a:cs typeface="+mn-cs"/>
              </a:rPr>
            </a:br>
            <a:r>
              <a:rPr kumimoji="1" lang="en-US" sz="1200" b="0" i="0" kern="1200">
                <a:solidFill>
                  <a:schemeClr val="tx1"/>
                </a:solidFill>
                <a:effectLst/>
                <a:latin typeface="Times New Roman" panose="02020603050405020304" pitchFamily="18" charset="0"/>
                <a:ea typeface="+mn-ea"/>
                <a:cs typeface="+mn-cs"/>
              </a:rPr>
              <a:t>of the memory management unit (MMU) and is invisible to the programmer</a:t>
            </a:r>
            <a:br>
              <a:rPr lang="en-US"/>
            </a:b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54</a:t>
            </a:fld>
            <a:endParaRPr lang="en-US" altLang="en-US"/>
          </a:p>
        </p:txBody>
      </p:sp>
    </p:spTree>
    <p:extLst>
      <p:ext uri="{BB962C8B-B14F-4D97-AF65-F5344CB8AC3E}">
        <p14:creationId xmlns:p14="http://schemas.microsoft.com/office/powerpoint/2010/main" val="3314036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56</a:t>
            </a:fld>
            <a:endParaRPr lang="en-US" altLang="en-US"/>
          </a:p>
        </p:txBody>
      </p:sp>
    </p:spTree>
    <p:extLst>
      <p:ext uri="{BB962C8B-B14F-4D97-AF65-F5344CB8AC3E}">
        <p14:creationId xmlns:p14="http://schemas.microsoft.com/office/powerpoint/2010/main" val="143179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70</a:t>
            </a:fld>
            <a:endParaRPr lang="en-US" altLang="en-US"/>
          </a:p>
        </p:txBody>
      </p:sp>
    </p:spTree>
    <p:extLst>
      <p:ext uri="{BB962C8B-B14F-4D97-AF65-F5344CB8AC3E}">
        <p14:creationId xmlns:p14="http://schemas.microsoft.com/office/powerpoint/2010/main" val="1162250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35</a:t>
            </a:r>
          </a:p>
        </p:txBody>
      </p:sp>
      <p:sp>
        <p:nvSpPr>
          <p:cNvPr id="747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2601708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a:t>Nhận lệnh</a:t>
            </a:r>
          </a:p>
          <a:p>
            <a:r>
              <a:rPr lang="en-GB" altLang="en-US"/>
              <a:t>Giải mã lệnh</a:t>
            </a:r>
          </a:p>
          <a:p>
            <a:r>
              <a:rPr lang="en-GB" altLang="en-US"/>
              <a:t>Nhận toán hạng</a:t>
            </a:r>
          </a:p>
          <a:p>
            <a:r>
              <a:rPr lang="en-GB" altLang="en-US"/>
              <a:t>Thực hiện lệnh</a:t>
            </a:r>
          </a:p>
          <a:p>
            <a:r>
              <a:rPr lang="en-GB" altLang="en-US"/>
              <a:t>Cất toán hạng</a:t>
            </a:r>
          </a:p>
          <a:p>
            <a:r>
              <a:rPr lang="en-GB" altLang="en-US"/>
              <a:t>Ngắt</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72</a:t>
            </a:fld>
            <a:endParaRPr lang="en-US" altLang="en-US"/>
          </a:p>
        </p:txBody>
      </p:sp>
    </p:spTree>
    <p:extLst>
      <p:ext uri="{BB962C8B-B14F-4D97-AF65-F5344CB8AC3E}">
        <p14:creationId xmlns:p14="http://schemas.microsoft.com/office/powerpoint/2010/main" val="955111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this decomposition, the various stages will be of more nearly equal duration. For the sake of illustration, let us assume equal duration. Using this assumption, Figure shows that a six-stage pipeline can </a:t>
            </a:r>
            <a:r>
              <a:rPr lang="en-US" b="1"/>
              <a:t>reduce the execution time for 9 instructions from 54 time units to 14 time units</a:t>
            </a:r>
            <a:endParaRPr lang="en-US" b="0"/>
          </a:p>
          <a:p>
            <a:endParaRPr lang="en-US" b="1"/>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81</a:t>
            </a:fld>
            <a:endParaRPr lang="en-US" altLang="en-US"/>
          </a:p>
        </p:txBody>
      </p:sp>
    </p:spTree>
    <p:extLst>
      <p:ext uri="{BB962C8B-B14F-4D97-AF65-F5344CB8AC3E}">
        <p14:creationId xmlns:p14="http://schemas.microsoft.com/office/powerpoint/2010/main" val="3614336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pipeline hazard occurs when the pipeline, or some portion of the pipeline, must stall because conditions do not permit continued execution. Such a pipeline stall is also referred to as a pipeline bubble. There are three types of hazards: resource, data, and control</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82</a:t>
            </a:fld>
            <a:endParaRPr lang="en-US" altLang="en-US"/>
          </a:p>
        </p:txBody>
      </p:sp>
    </p:spTree>
    <p:extLst>
      <p:ext uri="{BB962C8B-B14F-4D97-AF65-F5344CB8AC3E}">
        <p14:creationId xmlns:p14="http://schemas.microsoft.com/office/powerpoint/2010/main" val="3209580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22</a:t>
            </a:r>
          </a:p>
        </p:txBody>
      </p:sp>
      <p:sp>
        <p:nvSpPr>
          <p:cNvPr id="481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altLang="en-US"/>
              <a:t>• Fetch instruction: The processor reads an instruction from memory (register, cache, main memory).</a:t>
            </a:r>
          </a:p>
          <a:p>
            <a:r>
              <a:rPr lang="en-US" altLang="en-US"/>
              <a:t>• Interpret instruction: The instruction is decoded to determine what action is required.</a:t>
            </a:r>
          </a:p>
          <a:p>
            <a:r>
              <a:rPr lang="en-US" altLang="en-US"/>
              <a:t>• Fetch data: The execution of an instruction may require reading data from memory or an I/O module.</a:t>
            </a:r>
          </a:p>
          <a:p>
            <a:r>
              <a:rPr lang="en-US" altLang="en-US"/>
              <a:t>• Process data: The execution of an instruction may require performing some arithmetic or logical operation on data.</a:t>
            </a:r>
          </a:p>
          <a:p>
            <a:r>
              <a:rPr lang="en-US" altLang="en-US"/>
              <a:t>• Write data: The results of an execution may require writing data to memory or an I/O module.</a:t>
            </a:r>
            <a:endParaRPr lang="en-GB" altLang="en-US"/>
          </a:p>
        </p:txBody>
      </p:sp>
    </p:spTree>
    <p:extLst>
      <p:ext uri="{BB962C8B-B14F-4D97-AF65-F5344CB8AC3E}">
        <p14:creationId xmlns:p14="http://schemas.microsoft.com/office/powerpoint/2010/main" val="153291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is a simplified view of a processor, indicating its connection to the rest of the system via the system bus.</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4</a:t>
            </a:fld>
            <a:endParaRPr lang="en-US" altLang="en-US"/>
          </a:p>
        </p:txBody>
      </p:sp>
    </p:spTree>
    <p:extLst>
      <p:ext uri="{BB962C8B-B14F-4D97-AF65-F5344CB8AC3E}">
        <p14:creationId xmlns:p14="http://schemas.microsoft.com/office/powerpoint/2010/main" val="406154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is a slightly more detailed view of the processor. The data transfer and logic control paths are indicated, including an element labeled internal processor  bus. This element is needed to transfer data between the various registers and the ALU because the ALU in fact operates only on data in the internal processor memory. The figure also shows typical basic elements of the ALU.</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6</a:t>
            </a:fld>
            <a:endParaRPr lang="en-US" altLang="en-US"/>
          </a:p>
        </p:txBody>
      </p:sp>
    </p:spTree>
    <p:extLst>
      <p:ext uri="{BB962C8B-B14F-4D97-AF65-F5344CB8AC3E}">
        <p14:creationId xmlns:p14="http://schemas.microsoft.com/office/powerpoint/2010/main" val="1109137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7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23</a:t>
            </a:r>
          </a:p>
        </p:txBody>
      </p:sp>
      <p:sp>
        <p:nvSpPr>
          <p:cNvPr id="501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5684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is not a clean separation of registers into these two categories. For example, on some machines the program counter is user visible (e.g., x86), but on many it is not. For purposes of the following discussion, however, we will use these categories.</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8</a:t>
            </a:fld>
            <a:endParaRPr lang="en-US" altLang="en-US"/>
          </a:p>
        </p:txBody>
      </p:sp>
    </p:spTree>
    <p:extLst>
      <p:ext uri="{BB962C8B-B14F-4D97-AF65-F5344CB8AC3E}">
        <p14:creationId xmlns:p14="http://schemas.microsoft.com/office/powerpoint/2010/main" val="924177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24</a:t>
            </a:r>
          </a:p>
        </p:txBody>
      </p:sp>
      <p:sp>
        <p:nvSpPr>
          <p:cNvPr id="522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657820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25</a:t>
            </a:r>
          </a:p>
        </p:txBody>
      </p:sp>
      <p:sp>
        <p:nvSpPr>
          <p:cNvPr id="542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altLang="en-US" b="1"/>
              <a:t>General-purpose registers </a:t>
            </a:r>
            <a:r>
              <a:rPr lang="en-US" altLang="en-US"/>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a:t>
            </a:r>
          </a:p>
          <a:p>
            <a:r>
              <a:rPr lang="en-US" altLang="en-US"/>
              <a:t>In some cases, general-purpose registers can be used for addressing functions (e.g., register indirect, displacement). In other cases, there is a partial or clean separation between data registers and address registers. </a:t>
            </a:r>
            <a:r>
              <a:rPr lang="en-US" altLang="en-US" b="1"/>
              <a:t>Data registers </a:t>
            </a:r>
            <a:r>
              <a:rPr lang="en-US" altLang="en-US"/>
              <a:t>may be used only to hold data and cannot be employed in the calculation of an operand address.</a:t>
            </a:r>
          </a:p>
          <a:p>
            <a:r>
              <a:rPr lang="en-US" altLang="en-US" b="1"/>
              <a:t>Address registers </a:t>
            </a:r>
            <a:r>
              <a:rPr lang="en-US" altLang="en-US"/>
              <a:t>may themselves be somewhat general purpose, or they may be devoted to a particular addressing mode. Examples include the following:</a:t>
            </a:r>
          </a:p>
          <a:p>
            <a:r>
              <a:rPr lang="en-US" altLang="en-US"/>
              <a:t>• Segment pointers: In a machine with segmented addressing (see Section 8.3), a segment register holds the address of the base of the segment. There may be </a:t>
            </a:r>
          </a:p>
          <a:p>
            <a:r>
              <a:rPr lang="en-US" altLang="en-US"/>
              <a:t>multiple registers: for example, one for the operating system and one for the current process.</a:t>
            </a:r>
          </a:p>
          <a:p>
            <a:r>
              <a:rPr lang="en-US" altLang="en-US"/>
              <a:t>• Index registers: These are used for indexed addressing and may be autoindexed.</a:t>
            </a:r>
          </a:p>
          <a:p>
            <a:r>
              <a:rPr lang="en-US" altLang="en-US"/>
              <a:t>• Stack pointer: If there is user-visible stack addressing, then typically there is a dedicated register that points to the top of the stack. This allows implicit addressing; that is, push, pop, and other stack instructions need not contain an explicit stack operand.</a:t>
            </a:r>
          </a:p>
          <a:p>
            <a:endParaRPr lang="en-GB" altLang="en-US"/>
          </a:p>
        </p:txBody>
      </p:sp>
    </p:spTree>
    <p:extLst>
      <p:ext uri="{BB962C8B-B14F-4D97-AF65-F5344CB8AC3E}">
        <p14:creationId xmlns:p14="http://schemas.microsoft.com/office/powerpoint/2010/main" val="419513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914400" y="533400"/>
            <a:ext cx="7721600" cy="1905000"/>
          </a:xfrm>
        </p:spPr>
        <p:txBody>
          <a:bodyPr/>
          <a:lstStyle>
            <a:lvl1pPr>
              <a:defRPr sz="4000" b="1">
                <a:solidFill>
                  <a:srgbClr val="C00000"/>
                </a:solidFill>
                <a:latin typeface="Times New Roman" panose="02020603050405020304" pitchFamily="18" charset="0"/>
                <a:cs typeface="Times New Roman" panose="02020603050405020304" pitchFamily="18" charset="0"/>
              </a:defRPr>
            </a:lvl1pPr>
          </a:lstStyle>
          <a:p>
            <a:pPr lvl="0"/>
            <a:r>
              <a:rPr lang="en-GB" altLang="en-US" noProof="0"/>
              <a:t>Click to edit Master title style</a:t>
            </a:r>
          </a:p>
        </p:txBody>
      </p:sp>
      <p:sp>
        <p:nvSpPr>
          <p:cNvPr id="84995" name="Rectangle 3"/>
          <p:cNvSpPr>
            <a:spLocks noGrp="1" noChangeArrowheads="1"/>
          </p:cNvSpPr>
          <p:nvPr>
            <p:ph type="subTitle" idx="1"/>
          </p:nvPr>
        </p:nvSpPr>
        <p:spPr>
          <a:xfrm>
            <a:off x="914400" y="3028950"/>
            <a:ext cx="6400800" cy="1771650"/>
          </a:xfrm>
        </p:spPr>
        <p:txBody>
          <a:bodyPr/>
          <a:lstStyle>
            <a:lvl1pPr marL="0" indent="0">
              <a:buFontTx/>
              <a:buNone/>
              <a:defRPr>
                <a:latin typeface="Times New Roman" panose="02020603050405020304" pitchFamily="18" charset="0"/>
                <a:cs typeface="Times New Roman" panose="02020603050405020304" pitchFamily="18" charset="0"/>
              </a:defRPr>
            </a:lvl1pPr>
          </a:lstStyle>
          <a:p>
            <a:pPr lvl="0"/>
            <a:r>
              <a:rPr lang="en-GB" altLang="en-US" noProof="0"/>
              <a:t>Click to edit Master subtitle style</a:t>
            </a:r>
          </a:p>
        </p:txBody>
      </p:sp>
      <p:sp>
        <p:nvSpPr>
          <p:cNvPr id="8499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ltLang="en-US"/>
          </a:p>
        </p:txBody>
      </p:sp>
      <p:sp>
        <p:nvSpPr>
          <p:cNvPr id="84997"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endParaRPr lang="en-GB" altLang="en-US"/>
          </a:p>
        </p:txBody>
      </p:sp>
      <p:sp>
        <p:nvSpPr>
          <p:cNvPr id="84998"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A4D316C2-1FFE-400A-8963-0AC4041D9078}" type="slidenum">
              <a:rPr lang="en-GB" altLang="en-US"/>
              <a:pPr/>
              <a:t>‹#›</a:t>
            </a:fld>
            <a:endParaRPr lang="en-GB" altLang="en-US"/>
          </a:p>
        </p:txBody>
      </p:sp>
      <p:sp>
        <p:nvSpPr>
          <p:cNvPr id="84999"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061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51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ea typeface="Tahoma" panose="020B0604030504040204" pitchFamily="34" charset="0"/>
                <a:cs typeface="Times New Roman" panose="02020603050405020304" pitchFamily="18" charset="0"/>
              </a:defRPr>
            </a:lvl1pPr>
            <a:lvl2pPr>
              <a:defRPr>
                <a:latin typeface="Times New Roman" panose="02020603050405020304" pitchFamily="18" charset="0"/>
                <a:ea typeface="Tahoma" panose="020B0604030504040204" pitchFamily="34" charset="0"/>
                <a:cs typeface="Times New Roman" panose="02020603050405020304" pitchFamily="18" charset="0"/>
              </a:defRPr>
            </a:lvl2pPr>
            <a:lvl3pPr>
              <a:defRPr>
                <a:latin typeface="Times New Roman" panose="02020603050405020304" pitchFamily="18" charset="0"/>
                <a:ea typeface="Tahoma" panose="020B0604030504040204" pitchFamily="34" charset="0"/>
                <a:cs typeface="Times New Roman" panose="02020603050405020304" pitchFamily="18" charset="0"/>
              </a:defRPr>
            </a:lvl3pPr>
            <a:lvl4pPr>
              <a:defRPr>
                <a:latin typeface="Times New Roman" panose="02020603050405020304" pitchFamily="18" charset="0"/>
                <a:ea typeface="Tahoma" panose="020B0604030504040204" pitchFamily="34" charset="0"/>
                <a:cs typeface="Times New Roman" panose="02020603050405020304" pitchFamily="18" charset="0"/>
              </a:defRPr>
            </a:lvl4pPr>
            <a:lvl5pPr>
              <a:defRPr>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17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6641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6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64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86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5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5457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12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FFCE"/>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83971"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3972"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kumimoji="1" sz="4000" b="1" kern="1200">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78792" y="533400"/>
            <a:ext cx="7721600" cy="1905000"/>
          </a:xfrm>
        </p:spPr>
        <p:txBody>
          <a:bodyPr/>
          <a:lstStyle/>
          <a:p>
            <a:r>
              <a:rPr lang="en-GB" altLang="en-US"/>
              <a:t>KIẾN TRÚC MÁY TÍNH</a:t>
            </a:r>
          </a:p>
        </p:txBody>
      </p:sp>
      <p:sp>
        <p:nvSpPr>
          <p:cNvPr id="4101" name="Rectangle 5"/>
          <p:cNvSpPr>
            <a:spLocks noGrp="1" noChangeArrowheads="1"/>
          </p:cNvSpPr>
          <p:nvPr>
            <p:ph type="subTitle" idx="1"/>
          </p:nvPr>
        </p:nvSpPr>
        <p:spPr/>
        <p:txBody>
          <a:bodyPr/>
          <a:lstStyle/>
          <a:p>
            <a:pPr algn="ctr"/>
            <a:r>
              <a:rPr lang="en-GB" altLang="en-US"/>
              <a:t>CHƯƠNG 4: BỘ XỬ LÝ TRUNG TÂM</a:t>
            </a:r>
          </a:p>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2400"/>
              <a:t>Thanh ghi đa dụng</a:t>
            </a:r>
          </a:p>
        </p:txBody>
      </p:sp>
      <p:sp>
        <p:nvSpPr>
          <p:cNvPr id="53253"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Có thể được gán nhiều chức năng khác nhau</a:t>
            </a:r>
          </a:p>
          <a:p>
            <a:r>
              <a:rPr lang="en-US" altLang="en-US"/>
              <a:t>Có thể hạn chế</a:t>
            </a:r>
          </a:p>
          <a:p>
            <a:pPr lvl="1"/>
            <a:r>
              <a:rPr lang="en-US" altLang="en-US"/>
              <a:t> VD: Chỉ thực hiện chức năng cho số chấm động hoặc ngăn xếp (stack)</a:t>
            </a:r>
          </a:p>
          <a:p>
            <a:r>
              <a:rPr lang="en-US" altLang="en-US"/>
              <a:t>Có thể được sử dụng như thanh ghi dữ liệu hoặc thanh ghi địa chỉ</a:t>
            </a:r>
          </a:p>
          <a:p>
            <a:r>
              <a:rPr lang="en-US" altLang="en-US"/>
              <a:t>Thanh ghi dữ liệu</a:t>
            </a:r>
          </a:p>
          <a:p>
            <a:pPr lvl="1"/>
            <a:r>
              <a:rPr lang="en-US" altLang="en-US"/>
              <a:t>Accumulator</a:t>
            </a:r>
          </a:p>
          <a:p>
            <a:r>
              <a:rPr lang="en-US" altLang="en-US"/>
              <a:t>Địa chỉ</a:t>
            </a:r>
          </a:p>
          <a:p>
            <a:pPr lvl="1"/>
            <a:r>
              <a:rPr lang="en-US" altLang="en-US"/>
              <a:t>Segment</a:t>
            </a:r>
          </a:p>
          <a:p>
            <a:pPr>
              <a:buFont typeface="Monotype Sorts" pitchFamily="2" charset="2"/>
              <a:buChar char="y"/>
            </a:pPr>
            <a:endParaRPr lang="en-US" altLang="en-US" sz="2400"/>
          </a:p>
        </p:txBody>
      </p:sp>
    </p:spTree>
    <p:extLst>
      <p:ext uri="{BB962C8B-B14F-4D97-AF65-F5344CB8AC3E}">
        <p14:creationId xmlns:p14="http://schemas.microsoft.com/office/powerpoint/2010/main" val="242294415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2400"/>
              <a:t>Thanh ghi đa dụng</a:t>
            </a:r>
          </a:p>
        </p:txBody>
      </p:sp>
      <p:sp>
        <p:nvSpPr>
          <p:cNvPr id="55301"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Thiết kế đa dụng</a:t>
            </a:r>
          </a:p>
          <a:p>
            <a:pPr lvl="1"/>
            <a:r>
              <a:rPr lang="en-US" altLang="en-US"/>
              <a:t>Tăng khả năng linh hoạt và các lựa chọn cho lập trình viên</a:t>
            </a:r>
          </a:p>
          <a:p>
            <a:pPr lvl="1"/>
            <a:r>
              <a:rPr lang="en-US" altLang="en-US"/>
              <a:t>Tăng độ phức tạp và kích thước lệnh</a:t>
            </a:r>
          </a:p>
          <a:p>
            <a:r>
              <a:rPr lang="en-US" altLang="en-US"/>
              <a:t>Thiết kế chuyên dụng</a:t>
            </a:r>
          </a:p>
          <a:p>
            <a:pPr lvl="1"/>
            <a:r>
              <a:rPr lang="en-US" altLang="en-US"/>
              <a:t>Lệnh nhỏ hơn (nhanh hơn)</a:t>
            </a:r>
          </a:p>
          <a:p>
            <a:pPr lvl="1"/>
            <a:r>
              <a:rPr lang="en-US" altLang="en-US"/>
              <a:t>Ít linh hoạt hơn</a:t>
            </a:r>
          </a:p>
          <a:p>
            <a:pPr>
              <a:buFont typeface="Monotype Sorts" pitchFamily="2" charset="2"/>
              <a:buChar char="y"/>
            </a:pPr>
            <a:endParaRPr lang="en-US" altLang="en-US" sz="2400"/>
          </a:p>
        </p:txBody>
      </p:sp>
    </p:spTree>
    <p:extLst>
      <p:ext uri="{BB962C8B-B14F-4D97-AF65-F5344CB8AC3E}">
        <p14:creationId xmlns:p14="http://schemas.microsoft.com/office/powerpoint/2010/main" val="76237908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Bao nhiêu thanh ghi đa dụng?</a:t>
            </a:r>
          </a:p>
        </p:txBody>
      </p:sp>
      <p:sp>
        <p:nvSpPr>
          <p:cNvPr id="57349"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Giữa 8 - 32</a:t>
            </a:r>
          </a:p>
          <a:p>
            <a:r>
              <a:rPr lang="en-US" altLang="en-US"/>
              <a:t>Ít thanh ghi hơn </a:t>
            </a:r>
            <a:r>
              <a:rPr lang="en-US" altLang="en-US">
                <a:sym typeface="Wingdings" panose="05000000000000000000" pitchFamily="2" charset="2"/>
              </a:rPr>
              <a:t></a:t>
            </a:r>
            <a:r>
              <a:rPr lang="en-US" altLang="en-US"/>
              <a:t> nhiều tham chiếu bộ nhớ</a:t>
            </a:r>
          </a:p>
          <a:p>
            <a:r>
              <a:rPr lang="en-US" altLang="en-US"/>
              <a:t>Nhiều thanh ghi không làm giảm nhiều tham chiếu bộ nhớ và tăng diện tích CPU.</a:t>
            </a:r>
          </a:p>
        </p:txBody>
      </p:sp>
    </p:spTree>
    <p:extLst>
      <p:ext uri="{BB962C8B-B14F-4D97-AF65-F5344CB8AC3E}">
        <p14:creationId xmlns:p14="http://schemas.microsoft.com/office/powerpoint/2010/main" val="25199487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fade">
                                      <p:cBhvr>
                                        <p:cTn id="7" dur="1000"/>
                                        <p:tgtEl>
                                          <p:spTgt spid="57349">
                                            <p:txEl>
                                              <p:pRg st="0" end="0"/>
                                            </p:txEl>
                                          </p:spTgt>
                                        </p:tgtEl>
                                      </p:cBhvr>
                                    </p:animEffect>
                                    <p:anim calcmode="lin" valueType="num">
                                      <p:cBhvr>
                                        <p:cTn id="8" dur="1000" fill="hold"/>
                                        <p:tgtEl>
                                          <p:spTgt spid="573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73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349">
                                            <p:txEl>
                                              <p:pRg st="1" end="1"/>
                                            </p:txEl>
                                          </p:spTgt>
                                        </p:tgtEl>
                                        <p:attrNameLst>
                                          <p:attrName>style.visibility</p:attrName>
                                        </p:attrNameLst>
                                      </p:cBhvr>
                                      <p:to>
                                        <p:strVal val="visible"/>
                                      </p:to>
                                    </p:set>
                                    <p:animEffect transition="in" filter="fade">
                                      <p:cBhvr>
                                        <p:cTn id="14" dur="1000"/>
                                        <p:tgtEl>
                                          <p:spTgt spid="57349">
                                            <p:txEl>
                                              <p:pRg st="1" end="1"/>
                                            </p:txEl>
                                          </p:spTgt>
                                        </p:tgtEl>
                                      </p:cBhvr>
                                    </p:animEffect>
                                    <p:anim calcmode="lin" valueType="num">
                                      <p:cBhvr>
                                        <p:cTn id="15" dur="1000" fill="hold"/>
                                        <p:tgtEl>
                                          <p:spTgt spid="5734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73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349">
                                            <p:txEl>
                                              <p:pRg st="2" end="2"/>
                                            </p:txEl>
                                          </p:spTgt>
                                        </p:tgtEl>
                                        <p:attrNameLst>
                                          <p:attrName>style.visibility</p:attrName>
                                        </p:attrNameLst>
                                      </p:cBhvr>
                                      <p:to>
                                        <p:strVal val="visible"/>
                                      </p:to>
                                    </p:set>
                                    <p:animEffect transition="in" filter="fade">
                                      <p:cBhvr>
                                        <p:cTn id="21" dur="1000"/>
                                        <p:tgtEl>
                                          <p:spTgt spid="57349">
                                            <p:txEl>
                                              <p:pRg st="2" end="2"/>
                                            </p:txEl>
                                          </p:spTgt>
                                        </p:tgtEl>
                                      </p:cBhvr>
                                    </p:animEffect>
                                    <p:anim calcmode="lin" valueType="num">
                                      <p:cBhvr>
                                        <p:cTn id="22" dur="1000" fill="hold"/>
                                        <p:tgtEl>
                                          <p:spTgt spid="5734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734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Kích thước thanh ghi?</a:t>
            </a:r>
          </a:p>
        </p:txBody>
      </p:sp>
      <p:sp>
        <p:nvSpPr>
          <p:cNvPr id="59397"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Đủ lớn để chứa địa chỉ lớn nhất</a:t>
            </a:r>
          </a:p>
          <a:p>
            <a:r>
              <a:rPr lang="en-US" altLang="en-US"/>
              <a:t>Đủ lớn để chứa từ nhớ lớn nhất</a:t>
            </a:r>
          </a:p>
          <a:p>
            <a:r>
              <a:rPr lang="en-US" altLang="en-US"/>
              <a:t>Một số máy kết hợp 2 thanh ghi liên tục để tăng gấp đôi kích th</a:t>
            </a:r>
            <a:r>
              <a:rPr lang="vi-VN" altLang="en-US"/>
              <a:t>ư</a:t>
            </a:r>
            <a:r>
              <a:rPr lang="en-US" altLang="en-US"/>
              <a:t>ớc</a:t>
            </a:r>
          </a:p>
        </p:txBody>
      </p:sp>
    </p:spTree>
    <p:extLst>
      <p:ext uri="{BB962C8B-B14F-4D97-AF65-F5344CB8AC3E}">
        <p14:creationId xmlns:p14="http://schemas.microsoft.com/office/powerpoint/2010/main" val="37572547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anim calcmode="lin" valueType="num">
                                      <p:cBhvr additive="base">
                                        <p:cTn id="7" dur="5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7">
                                            <p:txEl>
                                              <p:pRg st="1" end="1"/>
                                            </p:txEl>
                                          </p:spTgt>
                                        </p:tgtEl>
                                        <p:attrNameLst>
                                          <p:attrName>style.visibility</p:attrName>
                                        </p:attrNameLst>
                                      </p:cBhvr>
                                      <p:to>
                                        <p:strVal val="visible"/>
                                      </p:to>
                                    </p:set>
                                    <p:anim calcmode="lin" valueType="num">
                                      <p:cBhvr additive="base">
                                        <p:cTn id="13" dur="500" fill="hold"/>
                                        <p:tgtEl>
                                          <p:spTgt spid="5939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7">
                                            <p:txEl>
                                              <p:pRg st="2" end="2"/>
                                            </p:txEl>
                                          </p:spTgt>
                                        </p:tgtEl>
                                        <p:attrNameLst>
                                          <p:attrName>style.visibility</p:attrName>
                                        </p:attrNameLst>
                                      </p:cBhvr>
                                      <p:to>
                                        <p:strVal val="visible"/>
                                      </p:to>
                                    </p:set>
                                    <p:anim calcmode="lin" valueType="num">
                                      <p:cBhvr additive="base">
                                        <p:cTn id="19" dur="500" fill="hold"/>
                                        <p:tgtEl>
                                          <p:spTgt spid="5939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4"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Thanh ghi mã điều kiện</a:t>
            </a:r>
          </a:p>
        </p:txBody>
      </p:sp>
      <p:sp>
        <p:nvSpPr>
          <p:cNvPr id="61445"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Còn được biết đến với tên gọi cờ (Flags)</a:t>
            </a:r>
          </a:p>
          <a:p>
            <a:r>
              <a:rPr lang="en-US" altLang="en-US"/>
              <a:t>Bộ bit riêng</a:t>
            </a:r>
          </a:p>
          <a:p>
            <a:pPr lvl="1"/>
            <a:r>
              <a:rPr lang="en-US" altLang="en-US"/>
              <a:t>VD: kết quả cuối cùng là 0</a:t>
            </a:r>
          </a:p>
          <a:p>
            <a:r>
              <a:rPr lang="en-US" altLang="en-US"/>
              <a:t>Có thể được đọc bởi các chương trình</a:t>
            </a:r>
          </a:p>
          <a:p>
            <a:pPr lvl="1"/>
            <a:r>
              <a:rPr lang="en-US" altLang="en-US"/>
              <a:t>VD: lệnh Jump nếu 0</a:t>
            </a:r>
          </a:p>
          <a:p>
            <a:r>
              <a:rPr lang="en-US" altLang="en-US"/>
              <a:t>Không thể được thiết lập bởi chương trình</a:t>
            </a:r>
          </a:p>
          <a:p>
            <a:endParaRPr lang="en-US" altLang="en-US"/>
          </a:p>
          <a:p>
            <a:endParaRPr lang="en-US" altLang="en-US"/>
          </a:p>
        </p:txBody>
      </p:sp>
      <p:sp>
        <p:nvSpPr>
          <p:cNvPr id="2" name="Rectangle: Rounded Corners 1">
            <a:extLst>
              <a:ext uri="{FF2B5EF4-FFF2-40B4-BE49-F238E27FC236}">
                <a16:creationId xmlns:a16="http://schemas.microsoft.com/office/drawing/2014/main" id="{882854A9-9EF5-4FE0-AF65-7EA69D834612}"/>
              </a:ext>
            </a:extLst>
          </p:cNvPr>
          <p:cNvSpPr/>
          <p:nvPr/>
        </p:nvSpPr>
        <p:spPr bwMode="auto">
          <a:xfrm>
            <a:off x="107504" y="4149080"/>
            <a:ext cx="8928992" cy="253747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r>
              <a:rPr lang="vi-VN"/>
              <a:t>Mã điều kiện là các bit được thiết lập bởi phần cứng bộ xử lý</a:t>
            </a:r>
            <a:r>
              <a:rPr lang="en-US"/>
              <a:t>,</a:t>
            </a:r>
          </a:p>
          <a:p>
            <a:r>
              <a:rPr lang="en-US"/>
              <a:t>nh</a:t>
            </a:r>
            <a:r>
              <a:rPr lang="vi-VN"/>
              <a:t>ư là kết quả của các hoạt động. </a:t>
            </a:r>
            <a:endParaRPr lang="en-US"/>
          </a:p>
          <a:p>
            <a:pPr marL="342900" indent="-342900">
              <a:buFontTx/>
              <a:buChar char="-"/>
            </a:pPr>
            <a:r>
              <a:rPr lang="en-US"/>
              <a:t>M</a:t>
            </a:r>
            <a:r>
              <a:rPr lang="vi-VN"/>
              <a:t>ột phép toán số học có thể tạo ra kết quả dương, âm, 0 hoặc tràn.</a:t>
            </a:r>
            <a:endParaRPr lang="en-US"/>
          </a:p>
          <a:p>
            <a:pPr marL="342900" indent="-342900">
              <a:buFontTx/>
              <a:buChar char="-"/>
            </a:pPr>
            <a:r>
              <a:rPr lang="vi-VN"/>
              <a:t>Ngoài kết quả được lưu trữ trong một thanh ghi hoặc bộ nhớ, một</a:t>
            </a:r>
            <a:endParaRPr lang="en-US"/>
          </a:p>
          <a:p>
            <a:r>
              <a:rPr lang="vi-VN"/>
              <a:t>mã điều kiện cũng được </a:t>
            </a:r>
            <a:r>
              <a:rPr lang="en-US"/>
              <a:t>thiết lập</a:t>
            </a:r>
            <a:r>
              <a:rPr lang="vi-VN"/>
              <a:t>. Mã này sau đó có thể được kiểm tra</a:t>
            </a:r>
            <a:endParaRPr lang="en-US"/>
          </a:p>
          <a:p>
            <a:r>
              <a:rPr lang="vi-VN"/>
              <a:t>như một phần của hoạt động</a:t>
            </a:r>
            <a:r>
              <a:rPr lang="en-US"/>
              <a:t> rẽ</a:t>
            </a:r>
            <a:r>
              <a:rPr lang="vi-VN"/>
              <a:t> nhánh có điều kiện</a:t>
            </a: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01193532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2.2. Thanh ghi trạng thái và điều khiển</a:t>
            </a:r>
          </a:p>
        </p:txBody>
      </p:sp>
      <p:sp>
        <p:nvSpPr>
          <p:cNvPr id="63493"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Bộ đếm chương trình</a:t>
            </a:r>
          </a:p>
          <a:p>
            <a:r>
              <a:rPr lang="en-US" altLang="en-US"/>
              <a:t>Thanh ghi giải mã lệnh</a:t>
            </a:r>
          </a:p>
          <a:p>
            <a:r>
              <a:rPr lang="en-US" altLang="en-US"/>
              <a:t>Thanh ghi địa chỉ bộ nhớ</a:t>
            </a:r>
          </a:p>
          <a:p>
            <a:r>
              <a:rPr lang="en-US" altLang="en-US"/>
              <a:t>Thanh ghi vùng đệm bộ nhớ</a:t>
            </a:r>
          </a:p>
          <a:p>
            <a:endParaRPr lang="en-US" altLang="en-US"/>
          </a:p>
        </p:txBody>
      </p:sp>
    </p:spTree>
    <p:extLst>
      <p:ext uri="{BB962C8B-B14F-4D97-AF65-F5344CB8AC3E}">
        <p14:creationId xmlns:p14="http://schemas.microsoft.com/office/powerpoint/2010/main" val="365228167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39"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2" name="Rectangle 6"/>
          <p:cNvSpPr>
            <a:spLocks noGrp="1" noChangeArrowheads="1"/>
          </p:cNvSpPr>
          <p:nvPr>
            <p:ph type="title"/>
          </p:nvPr>
        </p:nvSpPr>
        <p:spPr/>
        <p:txBody>
          <a:bodyPr/>
          <a:lstStyle/>
          <a:p>
            <a:r>
              <a:rPr lang="en-US" altLang="en-US"/>
              <a:t>PSW (Program Status Word)</a:t>
            </a:r>
          </a:p>
        </p:txBody>
      </p:sp>
      <p:sp>
        <p:nvSpPr>
          <p:cNvPr id="65543" name="Rectangle 7"/>
          <p:cNvSpPr>
            <a:spLocks noGrp="1" noChangeArrowheads="1"/>
          </p:cNvSpPr>
          <p:nvPr>
            <p:ph type="body" idx="1"/>
          </p:nvPr>
        </p:nvSpPr>
        <p:spPr/>
        <p:txBody>
          <a:bodyPr/>
          <a:lstStyle/>
          <a:p>
            <a:r>
              <a:rPr lang="en-US" altLang="en-US"/>
              <a:t>Tập các bit</a:t>
            </a:r>
          </a:p>
          <a:p>
            <a:r>
              <a:rPr lang="en-US" altLang="en-US"/>
              <a:t>Bao gồm mã điều kiện</a:t>
            </a:r>
          </a:p>
          <a:p>
            <a:r>
              <a:rPr lang="en-US" altLang="en-US"/>
              <a:t>Các thông tin trạng thái:</a:t>
            </a:r>
          </a:p>
          <a:p>
            <a:pPr lvl="1"/>
            <a:r>
              <a:rPr lang="en-US" altLang="en-US"/>
              <a:t>Cờ Sign: dấu</a:t>
            </a:r>
          </a:p>
          <a:p>
            <a:pPr lvl="1"/>
            <a:r>
              <a:rPr lang="en-US" altLang="en-US"/>
              <a:t>Cờ Zero: thiết lập khi kết quả là 0</a:t>
            </a:r>
          </a:p>
          <a:p>
            <a:pPr lvl="1"/>
            <a:r>
              <a:rPr lang="en-US" altLang="en-US"/>
              <a:t>Cờ Carry: lưu bit nhớ (cộng) hoặc mượn (trừ)</a:t>
            </a:r>
          </a:p>
          <a:p>
            <a:pPr lvl="1"/>
            <a:r>
              <a:rPr lang="en-US" altLang="en-US"/>
              <a:t>Cờ Equal: so sánh</a:t>
            </a:r>
          </a:p>
          <a:p>
            <a:pPr lvl="1"/>
            <a:r>
              <a:rPr lang="en-US" altLang="en-US"/>
              <a:t>Cờ Overflow: tràn</a:t>
            </a:r>
          </a:p>
          <a:p>
            <a:pPr lvl="1"/>
            <a:r>
              <a:rPr lang="en-US" altLang="en-US"/>
              <a:t>Cờ Interrupt enable/disable: kích hoạt/vô hiệu hóa </a:t>
            </a:r>
            <a:r>
              <a:rPr lang="en-US" altLang="en-US" b="1"/>
              <a:t>ngắt</a:t>
            </a:r>
          </a:p>
          <a:p>
            <a:pPr lvl="1"/>
            <a:r>
              <a:rPr lang="en-US" altLang="en-US"/>
              <a:t>Cờ Supervisor: cho biết bộ xử lý thực thi trong chế độ đặc quyền hay chế độ người dùng</a:t>
            </a:r>
          </a:p>
        </p:txBody>
      </p:sp>
    </p:spTree>
    <p:extLst>
      <p:ext uri="{BB962C8B-B14F-4D97-AF65-F5344CB8AC3E}">
        <p14:creationId xmlns:p14="http://schemas.microsoft.com/office/powerpoint/2010/main" val="34696035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543">
                                            <p:txEl>
                                              <p:pRg st="3" end="3"/>
                                            </p:txEl>
                                          </p:spTgt>
                                        </p:tgtEl>
                                        <p:attrNameLst>
                                          <p:attrName>style.visibility</p:attrName>
                                        </p:attrNameLst>
                                      </p:cBhvr>
                                      <p:to>
                                        <p:strVal val="visible"/>
                                      </p:to>
                                    </p:set>
                                    <p:animEffect transition="in" filter="fade">
                                      <p:cBhvr>
                                        <p:cTn id="7" dur="1000"/>
                                        <p:tgtEl>
                                          <p:spTgt spid="65543">
                                            <p:txEl>
                                              <p:pRg st="3" end="3"/>
                                            </p:txEl>
                                          </p:spTgt>
                                        </p:tgtEl>
                                      </p:cBhvr>
                                    </p:animEffect>
                                    <p:anim calcmode="lin" valueType="num">
                                      <p:cBhvr>
                                        <p:cTn id="8" dur="1000" fill="hold"/>
                                        <p:tgtEl>
                                          <p:spTgt spid="655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554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543">
                                            <p:txEl>
                                              <p:pRg st="4" end="4"/>
                                            </p:txEl>
                                          </p:spTgt>
                                        </p:tgtEl>
                                        <p:attrNameLst>
                                          <p:attrName>style.visibility</p:attrName>
                                        </p:attrNameLst>
                                      </p:cBhvr>
                                      <p:to>
                                        <p:strVal val="visible"/>
                                      </p:to>
                                    </p:set>
                                    <p:animEffect transition="in" filter="fade">
                                      <p:cBhvr>
                                        <p:cTn id="12" dur="1000"/>
                                        <p:tgtEl>
                                          <p:spTgt spid="65543">
                                            <p:txEl>
                                              <p:pRg st="4" end="4"/>
                                            </p:txEl>
                                          </p:spTgt>
                                        </p:tgtEl>
                                      </p:cBhvr>
                                    </p:animEffect>
                                    <p:anim calcmode="lin" valueType="num">
                                      <p:cBhvr>
                                        <p:cTn id="13" dur="1000" fill="hold"/>
                                        <p:tgtEl>
                                          <p:spTgt spid="6554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554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5543">
                                            <p:txEl>
                                              <p:pRg st="5" end="5"/>
                                            </p:txEl>
                                          </p:spTgt>
                                        </p:tgtEl>
                                        <p:attrNameLst>
                                          <p:attrName>style.visibility</p:attrName>
                                        </p:attrNameLst>
                                      </p:cBhvr>
                                      <p:to>
                                        <p:strVal val="visible"/>
                                      </p:to>
                                    </p:set>
                                    <p:animEffect transition="in" filter="fade">
                                      <p:cBhvr>
                                        <p:cTn id="17" dur="1000"/>
                                        <p:tgtEl>
                                          <p:spTgt spid="65543">
                                            <p:txEl>
                                              <p:pRg st="5" end="5"/>
                                            </p:txEl>
                                          </p:spTgt>
                                        </p:tgtEl>
                                      </p:cBhvr>
                                    </p:animEffect>
                                    <p:anim calcmode="lin" valueType="num">
                                      <p:cBhvr>
                                        <p:cTn id="18" dur="1000" fill="hold"/>
                                        <p:tgtEl>
                                          <p:spTgt spid="6554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6554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5543">
                                            <p:txEl>
                                              <p:pRg st="6" end="6"/>
                                            </p:txEl>
                                          </p:spTgt>
                                        </p:tgtEl>
                                        <p:attrNameLst>
                                          <p:attrName>style.visibility</p:attrName>
                                        </p:attrNameLst>
                                      </p:cBhvr>
                                      <p:to>
                                        <p:strVal val="visible"/>
                                      </p:to>
                                    </p:set>
                                    <p:animEffect transition="in" filter="fade">
                                      <p:cBhvr>
                                        <p:cTn id="22" dur="1000"/>
                                        <p:tgtEl>
                                          <p:spTgt spid="65543">
                                            <p:txEl>
                                              <p:pRg st="6" end="6"/>
                                            </p:txEl>
                                          </p:spTgt>
                                        </p:tgtEl>
                                      </p:cBhvr>
                                    </p:animEffect>
                                    <p:anim calcmode="lin" valueType="num">
                                      <p:cBhvr>
                                        <p:cTn id="23" dur="1000" fill="hold"/>
                                        <p:tgtEl>
                                          <p:spTgt spid="6554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554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5543">
                                            <p:txEl>
                                              <p:pRg st="7" end="7"/>
                                            </p:txEl>
                                          </p:spTgt>
                                        </p:tgtEl>
                                        <p:attrNameLst>
                                          <p:attrName>style.visibility</p:attrName>
                                        </p:attrNameLst>
                                      </p:cBhvr>
                                      <p:to>
                                        <p:strVal val="visible"/>
                                      </p:to>
                                    </p:set>
                                    <p:animEffect transition="in" filter="fade">
                                      <p:cBhvr>
                                        <p:cTn id="27" dur="1000"/>
                                        <p:tgtEl>
                                          <p:spTgt spid="65543">
                                            <p:txEl>
                                              <p:pRg st="7" end="7"/>
                                            </p:txEl>
                                          </p:spTgt>
                                        </p:tgtEl>
                                      </p:cBhvr>
                                    </p:animEffect>
                                    <p:anim calcmode="lin" valueType="num">
                                      <p:cBhvr>
                                        <p:cTn id="28" dur="1000" fill="hold"/>
                                        <p:tgtEl>
                                          <p:spTgt spid="6554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6554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5543">
                                            <p:txEl>
                                              <p:pRg st="8" end="8"/>
                                            </p:txEl>
                                          </p:spTgt>
                                        </p:tgtEl>
                                        <p:attrNameLst>
                                          <p:attrName>style.visibility</p:attrName>
                                        </p:attrNameLst>
                                      </p:cBhvr>
                                      <p:to>
                                        <p:strVal val="visible"/>
                                      </p:to>
                                    </p:set>
                                    <p:animEffect transition="in" filter="fade">
                                      <p:cBhvr>
                                        <p:cTn id="32" dur="1000"/>
                                        <p:tgtEl>
                                          <p:spTgt spid="65543">
                                            <p:txEl>
                                              <p:pRg st="8" end="8"/>
                                            </p:txEl>
                                          </p:spTgt>
                                        </p:tgtEl>
                                      </p:cBhvr>
                                    </p:animEffect>
                                    <p:anim calcmode="lin" valueType="num">
                                      <p:cBhvr>
                                        <p:cTn id="33" dur="1000" fill="hold"/>
                                        <p:tgtEl>
                                          <p:spTgt spid="6554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65543">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5543">
                                            <p:txEl>
                                              <p:pRg st="9" end="9"/>
                                            </p:txEl>
                                          </p:spTgt>
                                        </p:tgtEl>
                                        <p:attrNameLst>
                                          <p:attrName>style.visibility</p:attrName>
                                        </p:attrNameLst>
                                      </p:cBhvr>
                                      <p:to>
                                        <p:strVal val="visible"/>
                                      </p:to>
                                    </p:set>
                                    <p:animEffect transition="in" filter="fade">
                                      <p:cBhvr>
                                        <p:cTn id="37" dur="1000"/>
                                        <p:tgtEl>
                                          <p:spTgt spid="65543">
                                            <p:txEl>
                                              <p:pRg st="9" end="9"/>
                                            </p:txEl>
                                          </p:spTgt>
                                        </p:tgtEl>
                                      </p:cBhvr>
                                    </p:animEffect>
                                    <p:anim calcmode="lin" valueType="num">
                                      <p:cBhvr>
                                        <p:cTn id="38" dur="1000" fill="hold"/>
                                        <p:tgtEl>
                                          <p:spTgt spid="65543">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655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8"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Chế độ giám sát</a:t>
            </a:r>
          </a:p>
        </p:txBody>
      </p:sp>
      <p:sp>
        <p:nvSpPr>
          <p:cNvPr id="67589"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Intel ring zero</a:t>
            </a:r>
          </a:p>
          <a:p>
            <a:r>
              <a:rPr lang="en-US" altLang="en-US"/>
              <a:t>Kernel mode</a:t>
            </a:r>
          </a:p>
          <a:p>
            <a:r>
              <a:rPr lang="en-US" altLang="en-US"/>
              <a:t>Allows privileged instructions to execute</a:t>
            </a:r>
          </a:p>
          <a:p>
            <a:r>
              <a:rPr lang="en-US" altLang="en-US"/>
              <a:t>Used by operating system</a:t>
            </a:r>
          </a:p>
          <a:p>
            <a:r>
              <a:rPr lang="en-US" altLang="en-US"/>
              <a:t>Not available to user programs</a:t>
            </a:r>
          </a:p>
        </p:txBody>
      </p:sp>
    </p:spTree>
    <p:extLst>
      <p:ext uri="{BB962C8B-B14F-4D97-AF65-F5344CB8AC3E}">
        <p14:creationId xmlns:p14="http://schemas.microsoft.com/office/powerpoint/2010/main" val="348216856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Các thanh ghi khác</a:t>
            </a:r>
          </a:p>
        </p:txBody>
      </p:sp>
      <p:sp>
        <p:nvSpPr>
          <p:cNvPr id="69637"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Có các thanh ghi khác trỏ tới:</a:t>
            </a:r>
          </a:p>
          <a:p>
            <a:pPr lvl="1"/>
            <a:r>
              <a:rPr lang="en-US" altLang="en-US"/>
              <a:t>Khối điều khiển tiến trình (Process control blocks: tham khảo thêm trong Hệ điều hành)</a:t>
            </a:r>
          </a:p>
          <a:p>
            <a:pPr lvl="1"/>
            <a:r>
              <a:rPr lang="en-US" altLang="en-US"/>
              <a:t>Véc-tơ ngắt (Interrupt Vectors: tham khảo thêm trong Hệ điều hành)</a:t>
            </a:r>
          </a:p>
          <a:p>
            <a:pPr lvl="1"/>
            <a:endParaRPr lang="en-US" altLang="en-US"/>
          </a:p>
          <a:p>
            <a:endParaRPr lang="en-US" altLang="en-US"/>
          </a:p>
        </p:txBody>
      </p:sp>
    </p:spTree>
    <p:extLst>
      <p:ext uri="{BB962C8B-B14F-4D97-AF65-F5344CB8AC3E}">
        <p14:creationId xmlns:p14="http://schemas.microsoft.com/office/powerpoint/2010/main" val="164539725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Ví dụ: tổ chức thanh ghi</a:t>
            </a:r>
          </a:p>
        </p:txBody>
      </p:sp>
      <p:pic>
        <p:nvPicPr>
          <p:cNvPr id="106500" name="Picture 4"/>
          <p:cNvPicPr>
            <a:picLocks noChangeAspect="1" noChangeArrowheads="1"/>
          </p:cNvPicPr>
          <p:nvPr/>
        </p:nvPicPr>
        <p:blipFill>
          <a:blip r:embed="rId3">
            <a:extLst>
              <a:ext uri="{28A0092B-C50C-407E-A947-70E740481C1C}">
                <a14:useLocalDpi xmlns:a14="http://schemas.microsoft.com/office/drawing/2010/main" val="0"/>
              </a:ext>
            </a:extLst>
          </a:blip>
          <a:srcRect b="10448"/>
          <a:stretch>
            <a:fillRect/>
          </a:stretch>
        </p:blipFill>
        <p:spPr bwMode="auto">
          <a:xfrm>
            <a:off x="838200" y="1219200"/>
            <a:ext cx="70866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26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Tổ chức của bộ xử lý</a:t>
            </a:r>
          </a:p>
          <a:p>
            <a:r>
              <a:rPr lang="en-US" altLang="en-US"/>
              <a:t>Tổ chức của thanh ghi</a:t>
            </a:r>
          </a:p>
          <a:p>
            <a:r>
              <a:rPr lang="en-US" altLang="en-US"/>
              <a:t>Tập lệnh</a:t>
            </a:r>
          </a:p>
          <a:p>
            <a:r>
              <a:rPr lang="en-US" altLang="en-US"/>
              <a:t>Các phương pháp định địa chỉ</a:t>
            </a:r>
          </a:p>
          <a:p>
            <a:r>
              <a:rPr lang="en-US" altLang="en-US"/>
              <a:t>Chu kỳ lệnh</a:t>
            </a:r>
          </a:p>
          <a:p>
            <a:r>
              <a:rPr lang="en-US" altLang="en-US"/>
              <a:t>Đường ống lệnh</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3. Tập lệnh</a:t>
            </a:r>
          </a:p>
        </p:txBody>
      </p:sp>
      <p:sp>
        <p:nvSpPr>
          <p:cNvPr id="3" name="Content Placeholder 2"/>
          <p:cNvSpPr>
            <a:spLocks noGrp="1"/>
          </p:cNvSpPr>
          <p:nvPr>
            <p:ph idx="1"/>
          </p:nvPr>
        </p:nvSpPr>
        <p:spPr/>
        <p:txBody>
          <a:bodyPr/>
          <a:lstStyle/>
          <a:p>
            <a:r>
              <a:rPr lang="vi-VN"/>
              <a:t>Mỗi bộ</a:t>
            </a:r>
            <a:r>
              <a:rPr lang="en-US"/>
              <a:t> </a:t>
            </a:r>
            <a:r>
              <a:rPr lang="vi-VN"/>
              <a:t>xử</a:t>
            </a:r>
            <a:r>
              <a:rPr lang="en-US"/>
              <a:t> </a:t>
            </a:r>
            <a:r>
              <a:rPr lang="vi-VN"/>
              <a:t>lý có một tập lệnh xác định</a:t>
            </a:r>
          </a:p>
          <a:p>
            <a:r>
              <a:rPr lang="vi-VN"/>
              <a:t>Tập lệnh thường có hàng chục đến hàng trăm lệnh </a:t>
            </a:r>
          </a:p>
          <a:p>
            <a:r>
              <a:rPr lang="vi-VN"/>
              <a:t>Mỗi lệnh là một chuỗi số</a:t>
            </a:r>
            <a:r>
              <a:rPr lang="en-US"/>
              <a:t> </a:t>
            </a:r>
            <a:r>
              <a:rPr lang="vi-VN"/>
              <a:t>nhị phân mà bộ</a:t>
            </a:r>
            <a:r>
              <a:rPr lang="en-US"/>
              <a:t> </a:t>
            </a:r>
            <a:r>
              <a:rPr lang="vi-VN"/>
              <a:t>xử</a:t>
            </a:r>
            <a:r>
              <a:rPr lang="en-US"/>
              <a:t> </a:t>
            </a:r>
            <a:r>
              <a:rPr lang="vi-VN"/>
              <a:t>lý hiểu được để</a:t>
            </a:r>
            <a:r>
              <a:rPr lang="en-US"/>
              <a:t> </a:t>
            </a:r>
            <a:r>
              <a:rPr lang="vi-VN"/>
              <a:t>thực hiện một thao tác xác định.</a:t>
            </a:r>
          </a:p>
          <a:p>
            <a:r>
              <a:rPr lang="vi-VN"/>
              <a:t>Các lệnh được mô tả</a:t>
            </a:r>
            <a:r>
              <a:rPr lang="en-US"/>
              <a:t> </a:t>
            </a:r>
            <a:r>
              <a:rPr lang="vi-VN"/>
              <a:t>bằng các ký hiệu gợi</a:t>
            </a:r>
            <a:r>
              <a:rPr lang="en-US"/>
              <a:t> </a:t>
            </a:r>
            <a:r>
              <a:rPr lang="vi-VN"/>
              <a:t>nhớ</a:t>
            </a:r>
            <a:r>
              <a:rPr lang="en-US"/>
              <a:t> </a:t>
            </a:r>
            <a:r>
              <a:rPr lang="en-US">
                <a:sym typeface="Wingdings" panose="05000000000000000000" pitchFamily="2" charset="2"/>
              </a:rPr>
              <a:t> </a:t>
            </a:r>
            <a:r>
              <a:rPr lang="vi-VN"/>
              <a:t>chính là các lệnh của hợp ngữ</a:t>
            </a:r>
            <a:endParaRPr lang="en-US"/>
          </a:p>
        </p:txBody>
      </p:sp>
    </p:spTree>
    <p:extLst>
      <p:ext uri="{BB962C8B-B14F-4D97-AF65-F5344CB8AC3E}">
        <p14:creationId xmlns:p14="http://schemas.microsoft.com/office/powerpoint/2010/main" val="421925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của lệnh</a:t>
            </a:r>
          </a:p>
        </p:txBody>
      </p:sp>
      <p:sp>
        <p:nvSpPr>
          <p:cNvPr id="3" name="Content Placeholder 2"/>
          <p:cNvSpPr>
            <a:spLocks noGrp="1"/>
          </p:cNvSpPr>
          <p:nvPr>
            <p:ph idx="1"/>
          </p:nvPr>
        </p:nvSpPr>
        <p:spPr/>
        <p:txBody>
          <a:bodyPr/>
          <a:lstStyle/>
          <a:p>
            <a:endParaRPr lang="en-US"/>
          </a:p>
          <a:p>
            <a:endParaRPr lang="en-US"/>
          </a:p>
          <a:p>
            <a:r>
              <a:rPr lang="en-US"/>
              <a:t>Mã thao tác (operation code </a:t>
            </a:r>
            <a:r>
              <a:rPr lang="en-US">
                <a:sym typeface="Wingdings" panose="05000000000000000000" pitchFamily="2" charset="2"/>
              </a:rPr>
              <a:t> </a:t>
            </a:r>
            <a:r>
              <a:rPr lang="en-US"/>
              <a:t>opcode): mã hóa cho thao tác mà bộ xử lý phải thực hiện</a:t>
            </a:r>
          </a:p>
          <a:p>
            <a:r>
              <a:rPr lang="vi-VN"/>
              <a:t>Địa chỉ toán hạng: chỉ</a:t>
            </a:r>
            <a:r>
              <a:rPr lang="en-US"/>
              <a:t> </a:t>
            </a:r>
            <a:r>
              <a:rPr lang="vi-VN"/>
              <a:t>ra nơi chứa các toán hạng mà thao tác sẽ</a:t>
            </a:r>
            <a:r>
              <a:rPr lang="en-US"/>
              <a:t> </a:t>
            </a:r>
            <a:r>
              <a:rPr lang="vi-VN"/>
              <a:t>tác động</a:t>
            </a:r>
          </a:p>
          <a:p>
            <a:pPr lvl="1"/>
            <a:r>
              <a:rPr lang="vi-VN"/>
              <a:t>Toán hạng nguồn: dữ</a:t>
            </a:r>
            <a:r>
              <a:rPr lang="en-US"/>
              <a:t> </a:t>
            </a:r>
            <a:r>
              <a:rPr lang="vi-VN"/>
              <a:t>liệu vào của thao tác</a:t>
            </a:r>
          </a:p>
          <a:p>
            <a:pPr lvl="1"/>
            <a:r>
              <a:rPr lang="vi-VN"/>
              <a:t>Toán hạng đích: dữ</a:t>
            </a:r>
            <a:r>
              <a:rPr lang="en-US"/>
              <a:t> </a:t>
            </a:r>
            <a:r>
              <a:rPr lang="vi-VN"/>
              <a:t>liệu ra của thao tá</a:t>
            </a:r>
            <a:r>
              <a:rPr lang="en-US"/>
              <a:t>c</a:t>
            </a:r>
          </a:p>
        </p:txBody>
      </p:sp>
      <p:pic>
        <p:nvPicPr>
          <p:cNvPr id="4" name="Picture 3"/>
          <p:cNvPicPr>
            <a:picLocks noChangeAspect="1"/>
          </p:cNvPicPr>
          <p:nvPr/>
        </p:nvPicPr>
        <p:blipFill>
          <a:blip r:embed="rId2"/>
          <a:stretch>
            <a:fillRect/>
          </a:stretch>
        </p:blipFill>
        <p:spPr>
          <a:xfrm>
            <a:off x="971600" y="1268760"/>
            <a:ext cx="7488832" cy="721067"/>
          </a:xfrm>
          <a:prstGeom prst="rect">
            <a:avLst/>
          </a:prstGeom>
        </p:spPr>
      </p:pic>
    </p:spTree>
    <p:extLst>
      <p:ext uri="{BB962C8B-B14F-4D97-AF65-F5344CB8AC3E}">
        <p14:creationId xmlns:p14="http://schemas.microsoft.com/office/powerpoint/2010/main" val="322347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dạng lệnh đơn giản</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3094" t="27504" r="13094" b="50000"/>
          <a:stretch>
            <a:fillRect/>
          </a:stretch>
        </p:blipFill>
        <p:spPr bwMode="auto">
          <a:xfrm>
            <a:off x="461376" y="2420888"/>
            <a:ext cx="8359096" cy="157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936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lệnh</a:t>
            </a:r>
          </a:p>
        </p:txBody>
      </p:sp>
      <p:sp>
        <p:nvSpPr>
          <p:cNvPr id="3" name="Content Placeholder 2"/>
          <p:cNvSpPr>
            <a:spLocks noGrp="1"/>
          </p:cNvSpPr>
          <p:nvPr>
            <p:ph idx="1"/>
          </p:nvPr>
        </p:nvSpPr>
        <p:spPr/>
        <p:txBody>
          <a:bodyPr/>
          <a:lstStyle/>
          <a:p>
            <a:r>
              <a:rPr lang="en-US"/>
              <a:t>Xử lý dữ liệu</a:t>
            </a:r>
          </a:p>
          <a:p>
            <a:r>
              <a:rPr lang="en-US"/>
              <a:t>Lưu trữ dữ liệu</a:t>
            </a:r>
          </a:p>
          <a:p>
            <a:r>
              <a:rPr lang="en-US"/>
              <a:t>Di chuyển dữ liệu</a:t>
            </a:r>
          </a:p>
          <a:p>
            <a:r>
              <a:rPr lang="en-US"/>
              <a:t>Điều khiển luồng chương trình</a:t>
            </a:r>
          </a:p>
        </p:txBody>
      </p:sp>
    </p:spTree>
    <p:extLst>
      <p:ext uri="{BB962C8B-B14F-4D97-AF65-F5344CB8AC3E}">
        <p14:creationId xmlns:p14="http://schemas.microsoft.com/office/powerpoint/2010/main" val="824827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Số lượng địa chỉ toán hạng trong lệnh</a:t>
            </a:r>
          </a:p>
        </p:txBody>
      </p:sp>
      <p:sp>
        <p:nvSpPr>
          <p:cNvPr id="3" name="Content Placeholder 2"/>
          <p:cNvSpPr>
            <a:spLocks noGrp="1"/>
          </p:cNvSpPr>
          <p:nvPr>
            <p:ph idx="1"/>
          </p:nvPr>
        </p:nvSpPr>
        <p:spPr/>
        <p:txBody>
          <a:bodyPr/>
          <a:lstStyle/>
          <a:p>
            <a:r>
              <a:rPr lang="en-US"/>
              <a:t>Ba địa chỉ toán hạng:</a:t>
            </a:r>
          </a:p>
          <a:p>
            <a:pPr lvl="1"/>
            <a:r>
              <a:rPr lang="vi-VN"/>
              <a:t>2 toán hạng nguồn, 1 toán hạng đích </a:t>
            </a:r>
          </a:p>
          <a:p>
            <a:pPr lvl="1"/>
            <a:r>
              <a:rPr lang="vi-VN"/>
              <a:t>c = a + b</a:t>
            </a:r>
          </a:p>
          <a:p>
            <a:pPr lvl="1"/>
            <a:r>
              <a:rPr lang="vi-VN"/>
              <a:t>Từ</a:t>
            </a:r>
            <a:r>
              <a:rPr lang="en-US"/>
              <a:t> </a:t>
            </a:r>
            <a:r>
              <a:rPr lang="vi-VN"/>
              <a:t>lệnh dài vì phải mã hoá địa chỉ cho cả</a:t>
            </a:r>
            <a:r>
              <a:rPr lang="en-US"/>
              <a:t> </a:t>
            </a:r>
            <a:r>
              <a:rPr lang="vi-VN"/>
              <a:t>ba toán hạng</a:t>
            </a:r>
          </a:p>
          <a:p>
            <a:pPr lvl="1"/>
            <a:r>
              <a:rPr lang="vi-VN"/>
              <a:t>Được sử</a:t>
            </a:r>
            <a:r>
              <a:rPr lang="en-US"/>
              <a:t> </a:t>
            </a:r>
            <a:r>
              <a:rPr lang="vi-VN"/>
              <a:t>dụng trên các bộ</a:t>
            </a:r>
            <a:r>
              <a:rPr lang="en-US"/>
              <a:t> </a:t>
            </a:r>
            <a:r>
              <a:rPr lang="vi-VN"/>
              <a:t>xử</a:t>
            </a:r>
            <a:r>
              <a:rPr lang="en-US"/>
              <a:t> </a:t>
            </a:r>
            <a:r>
              <a:rPr lang="vi-VN"/>
              <a:t>lý tiên tiế</a:t>
            </a:r>
            <a:r>
              <a:rPr lang="en-US"/>
              <a:t>n</a:t>
            </a:r>
          </a:p>
        </p:txBody>
      </p:sp>
      <p:pic>
        <p:nvPicPr>
          <p:cNvPr id="4" name="Picture 3">
            <a:extLst>
              <a:ext uri="{FF2B5EF4-FFF2-40B4-BE49-F238E27FC236}">
                <a16:creationId xmlns:a16="http://schemas.microsoft.com/office/drawing/2014/main" id="{215ABEA8-9D91-48C7-9B2B-180AB300CEE7}"/>
              </a:ext>
            </a:extLst>
          </p:cNvPr>
          <p:cNvPicPr>
            <a:picLocks noChangeAspect="1"/>
          </p:cNvPicPr>
          <p:nvPr/>
        </p:nvPicPr>
        <p:blipFill>
          <a:blip r:embed="rId3"/>
          <a:stretch>
            <a:fillRect/>
          </a:stretch>
        </p:blipFill>
        <p:spPr>
          <a:xfrm>
            <a:off x="1907704" y="3645024"/>
            <a:ext cx="5184576" cy="2826020"/>
          </a:xfrm>
          <a:prstGeom prst="rect">
            <a:avLst/>
          </a:prstGeom>
        </p:spPr>
      </p:pic>
      <p:pic>
        <p:nvPicPr>
          <p:cNvPr id="5" name="Picture 4">
            <a:extLst>
              <a:ext uri="{FF2B5EF4-FFF2-40B4-BE49-F238E27FC236}">
                <a16:creationId xmlns:a16="http://schemas.microsoft.com/office/drawing/2014/main" id="{0F1221EC-94E2-477B-957A-09D60D9A2B8F}"/>
              </a:ext>
            </a:extLst>
          </p:cNvPr>
          <p:cNvPicPr>
            <a:picLocks noChangeAspect="1"/>
          </p:cNvPicPr>
          <p:nvPr/>
        </p:nvPicPr>
        <p:blipFill>
          <a:blip r:embed="rId4"/>
          <a:stretch>
            <a:fillRect/>
          </a:stretch>
        </p:blipFill>
        <p:spPr>
          <a:xfrm>
            <a:off x="4211960" y="1066800"/>
            <a:ext cx="4824536" cy="464534"/>
          </a:xfrm>
          <a:prstGeom prst="rect">
            <a:avLst/>
          </a:prstGeom>
        </p:spPr>
      </p:pic>
    </p:spTree>
    <p:extLst>
      <p:ext uri="{BB962C8B-B14F-4D97-AF65-F5344CB8AC3E}">
        <p14:creationId xmlns:p14="http://schemas.microsoft.com/office/powerpoint/2010/main" val="254324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Số lượng địa chỉ toán hạng trong lệnh</a:t>
            </a:r>
          </a:p>
        </p:txBody>
      </p:sp>
      <p:sp>
        <p:nvSpPr>
          <p:cNvPr id="3" name="Content Placeholder 2"/>
          <p:cNvSpPr>
            <a:spLocks noGrp="1"/>
          </p:cNvSpPr>
          <p:nvPr>
            <p:ph idx="1"/>
          </p:nvPr>
        </p:nvSpPr>
        <p:spPr/>
        <p:txBody>
          <a:bodyPr/>
          <a:lstStyle/>
          <a:p>
            <a:r>
              <a:rPr lang="en-US"/>
              <a:t>Hai địa chỉ toán hạng:</a:t>
            </a:r>
          </a:p>
          <a:p>
            <a:pPr lvl="1"/>
            <a:r>
              <a:rPr lang="en-US"/>
              <a:t>Một toán hạng vừa là toán hạng nguồn vừa là toán hạng đích; toán hạng còn lại là toán hạng nguồn</a:t>
            </a:r>
          </a:p>
          <a:p>
            <a:pPr lvl="1"/>
            <a:r>
              <a:rPr lang="en-US"/>
              <a:t>a = a + b</a:t>
            </a:r>
          </a:p>
          <a:p>
            <a:pPr lvl="1"/>
            <a:r>
              <a:rPr lang="en-US"/>
              <a:t>Giá trị cũ của 1 toán hạng nguồn bị mất vì phải chứa kết quả</a:t>
            </a:r>
          </a:p>
          <a:p>
            <a:pPr lvl="1"/>
            <a:r>
              <a:rPr lang="en-US"/>
              <a:t>Rút gọn độ dài từ lệnh</a:t>
            </a:r>
          </a:p>
          <a:p>
            <a:pPr lvl="1"/>
            <a:r>
              <a:rPr lang="en-US"/>
              <a:t>Phổ biến</a:t>
            </a:r>
          </a:p>
        </p:txBody>
      </p:sp>
      <p:pic>
        <p:nvPicPr>
          <p:cNvPr id="4" name="Picture 3">
            <a:extLst>
              <a:ext uri="{FF2B5EF4-FFF2-40B4-BE49-F238E27FC236}">
                <a16:creationId xmlns:a16="http://schemas.microsoft.com/office/drawing/2014/main" id="{452D739F-F037-4275-BFF8-27936E267013}"/>
              </a:ext>
            </a:extLst>
          </p:cNvPr>
          <p:cNvPicPr>
            <a:picLocks noChangeAspect="1"/>
          </p:cNvPicPr>
          <p:nvPr/>
        </p:nvPicPr>
        <p:blipFill>
          <a:blip r:embed="rId2"/>
          <a:stretch>
            <a:fillRect/>
          </a:stretch>
        </p:blipFill>
        <p:spPr>
          <a:xfrm>
            <a:off x="3779912" y="4005063"/>
            <a:ext cx="4032448" cy="2578123"/>
          </a:xfrm>
          <a:prstGeom prst="rect">
            <a:avLst/>
          </a:prstGeom>
        </p:spPr>
      </p:pic>
      <p:pic>
        <p:nvPicPr>
          <p:cNvPr id="5" name="Picture 4">
            <a:extLst>
              <a:ext uri="{FF2B5EF4-FFF2-40B4-BE49-F238E27FC236}">
                <a16:creationId xmlns:a16="http://schemas.microsoft.com/office/drawing/2014/main" id="{5B7DAB06-91A1-4351-98F1-BB71EDD59E8D}"/>
              </a:ext>
            </a:extLst>
          </p:cNvPr>
          <p:cNvPicPr>
            <a:picLocks noChangeAspect="1"/>
          </p:cNvPicPr>
          <p:nvPr/>
        </p:nvPicPr>
        <p:blipFill>
          <a:blip r:embed="rId3"/>
          <a:stretch>
            <a:fillRect/>
          </a:stretch>
        </p:blipFill>
        <p:spPr>
          <a:xfrm>
            <a:off x="4315520" y="1092210"/>
            <a:ext cx="4648968" cy="416000"/>
          </a:xfrm>
          <a:prstGeom prst="rect">
            <a:avLst/>
          </a:prstGeom>
        </p:spPr>
      </p:pic>
    </p:spTree>
    <p:extLst>
      <p:ext uri="{BB962C8B-B14F-4D97-AF65-F5344CB8AC3E}">
        <p14:creationId xmlns:p14="http://schemas.microsoft.com/office/powerpoint/2010/main" val="558689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Số lượng địa chỉ toán hạng trong lệnh</a:t>
            </a:r>
          </a:p>
        </p:txBody>
      </p:sp>
      <p:sp>
        <p:nvSpPr>
          <p:cNvPr id="3" name="Content Placeholder 2"/>
          <p:cNvSpPr>
            <a:spLocks noGrp="1"/>
          </p:cNvSpPr>
          <p:nvPr>
            <p:ph idx="1"/>
          </p:nvPr>
        </p:nvSpPr>
        <p:spPr/>
        <p:txBody>
          <a:bodyPr/>
          <a:lstStyle/>
          <a:p>
            <a:r>
              <a:rPr lang="en-US"/>
              <a:t>Một địa chỉ toán hạng:</a:t>
            </a:r>
          </a:p>
          <a:p>
            <a:pPr lvl="1"/>
            <a:r>
              <a:rPr lang="vi-VN"/>
              <a:t>Một toán hạng được chỉ ra trong lệnh</a:t>
            </a:r>
          </a:p>
          <a:p>
            <a:pPr lvl="1"/>
            <a:r>
              <a:rPr lang="vi-VN"/>
              <a:t>Một toán hạng là ngầm định </a:t>
            </a:r>
            <a:r>
              <a:rPr lang="en-US">
                <a:sym typeface="Wingdings" panose="05000000000000000000" pitchFamily="2" charset="2"/>
              </a:rPr>
              <a:t> </a:t>
            </a:r>
            <a:r>
              <a:rPr lang="vi-VN"/>
              <a:t>thường là</a:t>
            </a:r>
            <a:r>
              <a:rPr lang="en-US"/>
              <a:t> </a:t>
            </a:r>
            <a:r>
              <a:rPr lang="vi-VN"/>
              <a:t>thanh ghi (thanh chứa –</a:t>
            </a:r>
            <a:r>
              <a:rPr lang="en-US"/>
              <a:t> </a:t>
            </a:r>
            <a:r>
              <a:rPr lang="vi-VN"/>
              <a:t>accumulator)</a:t>
            </a:r>
          </a:p>
          <a:p>
            <a:pPr lvl="1"/>
            <a:r>
              <a:rPr lang="vi-VN"/>
              <a:t>Được sử</a:t>
            </a:r>
            <a:r>
              <a:rPr lang="en-US"/>
              <a:t> </a:t>
            </a:r>
            <a:r>
              <a:rPr lang="vi-VN"/>
              <a:t>dụng trên các máy ở</a:t>
            </a:r>
            <a:r>
              <a:rPr lang="en-US"/>
              <a:t> </a:t>
            </a:r>
            <a:r>
              <a:rPr lang="vi-VN"/>
              <a:t>các thế</a:t>
            </a:r>
            <a:r>
              <a:rPr lang="en-US"/>
              <a:t> </a:t>
            </a:r>
            <a:r>
              <a:rPr lang="vi-VN"/>
              <a:t>hệ</a:t>
            </a:r>
            <a:r>
              <a:rPr lang="en-US"/>
              <a:t> </a:t>
            </a:r>
            <a:r>
              <a:rPr lang="vi-VN"/>
              <a:t>trướ</a:t>
            </a:r>
            <a:r>
              <a:rPr lang="en-US"/>
              <a:t>c</a:t>
            </a:r>
          </a:p>
        </p:txBody>
      </p:sp>
      <p:pic>
        <p:nvPicPr>
          <p:cNvPr id="4" name="Picture 3">
            <a:extLst>
              <a:ext uri="{FF2B5EF4-FFF2-40B4-BE49-F238E27FC236}">
                <a16:creationId xmlns:a16="http://schemas.microsoft.com/office/drawing/2014/main" id="{DEA44C0B-9A20-4C13-A23E-26E183ACF114}"/>
              </a:ext>
            </a:extLst>
          </p:cNvPr>
          <p:cNvPicPr>
            <a:picLocks noChangeAspect="1"/>
          </p:cNvPicPr>
          <p:nvPr/>
        </p:nvPicPr>
        <p:blipFill>
          <a:blip r:embed="rId2"/>
          <a:stretch>
            <a:fillRect/>
          </a:stretch>
        </p:blipFill>
        <p:spPr>
          <a:xfrm>
            <a:off x="2735796" y="3424304"/>
            <a:ext cx="3672408" cy="3234136"/>
          </a:xfrm>
          <a:prstGeom prst="rect">
            <a:avLst/>
          </a:prstGeom>
        </p:spPr>
      </p:pic>
      <p:pic>
        <p:nvPicPr>
          <p:cNvPr id="5" name="Picture 4">
            <a:extLst>
              <a:ext uri="{FF2B5EF4-FFF2-40B4-BE49-F238E27FC236}">
                <a16:creationId xmlns:a16="http://schemas.microsoft.com/office/drawing/2014/main" id="{ECC5DA77-E6DD-4506-8368-F0A0B02E92DE}"/>
              </a:ext>
            </a:extLst>
          </p:cNvPr>
          <p:cNvPicPr>
            <a:picLocks noChangeAspect="1"/>
          </p:cNvPicPr>
          <p:nvPr/>
        </p:nvPicPr>
        <p:blipFill>
          <a:blip r:embed="rId3"/>
          <a:stretch>
            <a:fillRect/>
          </a:stretch>
        </p:blipFill>
        <p:spPr>
          <a:xfrm>
            <a:off x="4427984" y="1066800"/>
            <a:ext cx="4506582" cy="433920"/>
          </a:xfrm>
          <a:prstGeom prst="rect">
            <a:avLst/>
          </a:prstGeom>
        </p:spPr>
      </p:pic>
    </p:spTree>
    <p:extLst>
      <p:ext uri="{BB962C8B-B14F-4D97-AF65-F5344CB8AC3E}">
        <p14:creationId xmlns:p14="http://schemas.microsoft.com/office/powerpoint/2010/main" val="2804481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Số lượng địa chỉ toán hạng trong lệnh</a:t>
            </a:r>
          </a:p>
        </p:txBody>
      </p:sp>
      <p:sp>
        <p:nvSpPr>
          <p:cNvPr id="3" name="Content Placeholder 2"/>
          <p:cNvSpPr>
            <a:spLocks noGrp="1"/>
          </p:cNvSpPr>
          <p:nvPr>
            <p:ph idx="1"/>
          </p:nvPr>
        </p:nvSpPr>
        <p:spPr/>
        <p:txBody>
          <a:bodyPr/>
          <a:lstStyle/>
          <a:p>
            <a:r>
              <a:rPr lang="en-US"/>
              <a:t>Không địa chỉ toán hạng:</a:t>
            </a:r>
          </a:p>
          <a:p>
            <a:pPr lvl="1"/>
            <a:r>
              <a:rPr lang="vi-VN"/>
              <a:t>Các toán hạng đều được ngầm định</a:t>
            </a:r>
          </a:p>
          <a:p>
            <a:pPr lvl="1"/>
            <a:r>
              <a:rPr lang="vi-VN"/>
              <a:t>Sử</a:t>
            </a:r>
            <a:r>
              <a:rPr lang="en-US"/>
              <a:t> </a:t>
            </a:r>
            <a:r>
              <a:rPr lang="vi-VN"/>
              <a:t>dụng Stack</a:t>
            </a:r>
          </a:p>
          <a:p>
            <a:pPr lvl="1"/>
            <a:r>
              <a:rPr lang="vi-VN"/>
              <a:t>Ví dụ:</a:t>
            </a:r>
          </a:p>
          <a:p>
            <a:pPr marL="914400" lvl="2" indent="0">
              <a:buNone/>
            </a:pPr>
            <a:r>
              <a:rPr lang="vi-VN" b="1" i="1"/>
              <a:t>push a</a:t>
            </a:r>
          </a:p>
          <a:p>
            <a:pPr marL="914400" lvl="2" indent="0">
              <a:buNone/>
            </a:pPr>
            <a:r>
              <a:rPr lang="vi-VN" b="1" i="1"/>
              <a:t>push b</a:t>
            </a:r>
          </a:p>
          <a:p>
            <a:pPr marL="914400" lvl="2" indent="0">
              <a:buNone/>
            </a:pPr>
            <a:r>
              <a:rPr lang="vi-VN" b="1" i="1"/>
              <a:t>add</a:t>
            </a:r>
          </a:p>
          <a:p>
            <a:pPr marL="914400" lvl="2" indent="0">
              <a:buNone/>
            </a:pPr>
            <a:r>
              <a:rPr lang="vi-VN" b="1" i="1"/>
              <a:t>pop c</a:t>
            </a:r>
          </a:p>
          <a:p>
            <a:pPr marL="457200" lvl="1" indent="0">
              <a:buNone/>
            </a:pPr>
            <a:r>
              <a:rPr lang="en-US"/>
              <a:t>	</a:t>
            </a:r>
            <a:r>
              <a:rPr lang="vi-VN"/>
              <a:t>có nghĩa là : c = a+b</a:t>
            </a:r>
          </a:p>
          <a:p>
            <a:pPr lvl="1"/>
            <a:r>
              <a:rPr lang="en-US"/>
              <a:t>K</a:t>
            </a:r>
            <a:r>
              <a:rPr lang="vi-VN"/>
              <a:t>hông thông dụng</a:t>
            </a:r>
            <a:endParaRPr lang="en-US"/>
          </a:p>
        </p:txBody>
      </p:sp>
      <p:pic>
        <p:nvPicPr>
          <p:cNvPr id="4" name="Picture 3">
            <a:extLst>
              <a:ext uri="{FF2B5EF4-FFF2-40B4-BE49-F238E27FC236}">
                <a16:creationId xmlns:a16="http://schemas.microsoft.com/office/drawing/2014/main" id="{B083B044-67E4-49E8-81BB-4805C054BFD2}"/>
              </a:ext>
            </a:extLst>
          </p:cNvPr>
          <p:cNvPicPr>
            <a:picLocks noChangeAspect="1"/>
          </p:cNvPicPr>
          <p:nvPr/>
        </p:nvPicPr>
        <p:blipFill>
          <a:blip r:embed="rId2"/>
          <a:stretch>
            <a:fillRect/>
          </a:stretch>
        </p:blipFill>
        <p:spPr>
          <a:xfrm>
            <a:off x="4525070" y="1066800"/>
            <a:ext cx="4629047" cy="445711"/>
          </a:xfrm>
          <a:prstGeom prst="rect">
            <a:avLst/>
          </a:prstGeom>
        </p:spPr>
      </p:pic>
    </p:spTree>
    <p:extLst>
      <p:ext uri="{BB962C8B-B14F-4D97-AF65-F5344CB8AC3E}">
        <p14:creationId xmlns:p14="http://schemas.microsoft.com/office/powerpoint/2010/main" val="1850414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Đánh giá về số địa chỉ toán hạng</a:t>
            </a:r>
          </a:p>
        </p:txBody>
      </p:sp>
      <p:sp>
        <p:nvSpPr>
          <p:cNvPr id="3" name="Content Placeholder 2"/>
          <p:cNvSpPr>
            <a:spLocks noGrp="1"/>
          </p:cNvSpPr>
          <p:nvPr>
            <p:ph idx="1"/>
          </p:nvPr>
        </p:nvSpPr>
        <p:spPr/>
        <p:txBody>
          <a:bodyPr/>
          <a:lstStyle/>
          <a:p>
            <a:r>
              <a:rPr lang="vi-VN"/>
              <a:t>Nhiều địa chỉ toán hạng</a:t>
            </a:r>
          </a:p>
          <a:p>
            <a:pPr lvl="1"/>
            <a:r>
              <a:rPr lang="vi-VN"/>
              <a:t>Các lệnh phức tạp hơn</a:t>
            </a:r>
          </a:p>
          <a:p>
            <a:pPr lvl="1"/>
            <a:r>
              <a:rPr lang="vi-VN"/>
              <a:t>Cần nhiều thanh ghi </a:t>
            </a:r>
          </a:p>
          <a:p>
            <a:pPr lvl="1"/>
            <a:r>
              <a:rPr lang="vi-VN"/>
              <a:t>Chương trình có ít lệnh hơn</a:t>
            </a:r>
          </a:p>
          <a:p>
            <a:pPr lvl="1"/>
            <a:r>
              <a:rPr lang="vi-VN"/>
              <a:t>Nhận lệnh và thực hiện lệnh chậm hơ</a:t>
            </a:r>
            <a:r>
              <a:rPr lang="en-US"/>
              <a:t>n</a:t>
            </a:r>
          </a:p>
          <a:p>
            <a:r>
              <a:rPr lang="vi-VN"/>
              <a:t>Ít địa chỉ toán hạng</a:t>
            </a:r>
          </a:p>
          <a:p>
            <a:pPr lvl="1"/>
            <a:r>
              <a:rPr lang="vi-VN"/>
              <a:t>Các lệnh đơn giản hơn</a:t>
            </a:r>
          </a:p>
          <a:p>
            <a:pPr lvl="1"/>
            <a:r>
              <a:rPr lang="vi-VN"/>
              <a:t>Cần ít thanh ghi </a:t>
            </a:r>
          </a:p>
          <a:p>
            <a:pPr lvl="1"/>
            <a:r>
              <a:rPr lang="vi-VN"/>
              <a:t>Chương trình có nhiều lệnh hơn</a:t>
            </a:r>
          </a:p>
          <a:p>
            <a:pPr lvl="1"/>
            <a:r>
              <a:rPr lang="vi-VN"/>
              <a:t>Nhận lệnh và thực hiện lệnh nhanh hơ</a:t>
            </a:r>
            <a:r>
              <a:rPr lang="en-US"/>
              <a:t>n</a:t>
            </a:r>
          </a:p>
        </p:txBody>
      </p:sp>
    </p:spTree>
    <p:extLst>
      <p:ext uri="{BB962C8B-B14F-4D97-AF65-F5344CB8AC3E}">
        <p14:creationId xmlns:p14="http://schemas.microsoft.com/office/powerpoint/2010/main" val="157567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Vấn đề thiết kế tập lệnh</a:t>
            </a:r>
          </a:p>
        </p:txBody>
      </p:sp>
      <p:sp>
        <p:nvSpPr>
          <p:cNvPr id="3" name="Content Placeholder 2"/>
          <p:cNvSpPr>
            <a:spLocks noGrp="1"/>
          </p:cNvSpPr>
          <p:nvPr>
            <p:ph idx="1"/>
          </p:nvPr>
        </p:nvSpPr>
        <p:spPr/>
        <p:txBody>
          <a:bodyPr/>
          <a:lstStyle/>
          <a:p>
            <a:r>
              <a:rPr lang="vi-VN"/>
              <a:t>Về</a:t>
            </a:r>
            <a:r>
              <a:rPr lang="en-US"/>
              <a:t> </a:t>
            </a:r>
            <a:r>
              <a:rPr lang="vi-VN"/>
              <a:t>thao tác </a:t>
            </a:r>
          </a:p>
          <a:p>
            <a:pPr lvl="1"/>
            <a:r>
              <a:rPr lang="vi-VN"/>
              <a:t>Bao nhiêu thao tác?</a:t>
            </a:r>
          </a:p>
          <a:p>
            <a:pPr lvl="1"/>
            <a:r>
              <a:rPr lang="vi-VN"/>
              <a:t>Các thao tác nào?</a:t>
            </a:r>
          </a:p>
          <a:p>
            <a:pPr lvl="1"/>
            <a:r>
              <a:rPr lang="vi-VN"/>
              <a:t>Mức độ</a:t>
            </a:r>
            <a:r>
              <a:rPr lang="en-US"/>
              <a:t> </a:t>
            </a:r>
            <a:r>
              <a:rPr lang="vi-VN"/>
              <a:t>phức tạp của các thao tác?</a:t>
            </a:r>
          </a:p>
          <a:p>
            <a:r>
              <a:rPr lang="vi-VN"/>
              <a:t>Các kiểu dữ</a:t>
            </a:r>
            <a:r>
              <a:rPr lang="en-US"/>
              <a:t> </a:t>
            </a:r>
            <a:r>
              <a:rPr lang="vi-VN"/>
              <a:t>liệu </a:t>
            </a:r>
          </a:p>
          <a:p>
            <a:r>
              <a:rPr lang="vi-VN"/>
              <a:t>Các khuôn dạng lệnh</a:t>
            </a:r>
          </a:p>
          <a:p>
            <a:pPr lvl="1"/>
            <a:r>
              <a:rPr lang="vi-VN"/>
              <a:t>Độ</a:t>
            </a:r>
            <a:r>
              <a:rPr lang="en-US"/>
              <a:t> </a:t>
            </a:r>
            <a:r>
              <a:rPr lang="vi-VN"/>
              <a:t>dài của trường mã thao tác</a:t>
            </a:r>
          </a:p>
          <a:p>
            <a:pPr lvl="1"/>
            <a:r>
              <a:rPr lang="vi-VN"/>
              <a:t>Số</a:t>
            </a:r>
            <a:r>
              <a:rPr lang="en-US"/>
              <a:t> </a:t>
            </a:r>
            <a:r>
              <a:rPr lang="vi-VN"/>
              <a:t>lượng địa chỉ toán hạn</a:t>
            </a:r>
            <a:r>
              <a:rPr lang="en-US"/>
              <a:t>g</a:t>
            </a:r>
          </a:p>
        </p:txBody>
      </p:sp>
    </p:spTree>
    <p:extLst>
      <p:ext uri="{BB962C8B-B14F-4D97-AF65-F5344CB8AC3E}">
        <p14:creationId xmlns:p14="http://schemas.microsoft.com/office/powerpoint/2010/main" val="200708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solidFill>
                  <a:srgbClr val="FF0000"/>
                </a:solidFill>
              </a:rPr>
              <a:t>1. Cấu trúc CPU</a:t>
            </a:r>
          </a:p>
        </p:txBody>
      </p:sp>
      <p:sp>
        <p:nvSpPr>
          <p:cNvPr id="47109"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CPU phải:</a:t>
            </a:r>
          </a:p>
          <a:p>
            <a:pPr lvl="1"/>
            <a:r>
              <a:rPr lang="en-US" altLang="en-US"/>
              <a:t>Nhận lệnh (Fetch instruction)</a:t>
            </a:r>
          </a:p>
          <a:p>
            <a:pPr lvl="1"/>
            <a:r>
              <a:rPr lang="en-US" altLang="en-US"/>
              <a:t>Giải mã lệnh (Interpret instruction)</a:t>
            </a:r>
          </a:p>
          <a:p>
            <a:pPr lvl="1"/>
            <a:r>
              <a:rPr lang="en-US" altLang="en-US"/>
              <a:t>Nhận dữ liệu (Fetch data)</a:t>
            </a:r>
          </a:p>
          <a:p>
            <a:pPr lvl="1"/>
            <a:r>
              <a:rPr lang="en-US" altLang="en-US"/>
              <a:t>Xử lý dữ liệu (Process data)</a:t>
            </a:r>
          </a:p>
          <a:p>
            <a:pPr lvl="1"/>
            <a:r>
              <a:rPr lang="en-US" altLang="en-US"/>
              <a:t>Ghi dữ liệu (Write data)</a:t>
            </a:r>
          </a:p>
          <a:p>
            <a:pPr>
              <a:buFont typeface="Monotype Sorts" pitchFamily="2" charset="2"/>
              <a:buChar char="y"/>
            </a:pPr>
            <a:endParaRPr lang="en-US" altLang="en-US" sz="2400"/>
          </a:p>
        </p:txBody>
      </p:sp>
    </p:spTree>
    <p:extLst>
      <p:ext uri="{BB962C8B-B14F-4D97-AF65-F5344CB8AC3E}">
        <p14:creationId xmlns:p14="http://schemas.microsoft.com/office/powerpoint/2010/main" val="4416870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09">
                                            <p:txEl>
                                              <p:pRg st="1" end="1"/>
                                            </p:txEl>
                                          </p:spTgt>
                                        </p:tgtEl>
                                        <p:attrNameLst>
                                          <p:attrName>style.visibility</p:attrName>
                                        </p:attrNameLst>
                                      </p:cBhvr>
                                      <p:to>
                                        <p:strVal val="visible"/>
                                      </p:to>
                                    </p:set>
                                    <p:animEffect transition="in" filter="fade">
                                      <p:cBhvr>
                                        <p:cTn id="7" dur="1000"/>
                                        <p:tgtEl>
                                          <p:spTgt spid="47109">
                                            <p:txEl>
                                              <p:pRg st="1" end="1"/>
                                            </p:txEl>
                                          </p:spTgt>
                                        </p:tgtEl>
                                      </p:cBhvr>
                                    </p:animEffect>
                                    <p:anim calcmode="lin" valueType="num">
                                      <p:cBhvr>
                                        <p:cTn id="8" dur="1000" fill="hold"/>
                                        <p:tgtEl>
                                          <p:spTgt spid="4710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710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09">
                                            <p:txEl>
                                              <p:pRg st="2" end="2"/>
                                            </p:txEl>
                                          </p:spTgt>
                                        </p:tgtEl>
                                        <p:attrNameLst>
                                          <p:attrName>style.visibility</p:attrName>
                                        </p:attrNameLst>
                                      </p:cBhvr>
                                      <p:to>
                                        <p:strVal val="visible"/>
                                      </p:to>
                                    </p:set>
                                    <p:animEffect transition="in" filter="fade">
                                      <p:cBhvr>
                                        <p:cTn id="14" dur="1000"/>
                                        <p:tgtEl>
                                          <p:spTgt spid="47109">
                                            <p:txEl>
                                              <p:pRg st="2" end="2"/>
                                            </p:txEl>
                                          </p:spTgt>
                                        </p:tgtEl>
                                      </p:cBhvr>
                                    </p:animEffect>
                                    <p:anim calcmode="lin" valueType="num">
                                      <p:cBhvr>
                                        <p:cTn id="15" dur="1000" fill="hold"/>
                                        <p:tgtEl>
                                          <p:spTgt spid="4710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710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7109">
                                            <p:txEl>
                                              <p:pRg st="3" end="3"/>
                                            </p:txEl>
                                          </p:spTgt>
                                        </p:tgtEl>
                                        <p:attrNameLst>
                                          <p:attrName>style.visibility</p:attrName>
                                        </p:attrNameLst>
                                      </p:cBhvr>
                                      <p:to>
                                        <p:strVal val="visible"/>
                                      </p:to>
                                    </p:set>
                                    <p:animEffect transition="in" filter="fade">
                                      <p:cBhvr>
                                        <p:cTn id="21" dur="1000"/>
                                        <p:tgtEl>
                                          <p:spTgt spid="47109">
                                            <p:txEl>
                                              <p:pRg st="3" end="3"/>
                                            </p:txEl>
                                          </p:spTgt>
                                        </p:tgtEl>
                                      </p:cBhvr>
                                    </p:animEffect>
                                    <p:anim calcmode="lin" valueType="num">
                                      <p:cBhvr>
                                        <p:cTn id="22" dur="1000" fill="hold"/>
                                        <p:tgtEl>
                                          <p:spTgt spid="4710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710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7109">
                                            <p:txEl>
                                              <p:pRg st="4" end="4"/>
                                            </p:txEl>
                                          </p:spTgt>
                                        </p:tgtEl>
                                        <p:attrNameLst>
                                          <p:attrName>style.visibility</p:attrName>
                                        </p:attrNameLst>
                                      </p:cBhvr>
                                      <p:to>
                                        <p:strVal val="visible"/>
                                      </p:to>
                                    </p:set>
                                    <p:animEffect transition="in" filter="fade">
                                      <p:cBhvr>
                                        <p:cTn id="28" dur="1000"/>
                                        <p:tgtEl>
                                          <p:spTgt spid="47109">
                                            <p:txEl>
                                              <p:pRg st="4" end="4"/>
                                            </p:txEl>
                                          </p:spTgt>
                                        </p:tgtEl>
                                      </p:cBhvr>
                                    </p:animEffect>
                                    <p:anim calcmode="lin" valueType="num">
                                      <p:cBhvr>
                                        <p:cTn id="29" dur="1000" fill="hold"/>
                                        <p:tgtEl>
                                          <p:spTgt spid="4710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710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7109">
                                            <p:txEl>
                                              <p:pRg st="5" end="5"/>
                                            </p:txEl>
                                          </p:spTgt>
                                        </p:tgtEl>
                                        <p:attrNameLst>
                                          <p:attrName>style.visibility</p:attrName>
                                        </p:attrNameLst>
                                      </p:cBhvr>
                                      <p:to>
                                        <p:strVal val="visible"/>
                                      </p:to>
                                    </p:set>
                                    <p:animEffect transition="in" filter="fade">
                                      <p:cBhvr>
                                        <p:cTn id="35" dur="1000"/>
                                        <p:tgtEl>
                                          <p:spTgt spid="47109">
                                            <p:txEl>
                                              <p:pRg st="5" end="5"/>
                                            </p:txEl>
                                          </p:spTgt>
                                        </p:tgtEl>
                                      </p:cBhvr>
                                    </p:animEffect>
                                    <p:anim calcmode="lin" valueType="num">
                                      <p:cBhvr>
                                        <p:cTn id="36" dur="1000" fill="hold"/>
                                        <p:tgtEl>
                                          <p:spTgt spid="4710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710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Vấn đề thiết kế tập lệnh</a:t>
            </a:r>
          </a:p>
        </p:txBody>
      </p:sp>
      <p:sp>
        <p:nvSpPr>
          <p:cNvPr id="3" name="Content Placeholder 2"/>
          <p:cNvSpPr>
            <a:spLocks noGrp="1"/>
          </p:cNvSpPr>
          <p:nvPr>
            <p:ph idx="1"/>
          </p:nvPr>
        </p:nvSpPr>
        <p:spPr/>
        <p:txBody>
          <a:bodyPr/>
          <a:lstStyle/>
          <a:p>
            <a:r>
              <a:rPr lang="vi-VN"/>
              <a:t>Các thanh ghi </a:t>
            </a:r>
          </a:p>
          <a:p>
            <a:pPr lvl="1"/>
            <a:r>
              <a:rPr lang="vi-VN"/>
              <a:t>Số</a:t>
            </a:r>
            <a:r>
              <a:rPr lang="en-US"/>
              <a:t> </a:t>
            </a:r>
            <a:r>
              <a:rPr lang="vi-VN"/>
              <a:t>thanh ghi của CPU được sử</a:t>
            </a:r>
            <a:r>
              <a:rPr lang="en-US"/>
              <a:t> </a:t>
            </a:r>
            <a:r>
              <a:rPr lang="vi-VN"/>
              <a:t>dụng</a:t>
            </a:r>
          </a:p>
          <a:p>
            <a:pPr lvl="1"/>
            <a:r>
              <a:rPr lang="vi-VN"/>
              <a:t>Các thao tác nào được thực hiện trên các thanh ghi?</a:t>
            </a:r>
          </a:p>
          <a:p>
            <a:r>
              <a:rPr lang="vi-VN"/>
              <a:t>Các phương pháp định địa chỉ</a:t>
            </a:r>
            <a:r>
              <a:rPr lang="en-US"/>
              <a:t> </a:t>
            </a:r>
            <a:r>
              <a:rPr lang="vi-VN"/>
              <a:t>(addressing modes)</a:t>
            </a:r>
          </a:p>
          <a:p>
            <a:r>
              <a:rPr lang="vi-VN"/>
              <a:t>RISC hay CISC</a:t>
            </a:r>
            <a:r>
              <a:rPr lang="en-US"/>
              <a:t>?</a:t>
            </a:r>
            <a:endParaRPr lang="vi-VN"/>
          </a:p>
          <a:p>
            <a:pPr lvl="1"/>
            <a:r>
              <a:rPr lang="vi-VN"/>
              <a:t>Reduced Instruction Set Computing</a:t>
            </a:r>
          </a:p>
          <a:p>
            <a:pPr lvl="1"/>
            <a:r>
              <a:rPr lang="vi-VN"/>
              <a:t>Complex Instruction Set Computin</a:t>
            </a:r>
            <a:r>
              <a:rPr lang="en-US"/>
              <a:t>g</a:t>
            </a:r>
          </a:p>
        </p:txBody>
      </p:sp>
    </p:spTree>
    <p:extLst>
      <p:ext uri="{BB962C8B-B14F-4D97-AF65-F5344CB8AC3E}">
        <p14:creationId xmlns:p14="http://schemas.microsoft.com/office/powerpoint/2010/main" val="11511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thao tác cơ bản</a:t>
            </a:r>
          </a:p>
        </p:txBody>
      </p:sp>
      <p:sp>
        <p:nvSpPr>
          <p:cNvPr id="3" name="Content Placeholder 2"/>
          <p:cNvSpPr>
            <a:spLocks noGrp="1"/>
          </p:cNvSpPr>
          <p:nvPr>
            <p:ph idx="1"/>
          </p:nvPr>
        </p:nvSpPr>
        <p:spPr/>
        <p:txBody>
          <a:bodyPr/>
          <a:lstStyle/>
          <a:p>
            <a:r>
              <a:rPr lang="en-US" b="1">
                <a:solidFill>
                  <a:srgbClr val="FF0000"/>
                </a:solidFill>
              </a:rPr>
              <a:t>Chuyển dữ liệu</a:t>
            </a:r>
          </a:p>
          <a:p>
            <a:r>
              <a:rPr lang="en-US"/>
              <a:t>Xử lý số học với số nguyên</a:t>
            </a:r>
          </a:p>
          <a:p>
            <a:r>
              <a:rPr lang="en-US"/>
              <a:t>Xử lý logic</a:t>
            </a:r>
          </a:p>
          <a:p>
            <a:r>
              <a:rPr lang="en-US"/>
              <a:t>Điều khiển vào-ra </a:t>
            </a:r>
          </a:p>
          <a:p>
            <a:r>
              <a:rPr lang="en-US"/>
              <a:t>Chuyển điều khiển (rẽ nhánh)</a:t>
            </a:r>
          </a:p>
          <a:p>
            <a:r>
              <a:rPr lang="en-US"/>
              <a:t>Điều khiển hệ thống</a:t>
            </a:r>
          </a:p>
        </p:txBody>
      </p:sp>
    </p:spTree>
    <p:extLst>
      <p:ext uri="{BB962C8B-B14F-4D97-AF65-F5344CB8AC3E}">
        <p14:creationId xmlns:p14="http://schemas.microsoft.com/office/powerpoint/2010/main" val="1488605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dữ liệu</a:t>
            </a:r>
          </a:p>
        </p:txBody>
      </p:sp>
      <p:sp>
        <p:nvSpPr>
          <p:cNvPr id="3" name="Content Placeholder 2"/>
          <p:cNvSpPr>
            <a:spLocks noGrp="1"/>
          </p:cNvSpPr>
          <p:nvPr>
            <p:ph idx="1"/>
          </p:nvPr>
        </p:nvSpPr>
        <p:spPr/>
        <p:txBody>
          <a:bodyPr/>
          <a:lstStyle/>
          <a:p>
            <a:r>
              <a:rPr lang="vi-VN"/>
              <a:t>MOVE</a:t>
            </a:r>
            <a:r>
              <a:rPr lang="en-US"/>
              <a:t>: </a:t>
            </a:r>
            <a:r>
              <a:rPr lang="vi-VN"/>
              <a:t>Copy dữ</a:t>
            </a:r>
            <a:r>
              <a:rPr lang="en-US"/>
              <a:t> </a:t>
            </a:r>
            <a:r>
              <a:rPr lang="vi-VN"/>
              <a:t>liệu từ</a:t>
            </a:r>
            <a:r>
              <a:rPr lang="en-US"/>
              <a:t> </a:t>
            </a:r>
            <a:r>
              <a:rPr lang="vi-VN"/>
              <a:t>nguồn đến đích</a:t>
            </a:r>
          </a:p>
          <a:p>
            <a:r>
              <a:rPr lang="vi-VN"/>
              <a:t>LOAD</a:t>
            </a:r>
            <a:r>
              <a:rPr lang="en-US"/>
              <a:t>:</a:t>
            </a:r>
            <a:r>
              <a:rPr lang="vi-VN"/>
              <a:t> Nạp dữ</a:t>
            </a:r>
            <a:r>
              <a:rPr lang="en-US"/>
              <a:t> </a:t>
            </a:r>
            <a:r>
              <a:rPr lang="vi-VN"/>
              <a:t>liệu từ</a:t>
            </a:r>
            <a:r>
              <a:rPr lang="en-US"/>
              <a:t> </a:t>
            </a:r>
            <a:r>
              <a:rPr lang="vi-VN"/>
              <a:t>bộ</a:t>
            </a:r>
            <a:r>
              <a:rPr lang="en-US"/>
              <a:t> </a:t>
            </a:r>
            <a:r>
              <a:rPr lang="vi-VN"/>
              <a:t>nhớ đến bộ</a:t>
            </a:r>
            <a:r>
              <a:rPr lang="en-US"/>
              <a:t> </a:t>
            </a:r>
            <a:r>
              <a:rPr lang="vi-VN"/>
              <a:t>xử</a:t>
            </a:r>
            <a:r>
              <a:rPr lang="en-US"/>
              <a:t> </a:t>
            </a:r>
            <a:r>
              <a:rPr lang="vi-VN"/>
              <a:t>lý</a:t>
            </a:r>
          </a:p>
          <a:p>
            <a:r>
              <a:rPr lang="vi-VN"/>
              <a:t>STORE</a:t>
            </a:r>
            <a:r>
              <a:rPr lang="en-US"/>
              <a:t>:</a:t>
            </a:r>
            <a:r>
              <a:rPr lang="vi-VN"/>
              <a:t> </a:t>
            </a:r>
            <a:r>
              <a:rPr lang="en-US"/>
              <a:t>Lưu</a:t>
            </a:r>
            <a:r>
              <a:rPr lang="vi-VN"/>
              <a:t> dữ</a:t>
            </a:r>
            <a:r>
              <a:rPr lang="en-US"/>
              <a:t> </a:t>
            </a:r>
            <a:r>
              <a:rPr lang="vi-VN"/>
              <a:t>liệu từ</a:t>
            </a:r>
            <a:r>
              <a:rPr lang="en-US"/>
              <a:t> </a:t>
            </a:r>
            <a:r>
              <a:rPr lang="vi-VN"/>
              <a:t>bộ</a:t>
            </a:r>
            <a:r>
              <a:rPr lang="en-US"/>
              <a:t> </a:t>
            </a:r>
            <a:r>
              <a:rPr lang="vi-VN"/>
              <a:t>xử</a:t>
            </a:r>
            <a:r>
              <a:rPr lang="en-US"/>
              <a:t> </a:t>
            </a:r>
            <a:r>
              <a:rPr lang="vi-VN"/>
              <a:t>lý đến bộ</a:t>
            </a:r>
            <a:r>
              <a:rPr lang="en-US"/>
              <a:t> </a:t>
            </a:r>
            <a:r>
              <a:rPr lang="vi-VN"/>
              <a:t>nhớ</a:t>
            </a:r>
          </a:p>
          <a:p>
            <a:r>
              <a:rPr lang="vi-VN"/>
              <a:t>EXCHANGE</a:t>
            </a:r>
            <a:r>
              <a:rPr lang="en-US"/>
              <a:t>: </a:t>
            </a:r>
            <a:r>
              <a:rPr lang="vi-VN"/>
              <a:t>Trao đổi nội dung của nguồn và đích</a:t>
            </a:r>
          </a:p>
          <a:p>
            <a:r>
              <a:rPr lang="vi-VN"/>
              <a:t>CLEAR</a:t>
            </a:r>
            <a:r>
              <a:rPr lang="en-US"/>
              <a:t>:</a:t>
            </a:r>
            <a:r>
              <a:rPr lang="vi-VN"/>
              <a:t> Chuyển các bit 0 vào toán hạng đích</a:t>
            </a:r>
          </a:p>
          <a:p>
            <a:r>
              <a:rPr lang="vi-VN"/>
              <a:t>SET</a:t>
            </a:r>
            <a:r>
              <a:rPr lang="en-US"/>
              <a:t>:</a:t>
            </a:r>
            <a:r>
              <a:rPr lang="vi-VN"/>
              <a:t> Chuyển các bit 1 vào toán hạng đích</a:t>
            </a:r>
          </a:p>
          <a:p>
            <a:r>
              <a:rPr lang="vi-VN"/>
              <a:t>PUSH</a:t>
            </a:r>
            <a:r>
              <a:rPr lang="en-US"/>
              <a:t>:</a:t>
            </a:r>
            <a:r>
              <a:rPr lang="vi-VN"/>
              <a:t> </a:t>
            </a:r>
            <a:r>
              <a:rPr lang="en-US"/>
              <a:t>Đưa</a:t>
            </a:r>
            <a:r>
              <a:rPr lang="vi-VN"/>
              <a:t> nội dung toán hạng nguồn vào ngăn xếp</a:t>
            </a:r>
          </a:p>
          <a:p>
            <a:r>
              <a:rPr lang="vi-VN"/>
              <a:t>POP</a:t>
            </a:r>
            <a:r>
              <a:rPr lang="en-US"/>
              <a:t>:</a:t>
            </a:r>
            <a:r>
              <a:rPr lang="vi-VN"/>
              <a:t> Lấy nội dung đỉnh ngăn xếp đưa đến</a:t>
            </a:r>
            <a:r>
              <a:rPr lang="en-US"/>
              <a:t> </a:t>
            </a:r>
            <a:r>
              <a:rPr lang="vi-VN"/>
              <a:t>toán hạng đích</a:t>
            </a:r>
            <a:endParaRPr lang="en-US"/>
          </a:p>
        </p:txBody>
      </p:sp>
    </p:spTree>
    <p:extLst>
      <p:ext uri="{BB962C8B-B14F-4D97-AF65-F5344CB8AC3E}">
        <p14:creationId xmlns:p14="http://schemas.microsoft.com/office/powerpoint/2010/main" val="1117330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thao tác cơ bản</a:t>
            </a:r>
          </a:p>
        </p:txBody>
      </p:sp>
      <p:sp>
        <p:nvSpPr>
          <p:cNvPr id="3" name="Content Placeholder 2"/>
          <p:cNvSpPr>
            <a:spLocks noGrp="1"/>
          </p:cNvSpPr>
          <p:nvPr>
            <p:ph idx="1"/>
          </p:nvPr>
        </p:nvSpPr>
        <p:spPr/>
        <p:txBody>
          <a:bodyPr/>
          <a:lstStyle/>
          <a:p>
            <a:r>
              <a:rPr lang="en-US"/>
              <a:t>Chuyển dữ liệu</a:t>
            </a:r>
          </a:p>
          <a:p>
            <a:r>
              <a:rPr lang="en-US" b="1">
                <a:solidFill>
                  <a:srgbClr val="FF0000"/>
                </a:solidFill>
              </a:rPr>
              <a:t>Xử lý số học với số nguyên</a:t>
            </a:r>
          </a:p>
          <a:p>
            <a:r>
              <a:rPr lang="en-US"/>
              <a:t>Xử lý logic</a:t>
            </a:r>
          </a:p>
          <a:p>
            <a:r>
              <a:rPr lang="en-US"/>
              <a:t>Điều khiển vào-ra </a:t>
            </a:r>
          </a:p>
          <a:p>
            <a:r>
              <a:rPr lang="en-US"/>
              <a:t>Chuyển điều khiển (rẽ nhánh)</a:t>
            </a:r>
          </a:p>
          <a:p>
            <a:r>
              <a:rPr lang="en-US"/>
              <a:t>Điều khiển hệ thống</a:t>
            </a:r>
          </a:p>
        </p:txBody>
      </p:sp>
    </p:spTree>
    <p:extLst>
      <p:ext uri="{BB962C8B-B14F-4D97-AF65-F5344CB8AC3E}">
        <p14:creationId xmlns:p14="http://schemas.microsoft.com/office/powerpoint/2010/main" val="173446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Xử lý số học với số nguyên</a:t>
            </a:r>
          </a:p>
        </p:txBody>
      </p:sp>
      <p:sp>
        <p:nvSpPr>
          <p:cNvPr id="3" name="Content Placeholder 2"/>
          <p:cNvSpPr>
            <a:spLocks noGrp="1"/>
          </p:cNvSpPr>
          <p:nvPr>
            <p:ph idx="1"/>
          </p:nvPr>
        </p:nvSpPr>
        <p:spPr/>
        <p:txBody>
          <a:bodyPr/>
          <a:lstStyle/>
          <a:p>
            <a:r>
              <a:rPr lang="en-US"/>
              <a:t>ADD: Cộng hai toán hạng</a:t>
            </a:r>
          </a:p>
          <a:p>
            <a:r>
              <a:rPr lang="en-US"/>
              <a:t>SUBTRACT: Trừ hai toán hạng</a:t>
            </a:r>
          </a:p>
          <a:p>
            <a:r>
              <a:rPr lang="en-US"/>
              <a:t>MULTIPLY: Nhân hai toán hạng</a:t>
            </a:r>
          </a:p>
          <a:p>
            <a:r>
              <a:rPr lang="en-US"/>
              <a:t>DIVIDE:  Chia hai toán hạng </a:t>
            </a:r>
          </a:p>
          <a:p>
            <a:r>
              <a:rPr lang="en-US"/>
              <a:t>ABSOLUTE: Lấy trị tuyệt đối toán hạng </a:t>
            </a:r>
          </a:p>
          <a:p>
            <a:r>
              <a:rPr lang="en-US"/>
              <a:t>NEGATE: Đổi dấu toán hạng (lấy bù 2)</a:t>
            </a:r>
          </a:p>
          <a:p>
            <a:r>
              <a:rPr lang="en-US"/>
              <a:t>INCREMENT: Tăng toán hạng thêm 1</a:t>
            </a:r>
          </a:p>
          <a:p>
            <a:r>
              <a:rPr lang="en-US"/>
              <a:t>DECREMENT: Giảm toán hạng đi 1</a:t>
            </a:r>
          </a:p>
          <a:p>
            <a:r>
              <a:rPr lang="en-US"/>
              <a:t>COMPARE: Trừ hai toán hạng để lập cờ</a:t>
            </a:r>
          </a:p>
        </p:txBody>
      </p:sp>
    </p:spTree>
    <p:extLst>
      <p:ext uri="{BB962C8B-B14F-4D97-AF65-F5344CB8AC3E}">
        <p14:creationId xmlns:p14="http://schemas.microsoft.com/office/powerpoint/2010/main" val="919898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thao tác cơ bản</a:t>
            </a:r>
          </a:p>
        </p:txBody>
      </p:sp>
      <p:sp>
        <p:nvSpPr>
          <p:cNvPr id="3" name="Content Placeholder 2"/>
          <p:cNvSpPr>
            <a:spLocks noGrp="1"/>
          </p:cNvSpPr>
          <p:nvPr>
            <p:ph idx="1"/>
          </p:nvPr>
        </p:nvSpPr>
        <p:spPr/>
        <p:txBody>
          <a:bodyPr/>
          <a:lstStyle/>
          <a:p>
            <a:r>
              <a:rPr lang="en-US"/>
              <a:t>Chuyển dữ liệu</a:t>
            </a:r>
          </a:p>
          <a:p>
            <a:r>
              <a:rPr lang="en-US"/>
              <a:t>Xử lý số học với số nguyên</a:t>
            </a:r>
          </a:p>
          <a:p>
            <a:r>
              <a:rPr lang="en-US" b="1">
                <a:solidFill>
                  <a:srgbClr val="FF0000"/>
                </a:solidFill>
              </a:rPr>
              <a:t>Xử lý logic</a:t>
            </a:r>
          </a:p>
          <a:p>
            <a:r>
              <a:rPr lang="en-US"/>
              <a:t>Điều khiển vào-ra </a:t>
            </a:r>
          </a:p>
          <a:p>
            <a:r>
              <a:rPr lang="en-US"/>
              <a:t>Chuyển điều khiển (rẽ nhánh)</a:t>
            </a:r>
          </a:p>
          <a:p>
            <a:r>
              <a:rPr lang="en-US"/>
              <a:t>Điều khiển hệ thống</a:t>
            </a:r>
          </a:p>
        </p:txBody>
      </p:sp>
    </p:spTree>
    <p:extLst>
      <p:ext uri="{BB962C8B-B14F-4D97-AF65-F5344CB8AC3E}">
        <p14:creationId xmlns:p14="http://schemas.microsoft.com/office/powerpoint/2010/main" val="860966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Xử lý logic</a:t>
            </a:r>
          </a:p>
        </p:txBody>
      </p:sp>
      <p:sp>
        <p:nvSpPr>
          <p:cNvPr id="3" name="Content Placeholder 2"/>
          <p:cNvSpPr>
            <a:spLocks noGrp="1"/>
          </p:cNvSpPr>
          <p:nvPr>
            <p:ph idx="1"/>
          </p:nvPr>
        </p:nvSpPr>
        <p:spPr/>
        <p:txBody>
          <a:bodyPr/>
          <a:lstStyle/>
          <a:p>
            <a:r>
              <a:rPr lang="en-US"/>
              <a:t>AND: Thực hiện phép AND hai toán hạng</a:t>
            </a:r>
          </a:p>
          <a:p>
            <a:r>
              <a:rPr lang="en-US"/>
              <a:t>OR: Thực hiện phép OR hai toán hạng</a:t>
            </a:r>
          </a:p>
          <a:p>
            <a:r>
              <a:rPr lang="en-US"/>
              <a:t>XOR: Thực hiện phép XOR hai toán hạng</a:t>
            </a:r>
          </a:p>
          <a:p>
            <a:r>
              <a:rPr lang="en-US"/>
              <a:t>NOT: Đảo bit của toán hạng (lấy bù 1) </a:t>
            </a:r>
          </a:p>
          <a:p>
            <a:r>
              <a:rPr lang="en-US"/>
              <a:t>TEST: Thực hiện phép AND hai toán hạng để lập cờ</a:t>
            </a:r>
          </a:p>
        </p:txBody>
      </p:sp>
    </p:spTree>
    <p:extLst>
      <p:ext uri="{BB962C8B-B14F-4D97-AF65-F5344CB8AC3E}">
        <p14:creationId xmlns:p14="http://schemas.microsoft.com/office/powerpoint/2010/main" val="3456877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các lệnh AND, OR, XOR</a:t>
            </a:r>
          </a:p>
        </p:txBody>
      </p:sp>
      <p:sp>
        <p:nvSpPr>
          <p:cNvPr id="3" name="Content Placeholder 2"/>
          <p:cNvSpPr>
            <a:spLocks noGrp="1"/>
          </p:cNvSpPr>
          <p:nvPr>
            <p:ph idx="1"/>
          </p:nvPr>
        </p:nvSpPr>
        <p:spPr/>
        <p:txBody>
          <a:bodyPr/>
          <a:lstStyle/>
          <a:p>
            <a:r>
              <a:rPr lang="en-US"/>
              <a:t>G</a:t>
            </a:r>
            <a:r>
              <a:rPr lang="vi-VN"/>
              <a:t>iả</a:t>
            </a:r>
            <a:r>
              <a:rPr lang="en-US"/>
              <a:t> </a:t>
            </a:r>
            <a:r>
              <a:rPr lang="vi-VN"/>
              <a:t>sử</a:t>
            </a:r>
            <a:r>
              <a:rPr lang="en-US"/>
              <a:t> </a:t>
            </a:r>
            <a:r>
              <a:rPr lang="vi-VN"/>
              <a:t>có hai thanh ghi chứa dữ</a:t>
            </a:r>
            <a:r>
              <a:rPr lang="en-US"/>
              <a:t> </a:t>
            </a:r>
            <a:r>
              <a:rPr lang="vi-VN"/>
              <a:t>liệu như</a:t>
            </a:r>
            <a:r>
              <a:rPr lang="en-US"/>
              <a:t> </a:t>
            </a:r>
            <a:r>
              <a:rPr lang="vi-VN"/>
              <a:t>sau:</a:t>
            </a:r>
          </a:p>
          <a:p>
            <a:pPr marL="914400" lvl="2" indent="0">
              <a:buNone/>
            </a:pPr>
            <a:r>
              <a:rPr lang="vi-VN"/>
              <a:t>(R1) = 1010 1010</a:t>
            </a:r>
          </a:p>
          <a:p>
            <a:pPr marL="914400" lvl="2" indent="0">
              <a:buNone/>
            </a:pPr>
            <a:r>
              <a:rPr lang="vi-VN"/>
              <a:t>(R2) = 0000 1111</a:t>
            </a:r>
          </a:p>
          <a:p>
            <a:r>
              <a:rPr lang="vi-VN"/>
              <a:t>R1 </a:t>
            </a:r>
            <a:r>
              <a:rPr lang="en-US">
                <a:sym typeface="Wingdings" panose="05000000000000000000" pitchFamily="2" charset="2"/>
              </a:rPr>
              <a:t> </a:t>
            </a:r>
            <a:r>
              <a:rPr lang="vi-VN"/>
              <a:t>(R1) AND (R2) =  0000 1010</a:t>
            </a:r>
          </a:p>
          <a:p>
            <a:pPr marL="457200" lvl="1" indent="0">
              <a:buNone/>
            </a:pPr>
            <a:r>
              <a:rPr lang="vi-VN"/>
              <a:t>Phép toán AND dùng để</a:t>
            </a:r>
            <a:r>
              <a:rPr lang="en-US"/>
              <a:t> </a:t>
            </a:r>
            <a:r>
              <a:rPr lang="vi-VN"/>
              <a:t>xoá một số</a:t>
            </a:r>
            <a:r>
              <a:rPr lang="en-US"/>
              <a:t> </a:t>
            </a:r>
            <a:r>
              <a:rPr lang="vi-VN"/>
              <a:t>bit và giữ</a:t>
            </a:r>
            <a:r>
              <a:rPr lang="en-US"/>
              <a:t> </a:t>
            </a:r>
            <a:r>
              <a:rPr lang="vi-VN"/>
              <a:t>nguyên một số</a:t>
            </a:r>
            <a:r>
              <a:rPr lang="en-US"/>
              <a:t> </a:t>
            </a:r>
            <a:r>
              <a:rPr lang="vi-VN"/>
              <a:t>bit còn lại của toán hạng</a:t>
            </a:r>
          </a:p>
          <a:p>
            <a:r>
              <a:rPr lang="vi-VN"/>
              <a:t>R1 </a:t>
            </a:r>
            <a:r>
              <a:rPr lang="en-US">
                <a:sym typeface="Wingdings" panose="05000000000000000000" pitchFamily="2" charset="2"/>
              </a:rPr>
              <a:t> </a:t>
            </a:r>
            <a:r>
              <a:rPr lang="vi-VN"/>
              <a:t>(R1) OR (R2)  =  1010 1111</a:t>
            </a:r>
          </a:p>
          <a:p>
            <a:pPr marL="457200" lvl="1" indent="0">
              <a:buNone/>
            </a:pPr>
            <a:r>
              <a:rPr lang="vi-VN"/>
              <a:t>Phép toán OR dùng để</a:t>
            </a:r>
            <a:r>
              <a:rPr lang="en-US"/>
              <a:t> </a:t>
            </a:r>
            <a:r>
              <a:rPr lang="vi-VN"/>
              <a:t>thiết lập một số</a:t>
            </a:r>
            <a:r>
              <a:rPr lang="en-US"/>
              <a:t> </a:t>
            </a:r>
            <a:r>
              <a:rPr lang="vi-VN"/>
              <a:t>bit và giữ</a:t>
            </a:r>
            <a:r>
              <a:rPr lang="en-US"/>
              <a:t> </a:t>
            </a:r>
            <a:r>
              <a:rPr lang="vi-VN"/>
              <a:t>nguyên một số</a:t>
            </a:r>
            <a:r>
              <a:rPr lang="en-US"/>
              <a:t> </a:t>
            </a:r>
            <a:r>
              <a:rPr lang="vi-VN"/>
              <a:t>bit còn lại của toán hạng</a:t>
            </a:r>
          </a:p>
          <a:p>
            <a:r>
              <a:rPr lang="vi-VN"/>
              <a:t>R1 </a:t>
            </a:r>
            <a:r>
              <a:rPr lang="en-US">
                <a:sym typeface="Wingdings" panose="05000000000000000000" pitchFamily="2" charset="2"/>
              </a:rPr>
              <a:t> </a:t>
            </a:r>
            <a:r>
              <a:rPr lang="vi-VN"/>
              <a:t>(R1) XOR (R2) =  1010 0101</a:t>
            </a:r>
          </a:p>
          <a:p>
            <a:pPr marL="457200" lvl="1" indent="0">
              <a:buNone/>
            </a:pPr>
            <a:r>
              <a:rPr lang="vi-VN"/>
              <a:t>Phép toán XOR dùng để đảo một số</a:t>
            </a:r>
            <a:r>
              <a:rPr lang="en-US"/>
              <a:t> </a:t>
            </a:r>
            <a:r>
              <a:rPr lang="vi-VN"/>
              <a:t>bit và giữ</a:t>
            </a:r>
            <a:r>
              <a:rPr lang="en-US"/>
              <a:t> </a:t>
            </a:r>
            <a:r>
              <a:rPr lang="vi-VN"/>
              <a:t>nguyên một số</a:t>
            </a:r>
            <a:r>
              <a:rPr lang="en-US"/>
              <a:t> </a:t>
            </a:r>
            <a:r>
              <a:rPr lang="vi-VN"/>
              <a:t>bit còn lại của toán hạng</a:t>
            </a:r>
            <a:endParaRPr lang="en-US"/>
          </a:p>
        </p:txBody>
      </p:sp>
    </p:spTree>
    <p:extLst>
      <p:ext uri="{BB962C8B-B14F-4D97-AF65-F5344CB8AC3E}">
        <p14:creationId xmlns:p14="http://schemas.microsoft.com/office/powerpoint/2010/main" val="95298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Xử lý logic</a:t>
            </a:r>
          </a:p>
        </p:txBody>
      </p:sp>
      <p:sp>
        <p:nvSpPr>
          <p:cNvPr id="3" name="Content Placeholder 2"/>
          <p:cNvSpPr>
            <a:spLocks noGrp="1"/>
          </p:cNvSpPr>
          <p:nvPr>
            <p:ph idx="1"/>
          </p:nvPr>
        </p:nvSpPr>
        <p:spPr/>
        <p:txBody>
          <a:bodyPr/>
          <a:lstStyle/>
          <a:p>
            <a:r>
              <a:rPr lang="en-US"/>
              <a:t>SHIFT: Dịch trái (phải) toán hạng</a:t>
            </a:r>
          </a:p>
          <a:p>
            <a:r>
              <a:rPr lang="en-US"/>
              <a:t>ROTATE: Quay trái (phải) toán hạng</a:t>
            </a:r>
          </a:p>
        </p:txBody>
      </p:sp>
    </p:spTree>
    <p:extLst>
      <p:ext uri="{BB962C8B-B14F-4D97-AF65-F5344CB8AC3E}">
        <p14:creationId xmlns:p14="http://schemas.microsoft.com/office/powerpoint/2010/main" val="3892310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Thao tác dịch và quay</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9069" t="8751" r="20474" b="12009"/>
          <a:stretch>
            <a:fillRect/>
          </a:stretch>
        </p:blipFill>
        <p:spPr bwMode="auto">
          <a:xfrm>
            <a:off x="4132206" y="198953"/>
            <a:ext cx="4904290" cy="661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97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altLang="en-US"/>
              <a:t>CPU với đường truyền hệ thống</a:t>
            </a:r>
          </a:p>
        </p:txBody>
      </p:sp>
      <p:pic>
        <p:nvPicPr>
          <p:cNvPr id="135172" name="Picture 4"/>
          <p:cNvPicPr>
            <a:picLocks noChangeAspect="1" noChangeArrowheads="1"/>
          </p:cNvPicPr>
          <p:nvPr/>
        </p:nvPicPr>
        <p:blipFill>
          <a:blip r:embed="rId3">
            <a:extLst>
              <a:ext uri="{28A0092B-C50C-407E-A947-70E740481C1C}">
                <a14:useLocalDpi xmlns:a14="http://schemas.microsoft.com/office/drawing/2010/main" val="0"/>
              </a:ext>
            </a:extLst>
          </a:blip>
          <a:srcRect l="12105" t="25034" r="12105" b="23949"/>
          <a:stretch>
            <a:fillRect/>
          </a:stretch>
        </p:blipFill>
        <p:spPr bwMode="auto">
          <a:xfrm>
            <a:off x="1219200" y="1066800"/>
            <a:ext cx="65532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157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phép dịch và quay</a:t>
            </a:r>
          </a:p>
        </p:txBody>
      </p:sp>
      <p:pic>
        <p:nvPicPr>
          <p:cNvPr id="4" name="Content Placeholder 3"/>
          <p:cNvPicPr>
            <a:picLocks noGrp="1" noChangeAspect="1"/>
          </p:cNvPicPr>
          <p:nvPr>
            <p:ph idx="1"/>
          </p:nvPr>
        </p:nvPicPr>
        <p:blipFill>
          <a:blip r:embed="rId2"/>
          <a:stretch>
            <a:fillRect/>
          </a:stretch>
        </p:blipFill>
        <p:spPr>
          <a:xfrm>
            <a:off x="406400" y="1772816"/>
            <a:ext cx="8204200" cy="3888432"/>
          </a:xfrm>
          <a:prstGeom prst="rect">
            <a:avLst/>
          </a:prstGeom>
        </p:spPr>
      </p:pic>
    </p:spTree>
    <p:extLst>
      <p:ext uri="{BB962C8B-B14F-4D97-AF65-F5344CB8AC3E}">
        <p14:creationId xmlns:p14="http://schemas.microsoft.com/office/powerpoint/2010/main" val="2062177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thao tác cơ bản</a:t>
            </a:r>
          </a:p>
        </p:txBody>
      </p:sp>
      <p:sp>
        <p:nvSpPr>
          <p:cNvPr id="3" name="Content Placeholder 2"/>
          <p:cNvSpPr>
            <a:spLocks noGrp="1"/>
          </p:cNvSpPr>
          <p:nvPr>
            <p:ph idx="1"/>
          </p:nvPr>
        </p:nvSpPr>
        <p:spPr/>
        <p:txBody>
          <a:bodyPr/>
          <a:lstStyle/>
          <a:p>
            <a:r>
              <a:rPr lang="en-US"/>
              <a:t>Chuyển dữ liệu</a:t>
            </a:r>
          </a:p>
          <a:p>
            <a:r>
              <a:rPr lang="en-US"/>
              <a:t>Xử lý số học với số nguyên</a:t>
            </a:r>
          </a:p>
          <a:p>
            <a:r>
              <a:rPr lang="en-US"/>
              <a:t>Xử lý logic</a:t>
            </a:r>
          </a:p>
          <a:p>
            <a:r>
              <a:rPr lang="en-US" b="1">
                <a:solidFill>
                  <a:srgbClr val="FF0000"/>
                </a:solidFill>
              </a:rPr>
              <a:t>Điều khiển vào-ra </a:t>
            </a:r>
          </a:p>
          <a:p>
            <a:r>
              <a:rPr lang="en-US"/>
              <a:t>Chuyển điều khiển (rẽ nhánh)</a:t>
            </a:r>
          </a:p>
          <a:p>
            <a:r>
              <a:rPr lang="en-US"/>
              <a:t>Điều khiển hệ thống</a:t>
            </a:r>
          </a:p>
        </p:txBody>
      </p:sp>
    </p:spTree>
    <p:extLst>
      <p:ext uri="{BB962C8B-B14F-4D97-AF65-F5344CB8AC3E}">
        <p14:creationId xmlns:p14="http://schemas.microsoft.com/office/powerpoint/2010/main" val="2610691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khiển vào-ra</a:t>
            </a:r>
          </a:p>
        </p:txBody>
      </p:sp>
      <p:sp>
        <p:nvSpPr>
          <p:cNvPr id="3" name="Content Placeholder 2"/>
          <p:cNvSpPr>
            <a:spLocks noGrp="1"/>
          </p:cNvSpPr>
          <p:nvPr>
            <p:ph idx="1"/>
          </p:nvPr>
        </p:nvSpPr>
        <p:spPr/>
        <p:txBody>
          <a:bodyPr/>
          <a:lstStyle/>
          <a:p>
            <a:r>
              <a:rPr lang="vi-VN"/>
              <a:t>INPUT</a:t>
            </a:r>
            <a:r>
              <a:rPr lang="en-US"/>
              <a:t>:</a:t>
            </a:r>
            <a:r>
              <a:rPr lang="vi-VN"/>
              <a:t>  </a:t>
            </a:r>
            <a:r>
              <a:rPr lang="en-US"/>
              <a:t>Sao chép</a:t>
            </a:r>
            <a:r>
              <a:rPr lang="vi-VN"/>
              <a:t> dữ</a:t>
            </a:r>
            <a:r>
              <a:rPr lang="en-US"/>
              <a:t> </a:t>
            </a:r>
            <a:r>
              <a:rPr lang="vi-VN"/>
              <a:t>liệu từ</a:t>
            </a:r>
            <a:r>
              <a:rPr lang="en-US"/>
              <a:t> </a:t>
            </a:r>
            <a:r>
              <a:rPr lang="vi-VN"/>
              <a:t>một cổng xác</a:t>
            </a:r>
            <a:r>
              <a:rPr lang="en-US"/>
              <a:t> </a:t>
            </a:r>
            <a:r>
              <a:rPr lang="vi-VN"/>
              <a:t>định đưa đến đích </a:t>
            </a:r>
          </a:p>
          <a:p>
            <a:r>
              <a:rPr lang="vi-VN"/>
              <a:t>OUTPUT</a:t>
            </a:r>
            <a:r>
              <a:rPr lang="en-US"/>
              <a:t>:</a:t>
            </a:r>
            <a:r>
              <a:rPr lang="vi-VN"/>
              <a:t> </a:t>
            </a:r>
            <a:r>
              <a:rPr lang="en-US"/>
              <a:t>Sao chép</a:t>
            </a:r>
            <a:r>
              <a:rPr lang="vi-VN"/>
              <a:t> dữ</a:t>
            </a:r>
            <a:r>
              <a:rPr lang="en-US"/>
              <a:t> </a:t>
            </a:r>
            <a:r>
              <a:rPr lang="vi-VN"/>
              <a:t>liệu từ</a:t>
            </a:r>
            <a:r>
              <a:rPr lang="en-US"/>
              <a:t> </a:t>
            </a:r>
            <a:r>
              <a:rPr lang="vi-VN"/>
              <a:t>nguồn đến</a:t>
            </a:r>
            <a:r>
              <a:rPr lang="en-US"/>
              <a:t> </a:t>
            </a:r>
            <a:r>
              <a:rPr lang="vi-VN"/>
              <a:t>một cổng xác địn</a:t>
            </a:r>
            <a:r>
              <a:rPr lang="en-US"/>
              <a:t>h</a:t>
            </a:r>
          </a:p>
        </p:txBody>
      </p:sp>
    </p:spTree>
    <p:extLst>
      <p:ext uri="{BB962C8B-B14F-4D97-AF65-F5344CB8AC3E}">
        <p14:creationId xmlns:p14="http://schemas.microsoft.com/office/powerpoint/2010/main" val="7001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thao tác cơ bản</a:t>
            </a:r>
          </a:p>
        </p:txBody>
      </p:sp>
      <p:sp>
        <p:nvSpPr>
          <p:cNvPr id="3" name="Content Placeholder 2"/>
          <p:cNvSpPr>
            <a:spLocks noGrp="1"/>
          </p:cNvSpPr>
          <p:nvPr>
            <p:ph idx="1"/>
          </p:nvPr>
        </p:nvSpPr>
        <p:spPr/>
        <p:txBody>
          <a:bodyPr/>
          <a:lstStyle/>
          <a:p>
            <a:r>
              <a:rPr lang="en-US"/>
              <a:t>Chuyển dữ liệu</a:t>
            </a:r>
          </a:p>
          <a:p>
            <a:r>
              <a:rPr lang="en-US"/>
              <a:t>Xử lý số học với số nguyên</a:t>
            </a:r>
          </a:p>
          <a:p>
            <a:r>
              <a:rPr lang="en-US"/>
              <a:t>Xử lý logic</a:t>
            </a:r>
          </a:p>
          <a:p>
            <a:r>
              <a:rPr lang="en-US"/>
              <a:t>Điều khiển vào-ra </a:t>
            </a:r>
          </a:p>
          <a:p>
            <a:r>
              <a:rPr lang="en-US" b="1">
                <a:solidFill>
                  <a:srgbClr val="FF0000"/>
                </a:solidFill>
              </a:rPr>
              <a:t>Chuyển điều khiển (rẽ nhánh)</a:t>
            </a:r>
          </a:p>
          <a:p>
            <a:r>
              <a:rPr lang="en-US"/>
              <a:t>Điều khiển hệ thống</a:t>
            </a:r>
          </a:p>
        </p:txBody>
      </p:sp>
    </p:spTree>
    <p:extLst>
      <p:ext uri="{BB962C8B-B14F-4D97-AF65-F5344CB8AC3E}">
        <p14:creationId xmlns:p14="http://schemas.microsoft.com/office/powerpoint/2010/main" val="47222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điều khiển</a:t>
            </a:r>
          </a:p>
        </p:txBody>
      </p:sp>
      <p:sp>
        <p:nvSpPr>
          <p:cNvPr id="3" name="Content Placeholder 2"/>
          <p:cNvSpPr>
            <a:spLocks noGrp="1"/>
          </p:cNvSpPr>
          <p:nvPr>
            <p:ph idx="1"/>
          </p:nvPr>
        </p:nvSpPr>
        <p:spPr/>
        <p:txBody>
          <a:bodyPr/>
          <a:lstStyle/>
          <a:p>
            <a:r>
              <a:rPr lang="vi-VN"/>
              <a:t>JUMP</a:t>
            </a:r>
            <a:r>
              <a:rPr lang="en-US"/>
              <a:t> </a:t>
            </a:r>
            <a:r>
              <a:rPr lang="vi-VN"/>
              <a:t>(BRANCH)</a:t>
            </a:r>
            <a:r>
              <a:rPr lang="en-US"/>
              <a:t>:</a:t>
            </a:r>
            <a:r>
              <a:rPr lang="vi-VN"/>
              <a:t> Lệnh nhảy không điều kiện </a:t>
            </a:r>
          </a:p>
          <a:p>
            <a:pPr lvl="1"/>
            <a:r>
              <a:rPr lang="en-US"/>
              <a:t>N</a:t>
            </a:r>
            <a:r>
              <a:rPr lang="vi-VN"/>
              <a:t>ạp vào PC</a:t>
            </a:r>
            <a:r>
              <a:rPr lang="en-US"/>
              <a:t> (Program Counter)</a:t>
            </a:r>
            <a:r>
              <a:rPr lang="vi-VN"/>
              <a:t> một địa chỉ xác định</a:t>
            </a:r>
          </a:p>
          <a:p>
            <a:r>
              <a:rPr lang="vi-VN"/>
              <a:t>JUMP CONDITIONAL</a:t>
            </a:r>
            <a:r>
              <a:rPr lang="en-US"/>
              <a:t>: </a:t>
            </a:r>
            <a:r>
              <a:rPr lang="vi-VN"/>
              <a:t>Lệnh nhảy có điều kiện</a:t>
            </a:r>
          </a:p>
          <a:p>
            <a:pPr lvl="1"/>
            <a:r>
              <a:rPr lang="en-US"/>
              <a:t>Đ</a:t>
            </a:r>
            <a:r>
              <a:rPr lang="vi-VN"/>
              <a:t>iều kiện đúng</a:t>
            </a:r>
            <a:r>
              <a:rPr lang="en-US"/>
              <a:t> </a:t>
            </a:r>
            <a:r>
              <a:rPr lang="en-US">
                <a:sym typeface="Wingdings" panose="05000000000000000000" pitchFamily="2" charset="2"/>
              </a:rPr>
              <a:t> </a:t>
            </a:r>
            <a:r>
              <a:rPr lang="vi-VN"/>
              <a:t>nạp vào PC một địa chỉ xác định</a:t>
            </a:r>
          </a:p>
          <a:p>
            <a:pPr lvl="1"/>
            <a:r>
              <a:rPr lang="en-US"/>
              <a:t>Đ</a:t>
            </a:r>
            <a:r>
              <a:rPr lang="vi-VN"/>
              <a:t>iều kiện sai </a:t>
            </a:r>
            <a:r>
              <a:rPr lang="en-US">
                <a:sym typeface="Wingdings" panose="05000000000000000000" pitchFamily="2" charset="2"/>
              </a:rPr>
              <a:t> </a:t>
            </a:r>
            <a:r>
              <a:rPr lang="vi-VN"/>
              <a:t>không làm gì cả</a:t>
            </a:r>
          </a:p>
          <a:p>
            <a:r>
              <a:rPr lang="vi-VN"/>
              <a:t>CALL</a:t>
            </a:r>
            <a:r>
              <a:rPr lang="en-US"/>
              <a:t>: </a:t>
            </a:r>
            <a:r>
              <a:rPr lang="vi-VN"/>
              <a:t>Lệnh gọi chương trình con</a:t>
            </a:r>
          </a:p>
          <a:p>
            <a:pPr lvl="1"/>
            <a:r>
              <a:rPr lang="en-US"/>
              <a:t>Lưu</a:t>
            </a:r>
            <a:r>
              <a:rPr lang="vi-VN"/>
              <a:t> nội dung của PC (địa chỉ trở</a:t>
            </a:r>
            <a:r>
              <a:rPr lang="en-US"/>
              <a:t> </a:t>
            </a:r>
            <a:r>
              <a:rPr lang="vi-VN"/>
              <a:t>về) ra một vị trí xác định (thường ở</a:t>
            </a:r>
            <a:r>
              <a:rPr lang="en-US"/>
              <a:t> </a:t>
            </a:r>
            <a:r>
              <a:rPr lang="vi-VN"/>
              <a:t>Stack)</a:t>
            </a:r>
          </a:p>
          <a:p>
            <a:pPr lvl="1"/>
            <a:r>
              <a:rPr lang="vi-VN"/>
              <a:t>Nạp vào PC địa chỉ của lệnh đầu tiên của chương trình con</a:t>
            </a:r>
          </a:p>
          <a:p>
            <a:r>
              <a:rPr lang="vi-VN"/>
              <a:t>RETURN</a:t>
            </a:r>
            <a:r>
              <a:rPr lang="en-US"/>
              <a:t>: </a:t>
            </a:r>
            <a:r>
              <a:rPr lang="vi-VN"/>
              <a:t>Lệnh trở</a:t>
            </a:r>
            <a:r>
              <a:rPr lang="en-US"/>
              <a:t> </a:t>
            </a:r>
            <a:r>
              <a:rPr lang="vi-VN"/>
              <a:t>về</a:t>
            </a:r>
            <a:r>
              <a:rPr lang="en-US"/>
              <a:t> </a:t>
            </a:r>
            <a:r>
              <a:rPr lang="vi-VN"/>
              <a:t>từ</a:t>
            </a:r>
            <a:r>
              <a:rPr lang="en-US"/>
              <a:t> </a:t>
            </a:r>
            <a:r>
              <a:rPr lang="vi-VN"/>
              <a:t>chương trình con </a:t>
            </a:r>
          </a:p>
          <a:p>
            <a:pPr lvl="1"/>
            <a:r>
              <a:rPr lang="vi-VN"/>
              <a:t>Khôi phục địa chỉ trở</a:t>
            </a:r>
            <a:r>
              <a:rPr lang="en-US"/>
              <a:t> </a:t>
            </a:r>
            <a:r>
              <a:rPr lang="vi-VN"/>
              <a:t>về</a:t>
            </a:r>
            <a:r>
              <a:rPr lang="en-US"/>
              <a:t> </a:t>
            </a:r>
            <a:r>
              <a:rPr lang="vi-VN"/>
              <a:t>trả</a:t>
            </a:r>
            <a:r>
              <a:rPr lang="en-US"/>
              <a:t> </a:t>
            </a:r>
            <a:r>
              <a:rPr lang="vi-VN"/>
              <a:t>lại cho PC để</a:t>
            </a:r>
            <a:r>
              <a:rPr lang="en-US"/>
              <a:t> </a:t>
            </a:r>
            <a:r>
              <a:rPr lang="vi-VN"/>
              <a:t>trở</a:t>
            </a:r>
            <a:r>
              <a:rPr lang="en-US"/>
              <a:t> </a:t>
            </a:r>
            <a:r>
              <a:rPr lang="vi-VN"/>
              <a:t>về</a:t>
            </a:r>
            <a:r>
              <a:rPr lang="en-US"/>
              <a:t> </a:t>
            </a:r>
            <a:r>
              <a:rPr lang="vi-VN"/>
              <a:t>chương trình chính</a:t>
            </a:r>
            <a:endParaRPr lang="en-US"/>
          </a:p>
        </p:txBody>
      </p:sp>
    </p:spTree>
    <p:extLst>
      <p:ext uri="{BB962C8B-B14F-4D97-AF65-F5344CB8AC3E}">
        <p14:creationId xmlns:p14="http://schemas.microsoft.com/office/powerpoint/2010/main" val="12748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Rẽ nhánh không điều kiện</a:t>
            </a:r>
          </a:p>
        </p:txBody>
      </p:sp>
      <p:sp>
        <p:nvSpPr>
          <p:cNvPr id="5" name="Content Placeholder 4"/>
          <p:cNvSpPr>
            <a:spLocks noGrp="1"/>
          </p:cNvSpPr>
          <p:nvPr>
            <p:ph idx="1"/>
          </p:nvPr>
        </p:nvSpPr>
        <p:spPr/>
        <p:txBody>
          <a:bodyPr/>
          <a:lstStyle/>
          <a:p>
            <a:r>
              <a:rPr lang="en-US"/>
              <a:t>Chuyển tới thực hiện lệnh ở vị trí có địa chỉ XXX:</a:t>
            </a:r>
          </a:p>
          <a:p>
            <a:pPr marL="0" indent="0">
              <a:buNone/>
            </a:pPr>
            <a:r>
              <a:rPr lang="en-US"/>
              <a:t>	PC </a:t>
            </a:r>
            <a:r>
              <a:rPr lang="en-US">
                <a:sym typeface="Wingdings" panose="05000000000000000000" pitchFamily="2" charset="2"/>
              </a:rPr>
              <a:t> X</a:t>
            </a:r>
            <a:r>
              <a:rPr lang="en-US"/>
              <a:t>XX</a:t>
            </a:r>
          </a:p>
          <a:p>
            <a:pPr marL="0" indent="0">
              <a:buNone/>
            </a:pPr>
            <a:endParaRPr lang="en-US"/>
          </a:p>
        </p:txBody>
      </p:sp>
      <p:pic>
        <p:nvPicPr>
          <p:cNvPr id="6" name="Picture 5"/>
          <p:cNvPicPr>
            <a:picLocks noChangeAspect="1"/>
          </p:cNvPicPr>
          <p:nvPr/>
        </p:nvPicPr>
        <p:blipFill>
          <a:blip r:embed="rId2"/>
          <a:stretch>
            <a:fillRect/>
          </a:stretch>
        </p:blipFill>
        <p:spPr>
          <a:xfrm>
            <a:off x="3700571" y="1741369"/>
            <a:ext cx="3175685" cy="4928386"/>
          </a:xfrm>
          <a:prstGeom prst="rect">
            <a:avLst/>
          </a:prstGeom>
        </p:spPr>
      </p:pic>
    </p:spTree>
    <p:extLst>
      <p:ext uri="{BB962C8B-B14F-4D97-AF65-F5344CB8AC3E}">
        <p14:creationId xmlns:p14="http://schemas.microsoft.com/office/powerpoint/2010/main" val="3234680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Rẽ nhánh có điều kiện</a:t>
            </a:r>
          </a:p>
        </p:txBody>
      </p:sp>
      <p:sp>
        <p:nvSpPr>
          <p:cNvPr id="3" name="Content Placeholder 2"/>
          <p:cNvSpPr>
            <a:spLocks noGrp="1"/>
          </p:cNvSpPr>
          <p:nvPr>
            <p:ph idx="1"/>
          </p:nvPr>
        </p:nvSpPr>
        <p:spPr>
          <a:xfrm>
            <a:off x="457200" y="1066800"/>
            <a:ext cx="5338936" cy="5638800"/>
          </a:xfrm>
        </p:spPr>
        <p:txBody>
          <a:bodyPr/>
          <a:lstStyle/>
          <a:p>
            <a:r>
              <a:rPr lang="vi-VN"/>
              <a:t>Trong lệnh có kèm theo điều kiện</a:t>
            </a:r>
          </a:p>
          <a:p>
            <a:r>
              <a:rPr lang="vi-VN"/>
              <a:t>Kiểm tra điều kiện trong lệnh:</a:t>
            </a:r>
          </a:p>
          <a:p>
            <a:pPr lvl="1"/>
            <a:r>
              <a:rPr lang="vi-VN"/>
              <a:t>Nếu điều kiện đúng </a:t>
            </a:r>
            <a:r>
              <a:rPr lang="en-US"/>
              <a:t>thì </a:t>
            </a:r>
            <a:r>
              <a:rPr lang="vi-VN"/>
              <a:t>chuyển tới thực hiện lệnh ở</a:t>
            </a:r>
            <a:r>
              <a:rPr lang="en-US"/>
              <a:t> </a:t>
            </a:r>
            <a:r>
              <a:rPr lang="vi-VN"/>
              <a:t>vị trí có địa chỉ XXX </a:t>
            </a:r>
          </a:p>
          <a:p>
            <a:pPr marL="457200" lvl="1" indent="0">
              <a:buNone/>
            </a:pPr>
            <a:r>
              <a:rPr lang="en-US"/>
              <a:t>	</a:t>
            </a:r>
            <a:r>
              <a:rPr lang="vi-VN"/>
              <a:t>PC </a:t>
            </a:r>
            <a:r>
              <a:rPr lang="en-US">
                <a:sym typeface="Wingdings" panose="05000000000000000000" pitchFamily="2" charset="2"/>
              </a:rPr>
              <a:t> </a:t>
            </a:r>
            <a:r>
              <a:rPr lang="vi-VN"/>
              <a:t>XXX</a:t>
            </a:r>
          </a:p>
          <a:p>
            <a:pPr lvl="1"/>
            <a:r>
              <a:rPr lang="vi-VN"/>
              <a:t>Nếu điều kiện sai </a:t>
            </a:r>
            <a:r>
              <a:rPr lang="en-US"/>
              <a:t>thì </a:t>
            </a:r>
            <a:r>
              <a:rPr lang="vi-VN"/>
              <a:t>chuyển sang thực hiện </a:t>
            </a:r>
            <a:r>
              <a:rPr lang="vi-VN" b="1"/>
              <a:t>lệnh_kế_tiếp </a:t>
            </a:r>
          </a:p>
          <a:p>
            <a:r>
              <a:rPr lang="vi-VN"/>
              <a:t>Điều kiện thường được kiểm tra thông qua các cờ</a:t>
            </a:r>
          </a:p>
          <a:p>
            <a:r>
              <a:rPr lang="vi-VN"/>
              <a:t>Có nhiều lệnh rẽ</a:t>
            </a:r>
            <a:r>
              <a:rPr lang="en-US"/>
              <a:t> </a:t>
            </a:r>
            <a:r>
              <a:rPr lang="vi-VN"/>
              <a:t>nhánh có điều kiện</a:t>
            </a:r>
            <a:endParaRPr lang="en-US"/>
          </a:p>
        </p:txBody>
      </p:sp>
      <p:pic>
        <p:nvPicPr>
          <p:cNvPr id="4" name="Picture 3"/>
          <p:cNvPicPr>
            <a:picLocks noChangeAspect="1"/>
          </p:cNvPicPr>
          <p:nvPr/>
        </p:nvPicPr>
        <p:blipFill>
          <a:blip r:embed="rId2"/>
          <a:stretch>
            <a:fillRect/>
          </a:stretch>
        </p:blipFill>
        <p:spPr>
          <a:xfrm>
            <a:off x="5951035" y="1066800"/>
            <a:ext cx="3099487" cy="5638800"/>
          </a:xfrm>
          <a:prstGeom prst="rect">
            <a:avLst/>
          </a:prstGeom>
        </p:spPr>
      </p:pic>
    </p:spTree>
    <p:extLst>
      <p:ext uri="{BB962C8B-B14F-4D97-AF65-F5344CB8AC3E}">
        <p14:creationId xmlns:p14="http://schemas.microsoft.com/office/powerpoint/2010/main" val="12691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Lệnh CALL và RETURN</a:t>
            </a:r>
          </a:p>
        </p:txBody>
      </p:sp>
      <p:sp>
        <p:nvSpPr>
          <p:cNvPr id="3" name="Content Placeholder 2"/>
          <p:cNvSpPr>
            <a:spLocks noGrp="1"/>
          </p:cNvSpPr>
          <p:nvPr>
            <p:ph idx="1"/>
          </p:nvPr>
        </p:nvSpPr>
        <p:spPr>
          <a:xfrm>
            <a:off x="457200" y="1066800"/>
            <a:ext cx="5410944" cy="5638800"/>
          </a:xfrm>
        </p:spPr>
        <p:txBody>
          <a:bodyPr/>
          <a:lstStyle/>
          <a:p>
            <a:r>
              <a:rPr lang="vi-VN" sz="2400"/>
              <a:t>Lệnh gọi chương trình con: CALL</a:t>
            </a:r>
          </a:p>
          <a:p>
            <a:pPr lvl="1"/>
            <a:r>
              <a:rPr lang="en-US" sz="2000"/>
              <a:t>Lưu</a:t>
            </a:r>
            <a:r>
              <a:rPr lang="vi-VN" sz="2000"/>
              <a:t> nội dung PC (chứa địa chỉ của lệnh_kế_tiếp) ra Stack</a:t>
            </a:r>
          </a:p>
          <a:p>
            <a:pPr lvl="1"/>
            <a:r>
              <a:rPr lang="vi-VN" sz="2000"/>
              <a:t>Nạp vào PC địa chỉ của lệnh đầu tiên của chương</a:t>
            </a:r>
            <a:r>
              <a:rPr lang="en-US" sz="2000"/>
              <a:t> </a:t>
            </a:r>
            <a:r>
              <a:rPr lang="vi-VN" sz="2000"/>
              <a:t>trình con được gọi</a:t>
            </a:r>
          </a:p>
          <a:p>
            <a:pPr marL="457200" lvl="1" indent="0">
              <a:buNone/>
            </a:pPr>
            <a:r>
              <a:rPr lang="en-US" sz="2000">
                <a:sym typeface="Wingdings" panose="05000000000000000000" pitchFamily="2" charset="2"/>
              </a:rPr>
              <a:t> </a:t>
            </a:r>
            <a:r>
              <a:rPr lang="vi-VN" sz="2000"/>
              <a:t>Bộ</a:t>
            </a:r>
            <a:r>
              <a:rPr lang="en-US" sz="2000"/>
              <a:t> </a:t>
            </a:r>
            <a:r>
              <a:rPr lang="vi-VN" sz="2000"/>
              <a:t>xử</a:t>
            </a:r>
            <a:r>
              <a:rPr lang="en-US" sz="2000"/>
              <a:t> </a:t>
            </a:r>
            <a:r>
              <a:rPr lang="vi-VN" sz="2000"/>
              <a:t>lý được chuyển sang thực hiện chương trình con tương ứng</a:t>
            </a:r>
          </a:p>
          <a:p>
            <a:r>
              <a:rPr lang="vi-VN" sz="2400"/>
              <a:t>Lệnh trở</a:t>
            </a:r>
            <a:r>
              <a:rPr lang="en-US" sz="2400"/>
              <a:t> </a:t>
            </a:r>
            <a:r>
              <a:rPr lang="vi-VN" sz="2400"/>
              <a:t>về</a:t>
            </a:r>
            <a:r>
              <a:rPr lang="en-US" sz="2400"/>
              <a:t> </a:t>
            </a:r>
            <a:r>
              <a:rPr lang="vi-VN" sz="2400"/>
              <a:t>từ</a:t>
            </a:r>
            <a:r>
              <a:rPr lang="en-US" sz="2400"/>
              <a:t> </a:t>
            </a:r>
            <a:r>
              <a:rPr lang="vi-VN" sz="2400"/>
              <a:t>chương trình con: RETURN</a:t>
            </a:r>
          </a:p>
          <a:p>
            <a:pPr lvl="1"/>
            <a:r>
              <a:rPr lang="vi-VN" sz="2000"/>
              <a:t>Lấy địa chỉ của lệnh_kế_tiếp được </a:t>
            </a:r>
            <a:r>
              <a:rPr lang="en-US" sz="2000"/>
              <a:t>lưu </a:t>
            </a:r>
            <a:r>
              <a:rPr lang="vi-VN" sz="2000"/>
              <a:t>ở</a:t>
            </a:r>
            <a:r>
              <a:rPr lang="en-US" sz="2000"/>
              <a:t> </a:t>
            </a:r>
            <a:r>
              <a:rPr lang="vi-VN" sz="2000"/>
              <a:t>Stack nạp trả</a:t>
            </a:r>
            <a:r>
              <a:rPr lang="en-US" sz="2000"/>
              <a:t> </a:t>
            </a:r>
            <a:r>
              <a:rPr lang="vi-VN" sz="2000"/>
              <a:t>lại cho PC</a:t>
            </a:r>
            <a:endParaRPr lang="en-US" sz="2000"/>
          </a:p>
          <a:p>
            <a:pPr marL="457200" lvl="1" indent="0">
              <a:buNone/>
            </a:pPr>
            <a:r>
              <a:rPr lang="en-US" sz="2000">
                <a:sym typeface="Wingdings" panose="05000000000000000000" pitchFamily="2" charset="2"/>
              </a:rPr>
              <a:t> </a:t>
            </a:r>
            <a:r>
              <a:rPr lang="vi-VN" sz="2000"/>
              <a:t>Bộ</a:t>
            </a:r>
            <a:r>
              <a:rPr lang="en-US" sz="2000"/>
              <a:t> </a:t>
            </a:r>
            <a:r>
              <a:rPr lang="vi-VN" sz="2000"/>
              <a:t>xử</a:t>
            </a:r>
            <a:r>
              <a:rPr lang="en-US" sz="2000"/>
              <a:t> </a:t>
            </a:r>
            <a:r>
              <a:rPr lang="vi-VN" sz="2000"/>
              <a:t>lý được điều khiển quay trở</a:t>
            </a:r>
            <a:r>
              <a:rPr lang="en-US" sz="2000"/>
              <a:t> </a:t>
            </a:r>
            <a:r>
              <a:rPr lang="vi-VN" sz="2000"/>
              <a:t>về</a:t>
            </a:r>
            <a:r>
              <a:rPr lang="en-US" sz="2000"/>
              <a:t> </a:t>
            </a:r>
            <a:r>
              <a:rPr lang="vi-VN" sz="2000"/>
              <a:t>thực hiện tiếp lệnh nằm sau lệnh CAL</a:t>
            </a:r>
            <a:r>
              <a:rPr lang="en-US" sz="2000"/>
              <a:t>L</a:t>
            </a:r>
          </a:p>
        </p:txBody>
      </p:sp>
      <p:pic>
        <p:nvPicPr>
          <p:cNvPr id="4" name="Picture 3"/>
          <p:cNvPicPr>
            <a:picLocks noChangeAspect="1"/>
          </p:cNvPicPr>
          <p:nvPr/>
        </p:nvPicPr>
        <p:blipFill>
          <a:blip r:embed="rId2"/>
          <a:stretch>
            <a:fillRect/>
          </a:stretch>
        </p:blipFill>
        <p:spPr>
          <a:xfrm>
            <a:off x="5662940" y="1066800"/>
            <a:ext cx="3445564" cy="5638800"/>
          </a:xfrm>
          <a:prstGeom prst="rect">
            <a:avLst/>
          </a:prstGeom>
        </p:spPr>
      </p:pic>
    </p:spTree>
    <p:extLst>
      <p:ext uri="{BB962C8B-B14F-4D97-AF65-F5344CB8AC3E}">
        <p14:creationId xmlns:p14="http://schemas.microsoft.com/office/powerpoint/2010/main" val="213916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Gọi các thủ tục lồng nhau</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009" t="14178" r="9227" b="25034"/>
          <a:stretch>
            <a:fillRect/>
          </a:stretch>
        </p:blipFill>
        <p:spPr bwMode="auto">
          <a:xfrm>
            <a:off x="1547665" y="1133016"/>
            <a:ext cx="6108958" cy="56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889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Stack</a:t>
            </a:r>
          </a:p>
        </p:txBody>
      </p:sp>
      <p:pic>
        <p:nvPicPr>
          <p:cNvPr id="4" name="Content Placeholder 3"/>
          <p:cNvPicPr>
            <a:picLocks noGrp="1" noChangeAspect="1"/>
          </p:cNvPicPr>
          <p:nvPr>
            <p:ph idx="1"/>
          </p:nvPr>
        </p:nvPicPr>
        <p:blipFill>
          <a:blip r:embed="rId2"/>
          <a:stretch>
            <a:fillRect/>
          </a:stretch>
        </p:blipFill>
        <p:spPr>
          <a:xfrm>
            <a:off x="107504" y="2736647"/>
            <a:ext cx="6270612" cy="2276529"/>
          </a:xfrm>
          <a:prstGeom prst="rect">
            <a:avLst/>
          </a:prstGeom>
        </p:spPr>
      </p:pic>
      <p:pic>
        <p:nvPicPr>
          <p:cNvPr id="5" name="Picture 4">
            <a:extLst>
              <a:ext uri="{FF2B5EF4-FFF2-40B4-BE49-F238E27FC236}">
                <a16:creationId xmlns:a16="http://schemas.microsoft.com/office/drawing/2014/main" id="{9D0EE87E-BF4C-4183-B5D7-28331FB8D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9" t="14178" r="47478" b="25034"/>
          <a:stretch/>
        </p:blipFill>
        <p:spPr bwMode="auto">
          <a:xfrm>
            <a:off x="6526044" y="990601"/>
            <a:ext cx="2592287"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02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Cấu trúc bên trong của CPU</a:t>
            </a:r>
            <a:endParaRPr lang="en-US"/>
          </a:p>
        </p:txBody>
      </p:sp>
      <p:sp>
        <p:nvSpPr>
          <p:cNvPr id="3" name="Content Placeholder 2"/>
          <p:cNvSpPr>
            <a:spLocks noGrp="1"/>
          </p:cNvSpPr>
          <p:nvPr>
            <p:ph idx="1"/>
          </p:nvPr>
        </p:nvSpPr>
        <p:spPr>
          <a:xfrm>
            <a:off x="457200" y="1066800"/>
            <a:ext cx="5370512" cy="5638800"/>
          </a:xfrm>
        </p:spPr>
        <p:txBody>
          <a:bodyPr/>
          <a:lstStyle/>
          <a:p>
            <a:r>
              <a:rPr lang="en-US" sz="2400"/>
              <a:t>ALU (Arithmetic and logic unit): Thực hiện các phép toán số học và phép toán logic</a:t>
            </a:r>
          </a:p>
          <a:p>
            <a:pPr lvl="1"/>
            <a:r>
              <a:rPr lang="en-US" sz="2000"/>
              <a:t>Số học: cộng, trừ, nhân, chia, tăng, giảm, đảo dấu</a:t>
            </a:r>
          </a:p>
          <a:p>
            <a:pPr lvl="1"/>
            <a:r>
              <a:rPr lang="en-US" sz="2000"/>
              <a:t>Logic: AND, OR, XOR, NOT, phép dịch bit</a:t>
            </a:r>
          </a:p>
          <a:p>
            <a:r>
              <a:rPr lang="en-US" sz="2400"/>
              <a:t>CU (Control unit): </a:t>
            </a:r>
          </a:p>
          <a:p>
            <a:pPr lvl="1"/>
            <a:r>
              <a:rPr lang="en-US" sz="2000"/>
              <a:t>Di chuyển dữ liệu và lệnh vào trong, ra ngoài bộ xử lý</a:t>
            </a:r>
          </a:p>
          <a:p>
            <a:pPr lvl="1"/>
            <a:r>
              <a:rPr lang="en-US" sz="2000"/>
              <a:t>Điều khiển các hoạt động của ALU</a:t>
            </a:r>
          </a:p>
          <a:p>
            <a:r>
              <a:rPr lang="en-US" sz="2400"/>
              <a:t>Registers: bộ nhớ nhỏ nhất bên trong CPU, bao gồm tập các vị trí lưu trữ, gọi là thanh ghi</a:t>
            </a:r>
          </a:p>
        </p:txBody>
      </p:sp>
      <p:pic>
        <p:nvPicPr>
          <p:cNvPr id="4" name="Picture 4">
            <a:extLst>
              <a:ext uri="{FF2B5EF4-FFF2-40B4-BE49-F238E27FC236}">
                <a16:creationId xmlns:a16="http://schemas.microsoft.com/office/drawing/2014/main" id="{F0CBCA46-61BA-4006-922A-9870D434B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105" t="25034" r="12105" b="23949"/>
          <a:stretch>
            <a:fillRect/>
          </a:stretch>
        </p:blipFill>
        <p:spPr bwMode="auto">
          <a:xfrm>
            <a:off x="5827712" y="1109093"/>
            <a:ext cx="3280792" cy="3616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965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thao tác cơ bản</a:t>
            </a:r>
          </a:p>
        </p:txBody>
      </p:sp>
      <p:sp>
        <p:nvSpPr>
          <p:cNvPr id="3" name="Content Placeholder 2"/>
          <p:cNvSpPr>
            <a:spLocks noGrp="1"/>
          </p:cNvSpPr>
          <p:nvPr>
            <p:ph idx="1"/>
          </p:nvPr>
        </p:nvSpPr>
        <p:spPr/>
        <p:txBody>
          <a:bodyPr/>
          <a:lstStyle/>
          <a:p>
            <a:r>
              <a:rPr lang="en-US"/>
              <a:t>Chuyển dữ liệu</a:t>
            </a:r>
          </a:p>
          <a:p>
            <a:r>
              <a:rPr lang="en-US"/>
              <a:t>Xử lý số học với số nguyên</a:t>
            </a:r>
          </a:p>
          <a:p>
            <a:r>
              <a:rPr lang="en-US"/>
              <a:t>Xử lý logic</a:t>
            </a:r>
          </a:p>
          <a:p>
            <a:r>
              <a:rPr lang="en-US"/>
              <a:t>Điều khiển vào-ra </a:t>
            </a:r>
          </a:p>
          <a:p>
            <a:r>
              <a:rPr lang="en-US"/>
              <a:t>Chuyển điều khiển (rẽ nhánh)</a:t>
            </a:r>
          </a:p>
          <a:p>
            <a:r>
              <a:rPr lang="en-US" b="1">
                <a:solidFill>
                  <a:srgbClr val="FF0000"/>
                </a:solidFill>
              </a:rPr>
              <a:t>Điều khiển hệ thống</a:t>
            </a:r>
          </a:p>
        </p:txBody>
      </p:sp>
    </p:spTree>
    <p:extLst>
      <p:ext uri="{BB962C8B-B14F-4D97-AF65-F5344CB8AC3E}">
        <p14:creationId xmlns:p14="http://schemas.microsoft.com/office/powerpoint/2010/main" val="89582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lệnh điều khiển hệ thống</a:t>
            </a:r>
          </a:p>
        </p:txBody>
      </p:sp>
      <p:sp>
        <p:nvSpPr>
          <p:cNvPr id="3" name="Content Placeholder 2"/>
          <p:cNvSpPr>
            <a:spLocks noGrp="1"/>
          </p:cNvSpPr>
          <p:nvPr>
            <p:ph idx="1"/>
          </p:nvPr>
        </p:nvSpPr>
        <p:spPr/>
        <p:txBody>
          <a:bodyPr/>
          <a:lstStyle/>
          <a:p>
            <a:r>
              <a:rPr lang="vi-VN"/>
              <a:t>HALT</a:t>
            </a:r>
            <a:r>
              <a:rPr lang="en-US"/>
              <a:t>:</a:t>
            </a:r>
            <a:r>
              <a:rPr lang="vi-VN"/>
              <a:t> Dừng thực hiện chương trình</a:t>
            </a:r>
          </a:p>
          <a:p>
            <a:r>
              <a:rPr lang="vi-VN"/>
              <a:t>WAIT</a:t>
            </a:r>
            <a:r>
              <a:rPr lang="en-US"/>
              <a:t>:</a:t>
            </a:r>
            <a:r>
              <a:rPr lang="vi-VN"/>
              <a:t> Tạm dừng thực hiện chương trình, lặp kiểm tra điều kiện cho đến khi thoả</a:t>
            </a:r>
            <a:r>
              <a:rPr lang="en-US"/>
              <a:t> </a:t>
            </a:r>
            <a:r>
              <a:rPr lang="vi-VN"/>
              <a:t>mãn thì tiếp tục thực hiện</a:t>
            </a:r>
          </a:p>
          <a:p>
            <a:r>
              <a:rPr lang="vi-VN"/>
              <a:t>NO OPERATION</a:t>
            </a:r>
            <a:r>
              <a:rPr lang="en-US"/>
              <a:t>:</a:t>
            </a:r>
            <a:r>
              <a:rPr lang="vi-VN"/>
              <a:t>  Không thực hiện gì cả</a:t>
            </a:r>
          </a:p>
          <a:p>
            <a:r>
              <a:rPr lang="vi-VN"/>
              <a:t>LOCK</a:t>
            </a:r>
            <a:r>
              <a:rPr lang="en-US"/>
              <a:t>:</a:t>
            </a:r>
            <a:r>
              <a:rPr lang="vi-VN"/>
              <a:t> Cấm không cho xin chuyển nhượng bus</a:t>
            </a:r>
          </a:p>
          <a:p>
            <a:r>
              <a:rPr lang="vi-VN"/>
              <a:t>UNLOCK</a:t>
            </a:r>
            <a:r>
              <a:rPr lang="en-US"/>
              <a:t>:</a:t>
            </a:r>
            <a:r>
              <a:rPr lang="vi-VN"/>
              <a:t> Cho phép xin chuyển nhượng bu</a:t>
            </a:r>
            <a:r>
              <a:rPr lang="en-US"/>
              <a:t>s</a:t>
            </a:r>
          </a:p>
        </p:txBody>
      </p:sp>
    </p:spTree>
    <p:extLst>
      <p:ext uri="{BB962C8B-B14F-4D97-AF65-F5344CB8AC3E}">
        <p14:creationId xmlns:p14="http://schemas.microsoft.com/office/powerpoint/2010/main" val="319309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rgbClr val="FF0000"/>
                </a:solidFill>
              </a:rPr>
              <a:t>4. Các phương pháp định địa chỉ</a:t>
            </a:r>
            <a:endParaRPr lang="en-US">
              <a:solidFill>
                <a:srgbClr val="FF0000"/>
              </a:solidFill>
            </a:endParaRPr>
          </a:p>
        </p:txBody>
      </p:sp>
      <p:sp>
        <p:nvSpPr>
          <p:cNvPr id="3" name="Content Placeholder 2"/>
          <p:cNvSpPr>
            <a:spLocks noGrp="1"/>
          </p:cNvSpPr>
          <p:nvPr>
            <p:ph idx="1"/>
          </p:nvPr>
        </p:nvSpPr>
        <p:spPr/>
        <p:txBody>
          <a:bodyPr/>
          <a:lstStyle/>
          <a:p>
            <a:r>
              <a:rPr lang="vi-VN"/>
              <a:t>Toán hạng của lệnh có thể</a:t>
            </a:r>
            <a:r>
              <a:rPr lang="en-US"/>
              <a:t> </a:t>
            </a:r>
            <a:r>
              <a:rPr lang="vi-VN"/>
              <a:t>là:</a:t>
            </a:r>
          </a:p>
          <a:p>
            <a:pPr lvl="1"/>
            <a:r>
              <a:rPr lang="vi-VN"/>
              <a:t>Một giá trị cụ</a:t>
            </a:r>
            <a:r>
              <a:rPr lang="en-US"/>
              <a:t> </a:t>
            </a:r>
            <a:r>
              <a:rPr lang="vi-VN"/>
              <a:t>thể</a:t>
            </a:r>
            <a:r>
              <a:rPr lang="en-US"/>
              <a:t> </a:t>
            </a:r>
            <a:r>
              <a:rPr lang="vi-VN"/>
              <a:t>nằm ngay trong lệnh</a:t>
            </a:r>
          </a:p>
          <a:p>
            <a:pPr lvl="1"/>
            <a:r>
              <a:rPr lang="vi-VN"/>
              <a:t>Nội dung của thanh ghi </a:t>
            </a:r>
          </a:p>
          <a:p>
            <a:pPr lvl="1"/>
            <a:r>
              <a:rPr lang="vi-VN"/>
              <a:t>Nội dung của ngăn nhớ</a:t>
            </a:r>
            <a:r>
              <a:rPr lang="en-US"/>
              <a:t> </a:t>
            </a:r>
            <a:r>
              <a:rPr lang="vi-VN"/>
              <a:t>hoặc cổng vào-ra </a:t>
            </a:r>
          </a:p>
          <a:p>
            <a:endParaRPr lang="en-US" b="1" i="1"/>
          </a:p>
          <a:p>
            <a:endParaRPr lang="en-US" b="1" i="1"/>
          </a:p>
          <a:p>
            <a:endParaRPr lang="en-US" b="1" i="1"/>
          </a:p>
          <a:p>
            <a:endParaRPr lang="en-US" b="1" i="1"/>
          </a:p>
          <a:p>
            <a:r>
              <a:rPr lang="vi-VN" b="1" i="1"/>
              <a:t>Phương pháp định địa chỉ</a:t>
            </a:r>
            <a:r>
              <a:rPr lang="en-US" b="1" i="1"/>
              <a:t> (Addressing modes)</a:t>
            </a:r>
            <a:r>
              <a:rPr lang="vi-VN" b="1" i="1"/>
              <a:t> là </a:t>
            </a:r>
            <a:r>
              <a:rPr lang="vi-VN" b="1" i="1">
                <a:solidFill>
                  <a:srgbClr val="0070C0"/>
                </a:solidFill>
              </a:rPr>
              <a:t>cách thức địa chỉ hóa </a:t>
            </a:r>
            <a:r>
              <a:rPr lang="vi-VN" b="1" i="1"/>
              <a:t>trong trường địa chỉ của lệnh để</a:t>
            </a:r>
            <a:r>
              <a:rPr lang="en-US" b="1" i="1"/>
              <a:t> </a:t>
            </a:r>
            <a:r>
              <a:rPr lang="vi-VN" b="1" i="1">
                <a:solidFill>
                  <a:srgbClr val="0070C0"/>
                </a:solidFill>
              </a:rPr>
              <a:t>xác định nơi chứa toán hạn</a:t>
            </a:r>
            <a:r>
              <a:rPr lang="en-US" b="1" i="1">
                <a:solidFill>
                  <a:srgbClr val="0070C0"/>
                </a:solidFill>
              </a:rPr>
              <a:t>g</a:t>
            </a:r>
          </a:p>
        </p:txBody>
      </p:sp>
      <p:pic>
        <p:nvPicPr>
          <p:cNvPr id="4" name="Picture 3">
            <a:extLst>
              <a:ext uri="{FF2B5EF4-FFF2-40B4-BE49-F238E27FC236}">
                <a16:creationId xmlns:a16="http://schemas.microsoft.com/office/drawing/2014/main" id="{3EAEEDA1-3B3D-405A-9C15-E6835F6697B7}"/>
              </a:ext>
            </a:extLst>
          </p:cNvPr>
          <p:cNvPicPr>
            <a:picLocks noChangeAspect="1"/>
          </p:cNvPicPr>
          <p:nvPr/>
        </p:nvPicPr>
        <p:blipFill>
          <a:blip r:embed="rId3"/>
          <a:stretch>
            <a:fillRect/>
          </a:stretch>
        </p:blipFill>
        <p:spPr>
          <a:xfrm>
            <a:off x="5364088" y="1092210"/>
            <a:ext cx="3779912" cy="363952"/>
          </a:xfrm>
          <a:prstGeom prst="rect">
            <a:avLst/>
          </a:prstGeom>
        </p:spPr>
      </p:pic>
      <p:sp>
        <p:nvSpPr>
          <p:cNvPr id="5" name="Rectangle: Rounded Corners 4">
            <a:extLst>
              <a:ext uri="{FF2B5EF4-FFF2-40B4-BE49-F238E27FC236}">
                <a16:creationId xmlns:a16="http://schemas.microsoft.com/office/drawing/2014/main" id="{7FA9831A-8C7E-4813-B4CA-66F742044C4C}"/>
              </a:ext>
            </a:extLst>
          </p:cNvPr>
          <p:cNvSpPr/>
          <p:nvPr/>
        </p:nvSpPr>
        <p:spPr bwMode="auto">
          <a:xfrm>
            <a:off x="251520" y="3094112"/>
            <a:ext cx="8640960" cy="158417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algn="ctr"/>
            <a:r>
              <a:rPr lang="vi-VN"/>
              <a:t>Trường địa chỉ trong </a:t>
            </a:r>
            <a:r>
              <a:rPr lang="en-US"/>
              <a:t>cấu trúc lệnh</a:t>
            </a:r>
            <a:r>
              <a:rPr lang="vi-VN"/>
              <a:t> là tương đối nhỏ.</a:t>
            </a:r>
            <a:endParaRPr lang="en-US"/>
          </a:p>
          <a:p>
            <a:pPr algn="ctr"/>
            <a:r>
              <a:rPr lang="vi-VN"/>
              <a:t>Chúng t</a:t>
            </a:r>
            <a:r>
              <a:rPr lang="en-US"/>
              <a:t>a</a:t>
            </a:r>
            <a:r>
              <a:rPr lang="vi-VN"/>
              <a:t> muốn tham chiếu</a:t>
            </a:r>
            <a:r>
              <a:rPr lang="en-US"/>
              <a:t> tới</a:t>
            </a:r>
            <a:r>
              <a:rPr lang="vi-VN"/>
              <a:t> một loạt các vị trí trong bộ</a:t>
            </a:r>
            <a:endParaRPr lang="en-US"/>
          </a:p>
          <a:p>
            <a:pPr algn="ctr"/>
            <a:r>
              <a:rPr lang="vi-VN"/>
              <a:t>nhớ chính hoặc</a:t>
            </a:r>
            <a:r>
              <a:rPr lang="en-US"/>
              <a:t> </a:t>
            </a:r>
            <a:r>
              <a:rPr lang="vi-VN"/>
              <a:t>bộ nhớ ảo.</a:t>
            </a:r>
            <a:r>
              <a:rPr lang="en-US"/>
              <a:t> </a:t>
            </a:r>
            <a:r>
              <a:rPr lang="vi-VN"/>
              <a:t>Để đạt được mục tiêu này, một loạt</a:t>
            </a:r>
            <a:endParaRPr lang="en-US"/>
          </a:p>
          <a:p>
            <a:pPr algn="ctr"/>
            <a:r>
              <a:rPr lang="vi-VN"/>
              <a:t>các kỹ thuật đ</a:t>
            </a:r>
            <a:r>
              <a:rPr lang="en-US"/>
              <a:t>ịnh</a:t>
            </a:r>
            <a:r>
              <a:rPr lang="vi-VN"/>
              <a:t> địa chỉ đã được sử dụng</a:t>
            </a: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73113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a:xfrm>
            <a:off x="457200" y="1066800"/>
            <a:ext cx="3538736" cy="5638800"/>
          </a:xfrm>
        </p:spPr>
        <p:txBody>
          <a:bodyPr/>
          <a:lstStyle/>
          <a:p>
            <a:r>
              <a:rPr lang="en-US" sz="2400"/>
              <a:t>Định địa chỉ tức thì</a:t>
            </a:r>
          </a:p>
          <a:p>
            <a:r>
              <a:rPr lang="en-US" sz="2400"/>
              <a:t>Định địa chỉ trực tiếp</a:t>
            </a:r>
          </a:p>
          <a:p>
            <a:r>
              <a:rPr lang="en-US" sz="2400"/>
              <a:t>Định địa chỉ gián tiếp</a:t>
            </a:r>
          </a:p>
          <a:p>
            <a:r>
              <a:rPr lang="en-US" sz="2400"/>
              <a:t>Định địa chỉ thanh ghi</a:t>
            </a:r>
          </a:p>
          <a:p>
            <a:r>
              <a:rPr lang="en-US" sz="2400"/>
              <a:t>Định địa chỉ gián tiếp qua thanh ghi </a:t>
            </a:r>
          </a:p>
          <a:p>
            <a:r>
              <a:rPr lang="en-US" sz="2400"/>
              <a:t>Định địa chỉ dịch chuyển</a:t>
            </a:r>
          </a:p>
          <a:p>
            <a:r>
              <a:rPr lang="en-US" sz="2400"/>
              <a:t>Định địa chỉ ngăn xếp</a:t>
            </a:r>
          </a:p>
        </p:txBody>
      </p:sp>
      <p:pic>
        <p:nvPicPr>
          <p:cNvPr id="4" name="Picture 3">
            <a:extLst>
              <a:ext uri="{FF2B5EF4-FFF2-40B4-BE49-F238E27FC236}">
                <a16:creationId xmlns:a16="http://schemas.microsoft.com/office/drawing/2014/main" id="{F6A1766F-0361-4B2E-874F-2D625DBE6851}"/>
              </a:ext>
            </a:extLst>
          </p:cNvPr>
          <p:cNvPicPr>
            <a:picLocks noChangeAspect="1"/>
          </p:cNvPicPr>
          <p:nvPr/>
        </p:nvPicPr>
        <p:blipFill>
          <a:blip r:embed="rId2"/>
          <a:stretch>
            <a:fillRect/>
          </a:stretch>
        </p:blipFill>
        <p:spPr>
          <a:xfrm>
            <a:off x="3707904" y="1018500"/>
            <a:ext cx="5328592" cy="5638799"/>
          </a:xfrm>
          <a:prstGeom prst="rect">
            <a:avLst/>
          </a:prstGeom>
        </p:spPr>
      </p:pic>
    </p:spTree>
    <p:extLst>
      <p:ext uri="{BB962C8B-B14F-4D97-AF65-F5344CB8AC3E}">
        <p14:creationId xmlns:p14="http://schemas.microsoft.com/office/powerpoint/2010/main" val="29774824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a:xfrm>
            <a:off x="457200" y="1196752"/>
            <a:ext cx="8153400" cy="5508848"/>
          </a:xfrm>
        </p:spPr>
        <p:txBody>
          <a:bodyPr/>
          <a:lstStyle/>
          <a:p>
            <a:pPr marL="0" indent="0">
              <a:buNone/>
            </a:pPr>
            <a:r>
              <a:rPr lang="en-US" sz="2400" b="1" u="sng"/>
              <a:t>Hai vấn đề liên quan:</a:t>
            </a:r>
          </a:p>
          <a:p>
            <a:r>
              <a:rPr lang="en-US" sz="2400"/>
              <a:t>Hầu hết các kiến trúc máy tính cung cấp nhiều h</a:t>
            </a:r>
            <a:r>
              <a:rPr lang="vi-VN" sz="2400"/>
              <a:t>ơ</a:t>
            </a:r>
            <a:r>
              <a:rPr lang="en-US" sz="2400"/>
              <a:t>n một ph</a:t>
            </a:r>
            <a:r>
              <a:rPr lang="vi-VN" sz="2400"/>
              <a:t>ư</a:t>
            </a:r>
            <a:r>
              <a:rPr lang="en-US" sz="2400"/>
              <a:t>ơng pháp định địa chỉ </a:t>
            </a:r>
            <a:r>
              <a:rPr lang="en-US" sz="2400">
                <a:sym typeface="Wingdings" panose="05000000000000000000" pitchFamily="2" charset="2"/>
              </a:rPr>
              <a:t> Bộ xử lý chọn ph</a:t>
            </a:r>
            <a:r>
              <a:rPr lang="vi-VN" sz="2400">
                <a:sym typeface="Wingdings" panose="05000000000000000000" pitchFamily="2" charset="2"/>
              </a:rPr>
              <a:t>ư</a:t>
            </a:r>
            <a:r>
              <a:rPr lang="en-US" sz="2400">
                <a:sym typeface="Wingdings" panose="05000000000000000000" pitchFamily="2" charset="2"/>
              </a:rPr>
              <a:t>ơng pháp nào để sử dụng cho lệnh?</a:t>
            </a:r>
          </a:p>
          <a:p>
            <a:pPr lvl="1"/>
            <a:r>
              <a:rPr lang="en-US" sz="2000">
                <a:sym typeface="Wingdings" panose="05000000000000000000" pitchFamily="2" charset="2"/>
              </a:rPr>
              <a:t>Một hoặc nhiều bit trong lệnh đ</a:t>
            </a:r>
            <a:r>
              <a:rPr lang="vi-VN" sz="2000">
                <a:sym typeface="Wingdings" panose="05000000000000000000" pitchFamily="2" charset="2"/>
              </a:rPr>
              <a:t>ư</a:t>
            </a:r>
            <a:r>
              <a:rPr lang="en-US" sz="2000">
                <a:sym typeface="Wingdings" panose="05000000000000000000" pitchFamily="2" charset="2"/>
              </a:rPr>
              <a:t>ợc dùng để xác định ph</a:t>
            </a:r>
            <a:r>
              <a:rPr lang="vi-VN" sz="2000">
                <a:sym typeface="Wingdings" panose="05000000000000000000" pitchFamily="2" charset="2"/>
              </a:rPr>
              <a:t>ư</a:t>
            </a:r>
            <a:r>
              <a:rPr lang="en-US" sz="2000">
                <a:sym typeface="Wingdings" panose="05000000000000000000" pitchFamily="2" charset="2"/>
              </a:rPr>
              <a:t>ơng pháp định địa chỉ đ</a:t>
            </a:r>
            <a:r>
              <a:rPr lang="vi-VN" sz="2000">
                <a:sym typeface="Wingdings" panose="05000000000000000000" pitchFamily="2" charset="2"/>
              </a:rPr>
              <a:t>ư</a:t>
            </a:r>
            <a:r>
              <a:rPr lang="en-US" sz="2000">
                <a:sym typeface="Wingdings" panose="05000000000000000000" pitchFamily="2" charset="2"/>
              </a:rPr>
              <a:t>ợc sử dụng</a:t>
            </a:r>
          </a:p>
          <a:p>
            <a:r>
              <a:rPr lang="en-US" sz="2400"/>
              <a:t>Địa chỉ hữu hiệu (Effective Address – EA)</a:t>
            </a:r>
          </a:p>
          <a:p>
            <a:pPr lvl="1"/>
            <a:r>
              <a:rPr lang="en-US" sz="2000"/>
              <a:t>Với kiến trúc không có bộ nhớ ảo: EA sẽ là địa chỉ bộ nhớ chính hoặc thanh ghi</a:t>
            </a:r>
          </a:p>
          <a:p>
            <a:pPr lvl="1"/>
            <a:r>
              <a:rPr lang="en-US" sz="2000"/>
              <a:t>Với kiến trúc sử dụng bộ nhớ ảo: EA sẽ là địa chỉ ảo hoặc thanh ghi</a:t>
            </a:r>
          </a:p>
          <a:p>
            <a:pPr lvl="1"/>
            <a:r>
              <a:rPr lang="en-US" sz="2000"/>
              <a:t>Đ</a:t>
            </a:r>
            <a:r>
              <a:rPr lang="vi-VN" sz="2000"/>
              <a:t>ơ</a:t>
            </a:r>
            <a:r>
              <a:rPr lang="en-US" sz="2000"/>
              <a:t>n vị quản lý bộ nhớ (Memory Management Unit  - MMU) sẽ thực hiện việc ánh xạ địa chỉ và trong suốt với lập trình viên (không nhìn thấy)</a:t>
            </a:r>
          </a:p>
        </p:txBody>
      </p:sp>
      <p:sp>
        <p:nvSpPr>
          <p:cNvPr id="6" name="Rectangle 5">
            <a:extLst>
              <a:ext uri="{FF2B5EF4-FFF2-40B4-BE49-F238E27FC236}">
                <a16:creationId xmlns:a16="http://schemas.microsoft.com/office/drawing/2014/main" id="{56ED3893-D3C5-460E-B163-E6517FC5D449}"/>
              </a:ext>
            </a:extLst>
          </p:cNvPr>
          <p:cNvSpPr/>
          <p:nvPr/>
        </p:nvSpPr>
        <p:spPr bwMode="auto">
          <a:xfrm>
            <a:off x="3557736" y="2417553"/>
            <a:ext cx="4608512" cy="43204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Một số phương pháp được thực thi</a:t>
            </a:r>
          </a:p>
        </p:txBody>
      </p:sp>
    </p:spTree>
    <p:extLst>
      <p:ext uri="{BB962C8B-B14F-4D97-AF65-F5344CB8AC3E}">
        <p14:creationId xmlns:p14="http://schemas.microsoft.com/office/powerpoint/2010/main" val="391032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grpId="1" nodeType="clickEffect">
                                  <p:stCondLst>
                                    <p:cond delay="0"/>
                                  </p:stCondLst>
                                  <p:childTnLst>
                                    <p:animEffect transition="out" filter="barn(inVertic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a:xfrm>
            <a:off x="457200" y="1066800"/>
            <a:ext cx="8153400" cy="5638800"/>
          </a:xfrm>
        </p:spPr>
        <p:txBody>
          <a:bodyPr/>
          <a:lstStyle/>
          <a:p>
            <a:r>
              <a:rPr lang="en-US" b="1">
                <a:solidFill>
                  <a:srgbClr val="FF0000"/>
                </a:solidFill>
              </a:rPr>
              <a:t>Định địa chỉ tức thì</a:t>
            </a:r>
          </a:p>
          <a:p>
            <a:r>
              <a:rPr lang="en-US"/>
              <a:t>Định địa chỉ trực tiếp</a:t>
            </a:r>
          </a:p>
          <a:p>
            <a:r>
              <a:rPr lang="en-US"/>
              <a:t>Định địa chỉ gián tiếp</a:t>
            </a:r>
          </a:p>
          <a:p>
            <a:r>
              <a:rPr lang="en-US"/>
              <a:t>Định địa chỉ thanh ghi</a:t>
            </a:r>
          </a:p>
          <a:p>
            <a:r>
              <a:rPr lang="en-US"/>
              <a:t>Định địa chỉ gián tiếp qua thanh ghi </a:t>
            </a:r>
          </a:p>
          <a:p>
            <a:r>
              <a:rPr lang="en-US"/>
              <a:t>Định địa chỉ dịch chuyển</a:t>
            </a:r>
          </a:p>
          <a:p>
            <a:r>
              <a:rPr lang="en-US"/>
              <a:t>Định địa chỉ ngăn xếp</a:t>
            </a:r>
            <a:endParaRPr lang="en-US" sz="2400"/>
          </a:p>
        </p:txBody>
      </p:sp>
    </p:spTree>
    <p:extLst>
      <p:ext uri="{BB962C8B-B14F-4D97-AF65-F5344CB8AC3E}">
        <p14:creationId xmlns:p14="http://schemas.microsoft.com/office/powerpoint/2010/main" val="820893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địa chỉ tức thì</a:t>
            </a:r>
          </a:p>
        </p:txBody>
      </p:sp>
      <p:sp>
        <p:nvSpPr>
          <p:cNvPr id="3" name="Content Placeholder 2"/>
          <p:cNvSpPr>
            <a:spLocks noGrp="1"/>
          </p:cNvSpPr>
          <p:nvPr>
            <p:ph idx="1"/>
          </p:nvPr>
        </p:nvSpPr>
        <p:spPr>
          <a:xfrm>
            <a:off x="457200" y="1066800"/>
            <a:ext cx="8178800" cy="4159796"/>
          </a:xfrm>
        </p:spPr>
        <p:txBody>
          <a:bodyPr/>
          <a:lstStyle/>
          <a:p>
            <a:r>
              <a:rPr lang="en-US" sz="2400"/>
              <a:t>Toán hạng là một phần của lệnh</a:t>
            </a:r>
          </a:p>
          <a:p>
            <a:r>
              <a:rPr lang="en-US" sz="2400" b="1"/>
              <a:t>Toán hạng = trường địa chỉ của lệnh</a:t>
            </a:r>
          </a:p>
          <a:p>
            <a:r>
              <a:rPr lang="en-US" sz="2400"/>
              <a:t>VD: ADD 5</a:t>
            </a:r>
          </a:p>
          <a:p>
            <a:pPr lvl="1">
              <a:buFont typeface="Wingdings" panose="05000000000000000000" pitchFamily="2" charset="2"/>
              <a:buChar char="Ø"/>
            </a:pPr>
            <a:r>
              <a:rPr lang="en-US" sz="2000"/>
              <a:t>Cộng 5 vào bộ lưu (thanh ghi </a:t>
            </a:r>
            <a:r>
              <a:rPr lang="en-US" altLang="en-US" sz="2000"/>
              <a:t>accumulator)</a:t>
            </a:r>
          </a:p>
          <a:p>
            <a:pPr lvl="1">
              <a:buFont typeface="Wingdings" panose="05000000000000000000" pitchFamily="2" charset="2"/>
              <a:buChar char="Ø"/>
            </a:pPr>
            <a:r>
              <a:rPr lang="en-US" sz="2000"/>
              <a:t>5 là toán hạng</a:t>
            </a:r>
          </a:p>
          <a:p>
            <a:pPr lvl="1">
              <a:buFont typeface="Wingdings" panose="05000000000000000000" pitchFamily="2" charset="2"/>
              <a:buChar char="Ø"/>
            </a:pPr>
            <a:r>
              <a:rPr lang="en-US" sz="2000"/>
              <a:t>ADD R1, 5 ; 		R1 </a:t>
            </a:r>
            <a:r>
              <a:rPr lang="en-US" sz="2000">
                <a:sym typeface="Wingdings" panose="05000000000000000000" pitchFamily="2" charset="2"/>
              </a:rPr>
              <a:t> </a:t>
            </a:r>
            <a:r>
              <a:rPr lang="en-US" sz="2000"/>
              <a:t>R1+5</a:t>
            </a:r>
          </a:p>
          <a:p>
            <a:r>
              <a:rPr lang="en-US" sz="2400"/>
              <a:t>Chỉ có thể là toán hạng nguồn</a:t>
            </a:r>
          </a:p>
          <a:p>
            <a:r>
              <a:rPr lang="en-US" sz="2400"/>
              <a:t>Không tham chiếu bộ nhớ</a:t>
            </a:r>
          </a:p>
          <a:p>
            <a:r>
              <a:rPr lang="en-US" sz="2400"/>
              <a:t>Truy nhập toán hạng rất nhanh</a:t>
            </a:r>
          </a:p>
          <a:p>
            <a:r>
              <a:rPr lang="en-US" sz="2400"/>
              <a:t>Dải giá trị của toán hạng bị hạn chế</a:t>
            </a:r>
          </a:p>
        </p:txBody>
      </p:sp>
      <p:grpSp>
        <p:nvGrpSpPr>
          <p:cNvPr id="9" name="Group 8"/>
          <p:cNvGrpSpPr/>
          <p:nvPr/>
        </p:nvGrpSpPr>
        <p:grpSpPr>
          <a:xfrm>
            <a:off x="1907704" y="5607323"/>
            <a:ext cx="4799012" cy="918021"/>
            <a:chOff x="1677988" y="1830388"/>
            <a:chExt cx="4799012" cy="1062037"/>
          </a:xfrm>
        </p:grpSpPr>
        <p:sp>
          <p:nvSpPr>
            <p:cNvPr id="10" name="Rectangle 1032"/>
            <p:cNvSpPr>
              <a:spLocks noChangeArrowheads="1"/>
            </p:cNvSpPr>
            <p:nvPr/>
          </p:nvSpPr>
          <p:spPr bwMode="auto">
            <a:xfrm>
              <a:off x="3887788" y="2363788"/>
              <a:ext cx="12303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Operand</a:t>
              </a:r>
            </a:p>
          </p:txBody>
        </p:sp>
        <p:sp>
          <p:nvSpPr>
            <p:cNvPr id="11" name="Rectangle 1033"/>
            <p:cNvSpPr>
              <a:spLocks noChangeArrowheads="1"/>
            </p:cNvSpPr>
            <p:nvPr/>
          </p:nvSpPr>
          <p:spPr bwMode="auto">
            <a:xfrm>
              <a:off x="1677988" y="2363788"/>
              <a:ext cx="11287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Opcode</a:t>
              </a:r>
            </a:p>
          </p:txBody>
        </p:sp>
        <p:grpSp>
          <p:nvGrpSpPr>
            <p:cNvPr id="12" name="Group 11"/>
            <p:cNvGrpSpPr/>
            <p:nvPr/>
          </p:nvGrpSpPr>
          <p:grpSpPr>
            <a:xfrm>
              <a:off x="1754188" y="1830388"/>
              <a:ext cx="4722812" cy="1062037"/>
              <a:chOff x="1754188" y="1830388"/>
              <a:chExt cx="4722812" cy="1062037"/>
            </a:xfrm>
          </p:grpSpPr>
          <p:grpSp>
            <p:nvGrpSpPr>
              <p:cNvPr id="13" name="Group 1031"/>
              <p:cNvGrpSpPr>
                <a:grpSpLocks/>
              </p:cNvGrpSpPr>
              <p:nvPr/>
            </p:nvGrpSpPr>
            <p:grpSpPr bwMode="auto">
              <a:xfrm>
                <a:off x="1754188" y="2287588"/>
                <a:ext cx="4722812" cy="604837"/>
                <a:chOff x="1105" y="1441"/>
                <a:chExt cx="2975" cy="381"/>
              </a:xfrm>
            </p:grpSpPr>
            <p:sp>
              <p:nvSpPr>
                <p:cNvPr id="15" name="Rectangle 1029"/>
                <p:cNvSpPr>
                  <a:spLocks noChangeArrowheads="1"/>
                </p:cNvSpPr>
                <p:nvPr/>
              </p:nvSpPr>
              <p:spPr bwMode="auto">
                <a:xfrm>
                  <a:off x="1105" y="1441"/>
                  <a:ext cx="2975"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30"/>
                <p:cNvSpPr>
                  <a:spLocks noChangeShapeType="1"/>
                </p:cNvSpPr>
                <p:nvPr/>
              </p:nvSpPr>
              <p:spPr bwMode="auto">
                <a:xfrm>
                  <a:off x="1729" y="1446"/>
                  <a:ext cx="0" cy="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Rectangle 1034"/>
              <p:cNvSpPr>
                <a:spLocks noChangeArrowheads="1"/>
              </p:cNvSpPr>
              <p:nvPr/>
            </p:nvSpPr>
            <p:spPr bwMode="auto">
              <a:xfrm>
                <a:off x="3125788" y="1830388"/>
                <a:ext cx="15001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Instruction</a:t>
                </a:r>
              </a:p>
            </p:txBody>
          </p:sp>
        </p:grpSp>
      </p:grpSp>
    </p:spTree>
    <p:extLst>
      <p:ext uri="{BB962C8B-B14F-4D97-AF65-F5344CB8AC3E}">
        <p14:creationId xmlns:p14="http://schemas.microsoft.com/office/powerpoint/2010/main" val="25649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p:txBody>
          <a:bodyPr/>
          <a:lstStyle/>
          <a:p>
            <a:r>
              <a:rPr lang="en-US"/>
              <a:t>Định địa chỉ tức thì</a:t>
            </a:r>
          </a:p>
          <a:p>
            <a:r>
              <a:rPr lang="en-US" b="1">
                <a:solidFill>
                  <a:srgbClr val="FF0000"/>
                </a:solidFill>
              </a:rPr>
              <a:t>Định địa chỉ trực tiếp</a:t>
            </a:r>
          </a:p>
          <a:p>
            <a:r>
              <a:rPr lang="en-US"/>
              <a:t>Định địa chỉ gián tiếp</a:t>
            </a:r>
          </a:p>
          <a:p>
            <a:r>
              <a:rPr lang="en-US"/>
              <a:t>Định địa chỉ thanh ghi</a:t>
            </a:r>
          </a:p>
          <a:p>
            <a:r>
              <a:rPr lang="en-US"/>
              <a:t>Định địa chỉ gián tiếp qua thanh ghi </a:t>
            </a:r>
          </a:p>
          <a:p>
            <a:r>
              <a:rPr lang="en-US"/>
              <a:t>Định địa chỉ dịch chuyển</a:t>
            </a:r>
          </a:p>
          <a:p>
            <a:r>
              <a:rPr lang="en-US"/>
              <a:t>Định địa chỉ ngăn xếp</a:t>
            </a:r>
          </a:p>
        </p:txBody>
      </p:sp>
    </p:spTree>
    <p:extLst>
      <p:ext uri="{BB962C8B-B14F-4D97-AF65-F5344CB8AC3E}">
        <p14:creationId xmlns:p14="http://schemas.microsoft.com/office/powerpoint/2010/main" val="2105496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địa chỉ trực tiếp</a:t>
            </a:r>
          </a:p>
        </p:txBody>
      </p:sp>
      <p:sp>
        <p:nvSpPr>
          <p:cNvPr id="3" name="Content Placeholder 2"/>
          <p:cNvSpPr>
            <a:spLocks noGrp="1"/>
          </p:cNvSpPr>
          <p:nvPr>
            <p:ph idx="1"/>
          </p:nvPr>
        </p:nvSpPr>
        <p:spPr>
          <a:xfrm>
            <a:off x="457200" y="1066800"/>
            <a:ext cx="4834880" cy="5638800"/>
          </a:xfrm>
        </p:spPr>
        <p:txBody>
          <a:bodyPr/>
          <a:lstStyle/>
          <a:p>
            <a:r>
              <a:rPr lang="en-US" sz="2400"/>
              <a:t>Trường địa chỉ chứa địa chỉ của toán hạng</a:t>
            </a:r>
          </a:p>
          <a:p>
            <a:r>
              <a:rPr lang="en-US" sz="2400"/>
              <a:t>Địa chỉ hữu hiệu (Effective Address – EA) = trường địa chỉ 	EA=A</a:t>
            </a:r>
          </a:p>
          <a:p>
            <a:r>
              <a:rPr lang="en-US" sz="2400"/>
              <a:t>VD: </a:t>
            </a:r>
            <a:r>
              <a:rPr lang="en-US" altLang="en-US" sz="2400"/>
              <a:t>ADD  R1  A ;	R1 </a:t>
            </a:r>
            <a:r>
              <a:rPr lang="en-US" altLang="en-US" sz="2400">
                <a:sym typeface="Wingdings" panose="05000000000000000000" pitchFamily="2" charset="2"/>
              </a:rPr>
              <a:t> R1+(A)</a:t>
            </a:r>
          </a:p>
          <a:p>
            <a:pPr lvl="1"/>
            <a:r>
              <a:rPr lang="en-US" altLang="en-US" sz="2000"/>
              <a:t>Cộng nội dung thanh ghi R1 với nội dung của ngăn nhớ có địa chỉ là A</a:t>
            </a:r>
          </a:p>
          <a:p>
            <a:pPr lvl="1"/>
            <a:r>
              <a:rPr lang="en-US" altLang="en-US" sz="2000"/>
              <a:t>Tìm toán hạng trong bộ nhớ ở địa chỉ A</a:t>
            </a:r>
          </a:p>
          <a:p>
            <a:r>
              <a:rPr lang="en-US" altLang="en-US" sz="2400"/>
              <a:t>CPU tham chiếu bộ nhớ duy nhất để truy cập dữ liệu</a:t>
            </a:r>
          </a:p>
          <a:p>
            <a:r>
              <a:rPr lang="en-US" altLang="en-US" sz="2400"/>
              <a:t>Không có tính toán bổ sung với EA</a:t>
            </a:r>
          </a:p>
          <a:p>
            <a:r>
              <a:rPr lang="en-US" altLang="en-US" sz="2400"/>
              <a:t>Không gian địa chỉ hạn chế</a:t>
            </a:r>
          </a:p>
          <a:p>
            <a:pPr lvl="1"/>
            <a:endParaRPr lang="en-US" sz="2000"/>
          </a:p>
          <a:p>
            <a:endParaRPr lang="en-US" sz="2400"/>
          </a:p>
        </p:txBody>
      </p:sp>
      <p:pic>
        <p:nvPicPr>
          <p:cNvPr id="4" name="Picture 3"/>
          <p:cNvPicPr>
            <a:picLocks noChangeAspect="1"/>
          </p:cNvPicPr>
          <p:nvPr/>
        </p:nvPicPr>
        <p:blipFill>
          <a:blip r:embed="rId2"/>
          <a:stretch>
            <a:fillRect/>
          </a:stretch>
        </p:blipFill>
        <p:spPr>
          <a:xfrm>
            <a:off x="5148064" y="1662332"/>
            <a:ext cx="3888432" cy="4286948"/>
          </a:xfrm>
          <a:prstGeom prst="rect">
            <a:avLst/>
          </a:prstGeom>
        </p:spPr>
      </p:pic>
    </p:spTree>
    <p:extLst>
      <p:ext uri="{BB962C8B-B14F-4D97-AF65-F5344CB8AC3E}">
        <p14:creationId xmlns:p14="http://schemas.microsoft.com/office/powerpoint/2010/main" val="31001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p:txBody>
          <a:bodyPr/>
          <a:lstStyle/>
          <a:p>
            <a:r>
              <a:rPr lang="en-US"/>
              <a:t>Định địa chỉ tức thì</a:t>
            </a:r>
          </a:p>
          <a:p>
            <a:r>
              <a:rPr lang="en-US"/>
              <a:t>Định địa chỉ trực tiếp</a:t>
            </a:r>
          </a:p>
          <a:p>
            <a:r>
              <a:rPr lang="en-US" b="1">
                <a:solidFill>
                  <a:srgbClr val="FF0000"/>
                </a:solidFill>
              </a:rPr>
              <a:t>Định địa chỉ gián tiếp</a:t>
            </a:r>
          </a:p>
          <a:p>
            <a:r>
              <a:rPr lang="en-US"/>
              <a:t>Định địa chỉ thanh ghi</a:t>
            </a:r>
          </a:p>
          <a:p>
            <a:r>
              <a:rPr lang="en-US"/>
              <a:t>Định địa chỉ gián tiếp qua thanh ghi </a:t>
            </a:r>
          </a:p>
          <a:p>
            <a:r>
              <a:rPr lang="en-US"/>
              <a:t>Định địa chỉ dịch chuyển</a:t>
            </a:r>
          </a:p>
          <a:p>
            <a:r>
              <a:rPr lang="en-US"/>
              <a:t>Định địa chỉ ngăn xếp</a:t>
            </a:r>
          </a:p>
        </p:txBody>
      </p:sp>
    </p:spTree>
    <p:extLst>
      <p:ext uri="{BB962C8B-B14F-4D97-AF65-F5344CB8AC3E}">
        <p14:creationId xmlns:p14="http://schemas.microsoft.com/office/powerpoint/2010/main" val="186362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GB" altLang="en-US"/>
              <a:t>Cấu trúc bên trong của CPU</a:t>
            </a:r>
          </a:p>
        </p:txBody>
      </p:sp>
      <p:pic>
        <p:nvPicPr>
          <p:cNvPr id="136196" name="Picture 4"/>
          <p:cNvPicPr>
            <a:picLocks noChangeAspect="1" noChangeArrowheads="1"/>
          </p:cNvPicPr>
          <p:nvPr/>
        </p:nvPicPr>
        <p:blipFill>
          <a:blip r:embed="rId3">
            <a:extLst>
              <a:ext uri="{28A0092B-C50C-407E-A947-70E740481C1C}">
                <a14:useLocalDpi xmlns:a14="http://schemas.microsoft.com/office/drawing/2010/main" val="0"/>
              </a:ext>
            </a:extLst>
          </a:blip>
          <a:srcRect l="12009" t="6415" r="12009" b="12039"/>
          <a:stretch>
            <a:fillRect/>
          </a:stretch>
        </p:blipFill>
        <p:spPr bwMode="auto">
          <a:xfrm>
            <a:off x="4287967" y="1354832"/>
            <a:ext cx="4829571" cy="459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a:extLst>
              <a:ext uri="{FF2B5EF4-FFF2-40B4-BE49-F238E27FC236}">
                <a16:creationId xmlns:a16="http://schemas.microsoft.com/office/drawing/2014/main" id="{AF99BC3E-8CF2-4393-AFC9-45503E99F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105" t="25034" r="12105" b="23949"/>
          <a:stretch>
            <a:fillRect/>
          </a:stretch>
        </p:blipFill>
        <p:spPr bwMode="auto">
          <a:xfrm>
            <a:off x="26462" y="1354833"/>
            <a:ext cx="4041482" cy="459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Freeform: Shape 20">
            <a:extLst>
              <a:ext uri="{FF2B5EF4-FFF2-40B4-BE49-F238E27FC236}">
                <a16:creationId xmlns:a16="http://schemas.microsoft.com/office/drawing/2014/main" id="{65E97759-3969-4351-834D-7F47FFAC389F}"/>
              </a:ext>
            </a:extLst>
          </p:cNvPr>
          <p:cNvSpPr/>
          <p:nvPr/>
        </p:nvSpPr>
        <p:spPr bwMode="auto">
          <a:xfrm>
            <a:off x="314197" y="3258589"/>
            <a:ext cx="4473827" cy="3447011"/>
          </a:xfrm>
          <a:custGeom>
            <a:avLst/>
            <a:gdLst>
              <a:gd name="connsiteX0" fmla="*/ 334196 w 4957663"/>
              <a:gd name="connsiteY0" fmla="*/ 0 h 3226917"/>
              <a:gd name="connsiteX1" fmla="*/ 433948 w 4957663"/>
              <a:gd name="connsiteY1" fmla="*/ 2826327 h 3226917"/>
              <a:gd name="connsiteX2" fmla="*/ 4590312 w 4957663"/>
              <a:gd name="connsiteY2" fmla="*/ 3059084 h 3226917"/>
              <a:gd name="connsiteX3" fmla="*/ 4773192 w 4957663"/>
              <a:gd name="connsiteY3" fmla="*/ 1413164 h 3226917"/>
              <a:gd name="connsiteX4" fmla="*/ 4789818 w 4957663"/>
              <a:gd name="connsiteY4" fmla="*/ 1163782 h 3226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663" h="3226917">
                <a:moveTo>
                  <a:pt x="334196" y="0"/>
                </a:moveTo>
                <a:cubicBezTo>
                  <a:pt x="29395" y="1158240"/>
                  <a:pt x="-275405" y="2316480"/>
                  <a:pt x="433948" y="2826327"/>
                </a:cubicBezTo>
                <a:cubicBezTo>
                  <a:pt x="1143301" y="3336174"/>
                  <a:pt x="3867105" y="3294611"/>
                  <a:pt x="4590312" y="3059084"/>
                </a:cubicBezTo>
                <a:cubicBezTo>
                  <a:pt x="5313519" y="2823557"/>
                  <a:pt x="4739941" y="1729048"/>
                  <a:pt x="4773192" y="1413164"/>
                </a:cubicBezTo>
                <a:cubicBezTo>
                  <a:pt x="4806443" y="1097280"/>
                  <a:pt x="4798130" y="1130531"/>
                  <a:pt x="4789818" y="116378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2" name="Freeform: Shape 21">
            <a:extLst>
              <a:ext uri="{FF2B5EF4-FFF2-40B4-BE49-F238E27FC236}">
                <a16:creationId xmlns:a16="http://schemas.microsoft.com/office/drawing/2014/main" id="{E5B0109E-B84F-44DD-A50A-B14A6555C7B5}"/>
              </a:ext>
            </a:extLst>
          </p:cNvPr>
          <p:cNvSpPr/>
          <p:nvPr/>
        </p:nvSpPr>
        <p:spPr bwMode="auto">
          <a:xfrm>
            <a:off x="1485207" y="1109914"/>
            <a:ext cx="7444034" cy="1051395"/>
          </a:xfrm>
          <a:custGeom>
            <a:avLst/>
            <a:gdLst>
              <a:gd name="connsiteX0" fmla="*/ 94211 w 7444034"/>
              <a:gd name="connsiteY0" fmla="*/ 1051395 h 1051395"/>
              <a:gd name="connsiteX1" fmla="*/ 942109 w 7444034"/>
              <a:gd name="connsiteY1" fmla="*/ 87119 h 1051395"/>
              <a:gd name="connsiteX2" fmla="*/ 6877397 w 7444034"/>
              <a:gd name="connsiteY2" fmla="*/ 103744 h 1051395"/>
              <a:gd name="connsiteX3" fmla="*/ 7243157 w 7444034"/>
              <a:gd name="connsiteY3" fmla="*/ 602508 h 1051395"/>
              <a:gd name="connsiteX4" fmla="*/ 7226531 w 7444034"/>
              <a:gd name="connsiteY4" fmla="*/ 602508 h 105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4034" h="1051395">
                <a:moveTo>
                  <a:pt x="94211" y="1051395"/>
                </a:moveTo>
                <a:cubicBezTo>
                  <a:pt x="-47106" y="648228"/>
                  <a:pt x="-188422" y="245061"/>
                  <a:pt x="942109" y="87119"/>
                </a:cubicBezTo>
                <a:cubicBezTo>
                  <a:pt x="2072640" y="-70823"/>
                  <a:pt x="5827222" y="17846"/>
                  <a:pt x="6877397" y="103744"/>
                </a:cubicBezTo>
                <a:cubicBezTo>
                  <a:pt x="7927572" y="189642"/>
                  <a:pt x="7184968" y="519381"/>
                  <a:pt x="7243157" y="602508"/>
                </a:cubicBezTo>
                <a:cubicBezTo>
                  <a:pt x="7301346" y="685635"/>
                  <a:pt x="7263938" y="644071"/>
                  <a:pt x="7226531" y="602508"/>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3" name="Freeform: Shape 22">
            <a:extLst>
              <a:ext uri="{FF2B5EF4-FFF2-40B4-BE49-F238E27FC236}">
                <a16:creationId xmlns:a16="http://schemas.microsoft.com/office/drawing/2014/main" id="{1F63A4CB-35D9-4370-935D-126C2EBCC755}"/>
              </a:ext>
            </a:extLst>
          </p:cNvPr>
          <p:cNvSpPr/>
          <p:nvPr/>
        </p:nvSpPr>
        <p:spPr bwMode="auto">
          <a:xfrm>
            <a:off x="1512916" y="3807229"/>
            <a:ext cx="7389474" cy="2902565"/>
          </a:xfrm>
          <a:custGeom>
            <a:avLst/>
            <a:gdLst>
              <a:gd name="connsiteX0" fmla="*/ 0 w 7389474"/>
              <a:gd name="connsiteY0" fmla="*/ 0 h 2902565"/>
              <a:gd name="connsiteX1" fmla="*/ 1429789 w 7389474"/>
              <a:gd name="connsiteY1" fmla="*/ 2626822 h 2902565"/>
              <a:gd name="connsiteX2" fmla="*/ 6833062 w 7389474"/>
              <a:gd name="connsiteY2" fmla="*/ 2660073 h 2902565"/>
              <a:gd name="connsiteX3" fmla="*/ 7215448 w 7389474"/>
              <a:gd name="connsiteY3" fmla="*/ 1180407 h 2902565"/>
              <a:gd name="connsiteX4" fmla="*/ 7215448 w 7389474"/>
              <a:gd name="connsiteY4" fmla="*/ 1180407 h 2902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9474" h="2902565">
                <a:moveTo>
                  <a:pt x="0" y="0"/>
                </a:moveTo>
                <a:cubicBezTo>
                  <a:pt x="145472" y="1091738"/>
                  <a:pt x="290945" y="2183477"/>
                  <a:pt x="1429789" y="2626822"/>
                </a:cubicBezTo>
                <a:cubicBezTo>
                  <a:pt x="2568633" y="3070168"/>
                  <a:pt x="5868786" y="2901142"/>
                  <a:pt x="6833062" y="2660073"/>
                </a:cubicBezTo>
                <a:cubicBezTo>
                  <a:pt x="7797338" y="2419004"/>
                  <a:pt x="7215448" y="1180407"/>
                  <a:pt x="7215448" y="1180407"/>
                </a:cubicBezTo>
                <a:lnTo>
                  <a:pt x="7215448" y="1180407"/>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99646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địa chỉ gián tiếp</a:t>
            </a:r>
          </a:p>
        </p:txBody>
      </p:sp>
      <p:sp>
        <p:nvSpPr>
          <p:cNvPr id="3" name="Content Placeholder 2"/>
          <p:cNvSpPr>
            <a:spLocks noGrp="1"/>
          </p:cNvSpPr>
          <p:nvPr>
            <p:ph idx="1"/>
          </p:nvPr>
        </p:nvSpPr>
        <p:spPr>
          <a:xfrm>
            <a:off x="457200" y="1066800"/>
            <a:ext cx="4690864" cy="5638800"/>
          </a:xfrm>
        </p:spPr>
        <p:txBody>
          <a:bodyPr/>
          <a:lstStyle/>
          <a:p>
            <a:r>
              <a:rPr lang="vi-VN" sz="2400"/>
              <a:t>Ngăn nhớ được trỏ</a:t>
            </a:r>
            <a:r>
              <a:rPr lang="en-US" sz="2400"/>
              <a:t> </a:t>
            </a:r>
            <a:r>
              <a:rPr lang="vi-VN" sz="2400"/>
              <a:t>bởi </a:t>
            </a:r>
            <a:r>
              <a:rPr lang="en-US" sz="2400"/>
              <a:t>t</a:t>
            </a:r>
            <a:r>
              <a:rPr lang="vi-VN" sz="2400"/>
              <a:t>rường địa chỉ</a:t>
            </a:r>
            <a:r>
              <a:rPr lang="en-US" sz="2400"/>
              <a:t> </a:t>
            </a:r>
            <a:r>
              <a:rPr lang="vi-VN" sz="2400"/>
              <a:t>của lệnh chứa địa chỉ của toán hạng</a:t>
            </a:r>
            <a:endParaRPr lang="en-US" sz="2400"/>
          </a:p>
          <a:p>
            <a:r>
              <a:rPr lang="en-US" sz="2400"/>
              <a:t>EA=(A)</a:t>
            </a:r>
            <a:endParaRPr lang="vi-VN" sz="2400"/>
          </a:p>
          <a:p>
            <a:r>
              <a:rPr lang="vi-VN" sz="2400"/>
              <a:t>Có thể</a:t>
            </a:r>
            <a:r>
              <a:rPr lang="en-US" sz="2400"/>
              <a:t> </a:t>
            </a:r>
            <a:r>
              <a:rPr lang="vi-VN" sz="2400"/>
              <a:t>gián tiếp nhiều lần </a:t>
            </a:r>
          </a:p>
          <a:p>
            <a:r>
              <a:rPr lang="vi-VN" sz="2400"/>
              <a:t>Giống như</a:t>
            </a:r>
            <a:r>
              <a:rPr lang="en-US" sz="2400"/>
              <a:t> </a:t>
            </a:r>
            <a:r>
              <a:rPr lang="vi-VN" sz="2400"/>
              <a:t>khái niệm biến con trỏ</a:t>
            </a:r>
            <a:r>
              <a:rPr lang="en-US" sz="2400"/>
              <a:t> </a:t>
            </a:r>
            <a:r>
              <a:rPr lang="vi-VN" sz="2400"/>
              <a:t>và</a:t>
            </a:r>
            <a:r>
              <a:rPr lang="en-US" sz="2400"/>
              <a:t> </a:t>
            </a:r>
            <a:r>
              <a:rPr lang="vi-VN" sz="2400"/>
              <a:t>biến động trong lập trình </a:t>
            </a:r>
          </a:p>
          <a:p>
            <a:r>
              <a:rPr lang="vi-VN" sz="2400"/>
              <a:t>CPU phải thực hiện tham chiếu bộ</a:t>
            </a:r>
            <a:r>
              <a:rPr lang="en-US" sz="2400"/>
              <a:t> </a:t>
            </a:r>
            <a:r>
              <a:rPr lang="vi-VN" sz="2400"/>
              <a:t>nhớ</a:t>
            </a:r>
            <a:r>
              <a:rPr lang="en-US" sz="2400"/>
              <a:t> </a:t>
            </a:r>
            <a:r>
              <a:rPr lang="vi-VN" sz="2400"/>
              <a:t>nhiều lần để</a:t>
            </a:r>
            <a:r>
              <a:rPr lang="en-US" sz="2400"/>
              <a:t> </a:t>
            </a:r>
            <a:r>
              <a:rPr lang="vi-VN" sz="2400"/>
              <a:t>tìm toán hạng </a:t>
            </a:r>
            <a:r>
              <a:rPr lang="en-US" sz="2400">
                <a:sym typeface="Wingdings" panose="05000000000000000000" pitchFamily="2" charset="2"/>
              </a:rPr>
              <a:t> </a:t>
            </a:r>
            <a:r>
              <a:rPr lang="vi-VN" sz="2400"/>
              <a:t>chậm </a:t>
            </a:r>
          </a:p>
          <a:p>
            <a:r>
              <a:rPr lang="vi-VN" sz="2400"/>
              <a:t>Vùng nhớ</a:t>
            </a:r>
            <a:r>
              <a:rPr lang="en-US" sz="2400"/>
              <a:t> </a:t>
            </a:r>
            <a:r>
              <a:rPr lang="vi-VN" sz="2400"/>
              <a:t>có thể được tham chiếu là</a:t>
            </a:r>
            <a:r>
              <a:rPr lang="en-US" sz="2400"/>
              <a:t> </a:t>
            </a:r>
            <a:r>
              <a:rPr lang="vi-VN" sz="2400"/>
              <a:t>lớn</a:t>
            </a:r>
            <a:endParaRPr lang="en-US" sz="2400"/>
          </a:p>
          <a:p>
            <a:r>
              <a:rPr lang="en-US" sz="2400"/>
              <a:t>2</a:t>
            </a:r>
            <a:r>
              <a:rPr lang="en-US" sz="2400" baseline="30000"/>
              <a:t>n</a:t>
            </a:r>
            <a:r>
              <a:rPr lang="en-US" sz="2400"/>
              <a:t>, n là độ dài từ nhớ</a:t>
            </a:r>
          </a:p>
        </p:txBody>
      </p:sp>
      <p:pic>
        <p:nvPicPr>
          <p:cNvPr id="4" name="Picture 3"/>
          <p:cNvPicPr>
            <a:picLocks noChangeAspect="1"/>
          </p:cNvPicPr>
          <p:nvPr/>
        </p:nvPicPr>
        <p:blipFill>
          <a:blip r:embed="rId2"/>
          <a:stretch>
            <a:fillRect/>
          </a:stretch>
        </p:blipFill>
        <p:spPr>
          <a:xfrm>
            <a:off x="5148064" y="1066800"/>
            <a:ext cx="3888432" cy="5674569"/>
          </a:xfrm>
          <a:prstGeom prst="rect">
            <a:avLst/>
          </a:prstGeom>
        </p:spPr>
      </p:pic>
    </p:spTree>
    <p:extLst>
      <p:ext uri="{BB962C8B-B14F-4D97-AF65-F5344CB8AC3E}">
        <p14:creationId xmlns:p14="http://schemas.microsoft.com/office/powerpoint/2010/main" val="2926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p:txBody>
          <a:bodyPr/>
          <a:lstStyle/>
          <a:p>
            <a:r>
              <a:rPr lang="en-US"/>
              <a:t>Định địa chỉ tức thì</a:t>
            </a:r>
          </a:p>
          <a:p>
            <a:r>
              <a:rPr lang="en-US"/>
              <a:t>Định địa chỉ trực tiếp</a:t>
            </a:r>
          </a:p>
          <a:p>
            <a:r>
              <a:rPr lang="en-US"/>
              <a:t>Định địa chỉ gián tiếp</a:t>
            </a:r>
          </a:p>
          <a:p>
            <a:r>
              <a:rPr lang="en-US" b="1">
                <a:solidFill>
                  <a:srgbClr val="FF0000"/>
                </a:solidFill>
              </a:rPr>
              <a:t>Định địa chỉ thanh ghi</a:t>
            </a:r>
          </a:p>
          <a:p>
            <a:r>
              <a:rPr lang="en-US"/>
              <a:t>Định địa chỉ gián tiếp qua thanh ghi </a:t>
            </a:r>
          </a:p>
          <a:p>
            <a:r>
              <a:rPr lang="en-US"/>
              <a:t>Định địa chỉ dịch chuyển</a:t>
            </a:r>
          </a:p>
          <a:p>
            <a:r>
              <a:rPr lang="en-US"/>
              <a:t>Định địa chỉ ngăn xếp</a:t>
            </a:r>
          </a:p>
        </p:txBody>
      </p:sp>
    </p:spTree>
    <p:extLst>
      <p:ext uri="{BB962C8B-B14F-4D97-AF65-F5344CB8AC3E}">
        <p14:creationId xmlns:p14="http://schemas.microsoft.com/office/powerpoint/2010/main" val="641814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địa chỉ thanh ghi</a:t>
            </a:r>
          </a:p>
        </p:txBody>
      </p:sp>
      <p:sp>
        <p:nvSpPr>
          <p:cNvPr id="3" name="Content Placeholder 2"/>
          <p:cNvSpPr>
            <a:spLocks noGrp="1"/>
          </p:cNvSpPr>
          <p:nvPr>
            <p:ph idx="1"/>
          </p:nvPr>
        </p:nvSpPr>
        <p:spPr>
          <a:xfrm>
            <a:off x="457200" y="1066800"/>
            <a:ext cx="4546848" cy="5638800"/>
          </a:xfrm>
        </p:spPr>
        <p:txBody>
          <a:bodyPr/>
          <a:lstStyle/>
          <a:p>
            <a:r>
              <a:rPr lang="vi-VN"/>
              <a:t>Toán hạng được chứa trong thanh ghi có tên trong </a:t>
            </a:r>
            <a:r>
              <a:rPr lang="en-US"/>
              <a:t>t</a:t>
            </a:r>
            <a:r>
              <a:rPr lang="vi-VN"/>
              <a:t>rường địa ch</a:t>
            </a:r>
            <a:r>
              <a:rPr lang="en-US"/>
              <a:t>ỉ</a:t>
            </a:r>
          </a:p>
          <a:p>
            <a:r>
              <a:rPr lang="en-US" altLang="en-US"/>
              <a:t>EA = R</a:t>
            </a:r>
            <a:endParaRPr lang="en-US"/>
          </a:p>
          <a:p>
            <a:r>
              <a:rPr lang="pt-BR"/>
              <a:t>Ví dụ:</a:t>
            </a:r>
          </a:p>
          <a:p>
            <a:pPr marL="0" indent="0">
              <a:buNone/>
            </a:pPr>
            <a:r>
              <a:rPr lang="pt-BR"/>
              <a:t>    ADD R1, R2; R1 </a:t>
            </a:r>
            <a:r>
              <a:rPr lang="pt-BR">
                <a:sym typeface="Wingdings" panose="05000000000000000000" pitchFamily="2" charset="2"/>
              </a:rPr>
              <a:t> </a:t>
            </a:r>
            <a:r>
              <a:rPr lang="pt-BR"/>
              <a:t>R1+R2</a:t>
            </a:r>
          </a:p>
          <a:p>
            <a:r>
              <a:rPr lang="vi-VN"/>
              <a:t>Số</a:t>
            </a:r>
            <a:r>
              <a:rPr lang="en-US"/>
              <a:t> </a:t>
            </a:r>
            <a:r>
              <a:rPr lang="vi-VN"/>
              <a:t>lượng thanh ghi ít </a:t>
            </a:r>
            <a:r>
              <a:rPr lang="en-US">
                <a:sym typeface="Wingdings" panose="05000000000000000000" pitchFamily="2" charset="2"/>
              </a:rPr>
              <a:t> </a:t>
            </a:r>
            <a:r>
              <a:rPr lang="vi-VN"/>
              <a:t>Trường địa chỉ</a:t>
            </a:r>
            <a:r>
              <a:rPr lang="en-US"/>
              <a:t> </a:t>
            </a:r>
            <a:r>
              <a:rPr lang="vi-VN"/>
              <a:t>chỉ cần ít </a:t>
            </a:r>
            <a:r>
              <a:rPr lang="vi-VN" b="1" i="1"/>
              <a:t>bit</a:t>
            </a:r>
          </a:p>
          <a:p>
            <a:r>
              <a:rPr lang="vi-VN"/>
              <a:t>Không tham chiếu bộ</a:t>
            </a:r>
            <a:r>
              <a:rPr lang="en-US"/>
              <a:t> </a:t>
            </a:r>
            <a:r>
              <a:rPr lang="vi-VN"/>
              <a:t>nhớ</a:t>
            </a:r>
          </a:p>
          <a:p>
            <a:r>
              <a:rPr lang="vi-VN"/>
              <a:t>Truy nhập toán hạng nhanh</a:t>
            </a:r>
          </a:p>
          <a:p>
            <a:r>
              <a:rPr lang="vi-VN"/>
              <a:t>Tăng số</a:t>
            </a:r>
            <a:r>
              <a:rPr lang="en-US"/>
              <a:t> </a:t>
            </a:r>
            <a:r>
              <a:rPr lang="vi-VN"/>
              <a:t>lượng thanh ghi </a:t>
            </a:r>
            <a:r>
              <a:rPr lang="en-US">
                <a:sym typeface="Wingdings" panose="05000000000000000000" pitchFamily="2" charset="2"/>
              </a:rPr>
              <a:t> </a:t>
            </a:r>
            <a:r>
              <a:rPr lang="vi-VN"/>
              <a:t>hiệu quả</a:t>
            </a:r>
            <a:r>
              <a:rPr lang="en-US"/>
              <a:t> </a:t>
            </a:r>
            <a:r>
              <a:rPr lang="vi-VN"/>
              <a:t>hơn</a:t>
            </a:r>
            <a:endParaRPr lang="en-US"/>
          </a:p>
        </p:txBody>
      </p:sp>
      <p:pic>
        <p:nvPicPr>
          <p:cNvPr id="5" name="Picture 4"/>
          <p:cNvPicPr>
            <a:picLocks noChangeAspect="1"/>
          </p:cNvPicPr>
          <p:nvPr/>
        </p:nvPicPr>
        <p:blipFill>
          <a:blip r:embed="rId2"/>
          <a:stretch>
            <a:fillRect/>
          </a:stretch>
        </p:blipFill>
        <p:spPr>
          <a:xfrm>
            <a:off x="5004048" y="1066800"/>
            <a:ext cx="4104456" cy="5638800"/>
          </a:xfrm>
          <a:prstGeom prst="rect">
            <a:avLst/>
          </a:prstGeom>
        </p:spPr>
      </p:pic>
    </p:spTree>
    <p:extLst>
      <p:ext uri="{BB962C8B-B14F-4D97-AF65-F5344CB8AC3E}">
        <p14:creationId xmlns:p14="http://schemas.microsoft.com/office/powerpoint/2010/main" val="82648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p:txBody>
          <a:bodyPr/>
          <a:lstStyle/>
          <a:p>
            <a:r>
              <a:rPr lang="en-US"/>
              <a:t>Định địa chỉ tức thì</a:t>
            </a:r>
          </a:p>
          <a:p>
            <a:r>
              <a:rPr lang="en-US"/>
              <a:t>Định địa chỉ trực tiếp</a:t>
            </a:r>
          </a:p>
          <a:p>
            <a:r>
              <a:rPr lang="en-US"/>
              <a:t>Định địa chỉ gián tiếp</a:t>
            </a:r>
          </a:p>
          <a:p>
            <a:r>
              <a:rPr lang="en-US"/>
              <a:t>Định địa chỉ thanh ghi</a:t>
            </a:r>
          </a:p>
          <a:p>
            <a:r>
              <a:rPr lang="en-US" b="1">
                <a:solidFill>
                  <a:srgbClr val="FF0000"/>
                </a:solidFill>
              </a:rPr>
              <a:t>Định địa chỉ gián tiếp qua thanh ghi </a:t>
            </a:r>
          </a:p>
          <a:p>
            <a:r>
              <a:rPr lang="en-US"/>
              <a:t>Định địa chỉ dịch chuyển</a:t>
            </a:r>
          </a:p>
          <a:p>
            <a:r>
              <a:rPr lang="en-US"/>
              <a:t>Định địa chỉ ngăn xếp</a:t>
            </a:r>
          </a:p>
        </p:txBody>
      </p:sp>
    </p:spTree>
    <p:extLst>
      <p:ext uri="{BB962C8B-B14F-4D97-AF65-F5344CB8AC3E}">
        <p14:creationId xmlns:p14="http://schemas.microsoft.com/office/powerpoint/2010/main" val="3324593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địa chỉ gián tiếp qua thanh ghi</a:t>
            </a:r>
          </a:p>
        </p:txBody>
      </p:sp>
      <p:sp>
        <p:nvSpPr>
          <p:cNvPr id="3" name="Content Placeholder 2"/>
          <p:cNvSpPr>
            <a:spLocks noGrp="1"/>
          </p:cNvSpPr>
          <p:nvPr>
            <p:ph idx="1"/>
          </p:nvPr>
        </p:nvSpPr>
        <p:spPr>
          <a:xfrm>
            <a:off x="457200" y="1066800"/>
            <a:ext cx="4474840" cy="5638800"/>
          </a:xfrm>
        </p:spPr>
        <p:txBody>
          <a:bodyPr/>
          <a:lstStyle/>
          <a:p>
            <a:r>
              <a:rPr lang="en-US"/>
              <a:t>Toán hạng là ngăn nhớ có địa chỉ nằm trong thanh ghi</a:t>
            </a:r>
          </a:p>
          <a:p>
            <a:r>
              <a:rPr lang="vi-VN"/>
              <a:t>Trường địa chỉ cho biết tên thanh ghi đó</a:t>
            </a:r>
            <a:endParaRPr lang="en-US"/>
          </a:p>
          <a:p>
            <a:r>
              <a:rPr lang="en-US" altLang="en-US"/>
              <a:t>EA = (R)</a:t>
            </a:r>
            <a:endParaRPr lang="en-US"/>
          </a:p>
          <a:p>
            <a:r>
              <a:rPr lang="vi-VN"/>
              <a:t>Thanh ghi có thể</a:t>
            </a:r>
            <a:r>
              <a:rPr lang="en-US"/>
              <a:t> </a:t>
            </a:r>
            <a:r>
              <a:rPr lang="vi-VN"/>
              <a:t>là ngầm định</a:t>
            </a:r>
            <a:endParaRPr lang="en-US"/>
          </a:p>
          <a:p>
            <a:r>
              <a:rPr lang="vi-VN"/>
              <a:t>Thanh ghi này được gọi là thanh ghi con trỏ</a:t>
            </a:r>
          </a:p>
          <a:p>
            <a:r>
              <a:rPr lang="vi-VN"/>
              <a:t>Vùng nhớ</a:t>
            </a:r>
            <a:r>
              <a:rPr lang="en-US"/>
              <a:t> </a:t>
            </a:r>
            <a:r>
              <a:rPr lang="vi-VN"/>
              <a:t>có thể được tham chiếu là</a:t>
            </a:r>
            <a:r>
              <a:rPr lang="en-US"/>
              <a:t> </a:t>
            </a:r>
            <a:r>
              <a:rPr lang="vi-VN"/>
              <a:t>lớn (2</a:t>
            </a:r>
            <a:r>
              <a:rPr lang="vi-VN" baseline="30000"/>
              <a:t>n</a:t>
            </a:r>
            <a:r>
              <a:rPr lang="vi-VN"/>
              <a:t>, với n là độ</a:t>
            </a:r>
            <a:r>
              <a:rPr lang="en-US"/>
              <a:t> </a:t>
            </a:r>
            <a:r>
              <a:rPr lang="vi-VN"/>
              <a:t>dài của thanh ghi</a:t>
            </a:r>
            <a:r>
              <a:rPr lang="en-US"/>
              <a:t>)</a:t>
            </a:r>
          </a:p>
        </p:txBody>
      </p:sp>
      <p:pic>
        <p:nvPicPr>
          <p:cNvPr id="4" name="Picture 3"/>
          <p:cNvPicPr>
            <a:picLocks noChangeAspect="1"/>
          </p:cNvPicPr>
          <p:nvPr/>
        </p:nvPicPr>
        <p:blipFill>
          <a:blip r:embed="rId2"/>
          <a:stretch>
            <a:fillRect/>
          </a:stretch>
        </p:blipFill>
        <p:spPr>
          <a:xfrm>
            <a:off x="4932040" y="1354832"/>
            <a:ext cx="4176464" cy="4954488"/>
          </a:xfrm>
          <a:prstGeom prst="rect">
            <a:avLst/>
          </a:prstGeom>
        </p:spPr>
      </p:pic>
    </p:spTree>
    <p:extLst>
      <p:ext uri="{BB962C8B-B14F-4D97-AF65-F5344CB8AC3E}">
        <p14:creationId xmlns:p14="http://schemas.microsoft.com/office/powerpoint/2010/main" val="61826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p:txBody>
          <a:bodyPr/>
          <a:lstStyle/>
          <a:p>
            <a:r>
              <a:rPr lang="en-US"/>
              <a:t>Định địa chỉ tức thì</a:t>
            </a:r>
          </a:p>
          <a:p>
            <a:r>
              <a:rPr lang="en-US"/>
              <a:t>Định địa chỉ trực tiếp</a:t>
            </a:r>
          </a:p>
          <a:p>
            <a:r>
              <a:rPr lang="en-US"/>
              <a:t>Định địa chỉ gián tiếp</a:t>
            </a:r>
          </a:p>
          <a:p>
            <a:r>
              <a:rPr lang="en-US"/>
              <a:t>Định địa chỉ thanh ghi</a:t>
            </a:r>
          </a:p>
          <a:p>
            <a:r>
              <a:rPr lang="en-US"/>
              <a:t>Định địa chỉ gián tiếp qua thanh ghi </a:t>
            </a:r>
          </a:p>
          <a:p>
            <a:r>
              <a:rPr lang="en-US" b="1">
                <a:solidFill>
                  <a:srgbClr val="FF0000"/>
                </a:solidFill>
              </a:rPr>
              <a:t>Định địa chỉ dịch chuyển</a:t>
            </a:r>
          </a:p>
          <a:p>
            <a:r>
              <a:rPr lang="en-US"/>
              <a:t>Định địa chỉ ngăn xếp</a:t>
            </a:r>
          </a:p>
        </p:txBody>
      </p:sp>
    </p:spTree>
    <p:extLst>
      <p:ext uri="{BB962C8B-B14F-4D97-AF65-F5344CB8AC3E}">
        <p14:creationId xmlns:p14="http://schemas.microsoft.com/office/powerpoint/2010/main" val="1195567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địa chỉ dịch chuyển</a:t>
            </a:r>
          </a:p>
        </p:txBody>
      </p:sp>
      <p:sp>
        <p:nvSpPr>
          <p:cNvPr id="3" name="Content Placeholder 2"/>
          <p:cNvSpPr>
            <a:spLocks noGrp="1"/>
          </p:cNvSpPr>
          <p:nvPr>
            <p:ph idx="1"/>
          </p:nvPr>
        </p:nvSpPr>
        <p:spPr>
          <a:xfrm>
            <a:off x="457200" y="1066800"/>
            <a:ext cx="4114800" cy="5638800"/>
          </a:xfrm>
        </p:spPr>
        <p:txBody>
          <a:bodyPr/>
          <a:lstStyle/>
          <a:p>
            <a:r>
              <a:rPr lang="vi-VN"/>
              <a:t>Để</a:t>
            </a:r>
            <a:r>
              <a:rPr lang="en-US"/>
              <a:t> </a:t>
            </a:r>
            <a:r>
              <a:rPr lang="vi-VN"/>
              <a:t>xác định toán hạng, </a:t>
            </a:r>
            <a:r>
              <a:rPr lang="en-US"/>
              <a:t>t</a:t>
            </a:r>
            <a:r>
              <a:rPr lang="vi-VN"/>
              <a:t>rường địa chỉ</a:t>
            </a:r>
            <a:r>
              <a:rPr lang="en-US"/>
              <a:t> </a:t>
            </a:r>
            <a:r>
              <a:rPr lang="vi-VN"/>
              <a:t>chứa hai </a:t>
            </a:r>
            <a:r>
              <a:rPr lang="en-US"/>
              <a:t>giá trị</a:t>
            </a:r>
            <a:r>
              <a:rPr lang="vi-VN"/>
              <a:t>:</a:t>
            </a:r>
          </a:p>
          <a:p>
            <a:pPr lvl="1"/>
            <a:r>
              <a:rPr lang="vi-VN"/>
              <a:t>Tên thanh ghi </a:t>
            </a:r>
          </a:p>
          <a:p>
            <a:pPr lvl="1"/>
            <a:r>
              <a:rPr lang="vi-VN"/>
              <a:t>Hằng s</a:t>
            </a:r>
            <a:r>
              <a:rPr lang="en-US"/>
              <a:t>ố</a:t>
            </a:r>
          </a:p>
          <a:p>
            <a:r>
              <a:rPr lang="en-US" altLang="en-US"/>
              <a:t>EA = A + (R)</a:t>
            </a:r>
          </a:p>
          <a:p>
            <a:r>
              <a:rPr lang="vi-VN"/>
              <a:t>Thanh ghi có thể được ngầm địn</a:t>
            </a:r>
            <a:r>
              <a:rPr lang="en-US"/>
              <a:t>h</a:t>
            </a:r>
          </a:p>
        </p:txBody>
      </p:sp>
      <p:pic>
        <p:nvPicPr>
          <p:cNvPr id="4" name="Picture 3"/>
          <p:cNvPicPr>
            <a:picLocks noChangeAspect="1"/>
          </p:cNvPicPr>
          <p:nvPr/>
        </p:nvPicPr>
        <p:blipFill>
          <a:blip r:embed="rId2"/>
          <a:stretch>
            <a:fillRect/>
          </a:stretch>
        </p:blipFill>
        <p:spPr>
          <a:xfrm>
            <a:off x="4932040" y="1268760"/>
            <a:ext cx="4176464" cy="5112568"/>
          </a:xfrm>
          <a:prstGeom prst="rect">
            <a:avLst/>
          </a:prstGeom>
        </p:spPr>
      </p:pic>
    </p:spTree>
    <p:extLst>
      <p:ext uri="{BB962C8B-B14F-4D97-AF65-F5344CB8AC3E}">
        <p14:creationId xmlns:p14="http://schemas.microsoft.com/office/powerpoint/2010/main" val="2317666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dạng của định địa chỉ dịch chuyển</a:t>
            </a:r>
          </a:p>
        </p:txBody>
      </p:sp>
      <p:sp>
        <p:nvSpPr>
          <p:cNvPr id="3" name="Content Placeholder 2"/>
          <p:cNvSpPr>
            <a:spLocks noGrp="1"/>
          </p:cNvSpPr>
          <p:nvPr>
            <p:ph idx="1"/>
          </p:nvPr>
        </p:nvSpPr>
        <p:spPr/>
        <p:txBody>
          <a:bodyPr/>
          <a:lstStyle/>
          <a:p>
            <a:r>
              <a:rPr lang="vi-VN"/>
              <a:t>Địa chỉ hoá tương đối với PC</a:t>
            </a:r>
          </a:p>
          <a:p>
            <a:pPr lvl="1"/>
            <a:r>
              <a:rPr lang="vi-VN"/>
              <a:t>Thanh ghi là </a:t>
            </a:r>
            <a:r>
              <a:rPr lang="en-US"/>
              <a:t>b</a:t>
            </a:r>
            <a:r>
              <a:rPr lang="vi-VN"/>
              <a:t>ộ đếm chương trình </a:t>
            </a:r>
            <a:r>
              <a:rPr lang="en-US"/>
              <a:t>(</a:t>
            </a:r>
            <a:r>
              <a:rPr lang="vi-VN"/>
              <a:t>PC</a:t>
            </a:r>
            <a:r>
              <a:rPr lang="en-US"/>
              <a:t>)</a:t>
            </a:r>
            <a:endParaRPr lang="vi-VN"/>
          </a:p>
          <a:p>
            <a:pPr lvl="1"/>
            <a:r>
              <a:rPr lang="vi-VN"/>
              <a:t>Toán hạng có địa chỉ cách ngăn nhớ được trỏ</a:t>
            </a:r>
            <a:r>
              <a:rPr lang="en-US"/>
              <a:t> </a:t>
            </a:r>
            <a:r>
              <a:rPr lang="vi-VN"/>
              <a:t>bởi PC một độ</a:t>
            </a:r>
            <a:r>
              <a:rPr lang="en-US"/>
              <a:t> </a:t>
            </a:r>
            <a:r>
              <a:rPr lang="vi-VN"/>
              <a:t>lệch xác định</a:t>
            </a:r>
          </a:p>
          <a:p>
            <a:r>
              <a:rPr lang="vi-VN"/>
              <a:t>Định địa chỉ</a:t>
            </a:r>
            <a:r>
              <a:rPr lang="en-US"/>
              <a:t> </a:t>
            </a:r>
            <a:r>
              <a:rPr lang="vi-VN"/>
              <a:t>cơ</a:t>
            </a:r>
            <a:r>
              <a:rPr lang="en-US"/>
              <a:t> </a:t>
            </a:r>
            <a:r>
              <a:rPr lang="vi-VN"/>
              <a:t>sở</a:t>
            </a:r>
          </a:p>
          <a:p>
            <a:pPr lvl="1"/>
            <a:r>
              <a:rPr lang="vi-VN"/>
              <a:t>Thanh ghi chứa địa chỉ</a:t>
            </a:r>
            <a:r>
              <a:rPr lang="en-US"/>
              <a:t> </a:t>
            </a:r>
            <a:r>
              <a:rPr lang="vi-VN"/>
              <a:t>cơ</a:t>
            </a:r>
            <a:r>
              <a:rPr lang="en-US"/>
              <a:t> </a:t>
            </a:r>
            <a:r>
              <a:rPr lang="vi-VN"/>
              <a:t>sở</a:t>
            </a:r>
          </a:p>
          <a:p>
            <a:pPr lvl="1"/>
            <a:r>
              <a:rPr lang="vi-VN"/>
              <a:t>Hằng số</a:t>
            </a:r>
            <a:r>
              <a:rPr lang="en-US"/>
              <a:t> </a:t>
            </a:r>
            <a:r>
              <a:rPr lang="vi-VN"/>
              <a:t>là chỉ số</a:t>
            </a:r>
          </a:p>
          <a:p>
            <a:r>
              <a:rPr lang="vi-VN"/>
              <a:t>Định địa chỉ chỉ số</a:t>
            </a:r>
          </a:p>
          <a:p>
            <a:pPr lvl="1"/>
            <a:r>
              <a:rPr lang="vi-VN"/>
              <a:t>Hằng số</a:t>
            </a:r>
            <a:r>
              <a:rPr lang="en-US"/>
              <a:t> </a:t>
            </a:r>
            <a:r>
              <a:rPr lang="vi-VN"/>
              <a:t>là địa chỉ</a:t>
            </a:r>
            <a:r>
              <a:rPr lang="en-US"/>
              <a:t> </a:t>
            </a:r>
            <a:r>
              <a:rPr lang="vi-VN"/>
              <a:t>cơ</a:t>
            </a:r>
            <a:r>
              <a:rPr lang="en-US"/>
              <a:t> </a:t>
            </a:r>
            <a:r>
              <a:rPr lang="vi-VN"/>
              <a:t>sở</a:t>
            </a:r>
          </a:p>
          <a:p>
            <a:pPr lvl="1"/>
            <a:r>
              <a:rPr lang="vi-VN"/>
              <a:t>Thanh ghi chứa chỉ s</a:t>
            </a:r>
            <a:r>
              <a:rPr lang="en-US"/>
              <a:t>ố</a:t>
            </a:r>
          </a:p>
        </p:txBody>
      </p:sp>
    </p:spTree>
    <p:extLst>
      <p:ext uri="{BB962C8B-B14F-4D97-AF65-F5344CB8AC3E}">
        <p14:creationId xmlns:p14="http://schemas.microsoft.com/office/powerpoint/2010/main" val="39979977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sp>
        <p:nvSpPr>
          <p:cNvPr id="3" name="Content Placeholder 2"/>
          <p:cNvSpPr>
            <a:spLocks noGrp="1"/>
          </p:cNvSpPr>
          <p:nvPr>
            <p:ph idx="1"/>
          </p:nvPr>
        </p:nvSpPr>
        <p:spPr/>
        <p:txBody>
          <a:bodyPr/>
          <a:lstStyle/>
          <a:p>
            <a:r>
              <a:rPr lang="en-US"/>
              <a:t>Định địa chỉ tức thì</a:t>
            </a:r>
          </a:p>
          <a:p>
            <a:r>
              <a:rPr lang="en-US"/>
              <a:t>Định địa chỉ trực tiếp</a:t>
            </a:r>
          </a:p>
          <a:p>
            <a:r>
              <a:rPr lang="en-US"/>
              <a:t>Định địa chỉ gián tiếp</a:t>
            </a:r>
          </a:p>
          <a:p>
            <a:r>
              <a:rPr lang="en-US"/>
              <a:t>Định địa chỉ thanh ghi</a:t>
            </a:r>
          </a:p>
          <a:p>
            <a:r>
              <a:rPr lang="en-US"/>
              <a:t>Định địa chỉ gián tiếp qua thanh ghi </a:t>
            </a:r>
          </a:p>
          <a:p>
            <a:r>
              <a:rPr lang="en-US"/>
              <a:t>Định địa chỉ dịch chuyển</a:t>
            </a:r>
          </a:p>
          <a:p>
            <a:r>
              <a:rPr lang="en-US" b="1">
                <a:solidFill>
                  <a:srgbClr val="FF0000"/>
                </a:solidFill>
              </a:rPr>
              <a:t>Định địa chỉ ngăn xếp</a:t>
            </a:r>
          </a:p>
        </p:txBody>
      </p:sp>
    </p:spTree>
    <p:extLst>
      <p:ext uri="{BB962C8B-B14F-4D97-AF65-F5344CB8AC3E}">
        <p14:creationId xmlns:p14="http://schemas.microsoft.com/office/powerpoint/2010/main" val="23236928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địa chỉ ngăn xếp</a:t>
            </a:r>
          </a:p>
        </p:txBody>
      </p:sp>
      <p:sp>
        <p:nvSpPr>
          <p:cNvPr id="3" name="Content Placeholder 2"/>
          <p:cNvSpPr>
            <a:spLocks noGrp="1"/>
          </p:cNvSpPr>
          <p:nvPr>
            <p:ph idx="1"/>
          </p:nvPr>
        </p:nvSpPr>
        <p:spPr/>
        <p:txBody>
          <a:bodyPr/>
          <a:lstStyle/>
          <a:p>
            <a:r>
              <a:rPr lang="en-US"/>
              <a:t>Toán hạng là đỉnh của ngăn xếp</a:t>
            </a:r>
          </a:p>
          <a:p>
            <a:r>
              <a:rPr lang="en-US"/>
              <a:t>VD:</a:t>
            </a:r>
          </a:p>
          <a:p>
            <a:pPr marL="457200" lvl="1" indent="0">
              <a:buNone/>
            </a:pPr>
            <a:r>
              <a:rPr lang="en-US"/>
              <a:t>ADD:	lấy 2 toán hạng từ đỉnh ngăn xếp cộng lại</a:t>
            </a:r>
          </a:p>
        </p:txBody>
      </p:sp>
      <p:pic>
        <p:nvPicPr>
          <p:cNvPr id="5" name="Picture 4">
            <a:extLst>
              <a:ext uri="{FF2B5EF4-FFF2-40B4-BE49-F238E27FC236}">
                <a16:creationId xmlns:a16="http://schemas.microsoft.com/office/drawing/2014/main" id="{1EF7B7F3-FBA5-4159-8321-685DCF180B2F}"/>
              </a:ext>
            </a:extLst>
          </p:cNvPr>
          <p:cNvPicPr>
            <a:picLocks noChangeAspect="1"/>
          </p:cNvPicPr>
          <p:nvPr/>
        </p:nvPicPr>
        <p:blipFill rotWithShape="1">
          <a:blip r:embed="rId2"/>
          <a:srcRect t="66077" r="65538"/>
          <a:stretch/>
        </p:blipFill>
        <p:spPr>
          <a:xfrm>
            <a:off x="5148064" y="2852936"/>
            <a:ext cx="2808312" cy="3606381"/>
          </a:xfrm>
          <a:prstGeom prst="rect">
            <a:avLst/>
          </a:prstGeom>
        </p:spPr>
      </p:pic>
    </p:spTree>
    <p:extLst>
      <p:ext uri="{BB962C8B-B14F-4D97-AF65-F5344CB8AC3E}">
        <p14:creationId xmlns:p14="http://schemas.microsoft.com/office/powerpoint/2010/main" val="241882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solidFill>
                  <a:schemeClr val="accent1"/>
                </a:solidFill>
              </a:rPr>
              <a:t>2. Thanh ghi</a:t>
            </a:r>
          </a:p>
        </p:txBody>
      </p:sp>
      <p:sp>
        <p:nvSpPr>
          <p:cNvPr id="49157"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CPU phải có một số không gian làm việc (lưu trữ tạm)</a:t>
            </a:r>
          </a:p>
          <a:p>
            <a:r>
              <a:rPr lang="en-US" altLang="en-US"/>
              <a:t>Được gọi là các thanh ghi</a:t>
            </a:r>
          </a:p>
          <a:p>
            <a:r>
              <a:rPr lang="en-US" altLang="en-US"/>
              <a:t>Số lượng và chức năng khác nhau giữa các bộ xử lý</a:t>
            </a:r>
          </a:p>
          <a:p>
            <a:r>
              <a:rPr lang="en-US" altLang="en-US"/>
              <a:t>Một trong những chiến lược chính để thiết kế</a:t>
            </a:r>
          </a:p>
          <a:p>
            <a:r>
              <a:rPr lang="en-US" altLang="en-US"/>
              <a:t>Mức cao nhất trong hệ thống phân cấp bộ nhớ</a:t>
            </a:r>
          </a:p>
        </p:txBody>
      </p:sp>
    </p:spTree>
    <p:extLst>
      <p:ext uri="{BB962C8B-B14F-4D97-AF65-F5344CB8AC3E}">
        <p14:creationId xmlns:p14="http://schemas.microsoft.com/office/powerpoint/2010/main" val="3885536029"/>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phương pháp định địa chỉ</a:t>
            </a:r>
          </a:p>
        </p:txBody>
      </p:sp>
      <p:pic>
        <p:nvPicPr>
          <p:cNvPr id="4" name="Content Placeholder 3">
            <a:extLst>
              <a:ext uri="{FF2B5EF4-FFF2-40B4-BE49-F238E27FC236}">
                <a16:creationId xmlns:a16="http://schemas.microsoft.com/office/drawing/2014/main" id="{015EA6FC-F47C-4C9C-B5B3-119E7DBA60D3}"/>
              </a:ext>
            </a:extLst>
          </p:cNvPr>
          <p:cNvPicPr>
            <a:picLocks noGrp="1" noChangeAspect="1"/>
          </p:cNvPicPr>
          <p:nvPr>
            <p:ph idx="1"/>
          </p:nvPr>
        </p:nvPicPr>
        <p:blipFill>
          <a:blip r:embed="rId3"/>
          <a:stretch>
            <a:fillRect/>
          </a:stretch>
        </p:blipFill>
        <p:spPr>
          <a:xfrm>
            <a:off x="72007" y="2060848"/>
            <a:ext cx="4572001" cy="2808312"/>
          </a:xfrm>
          <a:prstGeom prst="rect">
            <a:avLst/>
          </a:prstGeom>
        </p:spPr>
      </p:pic>
      <p:sp>
        <p:nvSpPr>
          <p:cNvPr id="5" name="TextBox 4">
            <a:extLst>
              <a:ext uri="{FF2B5EF4-FFF2-40B4-BE49-F238E27FC236}">
                <a16:creationId xmlns:a16="http://schemas.microsoft.com/office/drawing/2014/main" id="{E8E55690-5EDC-4D30-BCB3-61C113C22A70}"/>
              </a:ext>
            </a:extLst>
          </p:cNvPr>
          <p:cNvSpPr txBox="1"/>
          <p:nvPr/>
        </p:nvSpPr>
        <p:spPr>
          <a:xfrm>
            <a:off x="179512" y="1294891"/>
            <a:ext cx="3384376" cy="461665"/>
          </a:xfrm>
          <a:prstGeom prst="rect">
            <a:avLst/>
          </a:prstGeom>
          <a:noFill/>
        </p:spPr>
        <p:txBody>
          <a:bodyPr wrap="square" rtlCol="0">
            <a:spAutoFit/>
          </a:bodyPr>
          <a:lstStyle/>
          <a:p>
            <a:r>
              <a:rPr lang="en-US" b="1" u="sng"/>
              <a:t>Ưu điểm và nh</a:t>
            </a:r>
            <a:r>
              <a:rPr lang="vi-VN" b="1" u="sng"/>
              <a:t>ư</a:t>
            </a:r>
            <a:r>
              <a:rPr lang="en-US" b="1" u="sng"/>
              <a:t>ợc điểm</a:t>
            </a:r>
          </a:p>
        </p:txBody>
      </p:sp>
      <p:pic>
        <p:nvPicPr>
          <p:cNvPr id="3" name="Picture 2">
            <a:extLst>
              <a:ext uri="{FF2B5EF4-FFF2-40B4-BE49-F238E27FC236}">
                <a16:creationId xmlns:a16="http://schemas.microsoft.com/office/drawing/2014/main" id="{5DEB76F7-685E-4372-8233-ED7B8B7FF022}"/>
              </a:ext>
            </a:extLst>
          </p:cNvPr>
          <p:cNvPicPr>
            <a:picLocks noChangeAspect="1"/>
          </p:cNvPicPr>
          <p:nvPr/>
        </p:nvPicPr>
        <p:blipFill>
          <a:blip r:embed="rId4"/>
          <a:stretch>
            <a:fillRect/>
          </a:stretch>
        </p:blipFill>
        <p:spPr>
          <a:xfrm>
            <a:off x="4692908" y="1124744"/>
            <a:ext cx="4343587" cy="5666699"/>
          </a:xfrm>
          <a:prstGeom prst="rect">
            <a:avLst/>
          </a:prstGeom>
        </p:spPr>
      </p:pic>
    </p:spTree>
    <p:extLst>
      <p:ext uri="{BB962C8B-B14F-4D97-AF65-F5344CB8AC3E}">
        <p14:creationId xmlns:p14="http://schemas.microsoft.com/office/powerpoint/2010/main" val="958012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2"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solidFill>
                  <a:srgbClr val="FF0000"/>
                </a:solidFill>
              </a:rPr>
              <a:t>5. Chu kỳ lệnh</a:t>
            </a:r>
          </a:p>
        </p:txBody>
      </p:sp>
      <p:sp>
        <p:nvSpPr>
          <p:cNvPr id="73733"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Không ngắt</a:t>
            </a:r>
          </a:p>
          <a:p>
            <a:endParaRPr lang="en-US" altLang="en-US"/>
          </a:p>
          <a:p>
            <a:endParaRPr lang="en-US" altLang="en-US"/>
          </a:p>
          <a:p>
            <a:endParaRPr lang="en-US" altLang="en-US"/>
          </a:p>
          <a:p>
            <a:endParaRPr lang="en-US" altLang="en-US"/>
          </a:p>
          <a:p>
            <a:r>
              <a:rPr lang="en-US" altLang="en-US"/>
              <a:t>Có ngắt</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b="40727"/>
          <a:stretch>
            <a:fillRect/>
          </a:stretch>
        </p:blipFill>
        <p:spPr bwMode="auto">
          <a:xfrm>
            <a:off x="1403648" y="1617766"/>
            <a:ext cx="7587952" cy="188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l="8333" t="24510" r="8333" b="30392"/>
          <a:stretch>
            <a:fillRect/>
          </a:stretch>
        </p:blipFill>
        <p:spPr bwMode="auto">
          <a:xfrm>
            <a:off x="2189972" y="3861048"/>
            <a:ext cx="6630500" cy="2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141835"/>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Trạng thái chu kỳ lệnh với ngắt</a:t>
            </a:r>
          </a:p>
        </p:txBody>
      </p:sp>
      <p:pic>
        <p:nvPicPr>
          <p:cNvPr id="4" name="Picture 102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23878"/>
          <a:stretch>
            <a:fillRect/>
          </a:stretch>
        </p:blipFill>
        <p:spPr bwMode="auto">
          <a:xfrm>
            <a:off x="457200" y="2183222"/>
            <a:ext cx="8178800" cy="340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093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lệnh</a:t>
            </a:r>
          </a:p>
        </p:txBody>
      </p:sp>
      <p:sp>
        <p:nvSpPr>
          <p:cNvPr id="3" name="Content Placeholder 2"/>
          <p:cNvSpPr>
            <a:spLocks noGrp="1"/>
          </p:cNvSpPr>
          <p:nvPr>
            <p:ph idx="1"/>
          </p:nvPr>
        </p:nvSpPr>
        <p:spPr>
          <a:xfrm>
            <a:off x="457200" y="1066800"/>
            <a:ext cx="4474840" cy="5638800"/>
          </a:xfrm>
        </p:spPr>
        <p:txBody>
          <a:bodyPr/>
          <a:lstStyle/>
          <a:p>
            <a:r>
              <a:rPr lang="vi-VN"/>
              <a:t>CPU đưa địa chỉ của lệnh cần nhận từ</a:t>
            </a:r>
            <a:r>
              <a:rPr lang="en-US"/>
              <a:t> </a:t>
            </a:r>
            <a:r>
              <a:rPr lang="vi-VN"/>
              <a:t>bộ</a:t>
            </a:r>
            <a:r>
              <a:rPr lang="en-US"/>
              <a:t> </a:t>
            </a:r>
            <a:r>
              <a:rPr lang="vi-VN"/>
              <a:t>đếm chương trình PC ra bus địa chỉ</a:t>
            </a:r>
          </a:p>
          <a:p>
            <a:r>
              <a:rPr lang="vi-VN"/>
              <a:t>CPU phát tín hiệu điều khiển đọc bộ</a:t>
            </a:r>
            <a:r>
              <a:rPr lang="en-US"/>
              <a:t> </a:t>
            </a:r>
            <a:r>
              <a:rPr lang="vi-VN"/>
              <a:t>nhớ</a:t>
            </a:r>
          </a:p>
          <a:p>
            <a:r>
              <a:rPr lang="vi-VN"/>
              <a:t>Lệnh từ</a:t>
            </a:r>
            <a:r>
              <a:rPr lang="en-US"/>
              <a:t> </a:t>
            </a:r>
            <a:r>
              <a:rPr lang="vi-VN"/>
              <a:t>bộ</a:t>
            </a:r>
            <a:r>
              <a:rPr lang="en-US"/>
              <a:t> </a:t>
            </a:r>
            <a:r>
              <a:rPr lang="vi-VN"/>
              <a:t>nhớ được đặt lên bus dữ</a:t>
            </a:r>
            <a:r>
              <a:rPr lang="en-US"/>
              <a:t> </a:t>
            </a:r>
            <a:r>
              <a:rPr lang="vi-VN"/>
              <a:t>liệu và được CPU copy vào thanh ghi lệnh IR</a:t>
            </a:r>
          </a:p>
          <a:p>
            <a:r>
              <a:rPr lang="vi-VN"/>
              <a:t>CPU tăng nội dung PC để</a:t>
            </a:r>
            <a:r>
              <a:rPr lang="en-US"/>
              <a:t> </a:t>
            </a:r>
            <a:r>
              <a:rPr lang="vi-VN"/>
              <a:t>trỏ</a:t>
            </a:r>
            <a:r>
              <a:rPr lang="en-US"/>
              <a:t> </a:t>
            </a:r>
            <a:r>
              <a:rPr lang="vi-VN"/>
              <a:t>sang lệnh kế</a:t>
            </a:r>
            <a:r>
              <a:rPr lang="en-US"/>
              <a:t> </a:t>
            </a:r>
            <a:r>
              <a:rPr lang="vi-VN"/>
              <a:t>tiếp</a:t>
            </a:r>
            <a:endParaRPr lang="en-US"/>
          </a:p>
        </p:txBody>
      </p:sp>
      <p:pic>
        <p:nvPicPr>
          <p:cNvPr id="4" name="Picture 3"/>
          <p:cNvPicPr>
            <a:picLocks noChangeAspect="1"/>
          </p:cNvPicPr>
          <p:nvPr/>
        </p:nvPicPr>
        <p:blipFill>
          <a:blip r:embed="rId2"/>
          <a:stretch>
            <a:fillRect/>
          </a:stretch>
        </p:blipFill>
        <p:spPr>
          <a:xfrm>
            <a:off x="4872999" y="1412777"/>
            <a:ext cx="4121309" cy="4752528"/>
          </a:xfrm>
          <a:prstGeom prst="rect">
            <a:avLst/>
          </a:prstGeom>
        </p:spPr>
      </p:pic>
    </p:spTree>
    <p:extLst>
      <p:ext uri="{BB962C8B-B14F-4D97-AF65-F5344CB8AC3E}">
        <p14:creationId xmlns:p14="http://schemas.microsoft.com/office/powerpoint/2010/main" val="27464947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mã lệnh</a:t>
            </a:r>
          </a:p>
        </p:txBody>
      </p:sp>
      <p:sp>
        <p:nvSpPr>
          <p:cNvPr id="3" name="Content Placeholder 2"/>
          <p:cNvSpPr>
            <a:spLocks noGrp="1"/>
          </p:cNvSpPr>
          <p:nvPr>
            <p:ph idx="1"/>
          </p:nvPr>
        </p:nvSpPr>
        <p:spPr/>
        <p:txBody>
          <a:bodyPr/>
          <a:lstStyle/>
          <a:p>
            <a:r>
              <a:rPr lang="vi-VN"/>
              <a:t>Lệnh từ</a:t>
            </a:r>
            <a:r>
              <a:rPr lang="en-US"/>
              <a:t> </a:t>
            </a:r>
            <a:r>
              <a:rPr lang="vi-VN"/>
              <a:t>thanh ghi lệnh IR được đưa đến đơn vị điều khiển </a:t>
            </a:r>
          </a:p>
          <a:p>
            <a:r>
              <a:rPr lang="vi-VN"/>
              <a:t>Đơn vị điều khiển tiến hành giải mã lệnh để</a:t>
            </a:r>
            <a:r>
              <a:rPr lang="en-US"/>
              <a:t> </a:t>
            </a:r>
            <a:r>
              <a:rPr lang="vi-VN"/>
              <a:t>xác định thao tác phải thực hiện</a:t>
            </a:r>
          </a:p>
          <a:p>
            <a:r>
              <a:rPr lang="vi-VN"/>
              <a:t>Giải mã lệnh xảy ra bên trong CPU</a:t>
            </a:r>
            <a:endParaRPr lang="en-US"/>
          </a:p>
        </p:txBody>
      </p:sp>
    </p:spTree>
    <p:extLst>
      <p:ext uri="{BB962C8B-B14F-4D97-AF65-F5344CB8AC3E}">
        <p14:creationId xmlns:p14="http://schemas.microsoft.com/office/powerpoint/2010/main" val="42092987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toán hạng</a:t>
            </a:r>
          </a:p>
        </p:txBody>
      </p:sp>
      <p:sp>
        <p:nvSpPr>
          <p:cNvPr id="3" name="Content Placeholder 2"/>
          <p:cNvSpPr>
            <a:spLocks noGrp="1"/>
          </p:cNvSpPr>
          <p:nvPr>
            <p:ph idx="1"/>
          </p:nvPr>
        </p:nvSpPr>
        <p:spPr/>
        <p:txBody>
          <a:bodyPr/>
          <a:lstStyle/>
          <a:p>
            <a:r>
              <a:rPr lang="vi-VN"/>
              <a:t>CPU đưa địa chỉ của toán hạng ra bus địa chỉ</a:t>
            </a:r>
          </a:p>
          <a:p>
            <a:r>
              <a:rPr lang="vi-VN"/>
              <a:t>CPU phát tín hiệu điều khiển đọc </a:t>
            </a:r>
          </a:p>
          <a:p>
            <a:r>
              <a:rPr lang="vi-VN"/>
              <a:t>Toán hạng được đọc vào CPU </a:t>
            </a:r>
          </a:p>
          <a:p>
            <a:r>
              <a:rPr lang="vi-VN"/>
              <a:t>Tương tự</a:t>
            </a:r>
            <a:r>
              <a:rPr lang="en-US"/>
              <a:t> </a:t>
            </a:r>
            <a:r>
              <a:rPr lang="vi-VN"/>
              <a:t>như</a:t>
            </a:r>
            <a:r>
              <a:rPr lang="en-US"/>
              <a:t> </a:t>
            </a:r>
            <a:r>
              <a:rPr lang="vi-VN"/>
              <a:t>nhận lện</a:t>
            </a:r>
            <a:r>
              <a:rPr lang="en-US"/>
              <a:t>h</a:t>
            </a:r>
          </a:p>
        </p:txBody>
      </p:sp>
    </p:spTree>
    <p:extLst>
      <p:ext uri="{BB962C8B-B14F-4D97-AF65-F5344CB8AC3E}">
        <p14:creationId xmlns:p14="http://schemas.microsoft.com/office/powerpoint/2010/main" val="3587535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toán hạng gián tiếp</a:t>
            </a:r>
          </a:p>
        </p:txBody>
      </p:sp>
      <p:sp>
        <p:nvSpPr>
          <p:cNvPr id="3" name="Content Placeholder 2"/>
          <p:cNvSpPr>
            <a:spLocks noGrp="1"/>
          </p:cNvSpPr>
          <p:nvPr>
            <p:ph idx="1"/>
          </p:nvPr>
        </p:nvSpPr>
        <p:spPr>
          <a:xfrm>
            <a:off x="457200" y="1066800"/>
            <a:ext cx="4402832" cy="5638800"/>
          </a:xfrm>
        </p:spPr>
        <p:txBody>
          <a:bodyPr/>
          <a:lstStyle/>
          <a:p>
            <a:r>
              <a:rPr lang="vi-VN" sz="2400"/>
              <a:t>CPU đưa địa chỉ</a:t>
            </a:r>
            <a:r>
              <a:rPr lang="en-US" sz="2400"/>
              <a:t> </a:t>
            </a:r>
            <a:r>
              <a:rPr lang="vi-VN" sz="2400"/>
              <a:t>ra bus địa chỉ</a:t>
            </a:r>
          </a:p>
          <a:p>
            <a:r>
              <a:rPr lang="vi-VN" sz="2400"/>
              <a:t>CPU phát tín hiệu điều khiển đọc</a:t>
            </a:r>
          </a:p>
          <a:p>
            <a:r>
              <a:rPr lang="vi-VN" sz="2400"/>
              <a:t>Nội dung ngăn nhớ được đọc vào CPU, đó chính là địa chỉ của toán hạng</a:t>
            </a:r>
          </a:p>
          <a:p>
            <a:r>
              <a:rPr lang="vi-VN" sz="2400"/>
              <a:t>Địa chỉ này được CPU phát ra bus địa chỉ để</a:t>
            </a:r>
            <a:r>
              <a:rPr lang="en-US" sz="2400"/>
              <a:t> </a:t>
            </a:r>
            <a:r>
              <a:rPr lang="vi-VN" sz="2400"/>
              <a:t>tìm ra toán hạng</a:t>
            </a:r>
          </a:p>
          <a:p>
            <a:r>
              <a:rPr lang="vi-VN" sz="2400"/>
              <a:t>CPU phát tín hiệu điều khiển đọc</a:t>
            </a:r>
          </a:p>
          <a:p>
            <a:r>
              <a:rPr lang="vi-VN" sz="2400"/>
              <a:t>Toán hạng được đọc vào CP</a:t>
            </a:r>
            <a:r>
              <a:rPr lang="en-US" sz="2400"/>
              <a:t>U</a:t>
            </a:r>
          </a:p>
        </p:txBody>
      </p:sp>
      <p:pic>
        <p:nvPicPr>
          <p:cNvPr id="4" name="Picture 3"/>
          <p:cNvPicPr>
            <a:picLocks noChangeAspect="1"/>
          </p:cNvPicPr>
          <p:nvPr/>
        </p:nvPicPr>
        <p:blipFill>
          <a:blip r:embed="rId2"/>
          <a:stretch>
            <a:fillRect/>
          </a:stretch>
        </p:blipFill>
        <p:spPr>
          <a:xfrm>
            <a:off x="4842671" y="1772817"/>
            <a:ext cx="4170251" cy="3888432"/>
          </a:xfrm>
          <a:prstGeom prst="rect">
            <a:avLst/>
          </a:prstGeom>
        </p:spPr>
      </p:pic>
    </p:spTree>
    <p:extLst>
      <p:ext uri="{BB962C8B-B14F-4D97-AF65-F5344CB8AC3E}">
        <p14:creationId xmlns:p14="http://schemas.microsoft.com/office/powerpoint/2010/main" val="33203415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hiện lệnh</a:t>
            </a:r>
          </a:p>
        </p:txBody>
      </p:sp>
      <p:sp>
        <p:nvSpPr>
          <p:cNvPr id="3" name="Content Placeholder 2"/>
          <p:cNvSpPr>
            <a:spLocks noGrp="1"/>
          </p:cNvSpPr>
          <p:nvPr>
            <p:ph idx="1"/>
          </p:nvPr>
        </p:nvSpPr>
        <p:spPr/>
        <p:txBody>
          <a:bodyPr/>
          <a:lstStyle/>
          <a:p>
            <a:r>
              <a:rPr lang="en-US" sz="3200"/>
              <a:t>Có nhiều dạng tuỳ thuộc vào lệnh:</a:t>
            </a:r>
          </a:p>
          <a:p>
            <a:pPr lvl="1"/>
            <a:r>
              <a:rPr lang="en-US" sz="2800"/>
              <a:t>Đọc/Ghi bộ nhớ</a:t>
            </a:r>
          </a:p>
          <a:p>
            <a:pPr lvl="1"/>
            <a:r>
              <a:rPr lang="en-US" sz="2800"/>
              <a:t>Vào/Ra</a:t>
            </a:r>
          </a:p>
          <a:p>
            <a:pPr lvl="1"/>
            <a:r>
              <a:rPr lang="en-US" sz="2800"/>
              <a:t>Chuyển giữa các thanh ghi </a:t>
            </a:r>
          </a:p>
          <a:p>
            <a:pPr lvl="1"/>
            <a:r>
              <a:rPr lang="en-US" sz="2800"/>
              <a:t>Thao tác số học/logic</a:t>
            </a:r>
          </a:p>
          <a:p>
            <a:pPr lvl="1"/>
            <a:r>
              <a:rPr lang="en-US" sz="2800"/>
              <a:t>Chuyển điều khiển (rẽ nhánh)</a:t>
            </a:r>
          </a:p>
          <a:p>
            <a:pPr lvl="1"/>
            <a:r>
              <a:rPr lang="en-US" sz="2800"/>
              <a:t>…</a:t>
            </a:r>
          </a:p>
        </p:txBody>
      </p:sp>
    </p:spTree>
    <p:extLst>
      <p:ext uri="{BB962C8B-B14F-4D97-AF65-F5344CB8AC3E}">
        <p14:creationId xmlns:p14="http://schemas.microsoft.com/office/powerpoint/2010/main" val="25188111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Ghi toán hạng</a:t>
            </a:r>
          </a:p>
        </p:txBody>
      </p:sp>
      <p:sp>
        <p:nvSpPr>
          <p:cNvPr id="3" name="Content Placeholder 2"/>
          <p:cNvSpPr>
            <a:spLocks noGrp="1"/>
          </p:cNvSpPr>
          <p:nvPr>
            <p:ph idx="1"/>
          </p:nvPr>
        </p:nvSpPr>
        <p:spPr>
          <a:xfrm>
            <a:off x="457200" y="1066800"/>
            <a:ext cx="3610744" cy="5638800"/>
          </a:xfrm>
        </p:spPr>
        <p:txBody>
          <a:bodyPr/>
          <a:lstStyle/>
          <a:p>
            <a:r>
              <a:rPr lang="vi-VN"/>
              <a:t>CPU đưa địa chỉ</a:t>
            </a:r>
            <a:r>
              <a:rPr lang="en-US"/>
              <a:t> </a:t>
            </a:r>
            <a:r>
              <a:rPr lang="vi-VN"/>
              <a:t>ra bus địa chỉ</a:t>
            </a:r>
          </a:p>
          <a:p>
            <a:r>
              <a:rPr lang="vi-VN"/>
              <a:t>CPU đưa dữ</a:t>
            </a:r>
            <a:r>
              <a:rPr lang="en-US"/>
              <a:t> </a:t>
            </a:r>
            <a:r>
              <a:rPr lang="vi-VN"/>
              <a:t>liệu cần ghi ra bus dữ</a:t>
            </a:r>
            <a:r>
              <a:rPr lang="en-US"/>
              <a:t> </a:t>
            </a:r>
            <a:r>
              <a:rPr lang="vi-VN"/>
              <a:t>liệu </a:t>
            </a:r>
          </a:p>
          <a:p>
            <a:r>
              <a:rPr lang="vi-VN"/>
              <a:t>CPU phát tín hiệu điều khiển ghi</a:t>
            </a:r>
          </a:p>
          <a:p>
            <a:r>
              <a:rPr lang="vi-VN"/>
              <a:t>Dữ</a:t>
            </a:r>
            <a:r>
              <a:rPr lang="en-US"/>
              <a:t> </a:t>
            </a:r>
            <a:r>
              <a:rPr lang="vi-VN"/>
              <a:t>liệu trên bus dữ</a:t>
            </a:r>
            <a:r>
              <a:rPr lang="en-US"/>
              <a:t> </a:t>
            </a:r>
            <a:r>
              <a:rPr lang="vi-VN"/>
              <a:t>liệu được copy đến vị trí xác địn</a:t>
            </a:r>
            <a:r>
              <a:rPr lang="en-US"/>
              <a:t>h</a:t>
            </a:r>
          </a:p>
        </p:txBody>
      </p:sp>
      <p:pic>
        <p:nvPicPr>
          <p:cNvPr id="4" name="Picture 3"/>
          <p:cNvPicPr>
            <a:picLocks noChangeAspect="1"/>
          </p:cNvPicPr>
          <p:nvPr/>
        </p:nvPicPr>
        <p:blipFill>
          <a:blip r:embed="rId2"/>
          <a:stretch>
            <a:fillRect/>
          </a:stretch>
        </p:blipFill>
        <p:spPr>
          <a:xfrm>
            <a:off x="4099939" y="1268760"/>
            <a:ext cx="4833268" cy="5040560"/>
          </a:xfrm>
          <a:prstGeom prst="rect">
            <a:avLst/>
          </a:prstGeom>
        </p:spPr>
      </p:pic>
    </p:spTree>
    <p:extLst>
      <p:ext uri="{BB962C8B-B14F-4D97-AF65-F5344CB8AC3E}">
        <p14:creationId xmlns:p14="http://schemas.microsoft.com/office/powerpoint/2010/main" val="7397699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Ngắt</a:t>
            </a:r>
          </a:p>
        </p:txBody>
      </p:sp>
      <p:sp>
        <p:nvSpPr>
          <p:cNvPr id="3" name="Content Placeholder 2"/>
          <p:cNvSpPr>
            <a:spLocks noGrp="1"/>
          </p:cNvSpPr>
          <p:nvPr>
            <p:ph idx="1"/>
          </p:nvPr>
        </p:nvSpPr>
        <p:spPr>
          <a:xfrm>
            <a:off x="457200" y="1066800"/>
            <a:ext cx="4402832" cy="5638800"/>
          </a:xfrm>
        </p:spPr>
        <p:txBody>
          <a:bodyPr/>
          <a:lstStyle/>
          <a:p>
            <a:r>
              <a:rPr lang="vi-VN" sz="2400"/>
              <a:t>Nội dung của bộ đếm chương trình PC (địa chỉ trở</a:t>
            </a:r>
            <a:r>
              <a:rPr lang="en-US" sz="2400"/>
              <a:t> </a:t>
            </a:r>
            <a:r>
              <a:rPr lang="vi-VN" sz="2400"/>
              <a:t>về</a:t>
            </a:r>
            <a:r>
              <a:rPr lang="en-US" sz="2400"/>
              <a:t> </a:t>
            </a:r>
            <a:r>
              <a:rPr lang="vi-VN" sz="2400"/>
              <a:t>sau khi ngắt) được đưa ra bus dữ</a:t>
            </a:r>
            <a:r>
              <a:rPr lang="en-US" sz="2400"/>
              <a:t> </a:t>
            </a:r>
            <a:r>
              <a:rPr lang="vi-VN" sz="2400"/>
              <a:t>liệu </a:t>
            </a:r>
          </a:p>
          <a:p>
            <a:r>
              <a:rPr lang="vi-VN" sz="2400"/>
              <a:t>CPU đưa địa chỉ</a:t>
            </a:r>
            <a:r>
              <a:rPr lang="en-US" sz="2400"/>
              <a:t> </a:t>
            </a:r>
            <a:r>
              <a:rPr lang="vi-VN" sz="2400"/>
              <a:t>(thường được lấy từ</a:t>
            </a:r>
            <a:r>
              <a:rPr lang="en-US" sz="2400"/>
              <a:t> </a:t>
            </a:r>
            <a:r>
              <a:rPr lang="vi-VN" sz="2400"/>
              <a:t>con trỏ</a:t>
            </a:r>
            <a:r>
              <a:rPr lang="en-US" sz="2400"/>
              <a:t> </a:t>
            </a:r>
            <a:r>
              <a:rPr lang="vi-VN" sz="2400"/>
              <a:t>ngăn xếp) ra bus địa chỉ</a:t>
            </a:r>
          </a:p>
          <a:p>
            <a:r>
              <a:rPr lang="vi-VN" sz="2400"/>
              <a:t>CPU phát tín hiệu điều khiển ghi bộ</a:t>
            </a:r>
            <a:r>
              <a:rPr lang="en-US" sz="2400"/>
              <a:t> </a:t>
            </a:r>
            <a:r>
              <a:rPr lang="vi-VN" sz="2400"/>
              <a:t>nhớ</a:t>
            </a:r>
          </a:p>
          <a:p>
            <a:r>
              <a:rPr lang="vi-VN" sz="2400"/>
              <a:t>Địa chỉ trở</a:t>
            </a:r>
            <a:r>
              <a:rPr lang="en-US" sz="2400"/>
              <a:t> </a:t>
            </a:r>
            <a:r>
              <a:rPr lang="vi-VN" sz="2400"/>
              <a:t>về</a:t>
            </a:r>
            <a:r>
              <a:rPr lang="en-US" sz="2400"/>
              <a:t> </a:t>
            </a:r>
            <a:r>
              <a:rPr lang="vi-VN" sz="2400"/>
              <a:t>trên bus dữ</a:t>
            </a:r>
            <a:r>
              <a:rPr lang="en-US" sz="2400"/>
              <a:t> </a:t>
            </a:r>
            <a:r>
              <a:rPr lang="vi-VN" sz="2400"/>
              <a:t>liệu được ghi ra vị</a:t>
            </a:r>
            <a:r>
              <a:rPr lang="en-US" sz="2400"/>
              <a:t> </a:t>
            </a:r>
            <a:r>
              <a:rPr lang="vi-VN" sz="2400"/>
              <a:t>trí xác định (ở</a:t>
            </a:r>
            <a:r>
              <a:rPr lang="en-US" sz="2400"/>
              <a:t> </a:t>
            </a:r>
            <a:r>
              <a:rPr lang="vi-VN" sz="2400"/>
              <a:t>ngăn xếp) </a:t>
            </a:r>
          </a:p>
          <a:p>
            <a:r>
              <a:rPr lang="vi-VN" sz="2400"/>
              <a:t>Địa chỉ lệnh đầu tiên của chương trình con điều khiển ngắt được nạp vào P</a:t>
            </a:r>
            <a:r>
              <a:rPr lang="en-US" sz="2400"/>
              <a:t>C</a:t>
            </a:r>
          </a:p>
        </p:txBody>
      </p:sp>
      <p:pic>
        <p:nvPicPr>
          <p:cNvPr id="4" name="Picture 3"/>
          <p:cNvPicPr>
            <a:picLocks noChangeAspect="1"/>
          </p:cNvPicPr>
          <p:nvPr/>
        </p:nvPicPr>
        <p:blipFill>
          <a:blip r:embed="rId2"/>
          <a:stretch>
            <a:fillRect/>
          </a:stretch>
        </p:blipFill>
        <p:spPr>
          <a:xfrm>
            <a:off x="4860032" y="1556792"/>
            <a:ext cx="4189637" cy="4608512"/>
          </a:xfrm>
          <a:prstGeom prst="rect">
            <a:avLst/>
          </a:prstGeom>
        </p:spPr>
      </p:pic>
    </p:spTree>
    <p:extLst>
      <p:ext uri="{BB962C8B-B14F-4D97-AF65-F5344CB8AC3E}">
        <p14:creationId xmlns:p14="http://schemas.microsoft.com/office/powerpoint/2010/main" val="24648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Thanh ghi</a:t>
            </a:r>
          </a:p>
        </p:txBody>
      </p:sp>
      <p:sp>
        <p:nvSpPr>
          <p:cNvPr id="3" name="Content Placeholder 2"/>
          <p:cNvSpPr>
            <a:spLocks noGrp="1"/>
          </p:cNvSpPr>
          <p:nvPr>
            <p:ph idx="1"/>
          </p:nvPr>
        </p:nvSpPr>
        <p:spPr/>
        <p:txBody>
          <a:bodyPr/>
          <a:lstStyle/>
          <a:p>
            <a:r>
              <a:rPr lang="en-US"/>
              <a:t>Thanh ghi bên trong CPU thực hiện 2 vai trò</a:t>
            </a:r>
          </a:p>
          <a:p>
            <a:pPr lvl="1"/>
            <a:r>
              <a:rPr lang="en-US"/>
              <a:t>Thanh ghi khả biến với người dùng (User-Visible Registers)</a:t>
            </a:r>
          </a:p>
          <a:p>
            <a:pPr lvl="2"/>
            <a:r>
              <a:rPr lang="en-US"/>
              <a:t>Cho phép lập trình viên dùng ngôn ngữ máy hoặc ngôn ngữ Assambly cực tiểu các tham chiếu bộ nhớ chính</a:t>
            </a:r>
          </a:p>
          <a:p>
            <a:pPr lvl="1"/>
            <a:r>
              <a:rPr lang="en-US"/>
              <a:t>Thanh ghi trạng thái và điều khiển (Control and Status Registers)</a:t>
            </a:r>
          </a:p>
          <a:p>
            <a:pPr lvl="2"/>
            <a:r>
              <a:rPr lang="en-US"/>
              <a:t>Được sử dụng bởi đơn vị điều khiển để điều khiển hoạt động của CPU</a:t>
            </a:r>
          </a:p>
          <a:p>
            <a:pPr lvl="2"/>
            <a:r>
              <a:rPr lang="en-US"/>
              <a:t>Các chương trình đặc quyền của hệ điều hành để thực thi chương trình</a:t>
            </a:r>
          </a:p>
          <a:p>
            <a:pPr marL="0" indent="0">
              <a:buNone/>
            </a:pPr>
            <a:r>
              <a:rPr lang="vi-VN" sz="2400" b="1">
                <a:solidFill>
                  <a:srgbClr val="FF0000"/>
                </a:solidFill>
              </a:rPr>
              <a:t>Không có sự phân </a:t>
            </a:r>
            <a:r>
              <a:rPr lang="en-US" sz="2400" b="1">
                <a:solidFill>
                  <a:srgbClr val="FF0000"/>
                </a:solidFill>
              </a:rPr>
              <a:t>chia</a:t>
            </a:r>
            <a:r>
              <a:rPr lang="vi-VN" sz="2400" b="1">
                <a:solidFill>
                  <a:srgbClr val="FF0000"/>
                </a:solidFill>
              </a:rPr>
              <a:t> </a:t>
            </a:r>
            <a:r>
              <a:rPr lang="en-US" sz="2400" b="1">
                <a:solidFill>
                  <a:srgbClr val="FF0000"/>
                </a:solidFill>
              </a:rPr>
              <a:t>tuyệt đối </a:t>
            </a:r>
            <a:r>
              <a:rPr lang="vi-VN" sz="2400" b="1">
                <a:solidFill>
                  <a:srgbClr val="FF0000"/>
                </a:solidFill>
              </a:rPr>
              <a:t>các thanh ghi thành hai loại này. Ví dụ: trên một số máy, bộ đếm chương trình </a:t>
            </a:r>
            <a:r>
              <a:rPr lang="en-US" sz="2400" b="1">
                <a:solidFill>
                  <a:srgbClr val="FF0000"/>
                </a:solidFill>
              </a:rPr>
              <a:t>là thanh ghi khả biến</a:t>
            </a:r>
            <a:r>
              <a:rPr lang="vi-VN" sz="2400" b="1">
                <a:solidFill>
                  <a:srgbClr val="FF0000"/>
                </a:solidFill>
              </a:rPr>
              <a:t> </a:t>
            </a:r>
            <a:r>
              <a:rPr lang="en-US" sz="2400" b="1">
                <a:solidFill>
                  <a:srgbClr val="FF0000"/>
                </a:solidFill>
              </a:rPr>
              <a:t>với </a:t>
            </a:r>
            <a:r>
              <a:rPr lang="vi-VN" sz="2400" b="1">
                <a:solidFill>
                  <a:srgbClr val="FF0000"/>
                </a:solidFill>
              </a:rPr>
              <a:t>người dùng (ví dụ: x86), nhưng trên nhiều máy thì không.</a:t>
            </a:r>
            <a:endParaRPr lang="en-US" sz="2400" b="1">
              <a:solidFill>
                <a:srgbClr val="FF0000"/>
              </a:solidFill>
            </a:endParaRPr>
          </a:p>
        </p:txBody>
      </p:sp>
    </p:spTree>
    <p:extLst>
      <p:ext uri="{BB962C8B-B14F-4D97-AF65-F5344CB8AC3E}">
        <p14:creationId xmlns:p14="http://schemas.microsoft.com/office/powerpoint/2010/main" val="35245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6. Đường ống lệnh</a:t>
            </a:r>
          </a:p>
        </p:txBody>
      </p:sp>
      <p:sp>
        <p:nvSpPr>
          <p:cNvPr id="3" name="Content Placeholder 2"/>
          <p:cNvSpPr>
            <a:spLocks noGrp="1"/>
          </p:cNvSpPr>
          <p:nvPr>
            <p:ph idx="1"/>
          </p:nvPr>
        </p:nvSpPr>
        <p:spPr/>
        <p:txBody>
          <a:bodyPr/>
          <a:lstStyle/>
          <a:p>
            <a:r>
              <a:rPr lang="vi-VN"/>
              <a:t>Chia chu trình lệnh thành các công đoạn và cho phép thực hiện gối lên nhau (như</a:t>
            </a:r>
            <a:r>
              <a:rPr lang="en-US"/>
              <a:t> </a:t>
            </a:r>
            <a:r>
              <a:rPr lang="vi-VN"/>
              <a:t>dây chuyền lắp ráp</a:t>
            </a:r>
            <a:r>
              <a:rPr lang="en-US"/>
              <a:t> trong sản xuất)</a:t>
            </a:r>
          </a:p>
          <a:p>
            <a:r>
              <a:rPr lang="en-US"/>
              <a:t>Chẳng hạn có 6 công đoạn:</a:t>
            </a:r>
          </a:p>
          <a:p>
            <a:pPr lvl="1"/>
            <a:r>
              <a:rPr lang="en-US"/>
              <a:t>Nhận lệnh (Fetch Instruction - FI)</a:t>
            </a:r>
          </a:p>
          <a:p>
            <a:pPr lvl="1"/>
            <a:r>
              <a:rPr lang="en-US"/>
              <a:t>Giải mã lệnh (Decode Instruction - DI)</a:t>
            </a:r>
          </a:p>
          <a:p>
            <a:pPr lvl="1"/>
            <a:r>
              <a:rPr lang="en-US"/>
              <a:t>Tính địa chỉ toán hạng (Calculate Operand Address - CO)</a:t>
            </a:r>
          </a:p>
          <a:p>
            <a:pPr lvl="1"/>
            <a:r>
              <a:rPr lang="en-US"/>
              <a:t>Nhận toán hạng (Fetch Operands - FO)</a:t>
            </a:r>
          </a:p>
          <a:p>
            <a:pPr lvl="1"/>
            <a:r>
              <a:rPr lang="en-US"/>
              <a:t>Thực hiện lệnh (Execute Instruction - EI)</a:t>
            </a:r>
          </a:p>
          <a:p>
            <a:pPr lvl="1"/>
            <a:r>
              <a:rPr lang="en-US"/>
              <a:t>Ghi toán hạng (Write Operands – WO)</a:t>
            </a:r>
          </a:p>
        </p:txBody>
      </p:sp>
    </p:spTree>
    <p:extLst>
      <p:ext uri="{BB962C8B-B14F-4D97-AF65-F5344CB8AC3E}">
        <p14:creationId xmlns:p14="http://schemas.microsoft.com/office/powerpoint/2010/main" val="23937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đồ thời gian của đường ống lệnh</a:t>
            </a:r>
          </a:p>
        </p:txBody>
      </p:sp>
      <p:pic>
        <p:nvPicPr>
          <p:cNvPr id="4"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15907"/>
          <a:stretch>
            <a:fillRect/>
          </a:stretch>
        </p:blipFill>
        <p:spPr bwMode="auto">
          <a:xfrm>
            <a:off x="457200" y="1200744"/>
            <a:ext cx="8178800" cy="537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335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chướng ngại đường ống lệnh</a:t>
            </a:r>
          </a:p>
        </p:txBody>
      </p:sp>
      <p:sp>
        <p:nvSpPr>
          <p:cNvPr id="3" name="Content Placeholder 2"/>
          <p:cNvSpPr>
            <a:spLocks noGrp="1"/>
          </p:cNvSpPr>
          <p:nvPr>
            <p:ph idx="1"/>
          </p:nvPr>
        </p:nvSpPr>
        <p:spPr/>
        <p:txBody>
          <a:bodyPr/>
          <a:lstStyle/>
          <a:p>
            <a:r>
              <a:rPr lang="vi-VN"/>
              <a:t>Một </a:t>
            </a:r>
            <a:r>
              <a:rPr lang="en-US"/>
              <a:t>chướng ngại</a:t>
            </a:r>
            <a:r>
              <a:rPr lang="vi-VN"/>
              <a:t> đường ống</a:t>
            </a:r>
            <a:r>
              <a:rPr lang="en-US"/>
              <a:t> (pipeline hazard)</a:t>
            </a:r>
            <a:r>
              <a:rPr lang="vi-VN"/>
              <a:t> xảy ra khi đường ống, hoặc một phần của đường ống, phải</a:t>
            </a:r>
            <a:r>
              <a:rPr lang="en-US"/>
              <a:t> ngưng lại</a:t>
            </a:r>
            <a:r>
              <a:rPr lang="vi-VN"/>
              <a:t> vì điều kiện không cho phép thực hiện tiếp tục.</a:t>
            </a:r>
            <a:endParaRPr lang="en-US"/>
          </a:p>
          <a:p>
            <a:r>
              <a:rPr lang="en-US"/>
              <a:t>Các loại hazard:</a:t>
            </a:r>
          </a:p>
          <a:p>
            <a:pPr lvl="1"/>
            <a:r>
              <a:rPr lang="vi-VN"/>
              <a:t>Hazard cấu trúc: do nhiều công đoạn dùng chung một tài nguyên</a:t>
            </a:r>
          </a:p>
          <a:p>
            <a:pPr lvl="1"/>
            <a:r>
              <a:rPr lang="vi-VN"/>
              <a:t>Hazard dữ</a:t>
            </a:r>
            <a:r>
              <a:rPr lang="en-US"/>
              <a:t> </a:t>
            </a:r>
            <a:r>
              <a:rPr lang="vi-VN"/>
              <a:t>liệu: lệnh sau sử</a:t>
            </a:r>
            <a:r>
              <a:rPr lang="en-US"/>
              <a:t> </a:t>
            </a:r>
            <a:r>
              <a:rPr lang="vi-VN"/>
              <a:t>dụng dữ</a:t>
            </a:r>
            <a:r>
              <a:rPr lang="en-US"/>
              <a:t> </a:t>
            </a:r>
            <a:r>
              <a:rPr lang="vi-VN"/>
              <a:t>liệu kết quả</a:t>
            </a:r>
            <a:r>
              <a:rPr lang="en-US"/>
              <a:t> </a:t>
            </a:r>
            <a:r>
              <a:rPr lang="vi-VN"/>
              <a:t>của lệnh trước</a:t>
            </a:r>
          </a:p>
          <a:p>
            <a:pPr lvl="1"/>
            <a:r>
              <a:rPr lang="vi-VN"/>
              <a:t>Hazard điều khiển: do rẽ</a:t>
            </a:r>
            <a:r>
              <a:rPr lang="en-US"/>
              <a:t> </a:t>
            </a:r>
            <a:r>
              <a:rPr lang="vi-VN"/>
              <a:t>nhánh gây r</a:t>
            </a:r>
            <a:r>
              <a:rPr lang="en-US"/>
              <a:t>a</a:t>
            </a:r>
          </a:p>
        </p:txBody>
      </p:sp>
    </p:spTree>
    <p:extLst>
      <p:ext uri="{BB962C8B-B14F-4D97-AF65-F5344CB8AC3E}">
        <p14:creationId xmlns:p14="http://schemas.microsoft.com/office/powerpoint/2010/main" val="170113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Tham khảo</a:t>
            </a:r>
          </a:p>
        </p:txBody>
      </p:sp>
      <p:sp>
        <p:nvSpPr>
          <p:cNvPr id="3" name="Content Placeholder 2"/>
          <p:cNvSpPr>
            <a:spLocks noGrp="1"/>
          </p:cNvSpPr>
          <p:nvPr>
            <p:ph idx="1"/>
          </p:nvPr>
        </p:nvSpPr>
        <p:spPr/>
        <p:txBody>
          <a:bodyPr/>
          <a:lstStyle/>
          <a:p>
            <a:r>
              <a:rPr lang="en-US"/>
              <a:t>Chapter 12,13,14; “Computer Organization and Architecture Designing For Performance”, 9 edition, William Stallings.</a:t>
            </a:r>
          </a:p>
          <a:p>
            <a:r>
              <a:rPr lang="en-US"/>
              <a:t>Bài giảng Kiến trúc máy tính, Nguyễn Kim Khánh, Đại học Bách khoa Hà Nội.</a:t>
            </a:r>
          </a:p>
        </p:txBody>
      </p:sp>
    </p:spTree>
    <p:extLst>
      <p:ext uri="{BB962C8B-B14F-4D97-AF65-F5344CB8AC3E}">
        <p14:creationId xmlns:p14="http://schemas.microsoft.com/office/powerpoint/2010/main" val="9909934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84784"/>
            <a:ext cx="8061538" cy="4320480"/>
          </a:xfrm>
        </p:spPr>
      </p:pic>
    </p:spTree>
    <p:extLst>
      <p:ext uri="{BB962C8B-B14F-4D97-AF65-F5344CB8AC3E}">
        <p14:creationId xmlns:p14="http://schemas.microsoft.com/office/powerpoint/2010/main" val="3816270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12BB-A5F9-43BB-940E-12D1623141DD}"/>
              </a:ext>
            </a:extLst>
          </p:cNvPr>
          <p:cNvSpPr>
            <a:spLocks noGrp="1"/>
          </p:cNvSpPr>
          <p:nvPr>
            <p:ph type="title"/>
          </p:nvPr>
        </p:nvSpPr>
        <p:spPr/>
        <p:txBody>
          <a:bodyPr/>
          <a:lstStyle/>
          <a:p>
            <a:r>
              <a:rPr lang="en-US" sz="4000">
                <a:effectLst/>
                <a:latin typeface="Times New Roman" panose="02020603050405020304" pitchFamily="18" charset="0"/>
                <a:ea typeface="Calibri" panose="020F0502020204030204" pitchFamily="34" charset="0"/>
              </a:rPr>
              <a:t>CÂU HỎI ÔN TẬP </a:t>
            </a:r>
            <a:endParaRPr lang="en-US" sz="6600"/>
          </a:p>
        </p:txBody>
      </p:sp>
      <p:sp>
        <p:nvSpPr>
          <p:cNvPr id="3" name="Content Placeholder 2">
            <a:extLst>
              <a:ext uri="{FF2B5EF4-FFF2-40B4-BE49-F238E27FC236}">
                <a16:creationId xmlns:a16="http://schemas.microsoft.com/office/drawing/2014/main" id="{0750E6C0-0C58-4BB0-A94D-04CDB9A167C5}"/>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arabicPeriod"/>
            </a:pPr>
            <a:r>
              <a:rPr lang="en-US">
                <a:effectLst/>
                <a:latin typeface="Times New Roman" panose="02020603050405020304" pitchFamily="18" charset="0"/>
                <a:ea typeface="Calibri" panose="020F0502020204030204" pitchFamily="34" charset="0"/>
                <a:cs typeface="Times New Roman" panose="02020603050405020304" pitchFamily="18" charset="0"/>
              </a:rPr>
              <a:t>Mô tả ngắn gọn 2 thành phần trong cấu trúc lệnh?</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a:effectLst/>
                <a:latin typeface="Times New Roman" panose="02020603050405020304" pitchFamily="18" charset="0"/>
                <a:ea typeface="Calibri" panose="020F0502020204030204" pitchFamily="34" charset="0"/>
                <a:cs typeface="Times New Roman" panose="02020603050405020304" pitchFamily="18" charset="0"/>
              </a:rPr>
              <a:t>Nêu sự khác nhau giữa phép dịch số học (arithmetic shift) và dịch logic (logical shift)?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a:effectLst/>
                <a:latin typeface="Times New Roman" panose="02020603050405020304" pitchFamily="18" charset="0"/>
                <a:ea typeface="Calibri" panose="020F0502020204030204" pitchFamily="34" charset="0"/>
                <a:cs typeface="Times New Roman" panose="02020603050405020304" pitchFamily="18" charset="0"/>
              </a:rPr>
              <a:t>Mô tả và cho ví dụ giải thích về phương pháp định địa chỉ gián tiếp (Indirect Addressing)?</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59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4"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t>2.1. Thanh ghi khả biến với người dùng</a:t>
            </a:r>
            <a:endParaRPr lang="en-US" altLang="en-US"/>
          </a:p>
        </p:txBody>
      </p:sp>
      <p:sp>
        <p:nvSpPr>
          <p:cNvPr id="51205"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Thanh ghi đa dụng</a:t>
            </a:r>
          </a:p>
          <a:p>
            <a:r>
              <a:rPr lang="en-US" altLang="en-US"/>
              <a:t>Thanh ghi dữ liệu</a:t>
            </a:r>
          </a:p>
          <a:p>
            <a:r>
              <a:rPr lang="en-US" altLang="en-US"/>
              <a:t>Thanh ghi địa chỉ</a:t>
            </a:r>
          </a:p>
          <a:p>
            <a:r>
              <a:rPr lang="en-US" altLang="en-US"/>
              <a:t>Thanh ghi mã điều kiện</a:t>
            </a:r>
          </a:p>
        </p:txBody>
      </p:sp>
    </p:spTree>
    <p:extLst>
      <p:ext uri="{BB962C8B-B14F-4D97-AF65-F5344CB8AC3E}">
        <p14:creationId xmlns:p14="http://schemas.microsoft.com/office/powerpoint/2010/main" val="2458766376"/>
      </p:ext>
    </p:extLst>
  </p:cSld>
  <p:clrMapOvr>
    <a:masterClrMapping/>
  </p:clrMapOvr>
  <p:transition spd="slow"/>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4328</TotalTime>
  <Words>6566</Words>
  <Application>Microsoft Office PowerPoint</Application>
  <PresentationFormat>On-screen Show (4:3)</PresentationFormat>
  <Paragraphs>622</Paragraphs>
  <Slides>85</Slides>
  <Notes>28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Arial Black</vt:lpstr>
      <vt:lpstr>Calibri</vt:lpstr>
      <vt:lpstr>Monotype Sorts</vt:lpstr>
      <vt:lpstr>Tahoma</vt:lpstr>
      <vt:lpstr>Times New Roman</vt:lpstr>
      <vt:lpstr>Wingdings</vt:lpstr>
      <vt:lpstr>COA8e</vt:lpstr>
      <vt:lpstr>KIẾN TRÚC MÁY TÍNH</vt:lpstr>
      <vt:lpstr>Nội dung</vt:lpstr>
      <vt:lpstr>1. Cấu trúc CPU</vt:lpstr>
      <vt:lpstr>CPU với đường truyền hệ thống</vt:lpstr>
      <vt:lpstr>Cấu trúc bên trong của CPU</vt:lpstr>
      <vt:lpstr>Cấu trúc bên trong của CPU</vt:lpstr>
      <vt:lpstr>2. Thanh ghi</vt:lpstr>
      <vt:lpstr>Thanh ghi</vt:lpstr>
      <vt:lpstr>2.1. Thanh ghi khả biến với người dùng</vt:lpstr>
      <vt:lpstr>Thanh ghi đa dụng</vt:lpstr>
      <vt:lpstr>Thanh ghi đa dụng</vt:lpstr>
      <vt:lpstr>Bao nhiêu thanh ghi đa dụng?</vt:lpstr>
      <vt:lpstr>Kích thước thanh ghi?</vt:lpstr>
      <vt:lpstr>Thanh ghi mã điều kiện</vt:lpstr>
      <vt:lpstr>2.2. Thanh ghi trạng thái và điều khiển</vt:lpstr>
      <vt:lpstr>PSW (Program Status Word)</vt:lpstr>
      <vt:lpstr>Chế độ giám sát</vt:lpstr>
      <vt:lpstr>Các thanh ghi khác</vt:lpstr>
      <vt:lpstr>Ví dụ: tổ chức thanh ghi</vt:lpstr>
      <vt:lpstr>3. Tập lệnh</vt:lpstr>
      <vt:lpstr>Các thành phần của lệnh</vt:lpstr>
      <vt:lpstr>Định dạng lệnh đơn giản</vt:lpstr>
      <vt:lpstr>Các loại lệnh</vt:lpstr>
      <vt:lpstr>Số lượng địa chỉ toán hạng trong lệnh</vt:lpstr>
      <vt:lpstr>Số lượng địa chỉ toán hạng trong lệnh</vt:lpstr>
      <vt:lpstr>Số lượng địa chỉ toán hạng trong lệnh</vt:lpstr>
      <vt:lpstr>Số lượng địa chỉ toán hạng trong lệnh</vt:lpstr>
      <vt:lpstr>Đánh giá về số địa chỉ toán hạng</vt:lpstr>
      <vt:lpstr>Vấn đề thiết kế tập lệnh</vt:lpstr>
      <vt:lpstr>Vấn đề thiết kế tập lệnh</vt:lpstr>
      <vt:lpstr>Các kiểu thao tác cơ bản</vt:lpstr>
      <vt:lpstr>Chuyển dữ liệu</vt:lpstr>
      <vt:lpstr>Các kiểu thao tác cơ bản</vt:lpstr>
      <vt:lpstr>Xử lý số học với số nguyên</vt:lpstr>
      <vt:lpstr>Các kiểu thao tác cơ bản</vt:lpstr>
      <vt:lpstr>Xử lý logic</vt:lpstr>
      <vt:lpstr>Ví dụ các lệnh AND, OR, XOR</vt:lpstr>
      <vt:lpstr>Xử lý logic</vt:lpstr>
      <vt:lpstr>Thao tác dịch và quay</vt:lpstr>
      <vt:lpstr>Ví dụ phép dịch và quay</vt:lpstr>
      <vt:lpstr>Các kiểu thao tác cơ bản</vt:lpstr>
      <vt:lpstr>Điều khiển vào-ra</vt:lpstr>
      <vt:lpstr>Các kiểu thao tác cơ bản</vt:lpstr>
      <vt:lpstr>Chuyển điều khiển</vt:lpstr>
      <vt:lpstr>Rẽ nhánh không điều kiện</vt:lpstr>
      <vt:lpstr>Rẽ nhánh có điều kiện</vt:lpstr>
      <vt:lpstr>Lệnh CALL và RETURN</vt:lpstr>
      <vt:lpstr>Gọi các thủ tục lồng nhau</vt:lpstr>
      <vt:lpstr>Sử dụng Stack</vt:lpstr>
      <vt:lpstr>Các kiểu thao tác cơ bản</vt:lpstr>
      <vt:lpstr>Các lệnh điều khiển hệ thống</vt:lpstr>
      <vt:lpstr>4. Các phương pháp định địa chỉ</vt:lpstr>
      <vt:lpstr>Các phương pháp định địa chỉ</vt:lpstr>
      <vt:lpstr>Các phương pháp định địa chỉ</vt:lpstr>
      <vt:lpstr>Các phương pháp định địa chỉ</vt:lpstr>
      <vt:lpstr>Định địa chỉ tức thì</vt:lpstr>
      <vt:lpstr>Các phương pháp định địa chỉ</vt:lpstr>
      <vt:lpstr>Định địa chỉ trực tiếp</vt:lpstr>
      <vt:lpstr>Các phương pháp định địa chỉ</vt:lpstr>
      <vt:lpstr>Định địa chỉ gián tiếp</vt:lpstr>
      <vt:lpstr>Các phương pháp định địa chỉ</vt:lpstr>
      <vt:lpstr>Định địa chỉ thanh ghi</vt:lpstr>
      <vt:lpstr>Các phương pháp định địa chỉ</vt:lpstr>
      <vt:lpstr>Định địa chỉ gián tiếp qua thanh ghi</vt:lpstr>
      <vt:lpstr>Các phương pháp định địa chỉ</vt:lpstr>
      <vt:lpstr>Định địa chỉ dịch chuyển</vt:lpstr>
      <vt:lpstr>Các dạng của định địa chỉ dịch chuyển</vt:lpstr>
      <vt:lpstr>Các phương pháp định địa chỉ</vt:lpstr>
      <vt:lpstr>Định địa chỉ ngăn xếp</vt:lpstr>
      <vt:lpstr>Các phương pháp định địa chỉ</vt:lpstr>
      <vt:lpstr>5. Chu kỳ lệnh</vt:lpstr>
      <vt:lpstr>Trạng thái chu kỳ lệnh với ngắt</vt:lpstr>
      <vt:lpstr>Nhận lệnh</vt:lpstr>
      <vt:lpstr>Giải mã lệnh</vt:lpstr>
      <vt:lpstr>Nhận toán hạng</vt:lpstr>
      <vt:lpstr>Nhận toán hạng gián tiếp</vt:lpstr>
      <vt:lpstr>Thực hiện lệnh</vt:lpstr>
      <vt:lpstr>Ghi toán hạng</vt:lpstr>
      <vt:lpstr>Ngắt</vt:lpstr>
      <vt:lpstr>6. Đường ống lệnh</vt:lpstr>
      <vt:lpstr>Biểu đồ thời gian của đường ống lệnh</vt:lpstr>
      <vt:lpstr>Các chướng ngại đường ống lệnh</vt:lpstr>
      <vt:lpstr>Tham khảo</vt:lpstr>
      <vt:lpstr>PowerPoint Presentation</vt:lpstr>
      <vt:lpstr>CÂU HỎI ÔN TẬP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Phạm Tuấn Khiêm</cp:lastModifiedBy>
  <cp:revision>230</cp:revision>
  <dcterms:created xsi:type="dcterms:W3CDTF">1998-09-03T13:41:33Z</dcterms:created>
  <dcterms:modified xsi:type="dcterms:W3CDTF">2021-05-29T02:19:12Z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