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1"/>
  </p:sldMasterIdLst>
  <p:notesMasterIdLst>
    <p:notesMasterId r:id="rId104"/>
  </p:notesMasterIdLst>
  <p:handoutMasterIdLst>
    <p:handoutMasterId r:id="rId105"/>
  </p:handout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6" r:id="rId16"/>
    <p:sldId id="277" r:id="rId17"/>
    <p:sldId id="278" r:id="rId18"/>
    <p:sldId id="279" r:id="rId19"/>
    <p:sldId id="280" r:id="rId20"/>
    <p:sldId id="284" r:id="rId21"/>
    <p:sldId id="281" r:id="rId22"/>
    <p:sldId id="282" r:id="rId23"/>
    <p:sldId id="415" r:id="rId24"/>
    <p:sldId id="283" r:id="rId25"/>
    <p:sldId id="285" r:id="rId26"/>
    <p:sldId id="414" r:id="rId27"/>
    <p:sldId id="446" r:id="rId28"/>
    <p:sldId id="286" r:id="rId29"/>
    <p:sldId id="287" r:id="rId30"/>
    <p:sldId id="288" r:id="rId31"/>
    <p:sldId id="289" r:id="rId32"/>
    <p:sldId id="290" r:id="rId33"/>
    <p:sldId id="291" r:id="rId34"/>
    <p:sldId id="292" r:id="rId35"/>
    <p:sldId id="293" r:id="rId36"/>
    <p:sldId id="294" r:id="rId37"/>
    <p:sldId id="447" r:id="rId38"/>
    <p:sldId id="451" r:id="rId39"/>
    <p:sldId id="448"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416" r:id="rId76"/>
    <p:sldId id="417" r:id="rId77"/>
    <p:sldId id="418" r:id="rId78"/>
    <p:sldId id="420" r:id="rId79"/>
    <p:sldId id="423" r:id="rId80"/>
    <p:sldId id="427" r:id="rId81"/>
    <p:sldId id="428" r:id="rId82"/>
    <p:sldId id="429" r:id="rId83"/>
    <p:sldId id="430" r:id="rId84"/>
    <p:sldId id="431" r:id="rId85"/>
    <p:sldId id="433" r:id="rId86"/>
    <p:sldId id="434" r:id="rId87"/>
    <p:sldId id="432" r:id="rId88"/>
    <p:sldId id="435" r:id="rId89"/>
    <p:sldId id="436" r:id="rId90"/>
    <p:sldId id="437" r:id="rId91"/>
    <p:sldId id="438" r:id="rId92"/>
    <p:sldId id="439" r:id="rId93"/>
    <p:sldId id="441" r:id="rId94"/>
    <p:sldId id="440" r:id="rId95"/>
    <p:sldId id="442" r:id="rId96"/>
    <p:sldId id="443" r:id="rId97"/>
    <p:sldId id="444" r:id="rId98"/>
    <p:sldId id="445" r:id="rId99"/>
    <p:sldId id="259" r:id="rId100"/>
    <p:sldId id="449" r:id="rId101"/>
    <p:sldId id="450" r:id="rId102"/>
    <p:sldId id="452"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906BE-ABBE-4690-BD48-CC9540D533F7}" v="34" dt="2021-05-15T03:38:01.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249" autoAdjust="0"/>
  </p:normalViewPr>
  <p:slideViewPr>
    <p:cSldViewPr>
      <p:cViewPr varScale="1">
        <p:scale>
          <a:sx n="68" d="100"/>
          <a:sy n="68" d="100"/>
        </p:scale>
        <p:origin x="1362"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8.xml"/><Relationship Id="rId26" Type="http://schemas.openxmlformats.org/officeDocument/2006/relationships/slide" Target="slides/slide47.xml"/><Relationship Id="rId39" Type="http://schemas.openxmlformats.org/officeDocument/2006/relationships/slide" Target="slides/slide78.xml"/><Relationship Id="rId3" Type="http://schemas.openxmlformats.org/officeDocument/2006/relationships/slide" Target="slides/slide4.xml"/><Relationship Id="rId21" Type="http://schemas.openxmlformats.org/officeDocument/2006/relationships/slide" Target="slides/slide35.xml"/><Relationship Id="rId34" Type="http://schemas.openxmlformats.org/officeDocument/2006/relationships/slide" Target="slides/slide61.xml"/><Relationship Id="rId42" Type="http://schemas.openxmlformats.org/officeDocument/2006/relationships/slide" Target="slides/slide81.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26.xml"/><Relationship Id="rId25" Type="http://schemas.openxmlformats.org/officeDocument/2006/relationships/slide" Target="slides/slide46.xml"/><Relationship Id="rId33" Type="http://schemas.openxmlformats.org/officeDocument/2006/relationships/slide" Target="slides/slide60.xml"/><Relationship Id="rId38" Type="http://schemas.openxmlformats.org/officeDocument/2006/relationships/slide" Target="slides/slide77.xml"/><Relationship Id="rId2" Type="http://schemas.openxmlformats.org/officeDocument/2006/relationships/slide" Target="slides/slide2.xml"/><Relationship Id="rId16" Type="http://schemas.openxmlformats.org/officeDocument/2006/relationships/slide" Target="slides/slide24.xml"/><Relationship Id="rId20" Type="http://schemas.openxmlformats.org/officeDocument/2006/relationships/slide" Target="slides/slide30.xml"/><Relationship Id="rId29" Type="http://schemas.openxmlformats.org/officeDocument/2006/relationships/slide" Target="slides/slide54.xml"/><Relationship Id="rId41" Type="http://schemas.openxmlformats.org/officeDocument/2006/relationships/slide" Target="slides/slide80.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45.xml"/><Relationship Id="rId32" Type="http://schemas.openxmlformats.org/officeDocument/2006/relationships/slide" Target="slides/slide59.xml"/><Relationship Id="rId37" Type="http://schemas.openxmlformats.org/officeDocument/2006/relationships/slide" Target="slides/slide70.xml"/><Relationship Id="rId40" Type="http://schemas.openxmlformats.org/officeDocument/2006/relationships/slide" Target="slides/slide79.xml"/><Relationship Id="rId5" Type="http://schemas.openxmlformats.org/officeDocument/2006/relationships/slide" Target="slides/slide6.xml"/><Relationship Id="rId15" Type="http://schemas.openxmlformats.org/officeDocument/2006/relationships/slide" Target="slides/slide21.xml"/><Relationship Id="rId23" Type="http://schemas.openxmlformats.org/officeDocument/2006/relationships/slide" Target="slides/slide41.xml"/><Relationship Id="rId28" Type="http://schemas.openxmlformats.org/officeDocument/2006/relationships/slide" Target="slides/slide52.xml"/><Relationship Id="rId36" Type="http://schemas.openxmlformats.org/officeDocument/2006/relationships/slide" Target="slides/slide69.xml"/><Relationship Id="rId10" Type="http://schemas.openxmlformats.org/officeDocument/2006/relationships/slide" Target="slides/slide12.xml"/><Relationship Id="rId19" Type="http://schemas.openxmlformats.org/officeDocument/2006/relationships/slide" Target="slides/slide29.xml"/><Relationship Id="rId31" Type="http://schemas.openxmlformats.org/officeDocument/2006/relationships/slide" Target="slides/slide58.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8.xml"/><Relationship Id="rId22" Type="http://schemas.openxmlformats.org/officeDocument/2006/relationships/slide" Target="slides/slide36.xml"/><Relationship Id="rId27" Type="http://schemas.openxmlformats.org/officeDocument/2006/relationships/slide" Target="slides/slide48.xml"/><Relationship Id="rId30" Type="http://schemas.openxmlformats.org/officeDocument/2006/relationships/slide" Target="slides/slide57.xml"/><Relationship Id="rId35"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Tuấn Khiêm" userId="c680cf82-1e28-4922-b402-bb3f869b2672" providerId="ADAL" clId="{BDF906BE-ABBE-4690-BD48-CC9540D533F7}"/>
    <pc:docChg chg="undo custSel addSld delSld modSld">
      <pc:chgData name="Phạm Tuấn Khiêm" userId="c680cf82-1e28-4922-b402-bb3f869b2672" providerId="ADAL" clId="{BDF906BE-ABBE-4690-BD48-CC9540D533F7}" dt="2021-05-22T01:34:51.106" v="453" actId="403"/>
      <pc:docMkLst>
        <pc:docMk/>
      </pc:docMkLst>
      <pc:sldChg chg="modNotesTx">
        <pc:chgData name="Phạm Tuấn Khiêm" userId="c680cf82-1e28-4922-b402-bb3f869b2672" providerId="ADAL" clId="{BDF906BE-ABBE-4690-BD48-CC9540D533F7}" dt="2021-04-27T02:11:47.284" v="1"/>
        <pc:sldMkLst>
          <pc:docMk/>
          <pc:sldMk cId="1765951894" sldId="266"/>
        </pc:sldMkLst>
      </pc:sldChg>
      <pc:sldChg chg="addSp modSp mod">
        <pc:chgData name="Phạm Tuấn Khiêm" userId="c680cf82-1e28-4922-b402-bb3f869b2672" providerId="ADAL" clId="{BDF906BE-ABBE-4690-BD48-CC9540D533F7}" dt="2021-05-11T03:28:40.031" v="248" actId="20577"/>
        <pc:sldMkLst>
          <pc:docMk/>
          <pc:sldMk cId="2321329488" sldId="300"/>
        </pc:sldMkLst>
        <pc:spChg chg="mod">
          <ac:chgData name="Phạm Tuấn Khiêm" userId="c680cf82-1e28-4922-b402-bb3f869b2672" providerId="ADAL" clId="{BDF906BE-ABBE-4690-BD48-CC9540D533F7}" dt="2021-05-11T03:02:34.508" v="140" actId="1076"/>
          <ac:spMkLst>
            <pc:docMk/>
            <pc:sldMk cId="2321329488" sldId="300"/>
            <ac:spMk id="46085" creationId="{00000000-0000-0000-0000-000000000000}"/>
          </ac:spMkLst>
        </pc:spChg>
        <pc:spChg chg="mod">
          <ac:chgData name="Phạm Tuấn Khiêm" userId="c680cf82-1e28-4922-b402-bb3f869b2672" providerId="ADAL" clId="{BDF906BE-ABBE-4690-BD48-CC9540D533F7}" dt="2021-05-11T03:02:51.097" v="143" actId="1076"/>
          <ac:spMkLst>
            <pc:docMk/>
            <pc:sldMk cId="2321329488" sldId="300"/>
            <ac:spMk id="46086" creationId="{00000000-0000-0000-0000-000000000000}"/>
          </ac:spMkLst>
        </pc:spChg>
        <pc:spChg chg="mod">
          <ac:chgData name="Phạm Tuấn Khiêm" userId="c680cf82-1e28-4922-b402-bb3f869b2672" providerId="ADAL" clId="{BDF906BE-ABBE-4690-BD48-CC9540D533F7}" dt="2021-05-11T03:02:42.875" v="141" actId="1076"/>
          <ac:spMkLst>
            <pc:docMk/>
            <pc:sldMk cId="2321329488" sldId="300"/>
            <ac:spMk id="46087" creationId="{00000000-0000-0000-0000-000000000000}"/>
          </ac:spMkLst>
        </pc:spChg>
        <pc:spChg chg="mod">
          <ac:chgData name="Phạm Tuấn Khiêm" userId="c680cf82-1e28-4922-b402-bb3f869b2672" providerId="ADAL" clId="{BDF906BE-ABBE-4690-BD48-CC9540D533F7}" dt="2021-05-11T03:02:47.451" v="142" actId="1076"/>
          <ac:spMkLst>
            <pc:docMk/>
            <pc:sldMk cId="2321329488" sldId="300"/>
            <ac:spMk id="46088" creationId="{00000000-0000-0000-0000-000000000000}"/>
          </ac:spMkLst>
        </pc:spChg>
        <pc:spChg chg="mod">
          <ac:chgData name="Phạm Tuấn Khiêm" userId="c680cf82-1e28-4922-b402-bb3f869b2672" providerId="ADAL" clId="{BDF906BE-ABBE-4690-BD48-CC9540D533F7}" dt="2021-05-11T03:28:40.031" v="248" actId="20577"/>
          <ac:spMkLst>
            <pc:docMk/>
            <pc:sldMk cId="2321329488" sldId="300"/>
            <ac:spMk id="46090" creationId="{00000000-0000-0000-0000-000000000000}"/>
          </ac:spMkLst>
        </pc:spChg>
        <pc:picChg chg="add mod">
          <ac:chgData name="Phạm Tuấn Khiêm" userId="c680cf82-1e28-4922-b402-bb3f869b2672" providerId="ADAL" clId="{BDF906BE-ABBE-4690-BD48-CC9540D533F7}" dt="2021-05-11T03:05:27.700" v="236" actId="14100"/>
          <ac:picMkLst>
            <pc:docMk/>
            <pc:sldMk cId="2321329488" sldId="300"/>
            <ac:picMk id="8" creationId="{7C6B1B6F-40A2-431B-AC73-098CB820C9E8}"/>
          </ac:picMkLst>
        </pc:picChg>
      </pc:sldChg>
      <pc:sldChg chg="modSp mod">
        <pc:chgData name="Phạm Tuấn Khiêm" userId="c680cf82-1e28-4922-b402-bb3f869b2672" providerId="ADAL" clId="{BDF906BE-ABBE-4690-BD48-CC9540D533F7}" dt="2021-05-11T03:32:05.150" v="257" actId="20577"/>
        <pc:sldMkLst>
          <pc:docMk/>
          <pc:sldMk cId="3560581722" sldId="304"/>
        </pc:sldMkLst>
        <pc:spChg chg="mod">
          <ac:chgData name="Phạm Tuấn Khiêm" userId="c680cf82-1e28-4922-b402-bb3f869b2672" providerId="ADAL" clId="{BDF906BE-ABBE-4690-BD48-CC9540D533F7}" dt="2021-05-11T03:32:05.150" v="257" actId="20577"/>
          <ac:spMkLst>
            <pc:docMk/>
            <pc:sldMk cId="3560581722" sldId="304"/>
            <ac:spMk id="186370" creationId="{00000000-0000-0000-0000-000000000000}"/>
          </ac:spMkLst>
        </pc:spChg>
      </pc:sldChg>
      <pc:sldChg chg="modSp mod">
        <pc:chgData name="Phạm Tuấn Khiêm" userId="c680cf82-1e28-4922-b402-bb3f869b2672" providerId="ADAL" clId="{BDF906BE-ABBE-4690-BD48-CC9540D533F7}" dt="2021-05-11T03:33:58.076" v="268" actId="20577"/>
        <pc:sldMkLst>
          <pc:docMk/>
          <pc:sldMk cId="1247199115" sldId="305"/>
        </pc:sldMkLst>
        <pc:spChg chg="mod">
          <ac:chgData name="Phạm Tuấn Khiêm" userId="c680cf82-1e28-4922-b402-bb3f869b2672" providerId="ADAL" clId="{BDF906BE-ABBE-4690-BD48-CC9540D533F7}" dt="2021-05-11T03:33:58.076" v="268" actId="20577"/>
          <ac:spMkLst>
            <pc:docMk/>
            <pc:sldMk cId="1247199115" sldId="305"/>
            <ac:spMk id="215042" creationId="{00000000-0000-0000-0000-000000000000}"/>
          </ac:spMkLst>
        </pc:spChg>
      </pc:sldChg>
      <pc:sldChg chg="modNotesTx">
        <pc:chgData name="Phạm Tuấn Khiêm" userId="c680cf82-1e28-4922-b402-bb3f869b2672" providerId="ADAL" clId="{BDF906BE-ABBE-4690-BD48-CC9540D533F7}" dt="2021-05-11T03:44:18.629" v="269"/>
        <pc:sldMkLst>
          <pc:docMk/>
          <pc:sldMk cId="3925138665" sldId="436"/>
        </pc:sldMkLst>
      </pc:sldChg>
      <pc:sldChg chg="modSp new mod">
        <pc:chgData name="Phạm Tuấn Khiêm" userId="c680cf82-1e28-4922-b402-bb3f869b2672" providerId="ADAL" clId="{BDF906BE-ABBE-4690-BD48-CC9540D533F7}" dt="2021-04-27T07:13:05.804" v="134" actId="403"/>
        <pc:sldMkLst>
          <pc:docMk/>
          <pc:sldMk cId="1026920007" sldId="448"/>
        </pc:sldMkLst>
        <pc:spChg chg="mod">
          <ac:chgData name="Phạm Tuấn Khiêm" userId="c680cf82-1e28-4922-b402-bb3f869b2672" providerId="ADAL" clId="{BDF906BE-ABBE-4690-BD48-CC9540D533F7}" dt="2021-04-27T07:11:16.627" v="20" actId="20577"/>
          <ac:spMkLst>
            <pc:docMk/>
            <pc:sldMk cId="1026920007" sldId="448"/>
            <ac:spMk id="2" creationId="{98D9895C-FFD1-4ECE-9CE1-28B72B5AD84A}"/>
          </ac:spMkLst>
        </pc:spChg>
        <pc:spChg chg="mod">
          <ac:chgData name="Phạm Tuấn Khiêm" userId="c680cf82-1e28-4922-b402-bb3f869b2672" providerId="ADAL" clId="{BDF906BE-ABBE-4690-BD48-CC9540D533F7}" dt="2021-04-27T07:13:05.804" v="134" actId="403"/>
          <ac:spMkLst>
            <pc:docMk/>
            <pc:sldMk cId="1026920007" sldId="448"/>
            <ac:spMk id="3" creationId="{302B0386-9160-42CF-BB20-D2AC662BF3BA}"/>
          </ac:spMkLst>
        </pc:spChg>
      </pc:sldChg>
      <pc:sldChg chg="modSp add mod">
        <pc:chgData name="Phạm Tuấn Khiêm" userId="c680cf82-1e28-4922-b402-bb3f869b2672" providerId="ADAL" clId="{BDF906BE-ABBE-4690-BD48-CC9540D533F7}" dt="2021-05-13T03:18:46.711" v="401" actId="20577"/>
        <pc:sldMkLst>
          <pc:docMk/>
          <pc:sldMk cId="4173103097" sldId="449"/>
        </pc:sldMkLst>
        <pc:spChg chg="mod">
          <ac:chgData name="Phạm Tuấn Khiêm" userId="c680cf82-1e28-4922-b402-bb3f869b2672" providerId="ADAL" clId="{BDF906BE-ABBE-4690-BD48-CC9540D533F7}" dt="2021-05-13T03:18:46.711" v="401" actId="20577"/>
          <ac:spMkLst>
            <pc:docMk/>
            <pc:sldMk cId="4173103097" sldId="449"/>
            <ac:spMk id="3" creationId="{302B0386-9160-42CF-BB20-D2AC662BF3BA}"/>
          </ac:spMkLst>
        </pc:spChg>
      </pc:sldChg>
      <pc:sldChg chg="addSp delSp modSp new mod">
        <pc:chgData name="Phạm Tuấn Khiêm" userId="c680cf82-1e28-4922-b402-bb3f869b2672" providerId="ADAL" clId="{BDF906BE-ABBE-4690-BD48-CC9540D533F7}" dt="2021-05-22T01:33:49.111" v="438"/>
        <pc:sldMkLst>
          <pc:docMk/>
          <pc:sldMk cId="3376619782" sldId="450"/>
        </pc:sldMkLst>
        <pc:spChg chg="mod">
          <ac:chgData name="Phạm Tuấn Khiêm" userId="c680cf82-1e28-4922-b402-bb3f869b2672" providerId="ADAL" clId="{BDF906BE-ABBE-4690-BD48-CC9540D533F7}" dt="2021-05-22T01:33:49.111" v="438"/>
          <ac:spMkLst>
            <pc:docMk/>
            <pc:sldMk cId="3376619782" sldId="450"/>
            <ac:spMk id="2" creationId="{23DEFE1C-E2B4-44CB-8296-06E5F5B0C7F0}"/>
          </ac:spMkLst>
        </pc:spChg>
        <pc:spChg chg="del">
          <ac:chgData name="Phạm Tuấn Khiêm" userId="c680cf82-1e28-4922-b402-bb3f869b2672" providerId="ADAL" clId="{BDF906BE-ABBE-4690-BD48-CC9540D533F7}" dt="2021-05-11T04:11:31.027" v="357" actId="22"/>
          <ac:spMkLst>
            <pc:docMk/>
            <pc:sldMk cId="3376619782" sldId="450"/>
            <ac:spMk id="3" creationId="{DB4AEBD7-8B62-4FC5-AC25-2828044B8D65}"/>
          </ac:spMkLst>
        </pc:spChg>
        <pc:spChg chg="add del mod">
          <ac:chgData name="Phạm Tuấn Khiêm" userId="c680cf82-1e28-4922-b402-bb3f869b2672" providerId="ADAL" clId="{BDF906BE-ABBE-4690-BD48-CC9540D533F7}" dt="2021-05-11T04:13:53.089" v="370" actId="22"/>
          <ac:spMkLst>
            <pc:docMk/>
            <pc:sldMk cId="3376619782" sldId="450"/>
            <ac:spMk id="8" creationId="{FAA69B4C-094C-494D-9717-6D0DDB31335F}"/>
          </ac:spMkLst>
        </pc:spChg>
        <pc:picChg chg="add del mod ord">
          <ac:chgData name="Phạm Tuấn Khiêm" userId="c680cf82-1e28-4922-b402-bb3f869b2672" providerId="ADAL" clId="{BDF906BE-ABBE-4690-BD48-CC9540D533F7}" dt="2021-05-11T04:13:45.557" v="368" actId="478"/>
          <ac:picMkLst>
            <pc:docMk/>
            <pc:sldMk cId="3376619782" sldId="450"/>
            <ac:picMk id="5" creationId="{A3A463A0-1AAE-4680-9158-17B7E8D47FD5}"/>
          </ac:picMkLst>
        </pc:picChg>
        <pc:picChg chg="add del mod">
          <ac:chgData name="Phạm Tuấn Khiêm" userId="c680cf82-1e28-4922-b402-bb3f869b2672" providerId="ADAL" clId="{BDF906BE-ABBE-4690-BD48-CC9540D533F7}" dt="2021-05-11T04:13:51.260" v="369" actId="478"/>
          <ac:picMkLst>
            <pc:docMk/>
            <pc:sldMk cId="3376619782" sldId="450"/>
            <ac:picMk id="7" creationId="{C8114297-494F-445D-A707-38953838C747}"/>
          </ac:picMkLst>
        </pc:picChg>
        <pc:picChg chg="add mod ord">
          <ac:chgData name="Phạm Tuấn Khiêm" userId="c680cf82-1e28-4922-b402-bb3f869b2672" providerId="ADAL" clId="{BDF906BE-ABBE-4690-BD48-CC9540D533F7}" dt="2021-05-11T04:14:08.127" v="376" actId="14100"/>
          <ac:picMkLst>
            <pc:docMk/>
            <pc:sldMk cId="3376619782" sldId="450"/>
            <ac:picMk id="10" creationId="{6E0550D9-C75C-4F38-AA27-FEAF11EA6EBE}"/>
          </ac:picMkLst>
        </pc:picChg>
      </pc:sldChg>
      <pc:sldChg chg="addSp delSp modSp new mod">
        <pc:chgData name="Phạm Tuấn Khiêm" userId="c680cf82-1e28-4922-b402-bb3f869b2672" providerId="ADAL" clId="{BDF906BE-ABBE-4690-BD48-CC9540D533F7}" dt="2021-05-15T03:38:11.339" v="408"/>
        <pc:sldMkLst>
          <pc:docMk/>
          <pc:sldMk cId="990111535" sldId="451"/>
        </pc:sldMkLst>
        <pc:spChg chg="mod">
          <ac:chgData name="Phạm Tuấn Khiêm" userId="c680cf82-1e28-4922-b402-bb3f869b2672" providerId="ADAL" clId="{BDF906BE-ABBE-4690-BD48-CC9540D533F7}" dt="2021-05-15T03:38:11.339" v="408"/>
          <ac:spMkLst>
            <pc:docMk/>
            <pc:sldMk cId="990111535" sldId="451"/>
            <ac:spMk id="2" creationId="{E0C5EEAA-3D71-45B6-B964-019B2470F555}"/>
          </ac:spMkLst>
        </pc:spChg>
        <pc:spChg chg="add del">
          <ac:chgData name="Phạm Tuấn Khiêm" userId="c680cf82-1e28-4922-b402-bb3f869b2672" providerId="ADAL" clId="{BDF906BE-ABBE-4690-BD48-CC9540D533F7}" dt="2021-05-15T03:37:56.233" v="405" actId="22"/>
          <ac:spMkLst>
            <pc:docMk/>
            <pc:sldMk cId="990111535" sldId="451"/>
            <ac:spMk id="3" creationId="{E7B8CB35-50BA-48E7-8C38-04F41EE3C167}"/>
          </ac:spMkLst>
        </pc:spChg>
        <pc:spChg chg="add del">
          <ac:chgData name="Phạm Tuấn Khiêm" userId="c680cf82-1e28-4922-b402-bb3f869b2672" providerId="ADAL" clId="{BDF906BE-ABBE-4690-BD48-CC9540D533F7}" dt="2021-05-15T03:37:25.932" v="404"/>
          <ac:spMkLst>
            <pc:docMk/>
            <pc:sldMk cId="990111535" sldId="451"/>
            <ac:spMk id="5" creationId="{B8AA15BC-1BB3-41A0-A07E-B4A33F867A04}"/>
          </ac:spMkLst>
        </pc:spChg>
        <pc:graphicFrameChg chg="add del mod">
          <ac:chgData name="Phạm Tuấn Khiêm" userId="c680cf82-1e28-4922-b402-bb3f869b2672" providerId="ADAL" clId="{BDF906BE-ABBE-4690-BD48-CC9540D533F7}" dt="2021-05-15T03:37:25.932" v="404"/>
          <ac:graphicFrameMkLst>
            <pc:docMk/>
            <pc:sldMk cId="990111535" sldId="451"/>
            <ac:graphicFrameMk id="4" creationId="{1FC16FEB-C36C-4E8B-8CD7-5AE92203853A}"/>
          </ac:graphicFrameMkLst>
        </pc:graphicFrameChg>
        <pc:picChg chg="add mod ord">
          <ac:chgData name="Phạm Tuấn Khiêm" userId="c680cf82-1e28-4922-b402-bb3f869b2672" providerId="ADAL" clId="{BDF906BE-ABBE-4690-BD48-CC9540D533F7}" dt="2021-05-15T03:38:01.346" v="407" actId="14100"/>
          <ac:picMkLst>
            <pc:docMk/>
            <pc:sldMk cId="990111535" sldId="451"/>
            <ac:picMk id="7" creationId="{AD3C7549-CC02-4216-AEAE-039B85F305F0}"/>
          </ac:picMkLst>
        </pc:picChg>
      </pc:sldChg>
      <pc:sldChg chg="add del">
        <pc:chgData name="Phạm Tuấn Khiêm" userId="c680cf82-1e28-4922-b402-bb3f869b2672" providerId="ADAL" clId="{BDF906BE-ABBE-4690-BD48-CC9540D533F7}" dt="2021-05-11T04:11:23.490" v="356"/>
        <pc:sldMkLst>
          <pc:docMk/>
          <pc:sldMk cId="1394566946" sldId="451"/>
        </pc:sldMkLst>
      </pc:sldChg>
      <pc:sldChg chg="modSp new mod">
        <pc:chgData name="Phạm Tuấn Khiêm" userId="c680cf82-1e28-4922-b402-bb3f869b2672" providerId="ADAL" clId="{BDF906BE-ABBE-4690-BD48-CC9540D533F7}" dt="2021-05-22T01:34:51.106" v="453" actId="403"/>
        <pc:sldMkLst>
          <pc:docMk/>
          <pc:sldMk cId="1935446780" sldId="452"/>
        </pc:sldMkLst>
        <pc:spChg chg="mod">
          <ac:chgData name="Phạm Tuấn Khiêm" userId="c680cf82-1e28-4922-b402-bb3f869b2672" providerId="ADAL" clId="{BDF906BE-ABBE-4690-BD48-CC9540D533F7}" dt="2021-05-22T01:33:42.908" v="437" actId="20577"/>
          <ac:spMkLst>
            <pc:docMk/>
            <pc:sldMk cId="1935446780" sldId="452"/>
            <ac:spMk id="2" creationId="{DFCF6D92-1C90-4A66-BF1A-809679868E48}"/>
          </ac:spMkLst>
        </pc:spChg>
        <pc:spChg chg="mod">
          <ac:chgData name="Phạm Tuấn Khiêm" userId="c680cf82-1e28-4922-b402-bb3f869b2672" providerId="ADAL" clId="{BDF906BE-ABBE-4690-BD48-CC9540D533F7}" dt="2021-05-22T01:34:51.106" v="453" actId="403"/>
          <ac:spMkLst>
            <pc:docMk/>
            <pc:sldMk cId="1935446780" sldId="452"/>
            <ac:spMk id="3" creationId="{9E3D4C88-5C9A-4985-BC06-532CEB64F09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30B2F886-5D15-4E6F-90F6-FEA8D501F516}" type="slidenum">
              <a:rPr lang="en-US" altLang="en-US"/>
              <a:pPr/>
              <a:t>‹#›</a:t>
            </a:fld>
            <a:endParaRPr lang="en-US" altLang="en-US"/>
          </a:p>
        </p:txBody>
      </p:sp>
    </p:spTree>
    <p:extLst>
      <p:ext uri="{BB962C8B-B14F-4D97-AF65-F5344CB8AC3E}">
        <p14:creationId xmlns:p14="http://schemas.microsoft.com/office/powerpoint/2010/main" val="2131679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7C67111C-9520-4821-B1BB-FF19F9033106}" type="slidenum">
              <a:rPr lang="en-US" altLang="en-US"/>
              <a:pPr/>
              <a:t>‹#›</a:t>
            </a:fld>
            <a:endParaRPr lang="en-US" altLang="en-US"/>
          </a:p>
        </p:txBody>
      </p:sp>
    </p:spTree>
    <p:extLst>
      <p:ext uri="{BB962C8B-B14F-4D97-AF65-F5344CB8AC3E}">
        <p14:creationId xmlns:p14="http://schemas.microsoft.com/office/powerpoint/2010/main" val="291631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22B66-A832-4D06-AE62-E34270EEF0D4}" type="slidenum">
              <a:rPr lang="en-US" altLang="en-US"/>
              <a:pPr/>
              <a:t>1</a:t>
            </a:fld>
            <a:endParaRPr lang="en-US" altLang="en-US"/>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0427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76A789-994D-42DE-B393-699B85C5AECC}" type="slidenum">
              <a:rPr lang="en-US" altLang="en-US"/>
              <a:pPr/>
              <a:t>11</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altLang="en-US"/>
              <a:t>• Access time (latency): For random-access memory, this is the time it takes to perform a read or write operation, that is, the time from the instant that an address is presented to the memory to the instant that data have been stored or made available for use. For non-random-access memory, access time is the time it takes to position the read–write mechanism at the desired location.</a:t>
            </a:r>
          </a:p>
          <a:p>
            <a:r>
              <a:rPr lang="en-US" altLang="en-US"/>
              <a:t>Memory cycle time: This concept is primarily applied to random-access memory and consists of the access time plus any additional time required before a second </a:t>
            </a:r>
          </a:p>
          <a:p>
            <a:r>
              <a:rPr lang="en-US" altLang="en-US"/>
              <a:t>access can commence. This additional time may be required for transients to die out on signal lines or to regenerate data if they are read destructively. Note that </a:t>
            </a:r>
          </a:p>
          <a:p>
            <a:r>
              <a:rPr lang="en-US" altLang="en-US"/>
              <a:t>memory cycle time is concerned with the system bus, not the processor.</a:t>
            </a:r>
          </a:p>
          <a:p>
            <a:r>
              <a:rPr lang="en-US" altLang="en-US"/>
              <a:t>Transfer rate: This is the rate at which data can be transferred into or out of a memory unit. For random-access memory, it is equal to 1/(cycle time).</a:t>
            </a:r>
            <a:endParaRPr lang="en-GB" altLang="en-US"/>
          </a:p>
        </p:txBody>
      </p:sp>
    </p:spTree>
    <p:extLst>
      <p:ext uri="{BB962C8B-B14F-4D97-AF65-F5344CB8AC3E}">
        <p14:creationId xmlns:p14="http://schemas.microsoft.com/office/powerpoint/2010/main" val="281480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6CF3D-C6AD-4A39-9EEA-5FBCA5F33430}" type="slidenum">
              <a:rPr lang="en-US" altLang="en-US"/>
              <a:pPr/>
              <a:t>12</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ltLang="en-US"/>
              <a:t>A variety of physical typesof memory have been employed. The most common today are semiconductor memory, magnetic surface memory, used for disk and </a:t>
            </a:r>
          </a:p>
          <a:p>
            <a:r>
              <a:rPr lang="en-US" altLang="en-US"/>
              <a:t>tape, and optical and magneto-optical.</a:t>
            </a:r>
            <a:endParaRPr lang="en-GB" altLang="en-US"/>
          </a:p>
        </p:txBody>
      </p:sp>
    </p:spTree>
    <p:extLst>
      <p:ext uri="{BB962C8B-B14F-4D97-AF65-F5344CB8AC3E}">
        <p14:creationId xmlns:p14="http://schemas.microsoft.com/office/powerpoint/2010/main" val="3708861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AE46E7-E0EC-4971-9ED5-5649AD8983C9}" type="slidenum">
              <a:rPr lang="en-US" altLang="en-US"/>
              <a:pPr/>
              <a:t>13</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ltLang="en-US"/>
              <a:t>Several physical characteristicsof data storage are important. In a volatile memory, information decays naturally or is lost when electrical power is switched </a:t>
            </a:r>
          </a:p>
          <a:p>
            <a:r>
              <a:rPr lang="en-US" altLang="en-US"/>
              <a:t>off. In a nonvolatile memory, information once recorded remains without deterioration until deliberately changed; no electrical power is needed to retain information. Magnetic-surface memories are nonvolatile. Semiconductor memory (memory on integrated circuits) may be either volatile or nonvolatile. Nonerasable memory </a:t>
            </a:r>
          </a:p>
          <a:p>
            <a:r>
              <a:rPr lang="en-US" altLang="en-US"/>
              <a:t>cannot be altered, except by destroying the storage unit. Semiconductor memory of this type is known as read-only memory(ROM). Of necessity, a practical nonerasable memory must also be nonvolatile.</a:t>
            </a:r>
            <a:endParaRPr lang="en-GB" altLang="en-US"/>
          </a:p>
        </p:txBody>
      </p:sp>
    </p:spTree>
    <p:extLst>
      <p:ext uri="{BB962C8B-B14F-4D97-AF65-F5344CB8AC3E}">
        <p14:creationId xmlns:p14="http://schemas.microsoft.com/office/powerpoint/2010/main" val="2138371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13A53-3A6E-4E0C-8246-5183487029AF}" type="slidenum">
              <a:rPr lang="en-US" altLang="en-US"/>
              <a:pPr/>
              <a:t>14</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lang="en-US" altLang="en-US"/>
              <a:t>For random-access memory, the organizationis a key design issue. In this context, organizationrefers to the physical arrangement of bits to form words. The obvious arrangement is not always used, as is explained in Chapter 5</a:t>
            </a:r>
            <a:endParaRPr lang="en-GB" altLang="en-US"/>
          </a:p>
        </p:txBody>
      </p:sp>
    </p:spTree>
    <p:extLst>
      <p:ext uri="{BB962C8B-B14F-4D97-AF65-F5344CB8AC3E}">
        <p14:creationId xmlns:p14="http://schemas.microsoft.com/office/powerpoint/2010/main" val="1618350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8DF02-9A4F-4926-91F2-B86964D665E8}" type="slidenum">
              <a:rPr lang="en-US" altLang="en-US"/>
              <a:pPr/>
              <a:t>15</a:t>
            </a:fld>
            <a:endParaRPr lang="en-US" alt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ltLang="en-US"/>
              <a:t>Cache memory is designed to combine the memory access time of expensive, highspeed memory combined with the large memory size of less expensive, lower-speed </a:t>
            </a:r>
          </a:p>
          <a:p>
            <a:r>
              <a:rPr lang="en-US" altLang="en-US"/>
              <a:t>memory. The concept is illustrated in Figure 4.3a. There is a relatively large and slow main memory together with a smaller, faster cache memory. The cache contains a </a:t>
            </a:r>
          </a:p>
          <a:p>
            <a:r>
              <a:rPr lang="en-US" altLang="en-US"/>
              <a:t>copy of portions of main memory. When the processor attempts to read a word of memory, a check is made to determine if the word is in the cache. If so, the word is </a:t>
            </a:r>
          </a:p>
          <a:p>
            <a:r>
              <a:rPr lang="en-US" altLang="en-US"/>
              <a:t>delivered to the processor. If not, a block of main memory, consisting of some fixed number of words, is read into the cache and then the word is delivered to the processor. Because of the phenomenon of locality of reference, when a block of data is fetched into the cache to satisfy a single memory reference, it is likely that there will </a:t>
            </a:r>
          </a:p>
          <a:p>
            <a:r>
              <a:rPr lang="en-US" altLang="en-US"/>
              <a:t>be future references to that same memory location or to other words in the block.</a:t>
            </a:r>
            <a:endParaRPr lang="en-GB" altLang="en-US"/>
          </a:p>
        </p:txBody>
      </p:sp>
    </p:spTree>
    <p:extLst>
      <p:ext uri="{BB962C8B-B14F-4D97-AF65-F5344CB8AC3E}">
        <p14:creationId xmlns:p14="http://schemas.microsoft.com/office/powerpoint/2010/main" val="194887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b depicts the use of multiple levels of cache. The L2 cache is slower and typically larger than the L1 cache, and the L3 cache is slower and typically larger than the L2 cache.</a:t>
            </a:r>
          </a:p>
          <a:p>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16</a:t>
            </a:fld>
            <a:endParaRPr lang="en-US" altLang="en-US"/>
          </a:p>
        </p:txBody>
      </p:sp>
    </p:spTree>
    <p:extLst>
      <p:ext uri="{BB962C8B-B14F-4D97-AF65-F5344CB8AC3E}">
        <p14:creationId xmlns:p14="http://schemas.microsoft.com/office/powerpoint/2010/main" val="3067770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4.4 depicts the structure of a cache/main-memory system. Main memory consists of up to 2</a:t>
            </a:r>
            <a:r>
              <a:rPr lang="en-US" baseline="30000"/>
              <a:t>n</a:t>
            </a:r>
            <a:r>
              <a:rPr lang="en-US"/>
              <a:t> addressable words, with each word having a unique n-bit address. For mapping purposes, this memory is considered to consist of a number of fixed-length blocks of K words each. That is, there are M=2</a:t>
            </a:r>
            <a:r>
              <a:rPr lang="en-US" baseline="30000"/>
              <a:t>n</a:t>
            </a:r>
            <a:r>
              <a:rPr lang="en-US"/>
              <a:t>/K blocks in main memory. The cache consists of m blocks, called lines.</a:t>
            </a:r>
            <a:r>
              <a:rPr lang="en-US" baseline="0"/>
              <a:t> </a:t>
            </a:r>
            <a:r>
              <a:rPr lang="en-US"/>
              <a:t>Each line contains K words, plus a tag of a few bits. Each line also includes control bits (not shown), such as a bit to indicate whether the line has been modified since being loaded into the cache.</a:t>
            </a:r>
            <a:r>
              <a:rPr lang="en-US" baseline="0"/>
              <a:t> </a:t>
            </a:r>
            <a:r>
              <a:rPr lang="en-US"/>
              <a:t>The length of a line, not including tag and control bits, is the line size. The line size may be as small as 32 bits, with each “word” being a single byte; in this case the line size is 4 bytes. The number of lines is considerably less than the number of main memory blocks (mVM). At any time, some subset of the blocks of memory resides in lines in the cache. If a word in a block of memory is read, that block is transferred to one of the lines of the cache. Because there are more blocks than lines, an individual line cannot be uniquely and permanently dedicated to a particular block. Thus, each line includes a tagthat identifies which particular block is currently being stored. The tag is usually a portion of the main memory address, as described later in this section.</a:t>
            </a:r>
          </a:p>
          <a:p>
            <a:r>
              <a:rPr lang="en-US"/>
              <a:t>Dòng</a:t>
            </a:r>
            <a:r>
              <a:rPr lang="en-US" baseline="0"/>
              <a:t> (line) là đơn vị dùng trong Cache thay cho Block vì 2 lý do:</a:t>
            </a:r>
          </a:p>
          <a:p>
            <a:pPr marL="171450" indent="-171450">
              <a:buFontTx/>
              <a:buChar char="-"/>
            </a:pPr>
            <a:r>
              <a:rPr lang="en-US" baseline="0"/>
              <a:t>Để tránh nhầm lẫn với Block trong bộ nhớ chính, chứa cùng số từ nhớ</a:t>
            </a:r>
          </a:p>
          <a:p>
            <a:pPr marL="171450" indent="-171450">
              <a:buFontTx/>
              <a:buChar char="-"/>
            </a:pPr>
            <a:r>
              <a:rPr lang="en-US" baseline="0"/>
              <a:t>Dòng không chỉ chứa K từ mà còn chứa 1 số bit trường thẻ (Tag) và trường điều khiển (không biểu thị)</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17</a:t>
            </a:fld>
            <a:endParaRPr lang="en-US" altLang="en-US"/>
          </a:p>
        </p:txBody>
      </p:sp>
    </p:spTree>
    <p:extLst>
      <p:ext uri="{BB962C8B-B14F-4D97-AF65-F5344CB8AC3E}">
        <p14:creationId xmlns:p14="http://schemas.microsoft.com/office/powerpoint/2010/main" val="3698535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15F4A-F019-4E86-9EF0-D6FA7D6CA261}" type="slidenum">
              <a:rPr lang="en-US" altLang="en-US"/>
              <a:pPr/>
              <a:t>18</a:t>
            </a:fld>
            <a:endParaRPr lang="en-US" alt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561568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4.5 illustrates the read operation. The processor generates the read address (RA) of a word to be read. If the word is contained in the cache, it is delivered to the processor. Otherwise, the block containing that word is loaded into the cache, and the word is delivered to the processor. Figure 4.5 shows these last two operations occurring in parallel and reflects the organization shown in Figure 4.6, which is typical of contemporary cache organizations. In this organization, the cache connects to the processor via data, control, and address lines. The data and address lines also attach to data and address buffers, which attach to a system bus from which main memory is reached. When a cache hit occurs, the data and address buffers are disabled and communication is only between processor and cache, with no system bus traffic. When a cache miss occurs, the desired address is loaded onto the system bus and the data are returned through the data buffer to both the cache and the processor. In other organizations, the cache is physically interposed between the processor and the main memory for all data, address, and control lines. In this latter case, for a cache miss, the desired word is first read into the cache and then transferred from cache to processor.</a:t>
            </a:r>
          </a:p>
          <a:p>
            <a:endParaRPr lang="en-US"/>
          </a:p>
          <a:p>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19</a:t>
            </a:fld>
            <a:endParaRPr lang="en-US" altLang="en-US"/>
          </a:p>
        </p:txBody>
      </p:sp>
    </p:spTree>
    <p:extLst>
      <p:ext uri="{BB962C8B-B14F-4D97-AF65-F5344CB8AC3E}">
        <p14:creationId xmlns:p14="http://schemas.microsoft.com/office/powerpoint/2010/main" val="1458019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F835AB-C329-4407-B1A3-807B5CF97725}" type="slidenum">
              <a:rPr lang="en-US" altLang="en-US"/>
              <a:pPr/>
              <a:t>20</a:t>
            </a:fld>
            <a:endParaRPr lang="en-US" alt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Figure 4.5 illustrates the read operation. The processor generates the read address (RA) of a word to be read. If the word is contained in the cache, it is delivered to the processor. Otherwise, the block containing that word is loaded into the cache, and the word is delivered to the processor. Figure 4.5 shows these last two operations occurring in parallel and reflects the organization shown in Figure 4.6, which is typical of contemporary cache organizations. In this organization, the cache connects to the processor via data, control, and address lines. The data and address lines also attach to data and address buffers, which attach to a system bus from which main memory is reached. When a cache hit occurs, the data and address buffers are disabled and communication is only between processor and cache, with no system bus traffic. When a cache miss occurs, the desired address is loaded onto the system bus and the data are returned through the data buffer to both the cache and the processor. In other organizations, the cache is physically interposed between the processor and the main memory for all data, address, and control lines. In this latter case, for a cache miss, the desired word is first read into the cache and then transferred from cache to processor.</a:t>
            </a:r>
          </a:p>
          <a:p>
            <a:endParaRPr lang="en-GB" altLang="en-US"/>
          </a:p>
        </p:txBody>
      </p:sp>
    </p:spTree>
    <p:extLst>
      <p:ext uri="{BB962C8B-B14F-4D97-AF65-F5344CB8AC3E}">
        <p14:creationId xmlns:p14="http://schemas.microsoft.com/office/powerpoint/2010/main" val="1879160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2</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47310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549AD4-0ECF-42F7-A766-4CC541D3B311}" type="slidenum">
              <a:rPr lang="en-US" altLang="en-US"/>
              <a:pPr/>
              <a:t>21</a:t>
            </a:fld>
            <a:endParaRPr lang="en-US" alt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746925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Về bản chất, bộ nhớ ảo là một thiết bị cho phép các chương trình định địa chỉ bộ nhớ từ khung nhìn luận lý (logic), không quan tâm đến số lượng bộ nhớ chính có sẵn. Khi bộ nhớ ảo được sử dụng, các trường địa chỉ của các lệnh máy tính chứa các địa chỉ ảo. Để đọc và ghi từ bộ nhớ chính, một đơn vị phần cứng quản lý bộ nhớ (MMU) sẽ dịch từng địa chỉ ảo thành một địa chỉ vật lý trong bộ nhớ chính.</a:t>
            </a:r>
            <a:endParaRPr lang="en-US"/>
          </a:p>
          <a:p>
            <a:endParaRPr lang="en-US"/>
          </a:p>
          <a:p>
            <a:r>
              <a:rPr lang="vi-VN"/>
              <a:t>Khi địa chỉ ảo được sử dụng, nhà thiết kế hệ thống có thể chọn đặt bộ nhớ cache giữa bộ vi xử lý và MMU hoặc giữa MMU và bộ nhớ chính (Hình 4.7). Bộ nhớ cache luận lý (cache logic), còn được gọi là bộ nhớ đệm ảo (virtual cache), lưu trữ dữ liệu bằng địa chỉ ảo. Bộ vi xử lý truy cập bộ nhớ cache trực tiếp mà không phải đi qua MMU. Một bộ nhớ cache vật lý lưu trữ dữ liệu bằng cách sử dụng địa chỉ vật lý trong bộ nhớ chính.</a:t>
            </a:r>
            <a:endParaRPr lang="en-US"/>
          </a:p>
          <a:p>
            <a:endParaRPr lang="en-US"/>
          </a:p>
          <a:p>
            <a:r>
              <a:rPr lang="vi-VN"/>
              <a:t>Một lợi ích rõ ràng của bộ nhớ cache luận lý là tốc độ truy cập bộ nhớ cache nhanh hơn so với bộ nhớ cache vật lý, vì bộ nhớ cache có thể đáp ứng trước khi MMU thực hiện việc chuyển đổi địa chỉ. Bất lợi thực sự là hầu hết các hệ thống bộ nhớ ảo cung cấp cho mỗi ứng dụng với không gian địa chỉ bộ nhớ ảo giống nhau. Tức là, mỗi ứng dụng sẽ thấy một bộ nhớ ảo bắt đầu ở địa chỉ 0. Do đó, cùng một địa chỉ ảo trong hai ứng dụng khác nhau tham chiếu đến hai địa chỉ vật lý khác nhau. Bộ nhớ cache phải được xóa sạch hoàn toàn mỗi lần chuyển đổi ngữ cảnh của ứng dụng hoặc thêm các bit bổ sung vào mỗi dòng của bộ nhớ cache để xác định không gian địa chỉ ảo nào mà địa chỉ này tham chiếu tới.</a:t>
            </a:r>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22</a:t>
            </a:fld>
            <a:endParaRPr lang="en-US" altLang="en-US"/>
          </a:p>
        </p:txBody>
      </p:sp>
    </p:spTree>
    <p:extLst>
      <p:ext uri="{BB962C8B-B14F-4D97-AF65-F5344CB8AC3E}">
        <p14:creationId xmlns:p14="http://schemas.microsoft.com/office/powerpoint/2010/main" val="3664825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Về bản chất, bộ nhớ ảo là một thiết bị cho phép các chương trình định địa chỉ bộ nhớ từ khung nhìn luận lý (logic), không quan tâm đến số lượng bộ nhớ chính có sẵn. Khi bộ nhớ ảo được sử dụng, các trường địa chỉ của các lệnh máy tính chứa các địa chỉ ảo. Để đọc và ghi từ bộ nhớ chính, một đơn vị phần cứng quản lý bộ nhớ (MMU) sẽ dịch từng địa chỉ ảo thành một địa chỉ vật lý trong bộ nhớ chính.</a:t>
            </a:r>
            <a:endParaRPr lang="en-US"/>
          </a:p>
          <a:p>
            <a:endParaRPr lang="en-US"/>
          </a:p>
          <a:p>
            <a:r>
              <a:rPr lang="vi-VN"/>
              <a:t>Khi địa chỉ ảo được sử dụng, nhà thiết kế hệ thống có thể chọn đặt bộ nhớ cache giữa bộ vi xử lý và MMU hoặc giữa MMU và bộ nhớ chính (Hình 4.7). Bộ nhớ cache luận lý (cache logic), còn được gọi là bộ nhớ đệm ảo (virtual cache), lưu trữ dữ liệu bằng địa chỉ ảo. Bộ vi xử lý truy cập bộ nhớ cache trực tiếp mà không phải đi qua MMU. Một bộ nhớ cache vật lý lưu trữ dữ liệu bằng cách sử dụng địa chỉ vật lý trong bộ nhớ chính.</a:t>
            </a:r>
            <a:endParaRPr lang="en-US"/>
          </a:p>
          <a:p>
            <a:endParaRPr lang="en-US"/>
          </a:p>
          <a:p>
            <a:r>
              <a:rPr lang="vi-VN"/>
              <a:t>Một lợi ích rõ ràng của bộ nhớ cache luận lý là tốc độ truy cập bộ nhớ cache nhanh hơn so với bộ nhớ cache vật lý, vì bộ nhớ cache có thể đáp ứng trước khi MMU thực hiện việc chuyển đổi địa chỉ. Bất lợi thực sự là hầu hết các hệ thống bộ nhớ ảo cung cấp cho mỗi ứng dụng với không gian địa chỉ bộ nhớ ảo giống nhau. Tức là, mỗi ứng dụng sẽ thấy một bộ nhớ ảo bắt đầu ở địa chỉ 0. Do đó, cùng một địa chỉ ảo trong hai ứng dụng khác nhau tham chiếu đến hai địa chỉ vật lý khác nhau. Bộ nhớ cache phải được xóa sạch hoàn toàn mỗi lần chuyển đổi ngữ cảnh của ứng dụng hoặc thêm các bit bổ sung vào mỗi dòng của bộ nhớ cache để xác định không gian địa chỉ ảo nào mà địa chỉ này tham chiếu tới.</a:t>
            </a:r>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23</a:t>
            </a:fld>
            <a:endParaRPr lang="en-US" altLang="en-US"/>
          </a:p>
        </p:txBody>
      </p:sp>
    </p:spTree>
    <p:extLst>
      <p:ext uri="{BB962C8B-B14F-4D97-AF65-F5344CB8AC3E}">
        <p14:creationId xmlns:p14="http://schemas.microsoft.com/office/powerpoint/2010/main" val="4182896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B86507-A008-47A9-8CD8-1E2AEC108EE3}" type="slidenum">
              <a:rPr lang="en-US" altLang="en-US"/>
              <a:pPr/>
              <a:t>24</a:t>
            </a:fld>
            <a:endParaRPr lang="en-US" alt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vi-VN" altLang="en-US"/>
              <a:t>Chúng tôi muốn kích thước của bộ nhớ cache đủ nhỏ để tổng chi phí trung bình cho mỗi bit gần với bộ nhớ chính một mình và đủ lớn để thời gian truy cập trung bình tổng thể gần với bộ nhớ cache một mình. Có một số động lực khác để giảm thiểu kích thước bộ nhớ cache. Càng lớn bộ nhớ cache, càng có nhiều cổng tham gia vào việc giải quyết cache. Kết quả là các bộ nhớ cache lớn có xu hướng hơi chậm hơn những bộ vi xử lý nhỏ - ngay cả khi được xây dựng bằng công nghệ mạch tích hợp và đặt cùng một vị trí trên chip và bảng mạch. Khu vực chip và bảng cũng có thể giới hạn kích thước bộ nhớ cache. Bởi vì hiệu năng của bộ nhớ cache rất nhạy cảm với bản chất của khối lượng công việc, nên không thể có đến một kích thước bộ nhớ cache "tối ưu" duy nhất. Bảng 4.3 liệt kê kích thước bộ nhớ cache của một số bộ vi xử lý hiện tại và quá khứ.</a:t>
            </a:r>
            <a:endParaRPr lang="en-GB" altLang="en-US"/>
          </a:p>
        </p:txBody>
      </p:sp>
    </p:spTree>
    <p:extLst>
      <p:ext uri="{BB962C8B-B14F-4D97-AF65-F5344CB8AC3E}">
        <p14:creationId xmlns:p14="http://schemas.microsoft.com/office/powerpoint/2010/main" val="2705403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45AC2-440E-4F27-86AD-B2B49C032303}" type="slidenum">
              <a:rPr lang="en-US" altLang="en-US"/>
              <a:pPr/>
              <a:t>26</a:t>
            </a:fld>
            <a:endParaRPr lang="en-US" alt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vi-VN" altLang="en-US"/>
              <a:t>Bởi vì có ít dòng nhớ cache hơn các khối bộ nhớ chính, nên một thuật toán là cần thiết để ánh xạ các khối bộ nhớ chính vào các dòng cache. Hơn nữa, một phương pháp là cần thiết để xác định khối bộ nhớ chính nào đang chiếm một dòng cache. Sự lựa chọn của chức năng ánh xạ chỉ ra cách cache được tổ chức như thế nào. Ba kỹ thuật có thể được sử dụng: trực tiếp, liên kết, và liên kết tập hợp. Chúng ta kiểm tra lần lượt mỗi phương pháp. Trong mỗi trường hợp, chúng ta nhìn vào cấu trúc chung và sau đó là một ví dụ cụ thể.</a:t>
            </a:r>
            <a:endParaRPr lang="en-GB" altLang="en-US"/>
          </a:p>
        </p:txBody>
      </p:sp>
    </p:spTree>
    <p:extLst>
      <p:ext uri="{BB962C8B-B14F-4D97-AF65-F5344CB8AC3E}">
        <p14:creationId xmlns:p14="http://schemas.microsoft.com/office/powerpoint/2010/main" val="85068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4.4 depicts the structure of a cache/main-memory system. Main memory consists of up to 2</a:t>
            </a:r>
            <a:r>
              <a:rPr lang="en-US" baseline="30000"/>
              <a:t>n</a:t>
            </a:r>
            <a:r>
              <a:rPr lang="en-US"/>
              <a:t> addressable words, with each word having a unique n-bit address. For mapping purposes, this memory is considered to consist of a number of fixed-length blocks of K words each. That is, there are M=2</a:t>
            </a:r>
            <a:r>
              <a:rPr lang="en-US" baseline="30000"/>
              <a:t>n</a:t>
            </a:r>
            <a:r>
              <a:rPr lang="en-US"/>
              <a:t>/K blocks in main memory. The cache consists of m blocks, called lines.</a:t>
            </a:r>
            <a:r>
              <a:rPr lang="en-US" baseline="0"/>
              <a:t> </a:t>
            </a:r>
            <a:r>
              <a:rPr lang="en-US"/>
              <a:t>Each line contains K words, plus a tag of a few bits. Each line also includes control bits (not shown), such as a bit to indicate whether the line has been modified since being loaded into the cache.</a:t>
            </a:r>
            <a:r>
              <a:rPr lang="en-US" baseline="0"/>
              <a:t> </a:t>
            </a:r>
            <a:r>
              <a:rPr lang="en-US"/>
              <a:t>The length of a line, not including tag and control bits, is the line size. The line size may be as small as 32 bits, with each “word” being a single byte; in this case the line size is 4 bytes. The number of lines is considerably less than the number of main memory blocks (mVM). At any time, some subset of the blocks of memory resides in lines in the cache. If a word in a block of memory is read, that block is transferred to one of the lines of the cache. Because there are more blocks than lines, an individual line cannot be uniquely and permanently dedicated to a particular block. Thus, each line includes a tagthat identifies which particular block is currently being stored. The tag is usually a portion of the main memory address, as described later in this section.</a:t>
            </a:r>
          </a:p>
          <a:p>
            <a:r>
              <a:rPr lang="en-US"/>
              <a:t>Dòng</a:t>
            </a:r>
            <a:r>
              <a:rPr lang="en-US" baseline="0"/>
              <a:t> (line) là đơn vị dùng trong Cache thay cho Block vì 2 lý do:</a:t>
            </a:r>
          </a:p>
          <a:p>
            <a:pPr marL="171450" indent="-171450">
              <a:buFontTx/>
              <a:buChar char="-"/>
            </a:pPr>
            <a:r>
              <a:rPr lang="en-US" baseline="0"/>
              <a:t>Để tránh nhầm lẫn với Block trong bộ nhớ chính, chứa cùng số từ nhớ</a:t>
            </a:r>
          </a:p>
          <a:p>
            <a:pPr marL="171450" indent="-171450">
              <a:buFontTx/>
              <a:buChar char="-"/>
            </a:pPr>
            <a:r>
              <a:rPr lang="en-US" baseline="0"/>
              <a:t>Dòng không chỉ chứa K từ mà còn chứa 1 số bit trường thẻ (Tag) và trường điều khiển (không biểu thị)</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27</a:t>
            </a:fld>
            <a:endParaRPr lang="en-US" altLang="en-US"/>
          </a:p>
        </p:txBody>
      </p:sp>
    </p:spTree>
    <p:extLst>
      <p:ext uri="{BB962C8B-B14F-4D97-AF65-F5344CB8AC3E}">
        <p14:creationId xmlns:p14="http://schemas.microsoft.com/office/powerpoint/2010/main" val="1677849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45AC2-440E-4F27-86AD-B2B49C032303}" type="slidenum">
              <a:rPr lang="en-US" altLang="en-US"/>
              <a:pPr/>
              <a:t>28</a:t>
            </a:fld>
            <a:endParaRPr lang="en-US" alt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22051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83804-F664-4490-84E3-E446932C8A6E}" type="slidenum">
              <a:rPr lang="en-US" altLang="en-US"/>
              <a:pPr/>
              <a:t>29</a:t>
            </a:fld>
            <a:endParaRPr lang="en-US" altLang="en-US"/>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603449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D4952-63B9-4219-B046-997853EDF593}" type="slidenum">
              <a:rPr lang="en-US" altLang="en-US"/>
              <a:pPr/>
              <a:t>30</a:t>
            </a:fld>
            <a:endParaRPr lang="en-US" alt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19769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B80B76-C0A2-4182-ADF0-8097794356B2}" type="slidenum">
              <a:rPr lang="en-US" altLang="en-US"/>
              <a:pPr/>
              <a:t>33</a:t>
            </a:fld>
            <a:endParaRPr lang="en-US" alt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vi-VN" altLang="en-US"/>
              <a:t>Chức năng ánh xạ được thực hiện dễ dàng bằng địa chỉ bộ nhớ chính. Hình 4.9 mô tả cơ chế chung. Với mục đích truy cập bộ nhớ cache, mỗi địa chỉ bộ nhớ chính có thể được xem là bao gồm ba trường. w bit thấp nhất xác định một từ hoặc byte duy nhất trong một khối bộ nhớ chính; trong hầu hết các máy hiện đại, địa chỉ ở mức byte. s bits còn lại chỉ định một trong 2</a:t>
            </a:r>
            <a:r>
              <a:rPr lang="vi-VN" altLang="en-US" baseline="30000"/>
              <a:t>s</a:t>
            </a:r>
            <a:r>
              <a:rPr lang="vi-VN" altLang="en-US"/>
              <a:t> khối của bộ nhớ chính. Bộ nhớ cache logic dịch s bits này như là một thẻ s -r bits (phần quan trọng nhất) và một trường dòng r bits. Trường sau này xác định một trong các dòng m = 2</a:t>
            </a:r>
            <a:r>
              <a:rPr lang="vi-VN" altLang="en-US" baseline="30000"/>
              <a:t>r</a:t>
            </a:r>
            <a:r>
              <a:rPr lang="vi-VN" altLang="en-US"/>
              <a:t> của bộ nhớ cache.</a:t>
            </a:r>
            <a:endParaRPr lang="en-GB" altLang="en-US"/>
          </a:p>
        </p:txBody>
      </p:sp>
    </p:spTree>
    <p:extLst>
      <p:ext uri="{BB962C8B-B14F-4D97-AF65-F5344CB8AC3E}">
        <p14:creationId xmlns:p14="http://schemas.microsoft.com/office/powerpoint/2010/main" val="372700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18F7C-EBC6-4949-943A-AF7B73DF63DA}" type="slidenum">
              <a:rPr lang="en-US" altLang="en-US"/>
              <a:pPr/>
              <a:t>4</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263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27CB0D-7900-47A3-972A-3C1C18885E5C}" type="slidenum">
              <a:rPr lang="en-US" altLang="en-US"/>
              <a:pPr/>
              <a:t>34</a:t>
            </a:fld>
            <a:endParaRPr lang="en-US" alt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GB" altLang="en-US"/>
              <a:t>16K=16x1024=16,384=2</a:t>
            </a:r>
            <a:r>
              <a:rPr lang="en-GB" altLang="en-US" baseline="30000"/>
              <a:t>14</a:t>
            </a:r>
            <a:r>
              <a:rPr lang="en-GB" altLang="en-US" baseline="0"/>
              <a:t>=100 0000 0000 0000</a:t>
            </a:r>
          </a:p>
          <a:p>
            <a:r>
              <a:rPr lang="en-GB" altLang="en-US" baseline="0">
                <a:sym typeface="Wingdings" panose="05000000000000000000" pitchFamily="2" charset="2"/>
              </a:rPr>
              <a:t> chỉ số dòng nhỏ nhất biểu diễn theo thập lục phân: 0000 0000 0000 0000 = 0000</a:t>
            </a:r>
            <a:r>
              <a:rPr lang="en-GB" altLang="en-US" baseline="-25000">
                <a:sym typeface="Wingdings" panose="05000000000000000000" pitchFamily="2" charset="2"/>
              </a:rPr>
              <a:t>h</a:t>
            </a:r>
            <a:endParaRPr lang="en-GB" altLang="en-US" baseline="0">
              <a:sym typeface="Wingdings" panose="05000000000000000000" pitchFamily="2" charset="2"/>
            </a:endParaRPr>
          </a:p>
          <a:p>
            <a:r>
              <a:rPr lang="en-GB" altLang="en-US" baseline="0">
                <a:sym typeface="Wingdings" panose="05000000000000000000" pitchFamily="2" charset="2"/>
              </a:rPr>
              <a:t>    chỉ số lớn nhất biểu diễn theo thập lục phân là: 16,383= 011 1111 1111 1111 = 3FFF</a:t>
            </a:r>
            <a:r>
              <a:rPr lang="en-GB" altLang="en-US" baseline="-25000">
                <a:sym typeface="Wingdings" panose="05000000000000000000" pitchFamily="2" charset="2"/>
              </a:rPr>
              <a:t>h</a:t>
            </a:r>
          </a:p>
          <a:p>
            <a:endParaRPr lang="en-GB" altLang="en-US" baseline="0">
              <a:sym typeface="Wingdings" panose="05000000000000000000" pitchFamily="2" charset="2"/>
            </a:endParaRPr>
          </a:p>
          <a:p>
            <a:r>
              <a:rPr lang="en-GB" altLang="en-US" baseline="0">
                <a:sym typeface="Wingdings" panose="05000000000000000000" pitchFamily="2" charset="2"/>
              </a:rPr>
              <a:t>Kích thước bộ nhớ chính = 16MB=16x1024KB=16x1024x1024B=16,777,216B  số khối= 16,777,216/4= 4,194,304 (vì 1 khối 4 bytes)</a:t>
            </a:r>
          </a:p>
          <a:p>
            <a:endParaRPr lang="en-GB" altLang="en-US" baseline="0">
              <a:sym typeface="Wingdings" panose="05000000000000000000" pitchFamily="2" charset="2"/>
            </a:endParaRPr>
          </a:p>
          <a:p>
            <a:r>
              <a:rPr lang="en-GB" altLang="en-US" baseline="0">
                <a:sym typeface="Wingdings" panose="05000000000000000000" pitchFamily="2" charset="2"/>
              </a:rPr>
              <a:t>Số khối mỗi dòng trong cache sẽ được ánh xạ = 4,194,304/16,384= 256 khối</a:t>
            </a:r>
          </a:p>
          <a:p>
            <a:endParaRPr lang="en-GB" altLang="en-US" baseline="0">
              <a:sym typeface="Wingdings" panose="05000000000000000000" pitchFamily="2" charset="2"/>
            </a:endParaRPr>
          </a:p>
          <a:p>
            <a:r>
              <a:rPr lang="en-GB" altLang="en-US" baseline="0"/>
              <a:t>00FFFC=15x16</a:t>
            </a:r>
            <a:r>
              <a:rPr lang="en-GB" altLang="en-US" baseline="30000"/>
              <a:t>3</a:t>
            </a:r>
            <a:r>
              <a:rPr lang="en-GB" altLang="en-US" baseline="0"/>
              <a:t>+15x16</a:t>
            </a:r>
            <a:r>
              <a:rPr lang="en-GB" altLang="en-US" baseline="30000"/>
              <a:t>2</a:t>
            </a:r>
            <a:r>
              <a:rPr lang="en-GB" altLang="en-US" baseline="0"/>
              <a:t>+15x16</a:t>
            </a:r>
            <a:r>
              <a:rPr lang="en-GB" altLang="en-US" baseline="30000"/>
              <a:t>1</a:t>
            </a:r>
            <a:r>
              <a:rPr lang="en-GB" altLang="en-US" baseline="0"/>
              <a:t>+15x16</a:t>
            </a:r>
            <a:r>
              <a:rPr lang="en-GB" altLang="en-US" baseline="30000"/>
              <a:t>0</a:t>
            </a:r>
            <a:r>
              <a:rPr lang="en-GB" altLang="en-US" baseline="0"/>
              <a:t>=61440+3840+240+15=65535</a:t>
            </a:r>
          </a:p>
        </p:txBody>
      </p:sp>
    </p:spTree>
    <p:extLst>
      <p:ext uri="{BB962C8B-B14F-4D97-AF65-F5344CB8AC3E}">
        <p14:creationId xmlns:p14="http://schemas.microsoft.com/office/powerpoint/2010/main" val="2889258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A8179-6FA8-489D-B632-19B10DDF0EE4}" type="slidenum">
              <a:rPr lang="en-US" altLang="en-US"/>
              <a:pPr/>
              <a:t>36</a:t>
            </a:fld>
            <a:endParaRPr lang="en-US" alt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265979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Xét hệ thống có:</a:t>
            </a:r>
          </a:p>
          <a:p>
            <a:pPr lvl="1"/>
            <a:r>
              <a:rPr lang="en-US"/>
              <a:t>Bộ nhớ chính = 4GB</a:t>
            </a:r>
          </a:p>
          <a:p>
            <a:pPr lvl="1"/>
            <a:r>
              <a:rPr lang="en-US"/>
              <a:t>Cache = 256KB</a:t>
            </a:r>
          </a:p>
          <a:p>
            <a:pPr lvl="1"/>
            <a:r>
              <a:rPr lang="en-US"/>
              <a:t>Line=32 Byte</a:t>
            </a:r>
          </a:p>
          <a:p>
            <a:r>
              <a:rPr kumimoji="1" lang="en-US" sz="1200" b="0" i="0" kern="1200">
                <a:solidFill>
                  <a:schemeClr val="tx1"/>
                </a:solidFill>
                <a:effectLst/>
                <a:latin typeface="Times New Roman" panose="02020603050405020304" pitchFamily="18" charset="0"/>
                <a:ea typeface="+mn-ea"/>
                <a:cs typeface="+mn-cs"/>
              </a:rPr>
              <a:t>---------------------------------------------------</a:t>
            </a:r>
          </a:p>
          <a:p>
            <a:r>
              <a:rPr kumimoji="1" lang="en-US" sz="1200" b="0" i="0" kern="1200">
                <a:solidFill>
                  <a:schemeClr val="tx1"/>
                </a:solidFill>
                <a:effectLst/>
                <a:latin typeface="Times New Roman" panose="02020603050405020304" pitchFamily="18" charset="0"/>
                <a:ea typeface="+mn-ea"/>
                <a:cs typeface="+mn-cs"/>
              </a:rPr>
              <a:t>BÀI GIẢI:</a:t>
            </a:r>
          </a:p>
          <a:p>
            <a:r>
              <a:rPr kumimoji="1" lang="en-US" sz="1200" b="0" i="0" kern="1200">
                <a:solidFill>
                  <a:schemeClr val="tx1"/>
                </a:solidFill>
                <a:effectLst/>
                <a:latin typeface="Times New Roman" panose="02020603050405020304" pitchFamily="18" charset="0"/>
                <a:ea typeface="+mn-ea"/>
                <a:cs typeface="+mn-cs"/>
              </a:rPr>
              <a:t>Bộ nhớ chính = 4GB = 232 byte </a:t>
            </a:r>
            <a:r>
              <a:rPr kumimoji="1" lang="en-US" sz="1200" b="0" i="0" kern="1200">
                <a:solidFill>
                  <a:schemeClr val="tx1"/>
                </a:solidFill>
                <a:effectLst/>
                <a:latin typeface="Times New Roman" panose="02020603050405020304" pitchFamily="18" charset="0"/>
                <a:ea typeface="+mn-ea"/>
                <a:cs typeface="+mn-cs"/>
                <a:sym typeface="Wingdings" panose="05000000000000000000" pitchFamily="2" charset="2"/>
              </a:rPr>
              <a:t></a:t>
            </a:r>
            <a:r>
              <a:rPr kumimoji="1" lang="en-US" sz="1200" b="0" i="0" kern="1200">
                <a:solidFill>
                  <a:schemeClr val="tx1"/>
                </a:solidFill>
                <a:effectLst/>
                <a:latin typeface="Times New Roman" panose="02020603050405020304" pitchFamily="18" charset="0"/>
                <a:ea typeface="+mn-ea"/>
                <a:cs typeface="+mn-cs"/>
              </a:rPr>
              <a:t> N = 32 bit</a:t>
            </a:r>
            <a:r>
              <a:rPr lang="en-US"/>
              <a:t> </a:t>
            </a:r>
            <a:br>
              <a:rPr lang="en-US"/>
            </a:br>
            <a:r>
              <a:rPr kumimoji="1" lang="de-DE" sz="1200" b="0" i="1" kern="1200">
                <a:solidFill>
                  <a:schemeClr val="tx1"/>
                </a:solidFill>
                <a:effectLst/>
                <a:latin typeface="Times New Roman" panose="02020603050405020304" pitchFamily="18" charset="0"/>
                <a:ea typeface="+mn-ea"/>
                <a:cs typeface="+mn-cs"/>
              </a:rPr>
              <a:t>Cache </a:t>
            </a:r>
            <a:r>
              <a:rPr kumimoji="1" lang="de-DE" sz="1200" b="0" i="0" kern="1200">
                <a:solidFill>
                  <a:schemeClr val="tx1"/>
                </a:solidFill>
                <a:effectLst/>
                <a:latin typeface="Times New Roman" panose="02020603050405020304" pitchFamily="18" charset="0"/>
                <a:ea typeface="+mn-ea"/>
                <a:cs typeface="+mn-cs"/>
              </a:rPr>
              <a:t>= 256 KB = 2</a:t>
            </a:r>
            <a:r>
              <a:rPr kumimoji="1" lang="de-DE" sz="1200" b="0" i="0" kern="1200" baseline="30000">
                <a:solidFill>
                  <a:schemeClr val="tx1"/>
                </a:solidFill>
                <a:effectLst/>
                <a:latin typeface="Times New Roman" panose="02020603050405020304" pitchFamily="18" charset="0"/>
                <a:ea typeface="+mn-ea"/>
                <a:cs typeface="+mn-cs"/>
              </a:rPr>
              <a:t>18</a:t>
            </a:r>
            <a:r>
              <a:rPr kumimoji="1" lang="de-DE" sz="1200" b="0" i="0" kern="1200">
                <a:solidFill>
                  <a:schemeClr val="tx1"/>
                </a:solidFill>
                <a:effectLst/>
                <a:latin typeface="Times New Roman" panose="02020603050405020304" pitchFamily="18" charset="0"/>
                <a:ea typeface="+mn-ea"/>
                <a:cs typeface="+mn-cs"/>
              </a:rPr>
              <a:t> byte</a:t>
            </a:r>
            <a:r>
              <a:rPr lang="de-DE"/>
              <a:t> </a:t>
            </a:r>
            <a:br>
              <a:rPr lang="de-DE"/>
            </a:br>
            <a:r>
              <a:rPr kumimoji="1" lang="pl-PL" sz="1200" b="0" i="1" kern="1200">
                <a:solidFill>
                  <a:schemeClr val="tx1"/>
                </a:solidFill>
                <a:effectLst/>
                <a:latin typeface="Times New Roman" panose="02020603050405020304" pitchFamily="18" charset="0"/>
                <a:ea typeface="+mn-ea"/>
                <a:cs typeface="+mn-cs"/>
              </a:rPr>
              <a:t>Line </a:t>
            </a:r>
            <a:r>
              <a:rPr kumimoji="1" lang="pl-PL" sz="1200" b="0" i="0" kern="1200">
                <a:solidFill>
                  <a:schemeClr val="tx1"/>
                </a:solidFill>
                <a:effectLst/>
                <a:latin typeface="Times New Roman" panose="02020603050405020304" pitchFamily="18" charset="0"/>
                <a:ea typeface="+mn-ea"/>
                <a:cs typeface="+mn-cs"/>
              </a:rPr>
              <a:t>= 32 byte = 2</a:t>
            </a:r>
            <a:r>
              <a:rPr kumimoji="1" lang="pl-PL" sz="1200" b="0" i="0" kern="1200" baseline="30000">
                <a:solidFill>
                  <a:schemeClr val="tx1"/>
                </a:solidFill>
                <a:effectLst/>
                <a:latin typeface="Times New Roman" panose="02020603050405020304" pitchFamily="18" charset="0"/>
                <a:ea typeface="+mn-ea"/>
                <a:cs typeface="+mn-cs"/>
              </a:rPr>
              <a:t>5</a:t>
            </a:r>
            <a:r>
              <a:rPr kumimoji="1" lang="pl-PL" sz="1200" b="0" i="0" kern="1200">
                <a:solidFill>
                  <a:schemeClr val="tx1"/>
                </a:solidFill>
                <a:effectLst/>
                <a:latin typeface="Times New Roman" panose="02020603050405020304" pitchFamily="18" charset="0"/>
                <a:ea typeface="+mn-ea"/>
                <a:cs typeface="+mn-cs"/>
              </a:rPr>
              <a:t> byte </a:t>
            </a:r>
            <a:r>
              <a:rPr kumimoji="1" lang="en-US" sz="1200" b="0" i="0" kern="1200">
                <a:solidFill>
                  <a:schemeClr val="tx1"/>
                </a:solidFill>
                <a:effectLst/>
                <a:latin typeface="Times New Roman" panose="02020603050405020304" pitchFamily="18" charset="0"/>
                <a:ea typeface="+mn-ea"/>
                <a:cs typeface="+mn-cs"/>
                <a:sym typeface="Wingdings" panose="05000000000000000000" pitchFamily="2" charset="2"/>
              </a:rPr>
              <a:t></a:t>
            </a:r>
            <a:r>
              <a:rPr kumimoji="1" lang="pl-PL" sz="1200" b="0" i="0" kern="1200">
                <a:solidFill>
                  <a:schemeClr val="tx1"/>
                </a:solidFill>
                <a:effectLst/>
                <a:latin typeface="Times New Roman" panose="02020603050405020304" pitchFamily="18" charset="0"/>
                <a:ea typeface="+mn-ea"/>
                <a:cs typeface="+mn-cs"/>
              </a:rPr>
              <a:t> W = 5 bit</a:t>
            </a:r>
            <a:r>
              <a:rPr lang="pl-PL"/>
              <a:t> </a:t>
            </a:r>
            <a:br>
              <a:rPr lang="pl-PL"/>
            </a:br>
            <a:r>
              <a:rPr kumimoji="1" lang="en-US" sz="1200" b="0" i="0" kern="1200">
                <a:solidFill>
                  <a:schemeClr val="tx1"/>
                </a:solidFill>
                <a:effectLst/>
                <a:latin typeface="Times New Roman" panose="02020603050405020304" pitchFamily="18" charset="0"/>
                <a:ea typeface="+mn-ea"/>
                <a:cs typeface="+mn-cs"/>
              </a:rPr>
              <a:t>Số </a:t>
            </a:r>
            <a:r>
              <a:rPr kumimoji="1" lang="en-US" sz="1200" b="0" i="1" kern="1200">
                <a:solidFill>
                  <a:schemeClr val="tx1"/>
                </a:solidFill>
                <a:effectLst/>
                <a:latin typeface="Times New Roman" panose="02020603050405020304" pitchFamily="18" charset="0"/>
                <a:ea typeface="+mn-ea"/>
                <a:cs typeface="+mn-cs"/>
              </a:rPr>
              <a:t>Line </a:t>
            </a:r>
            <a:r>
              <a:rPr kumimoji="1" lang="en-US" sz="1200" b="0" i="0" kern="1200">
                <a:solidFill>
                  <a:schemeClr val="tx1"/>
                </a:solidFill>
                <a:effectLst/>
                <a:latin typeface="Times New Roman" panose="02020603050405020304" pitchFamily="18" charset="0"/>
                <a:ea typeface="+mn-ea"/>
                <a:cs typeface="+mn-cs"/>
              </a:rPr>
              <a:t>trong </a:t>
            </a:r>
            <a:r>
              <a:rPr kumimoji="1" lang="en-US" sz="1200" b="0" i="1" kern="1200">
                <a:solidFill>
                  <a:schemeClr val="tx1"/>
                </a:solidFill>
                <a:effectLst/>
                <a:latin typeface="Times New Roman" panose="02020603050405020304" pitchFamily="18" charset="0"/>
                <a:ea typeface="+mn-ea"/>
                <a:cs typeface="+mn-cs"/>
              </a:rPr>
              <a:t>cache </a:t>
            </a:r>
            <a:r>
              <a:rPr kumimoji="1" lang="en-US" sz="1200" b="0" i="0" kern="1200">
                <a:solidFill>
                  <a:schemeClr val="tx1"/>
                </a:solidFill>
                <a:effectLst/>
                <a:latin typeface="Times New Roman" panose="02020603050405020304" pitchFamily="18" charset="0"/>
                <a:ea typeface="+mn-ea"/>
                <a:cs typeface="+mn-cs"/>
              </a:rPr>
              <a:t>= 2</a:t>
            </a:r>
            <a:r>
              <a:rPr kumimoji="1" lang="en-US" sz="1200" b="0" i="0" kern="1200" baseline="30000">
                <a:solidFill>
                  <a:schemeClr val="tx1"/>
                </a:solidFill>
                <a:effectLst/>
                <a:latin typeface="Times New Roman" panose="02020603050405020304" pitchFamily="18" charset="0"/>
                <a:ea typeface="+mn-ea"/>
                <a:cs typeface="+mn-cs"/>
              </a:rPr>
              <a:t>18</a:t>
            </a:r>
            <a:r>
              <a:rPr kumimoji="1" lang="en-US" sz="1200" b="0" i="0" kern="1200">
                <a:solidFill>
                  <a:schemeClr val="tx1"/>
                </a:solidFill>
                <a:effectLst/>
                <a:latin typeface="Times New Roman" panose="02020603050405020304" pitchFamily="18" charset="0"/>
                <a:ea typeface="+mn-ea"/>
                <a:cs typeface="+mn-cs"/>
              </a:rPr>
              <a:t>/ 2</a:t>
            </a:r>
            <a:r>
              <a:rPr kumimoji="1" lang="en-US" sz="1200" b="0" i="0" kern="1200" baseline="30000">
                <a:solidFill>
                  <a:schemeClr val="tx1"/>
                </a:solidFill>
                <a:effectLst/>
                <a:latin typeface="Times New Roman" panose="02020603050405020304" pitchFamily="18" charset="0"/>
                <a:ea typeface="+mn-ea"/>
                <a:cs typeface="+mn-cs"/>
              </a:rPr>
              <a:t>5</a:t>
            </a:r>
            <a:r>
              <a:rPr kumimoji="1" lang="en-US" sz="1200" b="0" i="0" kern="1200">
                <a:solidFill>
                  <a:schemeClr val="tx1"/>
                </a:solidFill>
                <a:effectLst/>
                <a:latin typeface="Times New Roman" panose="02020603050405020304" pitchFamily="18" charset="0"/>
                <a:ea typeface="+mn-ea"/>
                <a:cs typeface="+mn-cs"/>
              </a:rPr>
              <a:t> = 2</a:t>
            </a:r>
            <a:r>
              <a:rPr kumimoji="1" lang="en-US" sz="1200" b="0" i="0" kern="1200" baseline="30000">
                <a:solidFill>
                  <a:schemeClr val="tx1"/>
                </a:solidFill>
                <a:effectLst/>
                <a:latin typeface="Times New Roman" panose="02020603050405020304" pitchFamily="18" charset="0"/>
                <a:ea typeface="+mn-ea"/>
                <a:cs typeface="+mn-cs"/>
              </a:rPr>
              <a:t>13</a:t>
            </a:r>
            <a:r>
              <a:rPr kumimoji="1" lang="en-US" sz="1200" b="0" i="0" kern="1200">
                <a:solidFill>
                  <a:schemeClr val="tx1"/>
                </a:solidFill>
                <a:effectLst/>
                <a:latin typeface="Times New Roman" panose="02020603050405020304" pitchFamily="18" charset="0"/>
                <a:ea typeface="+mn-ea"/>
                <a:cs typeface="+mn-cs"/>
              </a:rPr>
              <a:t> </a:t>
            </a:r>
            <a:r>
              <a:rPr kumimoji="1" lang="en-US" sz="1200" b="0" i="1" kern="1200">
                <a:solidFill>
                  <a:schemeClr val="tx1"/>
                </a:solidFill>
                <a:effectLst/>
                <a:latin typeface="Times New Roman" panose="02020603050405020304" pitchFamily="18" charset="0"/>
                <a:ea typeface="+mn-ea"/>
                <a:cs typeface="+mn-cs"/>
              </a:rPr>
              <a:t>Line </a:t>
            </a:r>
            <a:r>
              <a:rPr kumimoji="1" lang="en-US" sz="1200" b="0" i="1" kern="1200">
                <a:solidFill>
                  <a:schemeClr val="tx1"/>
                </a:solidFill>
                <a:effectLst/>
                <a:latin typeface="Times New Roman" panose="02020603050405020304" pitchFamily="18" charset="0"/>
                <a:ea typeface="+mn-ea"/>
                <a:cs typeface="+mn-cs"/>
                <a:sym typeface="Wingdings" panose="05000000000000000000" pitchFamily="2" charset="2"/>
              </a:rPr>
              <a:t></a:t>
            </a:r>
            <a:r>
              <a:rPr kumimoji="1" lang="en-US" sz="1200" b="0" i="0" kern="1200">
                <a:solidFill>
                  <a:schemeClr val="tx1"/>
                </a:solidFill>
                <a:effectLst/>
                <a:latin typeface="Times New Roman" panose="02020603050405020304" pitchFamily="18" charset="0"/>
                <a:ea typeface="+mn-ea"/>
                <a:cs typeface="+mn-cs"/>
              </a:rPr>
              <a:t> L = 13 bit</a:t>
            </a:r>
            <a:r>
              <a:rPr lang="en-US"/>
              <a:t> </a:t>
            </a:r>
          </a:p>
          <a:p>
            <a:r>
              <a:rPr kumimoji="1" lang="en-US" sz="1200" b="0" i="0" kern="1200">
                <a:solidFill>
                  <a:schemeClr val="tx1"/>
                </a:solidFill>
                <a:effectLst/>
                <a:latin typeface="Times New Roman" panose="02020603050405020304" pitchFamily="18" charset="0"/>
                <a:ea typeface="+mn-ea"/>
                <a:cs typeface="+mn-cs"/>
              </a:rPr>
              <a:t>T = 32 - (13 + 5) = 14 bit</a:t>
            </a:r>
            <a:r>
              <a:rPr lang="en-US"/>
              <a:t> </a:t>
            </a:r>
            <a:br>
              <a:rPr lang="en-US"/>
            </a:b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37</a:t>
            </a:fld>
            <a:endParaRPr lang="en-US" altLang="en-US"/>
          </a:p>
        </p:txBody>
      </p:sp>
    </p:spTree>
    <p:extLst>
      <p:ext uri="{BB962C8B-B14F-4D97-AF65-F5344CB8AC3E}">
        <p14:creationId xmlns:p14="http://schemas.microsoft.com/office/powerpoint/2010/main" val="3332059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ED388-B354-4088-906C-1B47D04A4134}" type="slidenum">
              <a:rPr lang="en-US" altLang="en-US"/>
              <a:pPr/>
              <a:t>41</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257750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altLang="en-US"/>
              <a:t>Ánh xạ liên kết khắc phục nhược điểm của ánh xạ trực tiếp bằng cách cho phép mỗi khối bộ nhớ chính được nạp vào bất kỳ dòng nào của bộ nhớ cache (Hình 4.8b). Trong trường hợp này, logic điều khiển bộ nhớ cache diễn giải địa chỉ bộ nhớ đơn giản bằng một trường Tag và một từ. Trường Tag hiển thị duy nhất một khối bộ nhớ chính. Để xác định một khối có trong bộ nhớ cache hay không, logic kiểm soát bộ nhớ cache phải cùng lúc kiểm tra mỗi thẻ của dòng cho trùng khớp. Hình 4.11 minh hoạ logic.</a:t>
            </a:r>
            <a:endParaRPr lang="en-GB" altLang="en-US"/>
          </a:p>
          <a:p>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42</a:t>
            </a:fld>
            <a:endParaRPr lang="en-US" altLang="en-US"/>
          </a:p>
        </p:txBody>
      </p:sp>
    </p:spTree>
    <p:extLst>
      <p:ext uri="{BB962C8B-B14F-4D97-AF65-F5344CB8AC3E}">
        <p14:creationId xmlns:p14="http://schemas.microsoft.com/office/powerpoint/2010/main" val="2218496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2DE8F-C340-4A96-988C-131553953D07}" type="slidenum">
              <a:rPr lang="en-US" altLang="en-US"/>
              <a:pPr/>
              <a:t>43</a:t>
            </a:fld>
            <a:endParaRPr lang="en-US" alt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022135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82A81-358A-4D0E-AA2B-386BE3D898C1}" type="slidenum">
              <a:rPr lang="en-US" altLang="en-US"/>
              <a:pPr/>
              <a:t>44</a:t>
            </a:fld>
            <a:endParaRPr lang="en-US" alt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vi-VN" altLang="en-US"/>
              <a:t>Hình 4.12 cho thấy ví dụ của chúng ta sử dụng ánh xạ liên kết. Địa chỉ bộ nhớ chính bao gồm một thẻ 22-bit và số byte (số từ) 2-bit. Thẻ 22-bit phải được lưu trữ với khối dữ liệu 32-bit cho mỗi dòng trong bộ nhớ cache. Lưu ý rằng đó là phần còn lại (quan trọng nhất) 22 bit của địa chỉ tạo nên thẻ. Do đó, địa chỉ thập lục phân 24-bit 16339C có thẻ 22-bit là 058CE7. Điều này dễ nhìn thấy trong ký hiệu nhị phân.</a:t>
            </a:r>
            <a:endParaRPr lang="en-US" altLang="en-US"/>
          </a:p>
          <a:p>
            <a:endParaRPr lang="en-US" altLang="en-US"/>
          </a:p>
          <a:p>
            <a:r>
              <a:rPr lang="en-US" altLang="en-US"/>
              <a:t>Địa chỉ</a:t>
            </a:r>
            <a:r>
              <a:rPr lang="en-US" altLang="en-US" baseline="0"/>
              <a:t> bộ nhớ:	0001	0110	0011	0011	1001	1100	(nhị phân)</a:t>
            </a:r>
          </a:p>
          <a:p>
            <a:r>
              <a:rPr lang="en-US" altLang="en-US" baseline="0"/>
              <a:t>		1	6	3	3	9	C	(thập lục phân)</a:t>
            </a:r>
          </a:p>
          <a:p>
            <a:r>
              <a:rPr lang="en-US" altLang="en-US" baseline="0"/>
              <a:t>Thẻ (22-bit trái cùng):	00	0101	1000	1100	1110	0111	(nhị phân)</a:t>
            </a:r>
          </a:p>
          <a:p>
            <a:r>
              <a:rPr lang="en-US" altLang="en-US" baseline="0"/>
              <a:t>		0	5	8	C	E	7	(thập lục phân)</a:t>
            </a:r>
            <a:endParaRPr lang="en-GB" altLang="en-US"/>
          </a:p>
        </p:txBody>
      </p:sp>
    </p:spTree>
    <p:extLst>
      <p:ext uri="{BB962C8B-B14F-4D97-AF65-F5344CB8AC3E}">
        <p14:creationId xmlns:p14="http://schemas.microsoft.com/office/powerpoint/2010/main" val="3790036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ED679-B711-4701-8FD3-0877DCFDD6FF}" type="slidenum">
              <a:rPr lang="en-US" altLang="en-US"/>
              <a:pPr/>
              <a:t>45</a:t>
            </a:fld>
            <a:endParaRPr lang="en-US" alt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263535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96B09-7C08-47C5-83C2-F6FD8AC937E9}" type="slidenum">
              <a:rPr lang="en-US" altLang="en-US"/>
              <a:pPr/>
              <a:t>47</a:t>
            </a:fld>
            <a:endParaRPr lang="en-US" alt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04386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97D80-2663-43A6-8587-75831E9BD978}" type="slidenum">
              <a:rPr lang="en-US" altLang="en-US"/>
              <a:pPr/>
              <a:t>48</a:t>
            </a:fld>
            <a:endParaRPr lang="en-US" alt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7340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B5C1D-41BF-4E7E-B985-009E9792479B}" type="slidenum">
              <a:rPr lang="en-US" altLang="en-US"/>
              <a:pPr/>
              <a:t>5</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ltLang="en-US"/>
              <a:t>An obvious characteristic of memory is its capacity. For internal memory, this is typically expressed in terms of bytes (1 byte=8 bits) or words. Common word lengths </a:t>
            </a:r>
          </a:p>
          <a:p>
            <a:r>
              <a:rPr lang="en-US" altLang="en-US"/>
              <a:t>are 8, 16, and 32 bits. External memory capacity is typically expressed in terms of bytes.</a:t>
            </a:r>
            <a:endParaRPr lang="en-GB" altLang="en-US"/>
          </a:p>
        </p:txBody>
      </p:sp>
    </p:spTree>
    <p:extLst>
      <p:ext uri="{BB962C8B-B14F-4D97-AF65-F5344CB8AC3E}">
        <p14:creationId xmlns:p14="http://schemas.microsoft.com/office/powerpoint/2010/main" val="10703021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081447-3628-4358-9575-972CC3D807FC}" type="slidenum">
              <a:rPr lang="en-US" altLang="en-US"/>
              <a:pPr/>
              <a:t>51</a:t>
            </a:fld>
            <a:endParaRPr lang="en-US" alt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37491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9FBAAF-C18D-41CE-9D76-40B06119E152}" type="slidenum">
              <a:rPr lang="en-US" altLang="en-US"/>
              <a:pPr/>
              <a:t>52</a:t>
            </a:fld>
            <a:endParaRPr lang="en-US" alt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84285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A3EE36-D951-40EC-B4F5-CE029C2C2B2A}" type="slidenum">
              <a:rPr lang="en-US" altLang="en-US"/>
              <a:pPr/>
              <a:t>53</a:t>
            </a:fld>
            <a:endParaRPr lang="en-US"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0618820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343C7-41D5-425F-BE3B-5BC92AE00EF5}" type="slidenum">
              <a:rPr lang="en-US" altLang="en-US"/>
              <a:pPr/>
              <a:t>57</a:t>
            </a:fld>
            <a:endParaRPr lang="en-US" alt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8941467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767905-C308-43DA-A467-51A686D7FCBE}" type="slidenum">
              <a:rPr lang="en-US" altLang="en-US"/>
              <a:pPr/>
              <a:t>58</a:t>
            </a:fld>
            <a:endParaRPr lang="en-US" alt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858558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B8D00B-4496-42A0-9657-9818B6596241}" type="slidenum">
              <a:rPr lang="en-US" altLang="en-US"/>
              <a:pPr/>
              <a:t>59</a:t>
            </a:fld>
            <a:endParaRPr lang="en-US" alt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712700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623ED-4999-4D48-9D6C-2D1698C1C05E}" type="slidenum">
              <a:rPr lang="en-US" altLang="en-US"/>
              <a:pPr/>
              <a:t>60</a:t>
            </a:fld>
            <a:endParaRPr lang="en-US" alt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6341497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9747C-00DF-4454-86C0-6AD858ABF509}" type="slidenum">
              <a:rPr lang="en-US" altLang="en-US"/>
              <a:pPr/>
              <a:t>61</a:t>
            </a:fld>
            <a:endParaRPr lang="en-US" alt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855007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7BFFF-179A-4929-98DB-31AC369880D2}" type="slidenum">
              <a:rPr lang="en-US" altLang="en-US"/>
              <a:pPr/>
              <a:t>66</a:t>
            </a:fld>
            <a:endParaRPr lang="en-US" alt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134738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26C51D-6008-4F51-99C9-F203D9BA676A}" type="slidenum">
              <a:rPr lang="en-US" altLang="en-US"/>
              <a:pPr/>
              <a:t>77</a:t>
            </a:fld>
            <a:endParaRPr lang="en-US"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42695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3927F-CCB1-475D-9F4E-651B6AB64011}" type="slidenum">
              <a:rPr lang="en-US" altLang="en-US"/>
              <a:pPr/>
              <a:t>6</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altLang="en-US"/>
              <a:t>A related concept is the unit of transfer. For internal memory, the unit of transfer is equal to the number of electrical lines into and out of the memory module. This may be equal to the word length, but is often larger, such as 64, 128, or 256 bits.</a:t>
            </a:r>
          </a:p>
          <a:p>
            <a:r>
              <a:rPr lang="en-US" altLang="en-US"/>
              <a:t>Addressable units: In some systems, the addressable unit is the word. However, many systems allow addressing at the byte level. In any case, the relationship </a:t>
            </a:r>
          </a:p>
          <a:p>
            <a:r>
              <a:rPr lang="en-US" altLang="en-US"/>
              <a:t>between the length in bits Aof an address and the number N of addressable units is 2A=N.</a:t>
            </a:r>
            <a:endParaRPr lang="en-GB" altLang="en-US"/>
          </a:p>
        </p:txBody>
      </p:sp>
    </p:spTree>
    <p:extLst>
      <p:ext uri="{BB962C8B-B14F-4D97-AF65-F5344CB8AC3E}">
        <p14:creationId xmlns:p14="http://schemas.microsoft.com/office/powerpoint/2010/main" val="5248063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1DDC5D-2115-4C8E-80A5-5B0CF9D58BF2}" type="slidenum">
              <a:rPr lang="en-US" altLang="en-US"/>
              <a:pPr/>
              <a:t>78</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567061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B1735-2ED5-435B-99F3-104A605D5DC7}" type="slidenum">
              <a:rPr lang="en-US" altLang="en-US"/>
              <a:pPr/>
              <a:t>79</a:t>
            </a:fld>
            <a:endParaRPr lang="en-US"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6167249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61D01-9E68-482A-A348-6B18DC49D46C}" type="slidenum">
              <a:rPr lang="en-US" altLang="en-US"/>
              <a:pPr/>
              <a:t>80</a:t>
            </a:fld>
            <a:endParaRPr lang="en-US" alt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9188340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A833B-343D-4515-9992-5915804E96B9}" type="slidenum">
              <a:rPr lang="en-US" altLang="en-US"/>
              <a:pPr/>
              <a:t>81</a:t>
            </a:fld>
            <a:endParaRPr lang="en-US"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8032709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RAID là công nghệ ảo hóa lưu trữ dữ liệu kết hợp nhiều thành phần ổ đĩa vật lý thành một hoặc nhiều đơn vị logic nhằm mục đích dự phòng dữ liệu, cải thiện hiệu suất hoặc cả hai.</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89</a:t>
            </a:fld>
            <a:endParaRPr lang="en-US" altLang="en-US"/>
          </a:p>
        </p:txBody>
      </p:sp>
    </p:spTree>
    <p:extLst>
      <p:ext uri="{BB962C8B-B14F-4D97-AF65-F5344CB8AC3E}">
        <p14:creationId xmlns:p14="http://schemas.microsoft.com/office/powerpoint/2010/main" val="1820365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5987B-8ADE-4191-A0DD-8E2087EBE494}" type="slidenum">
              <a:rPr lang="en-US" altLang="en-US"/>
              <a:pPr/>
              <a:t>7</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ltLang="en-US"/>
              <a:t>Memory is organized into units of data, called records. Access must be made in a specific linear sequence. Stored addressing information is used to separate records and assist in the retrieval process. A shared read–write mechanism is used, and this must be moved from its current location to the desired location, passing and rejecting each intermediate record. Thus, the time to access an arbitrary record is highly variable. Tape units, discussed in Chapter 6, are sequential access.</a:t>
            </a:r>
          </a:p>
          <a:p>
            <a:r>
              <a:rPr lang="en-US" altLang="en-US"/>
              <a:t>Direct access:As with sequential access, direct access involves a shared read–write mechanism. However, individual blocks or records have a unique address based on physical location. Access is accomplished by direct access to reach a general vicinity plus sequential searching, counting, or waiting to reach the final location. Again, access time is variable. Disk units, discussed in Chapter 6, are direct access.</a:t>
            </a:r>
            <a:endParaRPr lang="en-GB" altLang="en-US"/>
          </a:p>
        </p:txBody>
      </p:sp>
    </p:spTree>
    <p:extLst>
      <p:ext uri="{BB962C8B-B14F-4D97-AF65-F5344CB8AC3E}">
        <p14:creationId xmlns:p14="http://schemas.microsoft.com/office/powerpoint/2010/main" val="214934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E79786-1250-405B-AF28-FA00B6D0B024}" type="slidenum">
              <a:rPr lang="en-US" altLang="en-US"/>
              <a:pPr/>
              <a:t>8</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ltLang="en-US"/>
              <a:t>Random access:Each addressable location in memory has a unique, physically wired-in addressing mechanism. The time to access a given location is independent of the sequence of prior accesses and is constant. Thus, any location can be selected at random and directly addressed and accessed. Main memory and some cache systems are random access.</a:t>
            </a:r>
          </a:p>
          <a:p>
            <a:r>
              <a:rPr lang="en-US" altLang="en-US"/>
              <a:t>Associative:This is a random access type of memory that enables one to make a comparison of desired bit locations within a word for a specified match, and to do this for all words simultaneously. Thus, a word is retrieved based on a portion of its contents rather than its address. As with ordinary random-access memory, each location has its own addressing mechanism, and retrieval time is constant independent of location or prior access patterns. Cache memories may employ associative access.</a:t>
            </a:r>
          </a:p>
        </p:txBody>
      </p:sp>
    </p:spTree>
    <p:extLst>
      <p:ext uri="{BB962C8B-B14F-4D97-AF65-F5344CB8AC3E}">
        <p14:creationId xmlns:p14="http://schemas.microsoft.com/office/powerpoint/2010/main" val="383826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541BFD-D263-4BB5-9471-974FCEF93B65}" type="slidenum">
              <a:rPr lang="en-US" altLang="en-US"/>
              <a:pPr/>
              <a:t>9</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ltLang="en-US"/>
              <a:t>a computer storage device, usually a disk, that provides additional storage space for information so that it can be accessed and referred to when required and may be copied into the processor if needed</a:t>
            </a:r>
          </a:p>
          <a:p>
            <a:endParaRPr lang="en-GB" altLang="en-US"/>
          </a:p>
        </p:txBody>
      </p:sp>
    </p:spTree>
    <p:extLst>
      <p:ext uri="{BB962C8B-B14F-4D97-AF65-F5344CB8AC3E}">
        <p14:creationId xmlns:p14="http://schemas.microsoft.com/office/powerpoint/2010/main" val="78760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Decreasing cost per bit</a:t>
            </a:r>
          </a:p>
          <a:p>
            <a:r>
              <a:rPr lang="en-US"/>
              <a:t>b. Increasing capacity</a:t>
            </a:r>
          </a:p>
          <a:p>
            <a:r>
              <a:rPr lang="en-US"/>
              <a:t>c. Increasing access time</a:t>
            </a:r>
          </a:p>
          <a:p>
            <a:r>
              <a:rPr lang="en-US"/>
              <a:t>d. Decreasing frequency of access of the memory by the processor</a:t>
            </a:r>
          </a:p>
          <a:p>
            <a:r>
              <a:rPr kumimoji="1" lang="en-US" sz="1200" b="1" i="0" kern="1200">
                <a:solidFill>
                  <a:schemeClr val="tx1"/>
                </a:solidFill>
                <a:effectLst/>
                <a:latin typeface="Times New Roman" panose="02020603050405020304" pitchFamily="18" charset="0"/>
                <a:ea typeface="+mn-ea"/>
                <a:cs typeface="+mn-cs"/>
              </a:rPr>
              <a:t>WORM storage is data archiving technology that prevents information from being edited or deleted, while allowing it to be read as many times as needed.</a:t>
            </a:r>
            <a:r>
              <a:rPr kumimoji="1" lang="en-US" sz="1200" b="0" i="0" kern="1200">
                <a:solidFill>
                  <a:schemeClr val="tx1"/>
                </a:solidFill>
                <a:effectLst/>
                <a:latin typeface="Times New Roman" panose="02020603050405020304" pitchFamily="18" charset="0"/>
                <a:ea typeface="+mn-ea"/>
                <a:cs typeface="+mn-cs"/>
              </a:rPr>
              <a:t> An acronym for “write once, read many”, WORM enables businesses to lock down records to ensure that no unauthorized changes can been made.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a:solidFill>
                  <a:schemeClr val="tx1"/>
                </a:solidFill>
                <a:effectLst/>
                <a:latin typeface="Times New Roman" panose="02020603050405020304" pitchFamily="18" charset="0"/>
                <a:ea typeface="+mn-ea"/>
                <a:cs typeface="+mn-cs"/>
              </a:rPr>
              <a:t>Magneto-Optical Disc (MO Disc)</a:t>
            </a:r>
          </a:p>
          <a:p>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10</a:t>
            </a:fld>
            <a:endParaRPr lang="en-US" altLang="en-US"/>
          </a:p>
        </p:txBody>
      </p:sp>
    </p:spTree>
    <p:extLst>
      <p:ext uri="{BB962C8B-B14F-4D97-AF65-F5344CB8AC3E}">
        <p14:creationId xmlns:p14="http://schemas.microsoft.com/office/powerpoint/2010/main" val="222781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914400" y="533400"/>
            <a:ext cx="7721600" cy="1905000"/>
          </a:xfrm>
        </p:spPr>
        <p:txBody>
          <a:bodyPr/>
          <a:lstStyle>
            <a:lvl1pPr>
              <a:defRPr sz="4000" b="1">
                <a:solidFill>
                  <a:srgbClr val="C00000"/>
                </a:solidFill>
                <a:latin typeface="Times New Roman" panose="02020603050405020304" pitchFamily="18" charset="0"/>
                <a:cs typeface="Times New Roman" panose="02020603050405020304" pitchFamily="18" charset="0"/>
              </a:defRPr>
            </a:lvl1pPr>
          </a:lstStyle>
          <a:p>
            <a:pPr lvl="0"/>
            <a:r>
              <a:rPr lang="en-GB" altLang="en-US" noProof="0"/>
              <a:t>Click to edit Master title style</a:t>
            </a:r>
          </a:p>
        </p:txBody>
      </p:sp>
      <p:sp>
        <p:nvSpPr>
          <p:cNvPr id="84995" name="Rectangle 3"/>
          <p:cNvSpPr>
            <a:spLocks noGrp="1" noChangeArrowheads="1"/>
          </p:cNvSpPr>
          <p:nvPr>
            <p:ph type="subTitle" idx="1"/>
          </p:nvPr>
        </p:nvSpPr>
        <p:spPr>
          <a:xfrm>
            <a:off x="914400" y="3028950"/>
            <a:ext cx="6400800" cy="1771650"/>
          </a:xfrm>
        </p:spPr>
        <p:txBody>
          <a:bodyPr/>
          <a:lstStyle>
            <a:lvl1pPr marL="0" indent="0">
              <a:buFontTx/>
              <a:buNone/>
              <a:defRPr>
                <a:latin typeface="Times New Roman" panose="02020603050405020304" pitchFamily="18" charset="0"/>
                <a:cs typeface="Times New Roman" panose="02020603050405020304" pitchFamily="18" charset="0"/>
              </a:defRPr>
            </a:lvl1pPr>
          </a:lstStyle>
          <a:p>
            <a:pPr lvl="0"/>
            <a:r>
              <a:rPr lang="en-GB" altLang="en-US" noProof="0"/>
              <a:t>Click to edit Master subtitle style</a:t>
            </a:r>
          </a:p>
        </p:txBody>
      </p:sp>
      <p:sp>
        <p:nvSpPr>
          <p:cNvPr id="84996"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defRPr>
            </a:lvl1pPr>
          </a:lstStyle>
          <a:p>
            <a:endParaRPr lang="en-GB" altLang="en-US"/>
          </a:p>
        </p:txBody>
      </p:sp>
      <p:sp>
        <p:nvSpPr>
          <p:cNvPr id="84997" name="Rectangle 5"/>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panose="020B0604020202020204" pitchFamily="34" charset="0"/>
              </a:defRPr>
            </a:lvl1pPr>
          </a:lstStyle>
          <a:p>
            <a:endParaRPr lang="en-GB" altLang="en-US"/>
          </a:p>
        </p:txBody>
      </p:sp>
      <p:sp>
        <p:nvSpPr>
          <p:cNvPr id="84998" name="Rectangle 6"/>
          <p:cNvSpPr>
            <a:spLocks noGrp="1" noChangeArrowheads="1"/>
          </p:cNvSpPr>
          <p:nvPr>
            <p:ph type="sldNum" sz="quarter" idx="4"/>
          </p:nvPr>
        </p:nvSpPr>
        <p:spPr bwMode="auto">
          <a:xfrm>
            <a:off x="6604000" y="6229350"/>
            <a:ext cx="1828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fld id="{A4D316C2-1FFE-400A-8963-0AC4041D9078}" type="slidenum">
              <a:rPr lang="en-GB" altLang="en-US"/>
              <a:pPr/>
              <a:t>‹#›</a:t>
            </a:fld>
            <a:endParaRPr lang="en-GB" altLang="en-US"/>
          </a:p>
        </p:txBody>
      </p:sp>
      <p:sp>
        <p:nvSpPr>
          <p:cNvPr id="84999"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061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512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a:t>Click to edit Master title style</a:t>
            </a:r>
          </a:p>
        </p:txBody>
      </p:sp>
      <p:sp>
        <p:nvSpPr>
          <p:cNvPr id="3" name="Online Image Placeholder 2"/>
          <p:cNvSpPr>
            <a:spLocks noGrp="1"/>
          </p:cNvSpPr>
          <p:nvPr>
            <p:ph type="clipArt" sz="half" idx="1"/>
          </p:nvPr>
        </p:nvSpPr>
        <p:spPr>
          <a:xfrm>
            <a:off x="457200" y="1066800"/>
            <a:ext cx="4013200" cy="5638800"/>
          </a:xfrm>
        </p:spPr>
        <p:txBody>
          <a:bodyPr/>
          <a:lstStyle/>
          <a:p>
            <a:endParaRPr lang="en-US"/>
          </a:p>
        </p:txBody>
      </p:sp>
      <p:sp>
        <p:nvSpPr>
          <p:cNvPr id="4" name="Text Placeholder 3"/>
          <p:cNvSpPr>
            <a:spLocks noGrp="1"/>
          </p:cNvSpPr>
          <p:nvPr>
            <p:ph type="body" sz="half" idx="2"/>
          </p:nvPr>
        </p:nvSpPr>
        <p:spPr>
          <a:xfrm>
            <a:off x="46228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3402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a:t>Click to edit Master title style</a:t>
            </a:r>
          </a:p>
        </p:txBody>
      </p:sp>
      <p:sp>
        <p:nvSpPr>
          <p:cNvPr id="3" name="Table Placeholder 2"/>
          <p:cNvSpPr>
            <a:spLocks noGrp="1"/>
          </p:cNvSpPr>
          <p:nvPr>
            <p:ph type="tbl" idx="1"/>
          </p:nvPr>
        </p:nvSpPr>
        <p:spPr>
          <a:xfrm>
            <a:off x="457200" y="1066800"/>
            <a:ext cx="8178800" cy="5638800"/>
          </a:xfrm>
        </p:spPr>
        <p:txBody>
          <a:bodyPr/>
          <a:lstStyle/>
          <a:p>
            <a:endParaRPr lang="en-US"/>
          </a:p>
        </p:txBody>
      </p:sp>
    </p:spTree>
    <p:extLst>
      <p:ext uri="{BB962C8B-B14F-4D97-AF65-F5344CB8AC3E}">
        <p14:creationId xmlns:p14="http://schemas.microsoft.com/office/powerpoint/2010/main" val="266346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70C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ea typeface="Tahoma" panose="020B0604030504040204" pitchFamily="34" charset="0"/>
                <a:cs typeface="Times New Roman" panose="02020603050405020304" pitchFamily="18" charset="0"/>
              </a:defRPr>
            </a:lvl1pPr>
            <a:lvl2pPr>
              <a:defRPr>
                <a:latin typeface="Times New Roman" panose="02020603050405020304" pitchFamily="18" charset="0"/>
                <a:ea typeface="Tahoma" panose="020B0604030504040204" pitchFamily="34" charset="0"/>
                <a:cs typeface="Times New Roman" panose="02020603050405020304" pitchFamily="18" charset="0"/>
              </a:defRPr>
            </a:lvl2pPr>
            <a:lvl3pPr>
              <a:defRPr>
                <a:latin typeface="Times New Roman" panose="02020603050405020304" pitchFamily="18" charset="0"/>
                <a:ea typeface="Tahoma" panose="020B0604030504040204" pitchFamily="34" charset="0"/>
                <a:cs typeface="Times New Roman" panose="02020603050405020304" pitchFamily="18" charset="0"/>
              </a:defRPr>
            </a:lvl3pPr>
            <a:lvl4pPr>
              <a:defRPr>
                <a:latin typeface="Times New Roman" panose="02020603050405020304" pitchFamily="18" charset="0"/>
                <a:ea typeface="Tahoma" panose="020B0604030504040204" pitchFamily="34" charset="0"/>
                <a:cs typeface="Times New Roman" panose="02020603050405020304" pitchFamily="18" charset="0"/>
              </a:defRPr>
            </a:lvl4pPr>
            <a:lvl5pPr>
              <a:defRPr>
                <a:latin typeface="Times New Roman" panose="02020603050405020304" pitchFamily="18" charset="0"/>
                <a:ea typeface="Tahoma" panose="020B0604030504040204" pitchFamily="34"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17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06641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76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764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86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55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5457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6212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FFCE"/>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83971"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83972"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xStyles>
    <p:titleStyle>
      <a:lvl1pPr algn="l" rtl="0" eaLnBrk="0" fontAlgn="base" hangingPunct="0">
        <a:spcBef>
          <a:spcPct val="0"/>
        </a:spcBef>
        <a:spcAft>
          <a:spcPct val="0"/>
        </a:spcAft>
        <a:defRPr kumimoji="1" sz="4000" b="1" kern="1200">
          <a:solidFill>
            <a:schemeClr val="tx2"/>
          </a:solidFill>
          <a:latin typeface="Times New Roman" panose="02020603050405020304" pitchFamily="18" charset="0"/>
          <a:ea typeface="+mj-ea"/>
          <a:cs typeface="Times New Roman" panose="02020603050405020304" pitchFamily="18" charset="0"/>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78792" y="533400"/>
            <a:ext cx="7721600" cy="1905000"/>
          </a:xfrm>
        </p:spPr>
        <p:txBody>
          <a:bodyPr/>
          <a:lstStyle/>
          <a:p>
            <a:r>
              <a:rPr lang="en-GB" altLang="en-US"/>
              <a:t>KIẾN TRÚC MÁY TÍNH</a:t>
            </a:r>
          </a:p>
        </p:txBody>
      </p:sp>
      <p:sp>
        <p:nvSpPr>
          <p:cNvPr id="4101" name="Rectangle 5"/>
          <p:cNvSpPr>
            <a:spLocks noGrp="1" noChangeArrowheads="1"/>
          </p:cNvSpPr>
          <p:nvPr>
            <p:ph type="subTitle" idx="1"/>
          </p:nvPr>
        </p:nvSpPr>
        <p:spPr/>
        <p:txBody>
          <a:bodyPr/>
          <a:lstStyle/>
          <a:p>
            <a:pPr algn="ctr"/>
            <a:r>
              <a:rPr lang="en-GB" altLang="en-US"/>
              <a:t>CHƯƠNG 5: BỘ NHỚ MÁY TÍNH</a:t>
            </a:r>
          </a:p>
          <a:p>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GB" altLang="en-US"/>
              <a:t>Biểu đồ các cấp độ nhớ</a:t>
            </a: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l="8824" t="18182" r="8824" b="20454"/>
          <a:stretch>
            <a:fillRect/>
          </a:stretch>
        </p:blipFill>
        <p:spPr bwMode="auto">
          <a:xfrm>
            <a:off x="1600200" y="1050925"/>
            <a:ext cx="59436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6137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895C-FFD1-4ECE-9CE1-28B72B5AD84A}"/>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302B0386-9160-42CF-BB20-D2AC662BF3BA}"/>
              </a:ext>
            </a:extLst>
          </p:cNvPr>
          <p:cNvSpPr>
            <a:spLocks noGrp="1"/>
          </p:cNvSpPr>
          <p:nvPr>
            <p:ph idx="1"/>
          </p:nvPr>
        </p:nvSpPr>
        <p:spPr/>
        <p:txBody>
          <a:bodyPr/>
          <a:lstStyle/>
          <a:p>
            <a:pPr marL="0" indent="0">
              <a:buNone/>
            </a:pPr>
            <a:r>
              <a:rPr lang="en-US" sz="3200" b="0" i="0">
                <a:solidFill>
                  <a:srgbClr val="000000"/>
                </a:solidFill>
                <a:effectLst/>
                <a:latin typeface="ArialMT"/>
              </a:rPr>
              <a:t>Cho biết</a:t>
            </a:r>
          </a:p>
          <a:p>
            <a:pPr>
              <a:buFont typeface="Wingdings" panose="05000000000000000000" pitchFamily="2" charset="2"/>
              <a:buChar char="§"/>
            </a:pPr>
            <a:r>
              <a:rPr lang="vi-VN" b="0" i="0">
                <a:solidFill>
                  <a:srgbClr val="000000"/>
                </a:solidFill>
                <a:effectLst/>
                <a:latin typeface="ArialMT"/>
              </a:rPr>
              <a:t>Không gian địa chỉ bộ nhớ chính = 4GB</a:t>
            </a:r>
            <a:endParaRPr lang="en-US" b="0" i="0">
              <a:solidFill>
                <a:srgbClr val="000000"/>
              </a:solidFill>
              <a:effectLst/>
              <a:latin typeface="ArialMT"/>
            </a:endParaRPr>
          </a:p>
          <a:p>
            <a:pPr>
              <a:buFont typeface="Wingdings" panose="05000000000000000000" pitchFamily="2" charset="2"/>
              <a:buChar char="§"/>
            </a:pPr>
            <a:r>
              <a:rPr lang="vi-VN" b="0" i="0">
                <a:solidFill>
                  <a:srgbClr val="000000"/>
                </a:solidFill>
                <a:effectLst/>
                <a:latin typeface="ArialMT"/>
              </a:rPr>
              <a:t>Dung lượng bộ nhớ </a:t>
            </a:r>
            <a:r>
              <a:rPr lang="vi-VN" b="0" i="1">
                <a:solidFill>
                  <a:srgbClr val="000000"/>
                </a:solidFill>
                <a:effectLst/>
                <a:latin typeface="Arial-ItalicMT"/>
              </a:rPr>
              <a:t>cache </a:t>
            </a:r>
            <a:r>
              <a:rPr lang="vi-VN" b="0" i="0">
                <a:solidFill>
                  <a:srgbClr val="000000"/>
                </a:solidFill>
                <a:effectLst/>
                <a:latin typeface="ArialMT"/>
              </a:rPr>
              <a:t>là 256KB</a:t>
            </a:r>
            <a:endParaRPr lang="en-US" b="0" i="0">
              <a:solidFill>
                <a:srgbClr val="000000"/>
              </a:solidFill>
              <a:effectLst/>
              <a:latin typeface="ArialMT"/>
            </a:endParaRPr>
          </a:p>
          <a:p>
            <a:pPr>
              <a:buFont typeface="Wingdings" panose="05000000000000000000" pitchFamily="2" charset="2"/>
              <a:buChar char="§"/>
            </a:pPr>
            <a:r>
              <a:rPr lang="vi-VN" b="0" i="0">
                <a:solidFill>
                  <a:srgbClr val="000000"/>
                </a:solidFill>
                <a:effectLst/>
                <a:latin typeface="ArialMT"/>
              </a:rPr>
              <a:t>Kích thước </a:t>
            </a:r>
            <a:r>
              <a:rPr lang="vi-VN" b="0" i="1">
                <a:solidFill>
                  <a:srgbClr val="000000"/>
                </a:solidFill>
                <a:effectLst/>
                <a:latin typeface="Arial-ItalicMT"/>
              </a:rPr>
              <a:t>Line </a:t>
            </a:r>
            <a:r>
              <a:rPr lang="vi-VN" b="0" i="0">
                <a:solidFill>
                  <a:srgbClr val="000000"/>
                </a:solidFill>
                <a:effectLst/>
                <a:latin typeface="ArialMT"/>
              </a:rPr>
              <a:t>(</a:t>
            </a:r>
            <a:r>
              <a:rPr lang="vi-VN" b="0" i="1">
                <a:solidFill>
                  <a:srgbClr val="000000"/>
                </a:solidFill>
                <a:effectLst/>
                <a:latin typeface="Arial-ItalicMT"/>
              </a:rPr>
              <a:t>Block</a:t>
            </a:r>
            <a:r>
              <a:rPr lang="vi-VN" b="0" i="0">
                <a:solidFill>
                  <a:srgbClr val="000000"/>
                </a:solidFill>
                <a:effectLst/>
                <a:latin typeface="ArialMT"/>
              </a:rPr>
              <a:t>) = 32byte.</a:t>
            </a:r>
            <a:br>
              <a:rPr lang="vi-VN" b="0" i="0">
                <a:solidFill>
                  <a:srgbClr val="000000"/>
                </a:solidFill>
                <a:effectLst/>
                <a:latin typeface="ArialMT"/>
              </a:rPr>
            </a:br>
            <a:endParaRPr lang="en-US">
              <a:solidFill>
                <a:srgbClr val="3333CC"/>
              </a:solidFill>
              <a:latin typeface="Wingdings-Regular"/>
            </a:endParaRPr>
          </a:p>
          <a:p>
            <a:pPr marL="0" indent="0">
              <a:buNone/>
            </a:pPr>
            <a:r>
              <a:rPr lang="vi-VN" b="0" i="0">
                <a:solidFill>
                  <a:srgbClr val="000000"/>
                </a:solidFill>
                <a:effectLst/>
                <a:latin typeface="ArialMT"/>
              </a:rPr>
              <a:t>Xác định </a:t>
            </a:r>
            <a:r>
              <a:rPr lang="vi-VN" b="1" i="1">
                <a:solidFill>
                  <a:srgbClr val="000000"/>
                </a:solidFill>
                <a:effectLst/>
                <a:latin typeface="ArialMT"/>
              </a:rPr>
              <a:t>số bit của các trường địa chỉ</a:t>
            </a:r>
            <a:r>
              <a:rPr lang="en-US" b="0" i="0">
                <a:solidFill>
                  <a:srgbClr val="000000"/>
                </a:solidFill>
                <a:effectLst/>
                <a:latin typeface="ArialMT"/>
              </a:rPr>
              <a:t> theo 3 phương thức ánh xạ:</a:t>
            </a:r>
          </a:p>
          <a:p>
            <a:pPr>
              <a:buFontTx/>
              <a:buChar char="-"/>
            </a:pPr>
            <a:r>
              <a:rPr lang="en-US">
                <a:solidFill>
                  <a:srgbClr val="000000"/>
                </a:solidFill>
                <a:latin typeface="ArialMT"/>
              </a:rPr>
              <a:t>T</a:t>
            </a:r>
            <a:r>
              <a:rPr lang="en-US" b="0" i="0">
                <a:solidFill>
                  <a:srgbClr val="000000"/>
                </a:solidFill>
                <a:effectLst/>
                <a:latin typeface="ArialMT"/>
              </a:rPr>
              <a:t>rực tiếp</a:t>
            </a:r>
            <a:endParaRPr lang="en-US" sz="4000" b="0" i="0">
              <a:solidFill>
                <a:srgbClr val="000000"/>
              </a:solidFill>
              <a:effectLst/>
              <a:latin typeface="ArialMT"/>
            </a:endParaRPr>
          </a:p>
          <a:p>
            <a:pPr>
              <a:buFontTx/>
              <a:buChar char="-"/>
            </a:pPr>
            <a:r>
              <a:rPr lang="en-US">
                <a:solidFill>
                  <a:srgbClr val="000000"/>
                </a:solidFill>
                <a:latin typeface="ArialMT"/>
              </a:rPr>
              <a:t>Liên kết</a:t>
            </a:r>
          </a:p>
          <a:p>
            <a:pPr>
              <a:buFontTx/>
              <a:buChar char="-"/>
            </a:pPr>
            <a:r>
              <a:rPr lang="en-US">
                <a:solidFill>
                  <a:srgbClr val="000000"/>
                </a:solidFill>
                <a:latin typeface="ArialMT"/>
              </a:rPr>
              <a:t>Liên kết tập hợp 4 đường</a:t>
            </a:r>
            <a:br>
              <a:rPr lang="vi-VN"/>
            </a:br>
            <a:endParaRPr lang="en-US"/>
          </a:p>
        </p:txBody>
      </p:sp>
    </p:spTree>
    <p:extLst>
      <p:ext uri="{BB962C8B-B14F-4D97-AF65-F5344CB8AC3E}">
        <p14:creationId xmlns:p14="http://schemas.microsoft.com/office/powerpoint/2010/main" val="41731030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FE1C-E2B4-44CB-8296-06E5F5B0C7F0}"/>
              </a:ext>
            </a:extLst>
          </p:cNvPr>
          <p:cNvSpPr>
            <a:spLocks noGrp="1"/>
          </p:cNvSpPr>
          <p:nvPr>
            <p:ph type="title"/>
          </p:nvPr>
        </p:nvSpPr>
        <p:spPr/>
        <p:txBody>
          <a:bodyPr/>
          <a:lstStyle/>
          <a:p>
            <a:r>
              <a:rPr lang="en-US"/>
              <a:t>Câu hỏi ôn tập</a:t>
            </a:r>
          </a:p>
        </p:txBody>
      </p:sp>
      <p:pic>
        <p:nvPicPr>
          <p:cNvPr id="10" name="Content Placeholder 9">
            <a:extLst>
              <a:ext uri="{FF2B5EF4-FFF2-40B4-BE49-F238E27FC236}">
                <a16:creationId xmlns:a16="http://schemas.microsoft.com/office/drawing/2014/main" id="{6E0550D9-C75C-4F38-AA27-FEAF11EA6EBE}"/>
              </a:ext>
            </a:extLst>
          </p:cNvPr>
          <p:cNvPicPr>
            <a:picLocks noGrp="1" noChangeAspect="1"/>
          </p:cNvPicPr>
          <p:nvPr>
            <p:ph idx="1"/>
          </p:nvPr>
        </p:nvPicPr>
        <p:blipFill>
          <a:blip r:embed="rId2"/>
          <a:stretch>
            <a:fillRect/>
          </a:stretch>
        </p:blipFill>
        <p:spPr>
          <a:xfrm>
            <a:off x="755575" y="1105896"/>
            <a:ext cx="7655005" cy="5599704"/>
          </a:xfrm>
        </p:spPr>
      </p:pic>
    </p:spTree>
    <p:extLst>
      <p:ext uri="{BB962C8B-B14F-4D97-AF65-F5344CB8AC3E}">
        <p14:creationId xmlns:p14="http://schemas.microsoft.com/office/powerpoint/2010/main" val="33766197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6D92-1C90-4A66-BF1A-809679868E48}"/>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9E3D4C88-5C9A-4985-BC06-532CEB64F09C}"/>
              </a:ext>
            </a:extLst>
          </p:cNvPr>
          <p:cNvSpPr>
            <a:spLocks noGrp="1"/>
          </p:cNvSpPr>
          <p:nvPr>
            <p:ph idx="1"/>
          </p:nvPr>
        </p:nvSpPr>
        <p:spPr/>
        <p:txBody>
          <a:bodyPr/>
          <a:lstStyle/>
          <a:p>
            <a:pPr marL="0" marR="0" indent="0">
              <a:lnSpc>
                <a:spcPct val="115000"/>
              </a:lnSpc>
              <a:spcBef>
                <a:spcPts val="0"/>
              </a:spcBef>
              <a:spcAft>
                <a:spcPts val="1000"/>
              </a:spcAft>
              <a:buNone/>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BỘ NHỚ TRONG</a:t>
            </a:r>
            <a:endParaRPr lang="en-US" sz="2400" b="1">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Các thuộc tính chính của bộ nhớ bán dẫn là gì?</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Hai cách giải thích của thuật ngữ bộ nhớ truy cập ngẫu nhiên là gì?</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Sự khác biệt giữa DRAM và SRAM về mặt ứng dụng là gì?</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Sự khác biệt giữa DRAM và SRAM về các đặc điểm như tốc độ, kích thước và chi phí là gì?</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Giải thích lý do tại sao một loại RAM được xem là tín hiệu tương tự (analog) và loại còn lại là kỹ thuật số (digital)?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Một số ứng dụng cho ROM là gì?</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Hãy xem xét một RAM động phải được cung cấp chu kỳ làm mới (refresh cycle) 64 lần mỗi mili giây. Mỗi thao tác làm mới yêu cầu 150 ns; một chu kỳ bộ nhớ yêu cầu 250 ns. Bao nhiêu phần trăm tổng thời gian hoạt động của bộ nhớ phải được cung cấp để làm mới?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BỘ NHỚ NGOÀI</a:t>
            </a:r>
            <a:endParaRPr lang="en-US" sz="2400" b="1">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1800">
                <a:effectLst/>
                <a:latin typeface="Times New Roman" panose="02020603050405020304" pitchFamily="18" charset="0"/>
                <a:ea typeface="Calibri" panose="020F0502020204030204" pitchFamily="34" charset="0"/>
                <a:cs typeface="Times New Roman" panose="02020603050405020304" pitchFamily="18" charset="0"/>
              </a:rPr>
              <a:t>Mô tả ngắn gọn các thuật ngữ: track, cylinder, và sector.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buFont typeface="+mj-lt"/>
              <a:buAutoNum type="arabicPeriod"/>
            </a:pPr>
            <a:r>
              <a:rPr lang="en-US" sz="1800">
                <a:effectLst/>
                <a:latin typeface="Times New Roman" panose="02020603050405020304" pitchFamily="18" charset="0"/>
                <a:ea typeface="Calibri" panose="020F0502020204030204" pitchFamily="34" charset="0"/>
              </a:rPr>
              <a:t>Mô tả ngắn gọn bảy cấp độ của đĩa kiểu RAID.</a:t>
            </a:r>
            <a:endParaRPr lang="en-US"/>
          </a:p>
        </p:txBody>
      </p:sp>
    </p:spTree>
    <p:extLst>
      <p:ext uri="{BB962C8B-B14F-4D97-AF65-F5344CB8AC3E}">
        <p14:creationId xmlns:p14="http://schemas.microsoft.com/office/powerpoint/2010/main" val="193544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GB" altLang="en-US"/>
              <a:t>Hiệu năng</a:t>
            </a:r>
          </a:p>
        </p:txBody>
      </p:sp>
      <p:sp>
        <p:nvSpPr>
          <p:cNvPr id="6149" name="Rectangle 5"/>
          <p:cNvSpPr>
            <a:spLocks noGrp="1" noChangeArrowheads="1"/>
          </p:cNvSpPr>
          <p:nvPr>
            <p:ph type="body" idx="1"/>
          </p:nvPr>
        </p:nvSpPr>
        <p:spPr/>
        <p:txBody>
          <a:bodyPr/>
          <a:lstStyle/>
          <a:p>
            <a:r>
              <a:rPr lang="en-GB" altLang="en-US"/>
              <a:t>Thời gian truy cập</a:t>
            </a:r>
          </a:p>
          <a:p>
            <a:pPr lvl="1"/>
            <a:r>
              <a:rPr lang="en-GB" altLang="en-US"/>
              <a:t>Thời gian giữa đưa ra địa chỉ và lấy dữ liệu hợp lệ</a:t>
            </a:r>
          </a:p>
          <a:p>
            <a:r>
              <a:rPr lang="en-GB" altLang="en-US"/>
              <a:t>Thời gian chu kỳ nhớ</a:t>
            </a:r>
          </a:p>
          <a:p>
            <a:pPr lvl="1"/>
            <a:r>
              <a:rPr lang="en-GB" altLang="en-US"/>
              <a:t>Thời gian được yêu cầu để bộ nhớ “phục hồi” trước truy cập tiếp theo</a:t>
            </a:r>
          </a:p>
          <a:p>
            <a:pPr lvl="1"/>
            <a:r>
              <a:rPr lang="en-GB" altLang="en-US"/>
              <a:t>Thời gian chu kỳ = thời gian truy cập +  thời gian phục hồi</a:t>
            </a:r>
          </a:p>
          <a:p>
            <a:r>
              <a:rPr lang="en-GB" altLang="en-US"/>
              <a:t>Tốc độ truyền</a:t>
            </a:r>
          </a:p>
          <a:p>
            <a:pPr lvl="1"/>
            <a:r>
              <a:rPr lang="en-GB" altLang="en-US"/>
              <a:t>Tốc độ dữ liệu có thể được di chuyển</a:t>
            </a:r>
          </a:p>
          <a:p>
            <a:pPr lvl="2"/>
            <a:r>
              <a:rPr lang="en-GB" altLang="en-US"/>
              <a:t>Với bộ nhớ truy cập ngẫu nhiên: 1/thời gian chu kỳ</a:t>
            </a:r>
          </a:p>
          <a:p>
            <a:pPr lvl="2"/>
            <a:r>
              <a:rPr lang="en-GB" altLang="en-US"/>
              <a:t>Với bộ nhớ truy cập không ngẫu nhiên: T</a:t>
            </a:r>
            <a:r>
              <a:rPr lang="en-GB" altLang="en-US" baseline="-25000"/>
              <a:t>n</a:t>
            </a:r>
            <a:r>
              <a:rPr lang="en-GB" altLang="en-US"/>
              <a:t> = T</a:t>
            </a:r>
            <a:r>
              <a:rPr lang="en-GB" altLang="en-US" baseline="-25000"/>
              <a:t>A</a:t>
            </a:r>
            <a:r>
              <a:rPr lang="en-GB" altLang="en-US"/>
              <a:t> + n/R</a:t>
            </a:r>
          </a:p>
          <a:p>
            <a:pPr lvl="3"/>
            <a:r>
              <a:rPr lang="en-GB" altLang="en-US"/>
              <a:t>Tn: thời gian trung bình đọc hoặc ghi n bit</a:t>
            </a:r>
          </a:p>
          <a:p>
            <a:pPr lvl="3"/>
            <a:r>
              <a:rPr lang="en-GB" altLang="en-US"/>
              <a:t>T</a:t>
            </a:r>
            <a:r>
              <a:rPr lang="en-GB" altLang="en-US" baseline="-25000"/>
              <a:t>A</a:t>
            </a:r>
            <a:r>
              <a:rPr lang="en-GB" altLang="en-US"/>
              <a:t>: thời gian truy cập trung bình</a:t>
            </a:r>
          </a:p>
          <a:p>
            <a:pPr lvl="3"/>
            <a:r>
              <a:rPr lang="en-GB" altLang="en-US"/>
              <a:t>n: số bit</a:t>
            </a:r>
          </a:p>
          <a:p>
            <a:pPr lvl="3"/>
            <a:r>
              <a:rPr lang="en-GB" altLang="en-US"/>
              <a:t>R:  tốc độ truyền (bps – bits per second)</a:t>
            </a:r>
          </a:p>
        </p:txBody>
      </p:sp>
    </p:spTree>
    <p:extLst>
      <p:ext uri="{BB962C8B-B14F-4D97-AF65-F5344CB8AC3E}">
        <p14:creationId xmlns:p14="http://schemas.microsoft.com/office/powerpoint/2010/main" val="271115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fade">
                                      <p:cBhvr>
                                        <p:cTn id="7" dur="1000"/>
                                        <p:tgtEl>
                                          <p:spTgt spid="6149">
                                            <p:txEl>
                                              <p:pRg st="0" end="0"/>
                                            </p:txEl>
                                          </p:spTgt>
                                        </p:tgtEl>
                                      </p:cBhvr>
                                    </p:animEffect>
                                    <p:anim calcmode="lin" valueType="num">
                                      <p:cBhvr>
                                        <p:cTn id="8" dur="1000" fill="hold"/>
                                        <p:tgtEl>
                                          <p:spTgt spid="61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fade">
                                      <p:cBhvr>
                                        <p:cTn id="12" dur="1000"/>
                                        <p:tgtEl>
                                          <p:spTgt spid="6149">
                                            <p:txEl>
                                              <p:pRg st="1" end="1"/>
                                            </p:txEl>
                                          </p:spTgt>
                                        </p:tgtEl>
                                      </p:cBhvr>
                                    </p:animEffect>
                                    <p:anim calcmode="lin" valueType="num">
                                      <p:cBhvr>
                                        <p:cTn id="13" dur="1000" fill="hold"/>
                                        <p:tgtEl>
                                          <p:spTgt spid="614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1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149">
                                            <p:txEl>
                                              <p:pRg st="2" end="2"/>
                                            </p:txEl>
                                          </p:spTgt>
                                        </p:tgtEl>
                                        <p:attrNameLst>
                                          <p:attrName>style.visibility</p:attrName>
                                        </p:attrNameLst>
                                      </p:cBhvr>
                                      <p:to>
                                        <p:strVal val="visible"/>
                                      </p:to>
                                    </p:set>
                                    <p:animEffect transition="in" filter="fade">
                                      <p:cBhvr>
                                        <p:cTn id="19" dur="1000"/>
                                        <p:tgtEl>
                                          <p:spTgt spid="6149">
                                            <p:txEl>
                                              <p:pRg st="2" end="2"/>
                                            </p:txEl>
                                          </p:spTgt>
                                        </p:tgtEl>
                                      </p:cBhvr>
                                    </p:animEffect>
                                    <p:anim calcmode="lin" valueType="num">
                                      <p:cBhvr>
                                        <p:cTn id="20" dur="1000" fill="hold"/>
                                        <p:tgtEl>
                                          <p:spTgt spid="614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14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149">
                                            <p:txEl>
                                              <p:pRg st="3" end="3"/>
                                            </p:txEl>
                                          </p:spTgt>
                                        </p:tgtEl>
                                        <p:attrNameLst>
                                          <p:attrName>style.visibility</p:attrName>
                                        </p:attrNameLst>
                                      </p:cBhvr>
                                      <p:to>
                                        <p:strVal val="visible"/>
                                      </p:to>
                                    </p:set>
                                    <p:animEffect transition="in" filter="fade">
                                      <p:cBhvr>
                                        <p:cTn id="24" dur="1000"/>
                                        <p:tgtEl>
                                          <p:spTgt spid="6149">
                                            <p:txEl>
                                              <p:pRg st="3" end="3"/>
                                            </p:txEl>
                                          </p:spTgt>
                                        </p:tgtEl>
                                      </p:cBhvr>
                                    </p:animEffect>
                                    <p:anim calcmode="lin" valueType="num">
                                      <p:cBhvr>
                                        <p:cTn id="25" dur="1000" fill="hold"/>
                                        <p:tgtEl>
                                          <p:spTgt spid="614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14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149">
                                            <p:txEl>
                                              <p:pRg st="4" end="4"/>
                                            </p:txEl>
                                          </p:spTgt>
                                        </p:tgtEl>
                                        <p:attrNameLst>
                                          <p:attrName>style.visibility</p:attrName>
                                        </p:attrNameLst>
                                      </p:cBhvr>
                                      <p:to>
                                        <p:strVal val="visible"/>
                                      </p:to>
                                    </p:set>
                                    <p:animEffect transition="in" filter="fade">
                                      <p:cBhvr>
                                        <p:cTn id="29" dur="1000"/>
                                        <p:tgtEl>
                                          <p:spTgt spid="6149">
                                            <p:txEl>
                                              <p:pRg st="4" end="4"/>
                                            </p:txEl>
                                          </p:spTgt>
                                        </p:tgtEl>
                                      </p:cBhvr>
                                    </p:animEffect>
                                    <p:anim calcmode="lin" valueType="num">
                                      <p:cBhvr>
                                        <p:cTn id="30" dur="1000" fill="hold"/>
                                        <p:tgtEl>
                                          <p:spTgt spid="614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14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149">
                                            <p:txEl>
                                              <p:pRg st="5" end="5"/>
                                            </p:txEl>
                                          </p:spTgt>
                                        </p:tgtEl>
                                        <p:attrNameLst>
                                          <p:attrName>style.visibility</p:attrName>
                                        </p:attrNameLst>
                                      </p:cBhvr>
                                      <p:to>
                                        <p:strVal val="visible"/>
                                      </p:to>
                                    </p:set>
                                    <p:animEffect transition="in" filter="fade">
                                      <p:cBhvr>
                                        <p:cTn id="36" dur="1000"/>
                                        <p:tgtEl>
                                          <p:spTgt spid="6149">
                                            <p:txEl>
                                              <p:pRg st="5" end="5"/>
                                            </p:txEl>
                                          </p:spTgt>
                                        </p:tgtEl>
                                      </p:cBhvr>
                                    </p:animEffect>
                                    <p:anim calcmode="lin" valueType="num">
                                      <p:cBhvr>
                                        <p:cTn id="37" dur="1000" fill="hold"/>
                                        <p:tgtEl>
                                          <p:spTgt spid="614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6149">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149">
                                            <p:txEl>
                                              <p:pRg st="6" end="6"/>
                                            </p:txEl>
                                          </p:spTgt>
                                        </p:tgtEl>
                                        <p:attrNameLst>
                                          <p:attrName>style.visibility</p:attrName>
                                        </p:attrNameLst>
                                      </p:cBhvr>
                                      <p:to>
                                        <p:strVal val="visible"/>
                                      </p:to>
                                    </p:set>
                                    <p:animEffect transition="in" filter="fade">
                                      <p:cBhvr>
                                        <p:cTn id="41" dur="1000"/>
                                        <p:tgtEl>
                                          <p:spTgt spid="6149">
                                            <p:txEl>
                                              <p:pRg st="6" end="6"/>
                                            </p:txEl>
                                          </p:spTgt>
                                        </p:tgtEl>
                                      </p:cBhvr>
                                    </p:animEffect>
                                    <p:anim calcmode="lin" valueType="num">
                                      <p:cBhvr>
                                        <p:cTn id="42" dur="1000" fill="hold"/>
                                        <p:tgtEl>
                                          <p:spTgt spid="6149">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6149">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149">
                                            <p:txEl>
                                              <p:pRg st="7" end="7"/>
                                            </p:txEl>
                                          </p:spTgt>
                                        </p:tgtEl>
                                        <p:attrNameLst>
                                          <p:attrName>style.visibility</p:attrName>
                                        </p:attrNameLst>
                                      </p:cBhvr>
                                      <p:to>
                                        <p:strVal val="visible"/>
                                      </p:to>
                                    </p:set>
                                    <p:animEffect transition="in" filter="fade">
                                      <p:cBhvr>
                                        <p:cTn id="46" dur="1000"/>
                                        <p:tgtEl>
                                          <p:spTgt spid="6149">
                                            <p:txEl>
                                              <p:pRg st="7" end="7"/>
                                            </p:txEl>
                                          </p:spTgt>
                                        </p:tgtEl>
                                      </p:cBhvr>
                                    </p:animEffect>
                                    <p:anim calcmode="lin" valueType="num">
                                      <p:cBhvr>
                                        <p:cTn id="47" dur="1000" fill="hold"/>
                                        <p:tgtEl>
                                          <p:spTgt spid="6149">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6149">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149">
                                            <p:txEl>
                                              <p:pRg st="8" end="8"/>
                                            </p:txEl>
                                          </p:spTgt>
                                        </p:tgtEl>
                                        <p:attrNameLst>
                                          <p:attrName>style.visibility</p:attrName>
                                        </p:attrNameLst>
                                      </p:cBhvr>
                                      <p:to>
                                        <p:strVal val="visible"/>
                                      </p:to>
                                    </p:set>
                                    <p:animEffect transition="in" filter="fade">
                                      <p:cBhvr>
                                        <p:cTn id="51" dur="1000"/>
                                        <p:tgtEl>
                                          <p:spTgt spid="6149">
                                            <p:txEl>
                                              <p:pRg st="8" end="8"/>
                                            </p:txEl>
                                          </p:spTgt>
                                        </p:tgtEl>
                                      </p:cBhvr>
                                    </p:animEffect>
                                    <p:anim calcmode="lin" valueType="num">
                                      <p:cBhvr>
                                        <p:cTn id="52" dur="1000" fill="hold"/>
                                        <p:tgtEl>
                                          <p:spTgt spid="6149">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6149">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149">
                                            <p:txEl>
                                              <p:pRg st="9" end="9"/>
                                            </p:txEl>
                                          </p:spTgt>
                                        </p:tgtEl>
                                        <p:attrNameLst>
                                          <p:attrName>style.visibility</p:attrName>
                                        </p:attrNameLst>
                                      </p:cBhvr>
                                      <p:to>
                                        <p:strVal val="visible"/>
                                      </p:to>
                                    </p:set>
                                    <p:animEffect transition="in" filter="fade">
                                      <p:cBhvr>
                                        <p:cTn id="56" dur="1000"/>
                                        <p:tgtEl>
                                          <p:spTgt spid="6149">
                                            <p:txEl>
                                              <p:pRg st="9" end="9"/>
                                            </p:txEl>
                                          </p:spTgt>
                                        </p:tgtEl>
                                      </p:cBhvr>
                                    </p:animEffect>
                                    <p:anim calcmode="lin" valueType="num">
                                      <p:cBhvr>
                                        <p:cTn id="57" dur="1000" fill="hold"/>
                                        <p:tgtEl>
                                          <p:spTgt spid="6149">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6149">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149">
                                            <p:txEl>
                                              <p:pRg st="10" end="10"/>
                                            </p:txEl>
                                          </p:spTgt>
                                        </p:tgtEl>
                                        <p:attrNameLst>
                                          <p:attrName>style.visibility</p:attrName>
                                        </p:attrNameLst>
                                      </p:cBhvr>
                                      <p:to>
                                        <p:strVal val="visible"/>
                                      </p:to>
                                    </p:set>
                                    <p:animEffect transition="in" filter="fade">
                                      <p:cBhvr>
                                        <p:cTn id="61" dur="1000"/>
                                        <p:tgtEl>
                                          <p:spTgt spid="6149">
                                            <p:txEl>
                                              <p:pRg st="10" end="10"/>
                                            </p:txEl>
                                          </p:spTgt>
                                        </p:tgtEl>
                                      </p:cBhvr>
                                    </p:animEffect>
                                    <p:anim calcmode="lin" valueType="num">
                                      <p:cBhvr>
                                        <p:cTn id="62" dur="1000" fill="hold"/>
                                        <p:tgtEl>
                                          <p:spTgt spid="6149">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6149">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6149">
                                            <p:txEl>
                                              <p:pRg st="11" end="11"/>
                                            </p:txEl>
                                          </p:spTgt>
                                        </p:tgtEl>
                                        <p:attrNameLst>
                                          <p:attrName>style.visibility</p:attrName>
                                        </p:attrNameLst>
                                      </p:cBhvr>
                                      <p:to>
                                        <p:strVal val="visible"/>
                                      </p:to>
                                    </p:set>
                                    <p:animEffect transition="in" filter="fade">
                                      <p:cBhvr>
                                        <p:cTn id="66" dur="1000"/>
                                        <p:tgtEl>
                                          <p:spTgt spid="6149">
                                            <p:txEl>
                                              <p:pRg st="11" end="11"/>
                                            </p:txEl>
                                          </p:spTgt>
                                        </p:tgtEl>
                                      </p:cBhvr>
                                    </p:animEffect>
                                    <p:anim calcmode="lin" valueType="num">
                                      <p:cBhvr>
                                        <p:cTn id="67" dur="1000" fill="hold"/>
                                        <p:tgtEl>
                                          <p:spTgt spid="6149">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6149">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6149">
                                            <p:txEl>
                                              <p:pRg st="12" end="12"/>
                                            </p:txEl>
                                          </p:spTgt>
                                        </p:tgtEl>
                                        <p:attrNameLst>
                                          <p:attrName>style.visibility</p:attrName>
                                        </p:attrNameLst>
                                      </p:cBhvr>
                                      <p:to>
                                        <p:strVal val="visible"/>
                                      </p:to>
                                    </p:set>
                                    <p:animEffect transition="in" filter="fade">
                                      <p:cBhvr>
                                        <p:cTn id="71" dur="1000"/>
                                        <p:tgtEl>
                                          <p:spTgt spid="6149">
                                            <p:txEl>
                                              <p:pRg st="12" end="12"/>
                                            </p:txEl>
                                          </p:spTgt>
                                        </p:tgtEl>
                                      </p:cBhvr>
                                    </p:animEffect>
                                    <p:anim calcmode="lin" valueType="num">
                                      <p:cBhvr>
                                        <p:cTn id="72" dur="1000" fill="hold"/>
                                        <p:tgtEl>
                                          <p:spTgt spid="6149">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614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a:t>Phân loại vật lý</a:t>
            </a:r>
          </a:p>
        </p:txBody>
      </p:sp>
      <p:sp>
        <p:nvSpPr>
          <p:cNvPr id="13315" name="Rectangle 3"/>
          <p:cNvSpPr>
            <a:spLocks noGrp="1" noChangeArrowheads="1"/>
          </p:cNvSpPr>
          <p:nvPr>
            <p:ph type="body" idx="1"/>
          </p:nvPr>
        </p:nvSpPr>
        <p:spPr/>
        <p:txBody>
          <a:bodyPr/>
          <a:lstStyle/>
          <a:p>
            <a:r>
              <a:rPr lang="en-GB" altLang="en-US"/>
              <a:t>Bộ nhớ bán dẫn (Semiconductor)</a:t>
            </a:r>
          </a:p>
          <a:p>
            <a:pPr lvl="1"/>
            <a:r>
              <a:rPr lang="en-GB" altLang="en-US"/>
              <a:t>RAM</a:t>
            </a:r>
          </a:p>
          <a:p>
            <a:r>
              <a:rPr lang="en-GB" altLang="en-US"/>
              <a:t>Bộ nhớ bề mặt từ (Magnetic)</a:t>
            </a:r>
          </a:p>
          <a:p>
            <a:pPr lvl="1"/>
            <a:r>
              <a:rPr lang="en-GB" altLang="en-US"/>
              <a:t>Disk &amp; Tape</a:t>
            </a:r>
          </a:p>
          <a:p>
            <a:r>
              <a:rPr lang="en-GB" altLang="en-US"/>
              <a:t>Bộ nhớ quang</a:t>
            </a:r>
          </a:p>
          <a:p>
            <a:pPr lvl="1"/>
            <a:r>
              <a:rPr lang="en-GB" altLang="en-US"/>
              <a:t>CD &amp; DVD</a:t>
            </a:r>
          </a:p>
        </p:txBody>
      </p:sp>
    </p:spTree>
    <p:extLst>
      <p:ext uri="{BB962C8B-B14F-4D97-AF65-F5344CB8AC3E}">
        <p14:creationId xmlns:p14="http://schemas.microsoft.com/office/powerpoint/2010/main" val="344180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en-US"/>
              <a:t>Đặc tả vật lý</a:t>
            </a:r>
          </a:p>
        </p:txBody>
      </p:sp>
      <p:sp>
        <p:nvSpPr>
          <p:cNvPr id="14339" name="Rectangle 3"/>
          <p:cNvSpPr>
            <a:spLocks noGrp="1" noChangeArrowheads="1"/>
          </p:cNvSpPr>
          <p:nvPr>
            <p:ph type="body" idx="1"/>
          </p:nvPr>
        </p:nvSpPr>
        <p:spPr/>
        <p:txBody>
          <a:bodyPr/>
          <a:lstStyle/>
          <a:p>
            <a:r>
              <a:rPr lang="en-GB" altLang="en-US"/>
              <a:t>Khả biến</a:t>
            </a:r>
          </a:p>
          <a:p>
            <a:r>
              <a:rPr lang="en-GB" altLang="en-US"/>
              <a:t>Không khả biến</a:t>
            </a:r>
          </a:p>
          <a:p>
            <a:r>
              <a:rPr lang="en-GB" altLang="en-US"/>
              <a:t>Xóa được</a:t>
            </a:r>
          </a:p>
          <a:p>
            <a:r>
              <a:rPr lang="en-GB" altLang="en-US"/>
              <a:t>Không xóa được</a:t>
            </a:r>
          </a:p>
          <a:p>
            <a:endParaRPr lang="en-GB" altLang="en-US"/>
          </a:p>
        </p:txBody>
      </p:sp>
    </p:spTree>
    <p:extLst>
      <p:ext uri="{BB962C8B-B14F-4D97-AF65-F5344CB8AC3E}">
        <p14:creationId xmlns:p14="http://schemas.microsoft.com/office/powerpoint/2010/main" val="313818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a:t>Tổ chức</a:t>
            </a:r>
          </a:p>
        </p:txBody>
      </p:sp>
      <p:sp>
        <p:nvSpPr>
          <p:cNvPr id="15363" name="Rectangle 3"/>
          <p:cNvSpPr>
            <a:spLocks noGrp="1" noChangeArrowheads="1"/>
          </p:cNvSpPr>
          <p:nvPr>
            <p:ph type="body" idx="1"/>
          </p:nvPr>
        </p:nvSpPr>
        <p:spPr/>
        <p:txBody>
          <a:bodyPr/>
          <a:lstStyle/>
          <a:p>
            <a:r>
              <a:rPr lang="en-GB" altLang="en-US"/>
              <a:t>Sự sắp xếp vật lý của bit để tạo thành từ</a:t>
            </a:r>
          </a:p>
          <a:p>
            <a:endParaRPr lang="en-GB" altLang="en-US"/>
          </a:p>
        </p:txBody>
      </p:sp>
    </p:spTree>
    <p:extLst>
      <p:ext uri="{BB962C8B-B14F-4D97-AF65-F5344CB8AC3E}">
        <p14:creationId xmlns:p14="http://schemas.microsoft.com/office/powerpoint/2010/main" val="1456327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a:t>2. Bộ nhớ đệm</a:t>
            </a:r>
          </a:p>
        </p:txBody>
      </p:sp>
      <p:sp>
        <p:nvSpPr>
          <p:cNvPr id="30723" name="Rectangle 3"/>
          <p:cNvSpPr>
            <a:spLocks noGrp="1" noChangeArrowheads="1"/>
          </p:cNvSpPr>
          <p:nvPr>
            <p:ph type="body" idx="1"/>
          </p:nvPr>
        </p:nvSpPr>
        <p:spPr/>
        <p:txBody>
          <a:bodyPr/>
          <a:lstStyle/>
          <a:p>
            <a:r>
              <a:rPr lang="en-GB" altLang="en-US"/>
              <a:t>Một loại bộ nhớ khả biến với kích thước nhỏ</a:t>
            </a:r>
          </a:p>
          <a:p>
            <a:r>
              <a:rPr lang="en-GB" altLang="en-US"/>
              <a:t>Nằm giữa bộ nhớ chính và CPU</a:t>
            </a:r>
          </a:p>
          <a:p>
            <a:r>
              <a:rPr lang="en-GB" altLang="en-US"/>
              <a:t>Có thể được tích hợp trong CPU</a:t>
            </a:r>
          </a:p>
          <a:p>
            <a:endParaRPr lang="en-GB" altLang="en-US"/>
          </a:p>
        </p:txBody>
      </p:sp>
    </p:spTree>
    <p:extLst>
      <p:ext uri="{BB962C8B-B14F-4D97-AF65-F5344CB8AC3E}">
        <p14:creationId xmlns:p14="http://schemas.microsoft.com/office/powerpoint/2010/main" val="187571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GB" altLang="en-US"/>
              <a:t>Bộ nhớ đệm và bộ nhớ chính</a:t>
            </a:r>
          </a:p>
        </p:txBody>
      </p:sp>
      <p:pic>
        <p:nvPicPr>
          <p:cNvPr id="178181" name="Picture 5"/>
          <p:cNvPicPr>
            <a:picLocks noChangeAspect="1" noChangeArrowheads="1"/>
          </p:cNvPicPr>
          <p:nvPr/>
        </p:nvPicPr>
        <p:blipFill>
          <a:blip r:embed="rId3">
            <a:extLst>
              <a:ext uri="{28A0092B-C50C-407E-A947-70E740481C1C}">
                <a14:useLocalDpi xmlns:a14="http://schemas.microsoft.com/office/drawing/2010/main" val="0"/>
              </a:ext>
            </a:extLst>
          </a:blip>
          <a:srcRect b="11432"/>
          <a:stretch>
            <a:fillRect/>
          </a:stretch>
        </p:blipFill>
        <p:spPr bwMode="auto">
          <a:xfrm>
            <a:off x="1116013" y="1069975"/>
            <a:ext cx="6624637"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76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GB" altLang="en-US"/>
              <a:t>Cấu trúc bộ nhớ đệm/bộ nhớ chính</a:t>
            </a:r>
          </a:p>
        </p:txBody>
      </p:sp>
      <p:pic>
        <p:nvPicPr>
          <p:cNvPr id="171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96975"/>
            <a:ext cx="7488237"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520" y="4293096"/>
            <a:ext cx="5400600" cy="2308324"/>
          </a:xfrm>
          <a:prstGeom prst="rect">
            <a:avLst/>
          </a:prstGeom>
          <a:noFill/>
        </p:spPr>
        <p:txBody>
          <a:bodyPr wrap="square" rtlCol="0">
            <a:spAutoFit/>
          </a:bodyPr>
          <a:lstStyle/>
          <a:p>
            <a:r>
              <a:rPr lang="en-US"/>
              <a:t>Bộ nhớ chính:</a:t>
            </a:r>
          </a:p>
          <a:p>
            <a:r>
              <a:rPr lang="en-US"/>
              <a:t>	- 2</a:t>
            </a:r>
            <a:r>
              <a:rPr lang="en-US" baseline="30000"/>
              <a:t>n</a:t>
            </a:r>
            <a:r>
              <a:rPr lang="en-US"/>
              <a:t> từ nhớ</a:t>
            </a:r>
          </a:p>
          <a:p>
            <a:r>
              <a:rPr lang="en-US"/>
              <a:t>	- K từ </a:t>
            </a:r>
            <a:r>
              <a:rPr lang="en-US">
                <a:sym typeface="Wingdings" panose="05000000000000000000" pitchFamily="2" charset="2"/>
              </a:rPr>
              <a:t> 1 khối nhớ</a:t>
            </a:r>
          </a:p>
          <a:p>
            <a:r>
              <a:rPr lang="en-US">
                <a:sym typeface="Wingdings" panose="05000000000000000000" pitchFamily="2" charset="2"/>
              </a:rPr>
              <a:t>Bộ nhớ đệm:</a:t>
            </a:r>
          </a:p>
          <a:p>
            <a:r>
              <a:rPr lang="en-US">
                <a:sym typeface="Wingdings" panose="05000000000000000000" pitchFamily="2" charset="2"/>
              </a:rPr>
              <a:t>	- m khối (còn gọi là dòng – line)</a:t>
            </a:r>
          </a:p>
          <a:p>
            <a:r>
              <a:rPr lang="en-US">
                <a:sym typeface="Wingdings" panose="05000000000000000000" pitchFamily="2" charset="2"/>
              </a:rPr>
              <a:t>	- 1 dòng  K từ</a:t>
            </a:r>
            <a:endParaRPr lang="en-US"/>
          </a:p>
        </p:txBody>
      </p:sp>
    </p:spTree>
    <p:extLst>
      <p:ext uri="{BB962C8B-B14F-4D97-AF65-F5344CB8AC3E}">
        <p14:creationId xmlns:p14="http://schemas.microsoft.com/office/powerpoint/2010/main" val="318231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a:t>Hoạt động của Cache</a:t>
            </a:r>
          </a:p>
        </p:txBody>
      </p:sp>
      <p:sp>
        <p:nvSpPr>
          <p:cNvPr id="31747" name="Rectangle 3"/>
          <p:cNvSpPr>
            <a:spLocks noGrp="1" noChangeArrowheads="1"/>
          </p:cNvSpPr>
          <p:nvPr>
            <p:ph type="body" idx="1"/>
          </p:nvPr>
        </p:nvSpPr>
        <p:spPr>
          <a:xfrm>
            <a:off x="457200" y="1066800"/>
            <a:ext cx="4618856" cy="5638800"/>
          </a:xfrm>
        </p:spPr>
        <p:txBody>
          <a:bodyPr/>
          <a:lstStyle/>
          <a:p>
            <a:r>
              <a:rPr lang="en-GB" altLang="en-US" sz="2400"/>
              <a:t>CPU yêu cầu nội dung của ngăn nhớ</a:t>
            </a:r>
          </a:p>
          <a:p>
            <a:r>
              <a:rPr lang="en-GB" altLang="en-US" sz="2400"/>
              <a:t>Kiểm tra trên cache với dữ liệu này</a:t>
            </a:r>
          </a:p>
          <a:p>
            <a:r>
              <a:rPr lang="en-GB" altLang="en-US" sz="2400"/>
              <a:t>Nếu có, CPU nhận dữ liệu từ cache (nhanh)</a:t>
            </a:r>
          </a:p>
          <a:p>
            <a:r>
              <a:rPr lang="en-GB" altLang="en-US" sz="2400"/>
              <a:t>Nếu không có, đọc khối nhớ được yêu cầu từ bộ nhớ chính vào cache</a:t>
            </a:r>
          </a:p>
          <a:p>
            <a:r>
              <a:rPr lang="en-GB" altLang="en-US" sz="2400"/>
              <a:t>Sau đó chuyển dữ liệu từ cache sang CPU</a:t>
            </a:r>
          </a:p>
          <a:p>
            <a:r>
              <a:rPr lang="en-GB" altLang="en-US" sz="2400"/>
              <a:t>Cache bao gồm các thẻ (tag) để định danh mỗi khối nhớ của cache trong bộ nhớ chính</a:t>
            </a:r>
          </a:p>
        </p:txBody>
      </p:sp>
      <p:pic>
        <p:nvPicPr>
          <p:cNvPr id="2" name="Picture 5">
            <a:extLst>
              <a:ext uri="{FF2B5EF4-FFF2-40B4-BE49-F238E27FC236}">
                <a16:creationId xmlns:a16="http://schemas.microsoft.com/office/drawing/2014/main" id="{6577973B-2303-47F9-90A7-1C3D8CA45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1432"/>
          <a:stretch>
            <a:fillRect/>
          </a:stretch>
        </p:blipFill>
        <p:spPr bwMode="auto">
          <a:xfrm>
            <a:off x="4788024" y="2025176"/>
            <a:ext cx="4305652" cy="363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62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GB" altLang="en-US"/>
              <a:t>Thao tác đọc của Cache</a:t>
            </a:r>
          </a:p>
        </p:txBody>
      </p:sp>
      <p:pic>
        <p:nvPicPr>
          <p:cNvPr id="1720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1125538"/>
            <a:ext cx="561975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bwMode="auto">
          <a:xfrm flipH="1">
            <a:off x="3176352" y="1556792"/>
            <a:ext cx="4491992" cy="1080120"/>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rPr>
              <a:t>CPU tạo</a:t>
            </a:r>
            <a:r>
              <a:rPr kumimoji="0" lang="en-US" sz="1400" b="0" i="0" u="none" strike="noStrike" cap="none" normalizeH="0">
                <a:ln>
                  <a:noFill/>
                </a:ln>
                <a:solidFill>
                  <a:schemeClr val="tx1"/>
                </a:solidFill>
                <a:effectLst/>
                <a:latin typeface="Times New Roman" panose="02020603050405020304" pitchFamily="18" charset="0"/>
              </a:rPr>
              <a:t> ra địa chỉ đọc (RA – Read Address) của từ nhớ.</a:t>
            </a:r>
          </a:p>
          <a:p>
            <a:pPr marL="0" marR="0" indent="0" algn="l" defTabSz="914400" rtl="0" eaLnBrk="0" fontAlgn="base" latinLnBrk="0" hangingPunct="0">
              <a:lnSpc>
                <a:spcPct val="100000"/>
              </a:lnSpc>
              <a:spcBef>
                <a:spcPct val="0"/>
              </a:spcBef>
              <a:spcAft>
                <a:spcPct val="0"/>
              </a:spcAft>
              <a:buClrTx/>
              <a:buSzTx/>
              <a:buFontTx/>
              <a:buNone/>
              <a:tabLst/>
            </a:pPr>
            <a:r>
              <a:rPr lang="en-US" sz="1400" baseline="0"/>
              <a:t>Cache nhận</a:t>
            </a:r>
            <a:r>
              <a:rPr lang="en-US" sz="1400"/>
              <a:t> địa chỉ đọc</a:t>
            </a:r>
            <a:endParaRPr kumimoji="0" lang="en-US" sz="1400" b="0" i="0" u="none" strike="noStrike" cap="none" normalizeH="0" baseline="0">
              <a:ln>
                <a:noFill/>
              </a:ln>
              <a:solidFill>
                <a:schemeClr val="tx1"/>
              </a:solidFill>
              <a:effectLst/>
              <a:latin typeface="Times New Roman" panose="02020603050405020304" pitchFamily="18" charset="0"/>
            </a:endParaRPr>
          </a:p>
        </p:txBody>
      </p:sp>
      <p:sp>
        <p:nvSpPr>
          <p:cNvPr id="4" name="Right Arrow 3"/>
          <p:cNvSpPr/>
          <p:nvPr/>
        </p:nvSpPr>
        <p:spPr bwMode="auto">
          <a:xfrm>
            <a:off x="75034" y="2420888"/>
            <a:ext cx="1832670" cy="1368152"/>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rPr>
              <a:t>Kiểm tra từ</a:t>
            </a:r>
            <a:r>
              <a:rPr kumimoji="0" lang="en-US" sz="1400" b="0" i="0" u="none" strike="noStrike" cap="none" normalizeH="0">
                <a:ln>
                  <a:noFill/>
                </a:ln>
                <a:solidFill>
                  <a:schemeClr val="tx1"/>
                </a:solidFill>
                <a:effectLst/>
                <a:latin typeface="Times New Roman" panose="02020603050405020304" pitchFamily="18" charset="0"/>
              </a:rPr>
              <a:t> nhớ</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a:ln>
                  <a:noFill/>
                </a:ln>
                <a:solidFill>
                  <a:schemeClr val="tx1"/>
                </a:solidFill>
                <a:effectLst/>
                <a:latin typeface="Times New Roman" panose="02020603050405020304" pitchFamily="18" charset="0"/>
              </a:rPr>
              <a:t>có trong Cache không?</a:t>
            </a:r>
            <a:endParaRPr kumimoji="0" lang="en-US" sz="1400" b="0" i="0" u="none" strike="noStrike" cap="none" normalizeH="0" baseline="0">
              <a:ln>
                <a:noFill/>
              </a:ln>
              <a:solidFill>
                <a:schemeClr val="tx1"/>
              </a:solidFill>
              <a:effectLst/>
              <a:latin typeface="Times New Roman" panose="02020603050405020304" pitchFamily="18" charset="0"/>
            </a:endParaRPr>
          </a:p>
        </p:txBody>
      </p:sp>
      <p:sp>
        <p:nvSpPr>
          <p:cNvPr id="7" name="Right Arrow 6"/>
          <p:cNvSpPr/>
          <p:nvPr/>
        </p:nvSpPr>
        <p:spPr bwMode="auto">
          <a:xfrm>
            <a:off x="45370" y="3429000"/>
            <a:ext cx="1832670" cy="1368152"/>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a:t>Lấy</a:t>
            </a:r>
            <a:r>
              <a:rPr kumimoji="0" lang="en-US" sz="1400" b="0" i="0" u="none" strike="noStrike" cap="none" normalizeH="0" baseline="0">
                <a:ln>
                  <a:noFill/>
                </a:ln>
                <a:solidFill>
                  <a:schemeClr val="tx1"/>
                </a:solidFill>
                <a:effectLst/>
                <a:latin typeface="Times New Roman" panose="02020603050405020304" pitchFamily="18" charset="0"/>
              </a:rPr>
              <a:t> từ</a:t>
            </a:r>
            <a:r>
              <a:rPr kumimoji="0" lang="en-US" sz="1400" b="0" i="0" u="none" strike="noStrike" cap="none" normalizeH="0">
                <a:ln>
                  <a:noFill/>
                </a:ln>
                <a:solidFill>
                  <a:schemeClr val="tx1"/>
                </a:solidFill>
                <a:effectLst/>
                <a:latin typeface="Times New Roman" panose="02020603050405020304" pitchFamily="18" charset="0"/>
              </a:rPr>
              <a:t> nhớ ứng với RA</a:t>
            </a:r>
          </a:p>
          <a:p>
            <a:pPr marL="0" marR="0" indent="0" algn="l" defTabSz="914400" rtl="0" eaLnBrk="0" fontAlgn="base" latinLnBrk="0" hangingPunct="0">
              <a:lnSpc>
                <a:spcPct val="100000"/>
              </a:lnSpc>
              <a:spcBef>
                <a:spcPct val="0"/>
              </a:spcBef>
              <a:spcAft>
                <a:spcPct val="0"/>
              </a:spcAft>
              <a:buClrTx/>
              <a:buSzTx/>
              <a:buFontTx/>
              <a:buNone/>
              <a:tabLst/>
            </a:pPr>
            <a:r>
              <a:rPr lang="en-US" sz="1400"/>
              <a:t>c</a:t>
            </a:r>
            <a:r>
              <a:rPr kumimoji="0" lang="en-US" sz="1400" b="0" i="0" u="none" strike="noStrike" cap="none" normalizeH="0" baseline="0">
                <a:ln>
                  <a:noFill/>
                </a:ln>
                <a:solidFill>
                  <a:schemeClr val="tx1"/>
                </a:solidFill>
                <a:effectLst/>
                <a:latin typeface="Times New Roman" panose="02020603050405020304" pitchFamily="18" charset="0"/>
              </a:rPr>
              <a:t>huyển tới</a:t>
            </a:r>
            <a:r>
              <a:rPr kumimoji="0" lang="en-US" sz="1400" b="0" i="0" u="none" strike="noStrike" cap="none" normalizeH="0">
                <a:ln>
                  <a:noFill/>
                </a:ln>
                <a:solidFill>
                  <a:schemeClr val="tx1"/>
                </a:solidFill>
                <a:effectLst/>
                <a:latin typeface="Times New Roman" panose="02020603050405020304" pitchFamily="18" charset="0"/>
              </a:rPr>
              <a:t> CPU</a:t>
            </a:r>
            <a:endParaRPr kumimoji="0" lang="en-US" sz="1400" b="0" i="0" u="none" strike="noStrike" cap="none" normalizeH="0" baseline="0">
              <a:ln>
                <a:noFill/>
              </a:ln>
              <a:solidFill>
                <a:schemeClr val="tx1"/>
              </a:solidFill>
              <a:effectLst/>
              <a:latin typeface="Times New Roman" panose="02020603050405020304" pitchFamily="18" charset="0"/>
            </a:endParaRPr>
          </a:p>
        </p:txBody>
      </p:sp>
      <p:sp>
        <p:nvSpPr>
          <p:cNvPr id="8" name="Right Arrow 7"/>
          <p:cNvSpPr/>
          <p:nvPr/>
        </p:nvSpPr>
        <p:spPr bwMode="auto">
          <a:xfrm flipH="1">
            <a:off x="5724128" y="2525365"/>
            <a:ext cx="3267856" cy="1080120"/>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rPr>
              <a:t>Truy cập</a:t>
            </a:r>
            <a:r>
              <a:rPr kumimoji="0" lang="en-US" sz="1400" b="0" i="0" u="none" strike="noStrike" cap="none" normalizeH="0">
                <a:ln>
                  <a:noFill/>
                </a:ln>
                <a:solidFill>
                  <a:schemeClr val="tx1"/>
                </a:solidFill>
                <a:effectLst/>
                <a:latin typeface="Times New Roman" panose="02020603050405020304" pitchFamily="18" charset="0"/>
              </a:rPr>
              <a:t> bộ nhớ chính tìm khối nhớ</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a:ln>
                  <a:noFill/>
                </a:ln>
                <a:solidFill>
                  <a:schemeClr val="tx1"/>
                </a:solidFill>
                <a:effectLst/>
                <a:latin typeface="Times New Roman" panose="02020603050405020304" pitchFamily="18" charset="0"/>
              </a:rPr>
              <a:t>chứa từ nhớ tương ứng</a:t>
            </a:r>
            <a:endParaRPr kumimoji="0" lang="en-US" sz="1400" b="0" i="0" u="none" strike="noStrike" cap="none" normalizeH="0" baseline="0">
              <a:ln>
                <a:noFill/>
              </a:ln>
              <a:solidFill>
                <a:schemeClr val="tx1"/>
              </a:solidFill>
              <a:effectLst/>
              <a:latin typeface="Times New Roman" panose="02020603050405020304" pitchFamily="18" charset="0"/>
            </a:endParaRPr>
          </a:p>
        </p:txBody>
      </p:sp>
      <p:sp>
        <p:nvSpPr>
          <p:cNvPr id="9" name="Right Arrow 8"/>
          <p:cNvSpPr/>
          <p:nvPr/>
        </p:nvSpPr>
        <p:spPr bwMode="auto">
          <a:xfrm flipH="1">
            <a:off x="5724128" y="3496687"/>
            <a:ext cx="3267856" cy="1080120"/>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rPr>
              <a:t>Xác</a:t>
            </a:r>
            <a:r>
              <a:rPr kumimoji="0" lang="en-US" sz="1400" b="0" i="0" u="none" strike="noStrike" cap="none" normalizeH="0">
                <a:ln>
                  <a:noFill/>
                </a:ln>
                <a:solidFill>
                  <a:schemeClr val="tx1"/>
                </a:solidFill>
                <a:effectLst/>
                <a:latin typeface="Times New Roman" panose="02020603050405020304" pitchFamily="18" charset="0"/>
              </a:rPr>
              <a:t> định dòng (line) trong cache cho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a:ln>
                  <a:noFill/>
                </a:ln>
                <a:solidFill>
                  <a:schemeClr val="tx1"/>
                </a:solidFill>
                <a:effectLst/>
                <a:latin typeface="Times New Roman" panose="02020603050405020304" pitchFamily="18" charset="0"/>
              </a:rPr>
              <a:t>khối nhớ t</a:t>
            </a:r>
            <a:r>
              <a:rPr lang="en-US" sz="1400" baseline="0"/>
              <a:t>ìm</a:t>
            </a:r>
            <a:r>
              <a:rPr lang="en-US" sz="1400"/>
              <a:t> được từ bộ nhớ</a:t>
            </a:r>
            <a:endParaRPr kumimoji="0" lang="en-US" sz="1400" b="0" i="0" u="none" strike="noStrike" cap="none" normalizeH="0" baseline="0">
              <a:ln>
                <a:noFill/>
              </a:ln>
              <a:solidFill>
                <a:schemeClr val="tx1"/>
              </a:solidFill>
              <a:effectLst/>
              <a:latin typeface="Times New Roman" panose="02020603050405020304" pitchFamily="18" charset="0"/>
            </a:endParaRPr>
          </a:p>
        </p:txBody>
      </p:sp>
      <p:sp>
        <p:nvSpPr>
          <p:cNvPr id="10" name="Right Arrow 9"/>
          <p:cNvSpPr/>
          <p:nvPr/>
        </p:nvSpPr>
        <p:spPr bwMode="auto">
          <a:xfrm>
            <a:off x="406400" y="4797152"/>
            <a:ext cx="2749424" cy="1368152"/>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a:t>Nạp khối nhớ từ bộ nhớ vào trong</a:t>
            </a:r>
          </a:p>
          <a:p>
            <a:pPr marL="0" marR="0" indent="0" algn="l" defTabSz="914400" rtl="0" eaLnBrk="0" fontAlgn="base" latinLnBrk="0" hangingPunct="0">
              <a:lnSpc>
                <a:spcPct val="100000"/>
              </a:lnSpc>
              <a:spcBef>
                <a:spcPct val="0"/>
              </a:spcBef>
              <a:spcAft>
                <a:spcPct val="0"/>
              </a:spcAft>
              <a:buClrTx/>
              <a:buSzTx/>
              <a:buFontTx/>
              <a:buNone/>
              <a:tabLst/>
            </a:pPr>
            <a:r>
              <a:rPr lang="en-US" sz="1400"/>
              <a:t>d</a:t>
            </a:r>
            <a:r>
              <a:rPr kumimoji="0" lang="en-US" sz="1400" b="0" i="0" u="none" strike="noStrike" cap="none" normalizeH="0" baseline="0">
                <a:ln>
                  <a:noFill/>
                </a:ln>
                <a:solidFill>
                  <a:schemeClr val="tx1"/>
                </a:solidFill>
                <a:effectLst/>
                <a:latin typeface="Times New Roman" panose="02020603050405020304" pitchFamily="18" charset="0"/>
              </a:rPr>
              <a:t>òng</a:t>
            </a:r>
            <a:r>
              <a:rPr kumimoji="0" lang="en-US" sz="1400" b="0" i="0" u="none" strike="noStrike" cap="none" normalizeH="0">
                <a:ln>
                  <a:noFill/>
                </a:ln>
                <a:solidFill>
                  <a:schemeClr val="tx1"/>
                </a:solidFill>
                <a:effectLst/>
                <a:latin typeface="Times New Roman" panose="02020603050405020304" pitchFamily="18" charset="0"/>
              </a:rPr>
              <a:t> cache đã xác định</a:t>
            </a:r>
            <a:endParaRPr kumimoji="0" lang="en-US" sz="1400" b="0" i="0" u="none" strike="noStrike" cap="none" normalizeH="0" baseline="0">
              <a:ln>
                <a:noFill/>
              </a:ln>
              <a:solidFill>
                <a:schemeClr val="tx1"/>
              </a:solidFill>
              <a:effectLst/>
              <a:latin typeface="Times New Roman" panose="02020603050405020304" pitchFamily="18" charset="0"/>
            </a:endParaRPr>
          </a:p>
        </p:txBody>
      </p:sp>
      <p:sp>
        <p:nvSpPr>
          <p:cNvPr id="11" name="Right Arrow 10"/>
          <p:cNvSpPr/>
          <p:nvPr/>
        </p:nvSpPr>
        <p:spPr bwMode="auto">
          <a:xfrm flipH="1">
            <a:off x="6804248" y="4941168"/>
            <a:ext cx="2187736" cy="1080120"/>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rPr>
              <a:t>Chuyển từ</a:t>
            </a:r>
            <a:r>
              <a:rPr kumimoji="0" lang="en-US" sz="1400" b="0" i="0" u="none" strike="noStrike" cap="none" normalizeH="0">
                <a:ln>
                  <a:noFill/>
                </a:ln>
                <a:solidFill>
                  <a:schemeClr val="tx1"/>
                </a:solidFill>
                <a:effectLst/>
                <a:latin typeface="Times New Roman" panose="02020603050405020304" pitchFamily="18" charset="0"/>
              </a:rPr>
              <a:t> nhớ tới CPU</a:t>
            </a:r>
            <a:endParaRPr kumimoji="0" lang="en-US" sz="1400" b="0" i="0" u="none" strike="noStrike" cap="none" normalizeH="0" baseline="0">
              <a:ln>
                <a:noFill/>
              </a:ln>
              <a:solidFill>
                <a:schemeClr val="tx1"/>
              </a:solidFill>
              <a:effectLst/>
              <a:latin typeface="Times New Roman" panose="02020603050405020304" pitchFamily="18" charset="0"/>
            </a:endParaRPr>
          </a:p>
        </p:txBody>
      </p:sp>
      <p:sp>
        <p:nvSpPr>
          <p:cNvPr id="6" name="Oval 5"/>
          <p:cNvSpPr/>
          <p:nvPr/>
        </p:nvSpPr>
        <p:spPr bwMode="auto">
          <a:xfrm>
            <a:off x="2699792" y="3356992"/>
            <a:ext cx="1008112" cy="4320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rPr>
              <a:t>Cache hit</a:t>
            </a:r>
          </a:p>
        </p:txBody>
      </p:sp>
      <p:sp>
        <p:nvSpPr>
          <p:cNvPr id="14" name="Oval 13"/>
          <p:cNvSpPr/>
          <p:nvPr/>
        </p:nvSpPr>
        <p:spPr bwMode="auto">
          <a:xfrm>
            <a:off x="3311860" y="2564904"/>
            <a:ext cx="1008112" cy="4320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rPr>
              <a:t>Cache miss</a:t>
            </a:r>
          </a:p>
        </p:txBody>
      </p:sp>
    </p:spTree>
    <p:extLst>
      <p:ext uri="{BB962C8B-B14F-4D97-AF65-F5344CB8AC3E}">
        <p14:creationId xmlns:p14="http://schemas.microsoft.com/office/powerpoint/2010/main" val="254812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1+#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10" grpId="0" animBg="1"/>
      <p:bldP spid="11" grpId="0" animBg="1"/>
      <p:bldP spid="6"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pPr marL="514350" indent="-514350">
              <a:buFont typeface="+mj-lt"/>
              <a:buAutoNum type="arabicPeriod"/>
            </a:pPr>
            <a:r>
              <a:rPr lang="en-US" altLang="en-US"/>
              <a:t>Tổng quan</a:t>
            </a:r>
          </a:p>
          <a:p>
            <a:pPr marL="514350" indent="-514350">
              <a:buFont typeface="+mj-lt"/>
              <a:buAutoNum type="arabicPeriod"/>
            </a:pPr>
            <a:r>
              <a:rPr lang="en-US" altLang="en-US"/>
              <a:t>Bộ nhớ đệm</a:t>
            </a:r>
          </a:p>
          <a:p>
            <a:pPr marL="514350" indent="-514350">
              <a:buFont typeface="+mj-lt"/>
              <a:buAutoNum type="arabicPeriod"/>
            </a:pPr>
            <a:r>
              <a:rPr lang="en-US" altLang="en-US"/>
              <a:t>Bộ nhớ trong</a:t>
            </a:r>
          </a:p>
          <a:p>
            <a:pPr marL="514350" indent="-514350">
              <a:buFont typeface="+mj-lt"/>
              <a:buAutoNum type="arabicPeriod"/>
            </a:pPr>
            <a:r>
              <a:rPr lang="en-US" altLang="en-US"/>
              <a:t>Bộ nhớ ngoài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Tổ chức của bộ nhớ cache hiện đại</a:t>
            </a:r>
          </a:p>
        </p:txBody>
      </p:sp>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363663"/>
            <a:ext cx="7513637"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Down Arrow 1"/>
          <p:cNvSpPr/>
          <p:nvPr/>
        </p:nvSpPr>
        <p:spPr bwMode="auto">
          <a:xfrm>
            <a:off x="6228184" y="2708920"/>
            <a:ext cx="1656184" cy="2376264"/>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rPr>
              <a:t>Vô</a:t>
            </a:r>
            <a:r>
              <a:rPr kumimoji="0" lang="en-US" sz="1400" b="1" i="0" u="none" strike="noStrike" cap="none" normalizeH="0">
                <a:ln>
                  <a:noFill/>
                </a:ln>
                <a:solidFill>
                  <a:schemeClr val="tx1"/>
                </a:solidFill>
                <a:effectLst/>
              </a:rPr>
              <a:t> hiệu</a:t>
            </a:r>
          </a:p>
          <a:p>
            <a:pPr marL="0" marR="0" indent="0" algn="l" defTabSz="914400" rtl="0" eaLnBrk="0" fontAlgn="base" latinLnBrk="0" hangingPunct="0">
              <a:lnSpc>
                <a:spcPct val="100000"/>
              </a:lnSpc>
              <a:spcBef>
                <a:spcPct val="0"/>
              </a:spcBef>
              <a:spcAft>
                <a:spcPct val="0"/>
              </a:spcAft>
              <a:buClrTx/>
              <a:buSzTx/>
              <a:buFontTx/>
              <a:buNone/>
              <a:tabLst/>
            </a:pPr>
            <a:r>
              <a:rPr lang="en-US" sz="1400" b="1"/>
              <a:t>h</a:t>
            </a:r>
            <a:r>
              <a:rPr lang="en-US" sz="1400" b="1" baseline="0"/>
              <a:t>óa</a:t>
            </a:r>
            <a:r>
              <a:rPr lang="en-US" sz="1400" b="1"/>
              <a:t> khi</a:t>
            </a:r>
          </a:p>
          <a:p>
            <a:pPr marL="0" marR="0" indent="0" algn="l" defTabSz="914400" rtl="0" eaLnBrk="0" fontAlgn="base" latinLnBrk="0" hangingPunct="0">
              <a:lnSpc>
                <a:spcPct val="100000"/>
              </a:lnSpc>
              <a:spcBef>
                <a:spcPct val="0"/>
              </a:spcBef>
              <a:spcAft>
                <a:spcPct val="0"/>
              </a:spcAft>
              <a:buClrTx/>
              <a:buSzTx/>
              <a:buFontTx/>
              <a:buNone/>
              <a:tabLst/>
            </a:pPr>
            <a:r>
              <a:rPr lang="en-US" sz="1400" b="1"/>
              <a:t>cache hit</a:t>
            </a:r>
            <a:endParaRPr kumimoji="0" lang="en-US" sz="1400" b="1" i="0" u="none" strike="noStrike" cap="none" normalizeH="0" baseline="0">
              <a:ln>
                <a:noFill/>
              </a:ln>
              <a:solidFill>
                <a:schemeClr val="tx1"/>
              </a:solidFill>
              <a:effectLst/>
            </a:endParaRPr>
          </a:p>
        </p:txBody>
      </p:sp>
    </p:spTree>
    <p:extLst>
      <p:ext uri="{BB962C8B-B14F-4D97-AF65-F5344CB8AC3E}">
        <p14:creationId xmlns:p14="http://schemas.microsoft.com/office/powerpoint/2010/main" val="28088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ltLang="en-US"/>
              <a:t>Các thành phần của bộ nhớ đệm</a:t>
            </a:r>
          </a:p>
        </p:txBody>
      </p:sp>
      <p:sp>
        <p:nvSpPr>
          <p:cNvPr id="33795" name="Rectangle 3"/>
          <p:cNvSpPr>
            <a:spLocks noGrp="1" noChangeArrowheads="1"/>
          </p:cNvSpPr>
          <p:nvPr>
            <p:ph type="body" idx="1"/>
          </p:nvPr>
        </p:nvSpPr>
        <p:spPr/>
        <p:txBody>
          <a:bodyPr/>
          <a:lstStyle/>
          <a:p>
            <a:r>
              <a:rPr lang="en-GB" altLang="en-US"/>
              <a:t>Địa chỉ</a:t>
            </a:r>
          </a:p>
          <a:p>
            <a:r>
              <a:rPr lang="en-GB" altLang="en-US"/>
              <a:t>Kích thước</a:t>
            </a:r>
          </a:p>
          <a:p>
            <a:r>
              <a:rPr lang="en-GB" altLang="en-US"/>
              <a:t>Phương thức ánh xạ</a:t>
            </a:r>
          </a:p>
          <a:p>
            <a:r>
              <a:rPr lang="en-GB" altLang="en-US"/>
              <a:t>Giải thuật thay thế</a:t>
            </a:r>
          </a:p>
          <a:p>
            <a:r>
              <a:rPr lang="en-GB" altLang="en-US"/>
              <a:t>Chính sách ghi</a:t>
            </a:r>
          </a:p>
          <a:p>
            <a:r>
              <a:rPr lang="en-GB" altLang="en-US"/>
              <a:t>Kích thước khối nhớ</a:t>
            </a:r>
          </a:p>
          <a:p>
            <a:r>
              <a:rPr lang="en-GB" altLang="en-US"/>
              <a:t>Số bộ nhớ đệm</a:t>
            </a:r>
          </a:p>
        </p:txBody>
      </p:sp>
    </p:spTree>
    <p:extLst>
      <p:ext uri="{BB962C8B-B14F-4D97-AF65-F5344CB8AC3E}">
        <p14:creationId xmlns:p14="http://schemas.microsoft.com/office/powerpoint/2010/main" val="302875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GB" altLang="en-US"/>
              <a:t>Địa chỉ bộ nhớ đệm</a:t>
            </a:r>
          </a:p>
        </p:txBody>
      </p:sp>
      <p:sp>
        <p:nvSpPr>
          <p:cNvPr id="179203" name="Rectangle 3"/>
          <p:cNvSpPr>
            <a:spLocks noGrp="1" noChangeArrowheads="1"/>
          </p:cNvSpPr>
          <p:nvPr>
            <p:ph type="body" idx="1"/>
          </p:nvPr>
        </p:nvSpPr>
        <p:spPr/>
        <p:txBody>
          <a:bodyPr/>
          <a:lstStyle/>
          <a:p>
            <a:r>
              <a:rPr lang="en-GB" altLang="en-US" sz="2400"/>
              <a:t>Bộ nhớ đệm nằm ở đâu?</a:t>
            </a:r>
          </a:p>
          <a:p>
            <a:endParaRPr lang="en-GB" altLang="en-US" sz="2400"/>
          </a:p>
        </p:txBody>
      </p:sp>
      <p:pic>
        <p:nvPicPr>
          <p:cNvPr id="4" name="Picture 3"/>
          <p:cNvPicPr>
            <a:picLocks noChangeAspect="1"/>
          </p:cNvPicPr>
          <p:nvPr/>
        </p:nvPicPr>
        <p:blipFill>
          <a:blip r:embed="rId3"/>
          <a:stretch>
            <a:fillRect/>
          </a:stretch>
        </p:blipFill>
        <p:spPr>
          <a:xfrm>
            <a:off x="457200" y="1556792"/>
            <a:ext cx="8178800" cy="5250028"/>
          </a:xfrm>
          <a:prstGeom prst="rect">
            <a:avLst/>
          </a:prstGeom>
        </p:spPr>
      </p:pic>
    </p:spTree>
    <p:extLst>
      <p:ext uri="{BB962C8B-B14F-4D97-AF65-F5344CB8AC3E}">
        <p14:creationId xmlns:p14="http://schemas.microsoft.com/office/powerpoint/2010/main" val="33028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GB" altLang="en-US"/>
              <a:t>Địa chỉ bộ nhớ đệm</a:t>
            </a:r>
          </a:p>
        </p:txBody>
      </p:sp>
      <p:sp>
        <p:nvSpPr>
          <p:cNvPr id="179203" name="Rectangle 3"/>
          <p:cNvSpPr>
            <a:spLocks noGrp="1" noChangeArrowheads="1"/>
          </p:cNvSpPr>
          <p:nvPr>
            <p:ph type="body" idx="1"/>
          </p:nvPr>
        </p:nvSpPr>
        <p:spPr>
          <a:xfrm>
            <a:off x="457200" y="1066800"/>
            <a:ext cx="5626968" cy="5638800"/>
          </a:xfrm>
        </p:spPr>
        <p:txBody>
          <a:bodyPr/>
          <a:lstStyle/>
          <a:p>
            <a:r>
              <a:rPr lang="en-GB" altLang="en-US" sz="2400"/>
              <a:t>Bộ nhớ đệm nằm ở đâu?</a:t>
            </a:r>
          </a:p>
          <a:p>
            <a:pPr lvl="1"/>
            <a:r>
              <a:rPr lang="en-GB" altLang="en-US" sz="2000"/>
              <a:t>Giữa CPU và đơn vị quản lý bộ nhớ ảo (MMU - memory management unit)</a:t>
            </a:r>
          </a:p>
          <a:p>
            <a:pPr lvl="1"/>
            <a:r>
              <a:rPr lang="en-GB" altLang="en-US" sz="2000"/>
              <a:t>Giữa MMU và bộ nhớ chính</a:t>
            </a:r>
          </a:p>
          <a:p>
            <a:r>
              <a:rPr lang="en-GB" altLang="en-US" sz="2400"/>
              <a:t>Bộ nhớ đệm logic (bộ nhớ đệm ảo) lưu dữ liệu sử dụng địa chỉ ảo</a:t>
            </a:r>
          </a:p>
          <a:p>
            <a:pPr lvl="1"/>
            <a:r>
              <a:rPr lang="en-GB" altLang="en-US" sz="2000"/>
              <a:t>CPU truy cập bộ nhớ đệm trực tiếp, không thông qua bộ nhớ đệm vật lý</a:t>
            </a:r>
          </a:p>
          <a:p>
            <a:pPr lvl="1"/>
            <a:r>
              <a:rPr lang="en-GB" altLang="en-US" sz="2000"/>
              <a:t>Bộ nhớ đệm truy cập nhanh hơn, trước khi MMU chuyển đổi địa chỉ</a:t>
            </a:r>
          </a:p>
          <a:p>
            <a:pPr lvl="1"/>
            <a:r>
              <a:rPr lang="en-GB" altLang="en-US" sz="2000"/>
              <a:t>Địa chỉ ảo sử dụng cùng không gian địa chỉ cho các ứng dụng khác nhau</a:t>
            </a:r>
          </a:p>
          <a:p>
            <a:pPr lvl="2"/>
            <a:r>
              <a:rPr lang="en-GB" altLang="en-US" sz="1800"/>
              <a:t>Phải xóa bộ nhớ đệm mỗi lần chuyển ngữ cảnh</a:t>
            </a:r>
          </a:p>
          <a:p>
            <a:r>
              <a:rPr lang="en-GB" altLang="en-US" sz="2400"/>
              <a:t>Bộ nhớ đệm vật lý lưu dữ liệu sử dụng địa chỉ vật lý bộ nhớ chính</a:t>
            </a:r>
          </a:p>
        </p:txBody>
      </p:sp>
      <p:pic>
        <p:nvPicPr>
          <p:cNvPr id="4" name="Picture 3">
            <a:extLst>
              <a:ext uri="{FF2B5EF4-FFF2-40B4-BE49-F238E27FC236}">
                <a16:creationId xmlns:a16="http://schemas.microsoft.com/office/drawing/2014/main" id="{8520F156-AC57-4EF7-87A6-AE1F10909872}"/>
              </a:ext>
            </a:extLst>
          </p:cNvPr>
          <p:cNvPicPr>
            <a:picLocks noChangeAspect="1"/>
          </p:cNvPicPr>
          <p:nvPr/>
        </p:nvPicPr>
        <p:blipFill>
          <a:blip r:embed="rId3"/>
          <a:stretch>
            <a:fillRect/>
          </a:stretch>
        </p:blipFill>
        <p:spPr>
          <a:xfrm>
            <a:off x="5292080" y="116632"/>
            <a:ext cx="3783899" cy="2520280"/>
          </a:xfrm>
          <a:prstGeom prst="rect">
            <a:avLst/>
          </a:prstGeom>
        </p:spPr>
      </p:pic>
    </p:spTree>
    <p:extLst>
      <p:ext uri="{BB962C8B-B14F-4D97-AF65-F5344CB8AC3E}">
        <p14:creationId xmlns:p14="http://schemas.microsoft.com/office/powerpoint/2010/main" val="349840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9203">
                                            <p:txEl>
                                              <p:pRg st="1" end="1"/>
                                            </p:txEl>
                                          </p:spTgt>
                                        </p:tgtEl>
                                        <p:attrNameLst>
                                          <p:attrName>style.visibility</p:attrName>
                                        </p:attrNameLst>
                                      </p:cBhvr>
                                      <p:to>
                                        <p:strVal val="visible"/>
                                      </p:to>
                                    </p:set>
                                    <p:animEffect transition="in" filter="fade">
                                      <p:cBhvr>
                                        <p:cTn id="7" dur="1000"/>
                                        <p:tgtEl>
                                          <p:spTgt spid="179203">
                                            <p:txEl>
                                              <p:pRg st="1" end="1"/>
                                            </p:txEl>
                                          </p:spTgt>
                                        </p:tgtEl>
                                      </p:cBhvr>
                                    </p:animEffect>
                                    <p:anim calcmode="lin" valueType="num">
                                      <p:cBhvr>
                                        <p:cTn id="8" dur="1000" fill="hold"/>
                                        <p:tgtEl>
                                          <p:spTgt spid="17920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92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9203">
                                            <p:txEl>
                                              <p:pRg st="2" end="2"/>
                                            </p:txEl>
                                          </p:spTgt>
                                        </p:tgtEl>
                                        <p:attrNameLst>
                                          <p:attrName>style.visibility</p:attrName>
                                        </p:attrNameLst>
                                      </p:cBhvr>
                                      <p:to>
                                        <p:strVal val="visible"/>
                                      </p:to>
                                    </p:set>
                                    <p:animEffect transition="in" filter="fade">
                                      <p:cBhvr>
                                        <p:cTn id="14" dur="1000"/>
                                        <p:tgtEl>
                                          <p:spTgt spid="179203">
                                            <p:txEl>
                                              <p:pRg st="2" end="2"/>
                                            </p:txEl>
                                          </p:spTgt>
                                        </p:tgtEl>
                                      </p:cBhvr>
                                    </p:animEffect>
                                    <p:anim calcmode="lin" valueType="num">
                                      <p:cBhvr>
                                        <p:cTn id="15" dur="1000" fill="hold"/>
                                        <p:tgtEl>
                                          <p:spTgt spid="17920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92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9203">
                                            <p:txEl>
                                              <p:pRg st="3" end="3"/>
                                            </p:txEl>
                                          </p:spTgt>
                                        </p:tgtEl>
                                        <p:attrNameLst>
                                          <p:attrName>style.visibility</p:attrName>
                                        </p:attrNameLst>
                                      </p:cBhvr>
                                      <p:to>
                                        <p:strVal val="visible"/>
                                      </p:to>
                                    </p:set>
                                    <p:animEffect transition="in" filter="fade">
                                      <p:cBhvr>
                                        <p:cTn id="21" dur="1000"/>
                                        <p:tgtEl>
                                          <p:spTgt spid="179203">
                                            <p:txEl>
                                              <p:pRg st="3" end="3"/>
                                            </p:txEl>
                                          </p:spTgt>
                                        </p:tgtEl>
                                      </p:cBhvr>
                                    </p:animEffect>
                                    <p:anim calcmode="lin" valueType="num">
                                      <p:cBhvr>
                                        <p:cTn id="22" dur="1000" fill="hold"/>
                                        <p:tgtEl>
                                          <p:spTgt spid="17920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792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9203">
                                            <p:txEl>
                                              <p:pRg st="8" end="8"/>
                                            </p:txEl>
                                          </p:spTgt>
                                        </p:tgtEl>
                                        <p:attrNameLst>
                                          <p:attrName>style.visibility</p:attrName>
                                        </p:attrNameLst>
                                      </p:cBhvr>
                                      <p:to>
                                        <p:strVal val="visible"/>
                                      </p:to>
                                    </p:set>
                                    <p:animEffect transition="in" filter="fade">
                                      <p:cBhvr>
                                        <p:cTn id="28" dur="1000"/>
                                        <p:tgtEl>
                                          <p:spTgt spid="179203">
                                            <p:txEl>
                                              <p:pRg st="8" end="8"/>
                                            </p:txEl>
                                          </p:spTgt>
                                        </p:tgtEl>
                                      </p:cBhvr>
                                    </p:animEffect>
                                    <p:anim calcmode="lin" valueType="num">
                                      <p:cBhvr>
                                        <p:cTn id="29" dur="1000" fill="hold"/>
                                        <p:tgtEl>
                                          <p:spTgt spid="17920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17920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9203">
                                            <p:txEl>
                                              <p:pRg st="4" end="4"/>
                                            </p:txEl>
                                          </p:spTgt>
                                        </p:tgtEl>
                                        <p:attrNameLst>
                                          <p:attrName>style.visibility</p:attrName>
                                        </p:attrNameLst>
                                      </p:cBhvr>
                                      <p:to>
                                        <p:strVal val="visible"/>
                                      </p:to>
                                    </p:set>
                                    <p:animEffect transition="in" filter="fade">
                                      <p:cBhvr>
                                        <p:cTn id="35" dur="1000"/>
                                        <p:tgtEl>
                                          <p:spTgt spid="179203">
                                            <p:txEl>
                                              <p:pRg st="4" end="4"/>
                                            </p:txEl>
                                          </p:spTgt>
                                        </p:tgtEl>
                                      </p:cBhvr>
                                    </p:animEffect>
                                    <p:anim calcmode="lin" valueType="num">
                                      <p:cBhvr>
                                        <p:cTn id="36" dur="1000" fill="hold"/>
                                        <p:tgtEl>
                                          <p:spTgt spid="17920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7920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79203">
                                            <p:txEl>
                                              <p:pRg st="5" end="5"/>
                                            </p:txEl>
                                          </p:spTgt>
                                        </p:tgtEl>
                                        <p:attrNameLst>
                                          <p:attrName>style.visibility</p:attrName>
                                        </p:attrNameLst>
                                      </p:cBhvr>
                                      <p:to>
                                        <p:strVal val="visible"/>
                                      </p:to>
                                    </p:set>
                                    <p:animEffect transition="in" filter="fade">
                                      <p:cBhvr>
                                        <p:cTn id="40" dur="1000"/>
                                        <p:tgtEl>
                                          <p:spTgt spid="179203">
                                            <p:txEl>
                                              <p:pRg st="5" end="5"/>
                                            </p:txEl>
                                          </p:spTgt>
                                        </p:tgtEl>
                                      </p:cBhvr>
                                    </p:animEffect>
                                    <p:anim calcmode="lin" valueType="num">
                                      <p:cBhvr>
                                        <p:cTn id="41" dur="1000" fill="hold"/>
                                        <p:tgtEl>
                                          <p:spTgt spid="17920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7920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79203">
                                            <p:txEl>
                                              <p:pRg st="6" end="6"/>
                                            </p:txEl>
                                          </p:spTgt>
                                        </p:tgtEl>
                                        <p:attrNameLst>
                                          <p:attrName>style.visibility</p:attrName>
                                        </p:attrNameLst>
                                      </p:cBhvr>
                                      <p:to>
                                        <p:strVal val="visible"/>
                                      </p:to>
                                    </p:set>
                                    <p:animEffect transition="in" filter="fade">
                                      <p:cBhvr>
                                        <p:cTn id="45" dur="1000"/>
                                        <p:tgtEl>
                                          <p:spTgt spid="179203">
                                            <p:txEl>
                                              <p:pRg st="6" end="6"/>
                                            </p:txEl>
                                          </p:spTgt>
                                        </p:tgtEl>
                                      </p:cBhvr>
                                    </p:animEffect>
                                    <p:anim calcmode="lin" valueType="num">
                                      <p:cBhvr>
                                        <p:cTn id="46" dur="1000" fill="hold"/>
                                        <p:tgtEl>
                                          <p:spTgt spid="17920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17920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79203">
                                            <p:txEl>
                                              <p:pRg st="7" end="7"/>
                                            </p:txEl>
                                          </p:spTgt>
                                        </p:tgtEl>
                                        <p:attrNameLst>
                                          <p:attrName>style.visibility</p:attrName>
                                        </p:attrNameLst>
                                      </p:cBhvr>
                                      <p:to>
                                        <p:strVal val="visible"/>
                                      </p:to>
                                    </p:set>
                                    <p:animEffect transition="in" filter="fade">
                                      <p:cBhvr>
                                        <p:cTn id="50" dur="1000"/>
                                        <p:tgtEl>
                                          <p:spTgt spid="179203">
                                            <p:txEl>
                                              <p:pRg st="7" end="7"/>
                                            </p:txEl>
                                          </p:spTgt>
                                        </p:tgtEl>
                                      </p:cBhvr>
                                    </p:animEffect>
                                    <p:anim calcmode="lin" valueType="num">
                                      <p:cBhvr>
                                        <p:cTn id="51" dur="1000" fill="hold"/>
                                        <p:tgtEl>
                                          <p:spTgt spid="17920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17920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a:t>Kích thước</a:t>
            </a:r>
          </a:p>
        </p:txBody>
      </p:sp>
      <p:sp>
        <p:nvSpPr>
          <p:cNvPr id="32771" name="Rectangle 3"/>
          <p:cNvSpPr>
            <a:spLocks noGrp="1" noChangeArrowheads="1"/>
          </p:cNvSpPr>
          <p:nvPr>
            <p:ph type="body" idx="1"/>
          </p:nvPr>
        </p:nvSpPr>
        <p:spPr/>
        <p:txBody>
          <a:bodyPr/>
          <a:lstStyle/>
          <a:p>
            <a:r>
              <a:rPr lang="en-GB" altLang="en-US"/>
              <a:t>Chi phí</a:t>
            </a:r>
          </a:p>
          <a:p>
            <a:pPr lvl="1"/>
            <a:r>
              <a:rPr lang="en-GB" altLang="en-US"/>
              <a:t>Bộ nhớ cache nhiều thì tốn kém</a:t>
            </a:r>
          </a:p>
          <a:p>
            <a:r>
              <a:rPr lang="en-GB" altLang="en-US"/>
              <a:t>Tốc độ</a:t>
            </a:r>
          </a:p>
          <a:p>
            <a:pPr lvl="1"/>
            <a:r>
              <a:rPr lang="en-GB" altLang="en-US"/>
              <a:t>Bộ nhớ cache nhiều hơn thì nhanh hơn</a:t>
            </a:r>
          </a:p>
        </p:txBody>
      </p:sp>
    </p:spTree>
    <p:extLst>
      <p:ext uri="{BB962C8B-B14F-4D97-AF65-F5344CB8AC3E}">
        <p14:creationId xmlns:p14="http://schemas.microsoft.com/office/powerpoint/2010/main" val="2179714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GB" altLang="en-US"/>
              <a:t>So sánh các kích thước cache</a:t>
            </a:r>
          </a:p>
        </p:txBody>
      </p:sp>
      <p:sp>
        <p:nvSpPr>
          <p:cNvPr id="160773" name="Rectangle 5"/>
          <p:cNvSpPr>
            <a:spLocks noChangeArrowheads="1"/>
          </p:cNvSpPr>
          <p:nvPr/>
        </p:nvSpPr>
        <p:spPr bwMode="auto">
          <a:xfrm>
            <a:off x="3175" y="-4295775"/>
            <a:ext cx="9144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en-US" altLang="en-US" sz="1200">
                <a:latin typeface="Times" panose="02020603050405020304" pitchFamily="18" charset="0"/>
                <a:cs typeface="Times New Roman" panose="02020603050405020304" pitchFamily="18" charset="0"/>
              </a:rPr>
              <a:t> </a:t>
            </a:r>
          </a:p>
          <a:p>
            <a:endParaRPr lang="en-US" altLang="en-US"/>
          </a:p>
        </p:txBody>
      </p:sp>
      <p:grpSp>
        <p:nvGrpSpPr>
          <p:cNvPr id="174685" name="Group 1629"/>
          <p:cNvGrpSpPr>
            <a:grpSpLocks noChangeAspect="1"/>
          </p:cNvGrpSpPr>
          <p:nvPr/>
        </p:nvGrpSpPr>
        <p:grpSpPr bwMode="auto">
          <a:xfrm>
            <a:off x="71438" y="1219200"/>
            <a:ext cx="8964612" cy="5527675"/>
            <a:chOff x="-3" y="-3"/>
            <a:chExt cx="5748" cy="8699"/>
          </a:xfrm>
        </p:grpSpPr>
        <p:grpSp>
          <p:nvGrpSpPr>
            <p:cNvPr id="174683" name="Group 1627"/>
            <p:cNvGrpSpPr>
              <a:grpSpLocks noChangeAspect="1"/>
            </p:cNvGrpSpPr>
            <p:nvPr/>
          </p:nvGrpSpPr>
          <p:grpSpPr bwMode="auto">
            <a:xfrm>
              <a:off x="0" y="0"/>
              <a:ext cx="5742" cy="8693"/>
              <a:chOff x="0" y="0"/>
              <a:chExt cx="5742" cy="8693"/>
            </a:xfrm>
          </p:grpSpPr>
          <p:grpSp>
            <p:nvGrpSpPr>
              <p:cNvPr id="174432" name="Group 1376"/>
              <p:cNvGrpSpPr>
                <a:grpSpLocks noChangeAspect="1"/>
              </p:cNvGrpSpPr>
              <p:nvPr/>
            </p:nvGrpSpPr>
            <p:grpSpPr bwMode="auto">
              <a:xfrm>
                <a:off x="0" y="0"/>
                <a:ext cx="957" cy="518"/>
                <a:chOff x="0" y="0"/>
                <a:chExt cx="957" cy="518"/>
              </a:xfrm>
            </p:grpSpPr>
            <p:sp>
              <p:nvSpPr>
                <p:cNvPr id="174305" name="Rectangle 1249"/>
                <p:cNvSpPr>
                  <a:spLocks noChangeAspect="1" noChangeArrowheads="1"/>
                </p:cNvSpPr>
                <p:nvPr/>
              </p:nvSpPr>
              <p:spPr bwMode="auto">
                <a:xfrm>
                  <a:off x="43"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b="1">
                      <a:latin typeface="Times" panose="02020603050405020304" pitchFamily="18" charset="0"/>
                      <a:cs typeface="Times New Roman" panose="02020603050405020304" pitchFamily="18" charset="0"/>
                    </a:rPr>
                    <a:t>Processor</a:t>
                  </a:r>
                  <a:endParaRPr lang="en-US" altLang="en-US"/>
                </a:p>
              </p:txBody>
            </p:sp>
            <p:sp>
              <p:nvSpPr>
                <p:cNvPr id="174431" name="Rectangle 1375"/>
                <p:cNvSpPr>
                  <a:spLocks noChangeAspect="1" noChangeArrowheads="1"/>
                </p:cNvSpPr>
                <p:nvPr/>
              </p:nvSpPr>
              <p:spPr bwMode="auto">
                <a:xfrm>
                  <a:off x="0"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34" name="Group 1378"/>
              <p:cNvGrpSpPr>
                <a:grpSpLocks noChangeAspect="1"/>
              </p:cNvGrpSpPr>
              <p:nvPr/>
            </p:nvGrpSpPr>
            <p:grpSpPr bwMode="auto">
              <a:xfrm>
                <a:off x="957" y="0"/>
                <a:ext cx="957" cy="518"/>
                <a:chOff x="957" y="0"/>
                <a:chExt cx="957" cy="518"/>
              </a:xfrm>
            </p:grpSpPr>
            <p:sp>
              <p:nvSpPr>
                <p:cNvPr id="174306" name="Rectangle 1250"/>
                <p:cNvSpPr>
                  <a:spLocks noChangeAspect="1" noChangeArrowheads="1"/>
                </p:cNvSpPr>
                <p:nvPr/>
              </p:nvSpPr>
              <p:spPr bwMode="auto">
                <a:xfrm>
                  <a:off x="1000"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b="1">
                      <a:latin typeface="Times" panose="02020603050405020304" pitchFamily="18" charset="0"/>
                      <a:cs typeface="Times New Roman" panose="02020603050405020304" pitchFamily="18" charset="0"/>
                    </a:rPr>
                    <a:t>Type</a:t>
                  </a:r>
                  <a:endParaRPr lang="en-US" altLang="en-US" sz="1200">
                    <a:latin typeface="Times" panose="02020603050405020304" pitchFamily="18" charset="0"/>
                    <a:cs typeface="Times New Roman" panose="02020603050405020304" pitchFamily="18" charset="0"/>
                  </a:endParaRPr>
                </a:p>
              </p:txBody>
            </p:sp>
            <p:sp>
              <p:nvSpPr>
                <p:cNvPr id="174433" name="Rectangle 1377"/>
                <p:cNvSpPr>
                  <a:spLocks noChangeAspect="1" noChangeArrowheads="1"/>
                </p:cNvSpPr>
                <p:nvPr/>
              </p:nvSpPr>
              <p:spPr bwMode="auto">
                <a:xfrm>
                  <a:off x="957"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36" name="Group 1380"/>
              <p:cNvGrpSpPr>
                <a:grpSpLocks noChangeAspect="1"/>
              </p:cNvGrpSpPr>
              <p:nvPr/>
            </p:nvGrpSpPr>
            <p:grpSpPr bwMode="auto">
              <a:xfrm>
                <a:off x="1914" y="0"/>
                <a:ext cx="957" cy="518"/>
                <a:chOff x="1914" y="0"/>
                <a:chExt cx="957" cy="518"/>
              </a:xfrm>
            </p:grpSpPr>
            <p:sp>
              <p:nvSpPr>
                <p:cNvPr id="174307" name="Rectangle 1251"/>
                <p:cNvSpPr>
                  <a:spLocks noChangeAspect="1" noChangeArrowheads="1"/>
                </p:cNvSpPr>
                <p:nvPr/>
              </p:nvSpPr>
              <p:spPr bwMode="auto">
                <a:xfrm>
                  <a:off x="1957"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b="1">
                      <a:latin typeface="Times" panose="02020603050405020304" pitchFamily="18" charset="0"/>
                      <a:cs typeface="Times New Roman" panose="02020603050405020304" pitchFamily="18" charset="0"/>
                    </a:rPr>
                    <a:t>Year of Introduction</a:t>
                  </a:r>
                  <a:endParaRPr lang="en-US" altLang="en-US"/>
                </a:p>
              </p:txBody>
            </p:sp>
            <p:sp>
              <p:nvSpPr>
                <p:cNvPr id="174435" name="Rectangle 1379"/>
                <p:cNvSpPr>
                  <a:spLocks noChangeAspect="1" noChangeArrowheads="1"/>
                </p:cNvSpPr>
                <p:nvPr/>
              </p:nvSpPr>
              <p:spPr bwMode="auto">
                <a:xfrm>
                  <a:off x="1914"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38" name="Group 1382"/>
              <p:cNvGrpSpPr>
                <a:grpSpLocks noChangeAspect="1"/>
              </p:cNvGrpSpPr>
              <p:nvPr/>
            </p:nvGrpSpPr>
            <p:grpSpPr bwMode="auto">
              <a:xfrm>
                <a:off x="2871" y="0"/>
                <a:ext cx="957" cy="518"/>
                <a:chOff x="2871" y="0"/>
                <a:chExt cx="957" cy="518"/>
              </a:xfrm>
            </p:grpSpPr>
            <p:sp>
              <p:nvSpPr>
                <p:cNvPr id="174308" name="Rectangle 1252"/>
                <p:cNvSpPr>
                  <a:spLocks noChangeAspect="1" noChangeArrowheads="1"/>
                </p:cNvSpPr>
                <p:nvPr/>
              </p:nvSpPr>
              <p:spPr bwMode="auto">
                <a:xfrm>
                  <a:off x="2914"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b="1">
                      <a:latin typeface="Times" panose="02020603050405020304" pitchFamily="18" charset="0"/>
                      <a:cs typeface="Times New Roman" panose="02020603050405020304" pitchFamily="18" charset="0"/>
                    </a:rPr>
                    <a:t>L1 cache</a:t>
                  </a:r>
                  <a:endParaRPr lang="en-US" altLang="en-US"/>
                </a:p>
              </p:txBody>
            </p:sp>
            <p:sp>
              <p:nvSpPr>
                <p:cNvPr id="174437" name="Rectangle 1381"/>
                <p:cNvSpPr>
                  <a:spLocks noChangeAspect="1" noChangeArrowheads="1"/>
                </p:cNvSpPr>
                <p:nvPr/>
              </p:nvSpPr>
              <p:spPr bwMode="auto">
                <a:xfrm>
                  <a:off x="2871"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40" name="Group 1384"/>
              <p:cNvGrpSpPr>
                <a:grpSpLocks noChangeAspect="1"/>
              </p:cNvGrpSpPr>
              <p:nvPr/>
            </p:nvGrpSpPr>
            <p:grpSpPr bwMode="auto">
              <a:xfrm>
                <a:off x="3828" y="0"/>
                <a:ext cx="957" cy="518"/>
                <a:chOff x="3828" y="0"/>
                <a:chExt cx="957" cy="518"/>
              </a:xfrm>
            </p:grpSpPr>
            <p:sp>
              <p:nvSpPr>
                <p:cNvPr id="174309" name="Rectangle 1253"/>
                <p:cNvSpPr>
                  <a:spLocks noChangeAspect="1" noChangeArrowheads="1"/>
                </p:cNvSpPr>
                <p:nvPr/>
              </p:nvSpPr>
              <p:spPr bwMode="auto">
                <a:xfrm>
                  <a:off x="3871"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b="1">
                      <a:latin typeface="Times" panose="02020603050405020304" pitchFamily="18" charset="0"/>
                      <a:cs typeface="Times New Roman" panose="02020603050405020304" pitchFamily="18" charset="0"/>
                    </a:rPr>
                    <a:t>L2 cache</a:t>
                  </a:r>
                  <a:endParaRPr lang="en-US" altLang="en-US"/>
                </a:p>
              </p:txBody>
            </p:sp>
            <p:sp>
              <p:nvSpPr>
                <p:cNvPr id="174439" name="Rectangle 1383"/>
                <p:cNvSpPr>
                  <a:spLocks noChangeAspect="1" noChangeArrowheads="1"/>
                </p:cNvSpPr>
                <p:nvPr/>
              </p:nvSpPr>
              <p:spPr bwMode="auto">
                <a:xfrm>
                  <a:off x="3828"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42" name="Group 1386"/>
              <p:cNvGrpSpPr>
                <a:grpSpLocks noChangeAspect="1"/>
              </p:cNvGrpSpPr>
              <p:nvPr/>
            </p:nvGrpSpPr>
            <p:grpSpPr bwMode="auto">
              <a:xfrm>
                <a:off x="4785" y="0"/>
                <a:ext cx="957" cy="518"/>
                <a:chOff x="4785" y="0"/>
                <a:chExt cx="957" cy="518"/>
              </a:xfrm>
            </p:grpSpPr>
            <p:sp>
              <p:nvSpPr>
                <p:cNvPr id="174310" name="Rectangle 1254"/>
                <p:cNvSpPr>
                  <a:spLocks noChangeAspect="1" noChangeArrowheads="1"/>
                </p:cNvSpPr>
                <p:nvPr/>
              </p:nvSpPr>
              <p:spPr bwMode="auto">
                <a:xfrm>
                  <a:off x="4828" y="0"/>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b="1">
                      <a:latin typeface="Times" panose="02020603050405020304" pitchFamily="18" charset="0"/>
                      <a:cs typeface="Times New Roman" panose="02020603050405020304" pitchFamily="18" charset="0"/>
                    </a:rPr>
                    <a:t>L3 cache</a:t>
                  </a:r>
                  <a:endParaRPr lang="en-US" altLang="en-US"/>
                </a:p>
              </p:txBody>
            </p:sp>
            <p:sp>
              <p:nvSpPr>
                <p:cNvPr id="174441" name="Rectangle 1385"/>
                <p:cNvSpPr>
                  <a:spLocks noChangeAspect="1" noChangeArrowheads="1"/>
                </p:cNvSpPr>
                <p:nvPr/>
              </p:nvSpPr>
              <p:spPr bwMode="auto">
                <a:xfrm>
                  <a:off x="4785" y="0"/>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44" name="Group 1388"/>
              <p:cNvGrpSpPr>
                <a:grpSpLocks noChangeAspect="1"/>
              </p:cNvGrpSpPr>
              <p:nvPr/>
            </p:nvGrpSpPr>
            <p:grpSpPr bwMode="auto">
              <a:xfrm>
                <a:off x="0" y="518"/>
                <a:ext cx="957" cy="403"/>
                <a:chOff x="0" y="518"/>
                <a:chExt cx="957" cy="403"/>
              </a:xfrm>
            </p:grpSpPr>
            <p:sp>
              <p:nvSpPr>
                <p:cNvPr id="174311" name="Rectangle 1255"/>
                <p:cNvSpPr>
                  <a:spLocks noChangeAspect="1" noChangeArrowheads="1"/>
                </p:cNvSpPr>
                <p:nvPr/>
              </p:nvSpPr>
              <p:spPr bwMode="auto">
                <a:xfrm>
                  <a:off x="43"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IBM 360/85</a:t>
                  </a:r>
                  <a:endParaRPr lang="en-US" altLang="en-US"/>
                </a:p>
              </p:txBody>
            </p:sp>
            <p:sp>
              <p:nvSpPr>
                <p:cNvPr id="174443" name="Rectangle 1387"/>
                <p:cNvSpPr>
                  <a:spLocks noChangeAspect="1" noChangeArrowheads="1"/>
                </p:cNvSpPr>
                <p:nvPr/>
              </p:nvSpPr>
              <p:spPr bwMode="auto">
                <a:xfrm>
                  <a:off x="0"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46" name="Group 1390"/>
              <p:cNvGrpSpPr>
                <a:grpSpLocks noChangeAspect="1"/>
              </p:cNvGrpSpPr>
              <p:nvPr/>
            </p:nvGrpSpPr>
            <p:grpSpPr bwMode="auto">
              <a:xfrm>
                <a:off x="957" y="518"/>
                <a:ext cx="957" cy="403"/>
                <a:chOff x="957" y="518"/>
                <a:chExt cx="957" cy="403"/>
              </a:xfrm>
            </p:grpSpPr>
            <p:sp>
              <p:nvSpPr>
                <p:cNvPr id="174312" name="Rectangle 1256"/>
                <p:cNvSpPr>
                  <a:spLocks noChangeAspect="1" noChangeArrowheads="1"/>
                </p:cNvSpPr>
                <p:nvPr/>
              </p:nvSpPr>
              <p:spPr bwMode="auto">
                <a:xfrm>
                  <a:off x="1000"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Mainframe</a:t>
                  </a:r>
                </a:p>
              </p:txBody>
            </p:sp>
            <p:sp>
              <p:nvSpPr>
                <p:cNvPr id="174445" name="Rectangle 1389"/>
                <p:cNvSpPr>
                  <a:spLocks noChangeAspect="1" noChangeArrowheads="1"/>
                </p:cNvSpPr>
                <p:nvPr/>
              </p:nvSpPr>
              <p:spPr bwMode="auto">
                <a:xfrm>
                  <a:off x="957"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48" name="Group 1392"/>
              <p:cNvGrpSpPr>
                <a:grpSpLocks noChangeAspect="1"/>
              </p:cNvGrpSpPr>
              <p:nvPr/>
            </p:nvGrpSpPr>
            <p:grpSpPr bwMode="auto">
              <a:xfrm>
                <a:off x="1914" y="518"/>
                <a:ext cx="957" cy="403"/>
                <a:chOff x="1914" y="518"/>
                <a:chExt cx="957" cy="403"/>
              </a:xfrm>
            </p:grpSpPr>
            <p:sp>
              <p:nvSpPr>
                <p:cNvPr id="174313" name="Rectangle 1257"/>
                <p:cNvSpPr>
                  <a:spLocks noChangeAspect="1" noChangeArrowheads="1"/>
                </p:cNvSpPr>
                <p:nvPr/>
              </p:nvSpPr>
              <p:spPr bwMode="auto">
                <a:xfrm>
                  <a:off x="1957"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1968</a:t>
                  </a:r>
                  <a:endParaRPr lang="en-US" altLang="en-US"/>
                </a:p>
              </p:txBody>
            </p:sp>
            <p:sp>
              <p:nvSpPr>
                <p:cNvPr id="174447" name="Rectangle 1391"/>
                <p:cNvSpPr>
                  <a:spLocks noChangeAspect="1" noChangeArrowheads="1"/>
                </p:cNvSpPr>
                <p:nvPr/>
              </p:nvSpPr>
              <p:spPr bwMode="auto">
                <a:xfrm>
                  <a:off x="1914"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50" name="Group 1394"/>
              <p:cNvGrpSpPr>
                <a:grpSpLocks noChangeAspect="1"/>
              </p:cNvGrpSpPr>
              <p:nvPr/>
            </p:nvGrpSpPr>
            <p:grpSpPr bwMode="auto">
              <a:xfrm>
                <a:off x="2871" y="518"/>
                <a:ext cx="957" cy="403"/>
                <a:chOff x="2871" y="518"/>
                <a:chExt cx="957" cy="403"/>
              </a:xfrm>
            </p:grpSpPr>
            <p:sp>
              <p:nvSpPr>
                <p:cNvPr id="174314" name="Rectangle 1258"/>
                <p:cNvSpPr>
                  <a:spLocks noChangeAspect="1" noChangeArrowheads="1"/>
                </p:cNvSpPr>
                <p:nvPr/>
              </p:nvSpPr>
              <p:spPr bwMode="auto">
                <a:xfrm>
                  <a:off x="2914"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16 to 32 KB</a:t>
                  </a:r>
                  <a:endParaRPr lang="en-US" altLang="en-US"/>
                </a:p>
              </p:txBody>
            </p:sp>
            <p:sp>
              <p:nvSpPr>
                <p:cNvPr id="174449" name="Rectangle 1393"/>
                <p:cNvSpPr>
                  <a:spLocks noChangeAspect="1" noChangeArrowheads="1"/>
                </p:cNvSpPr>
                <p:nvPr/>
              </p:nvSpPr>
              <p:spPr bwMode="auto">
                <a:xfrm>
                  <a:off x="2871"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52" name="Group 1396"/>
              <p:cNvGrpSpPr>
                <a:grpSpLocks noChangeAspect="1"/>
              </p:cNvGrpSpPr>
              <p:nvPr/>
            </p:nvGrpSpPr>
            <p:grpSpPr bwMode="auto">
              <a:xfrm>
                <a:off x="3828" y="518"/>
                <a:ext cx="957" cy="403"/>
                <a:chOff x="3828" y="518"/>
                <a:chExt cx="957" cy="403"/>
              </a:xfrm>
            </p:grpSpPr>
            <p:sp>
              <p:nvSpPr>
                <p:cNvPr id="174315" name="Rectangle 1259"/>
                <p:cNvSpPr>
                  <a:spLocks noChangeAspect="1" noChangeArrowheads="1"/>
                </p:cNvSpPr>
                <p:nvPr/>
              </p:nvSpPr>
              <p:spPr bwMode="auto">
                <a:xfrm>
                  <a:off x="3871"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451" name="Rectangle 1395"/>
                <p:cNvSpPr>
                  <a:spLocks noChangeAspect="1" noChangeArrowheads="1"/>
                </p:cNvSpPr>
                <p:nvPr/>
              </p:nvSpPr>
              <p:spPr bwMode="auto">
                <a:xfrm>
                  <a:off x="3828"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54" name="Group 1398"/>
              <p:cNvGrpSpPr>
                <a:grpSpLocks noChangeAspect="1"/>
              </p:cNvGrpSpPr>
              <p:nvPr/>
            </p:nvGrpSpPr>
            <p:grpSpPr bwMode="auto">
              <a:xfrm>
                <a:off x="4785" y="518"/>
                <a:ext cx="957" cy="403"/>
                <a:chOff x="4785" y="518"/>
                <a:chExt cx="957" cy="403"/>
              </a:xfrm>
            </p:grpSpPr>
            <p:sp>
              <p:nvSpPr>
                <p:cNvPr id="174316" name="Rectangle 1260"/>
                <p:cNvSpPr>
                  <a:spLocks noChangeAspect="1" noChangeArrowheads="1"/>
                </p:cNvSpPr>
                <p:nvPr/>
              </p:nvSpPr>
              <p:spPr bwMode="auto">
                <a:xfrm>
                  <a:off x="4828" y="51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p>
              </p:txBody>
            </p:sp>
            <p:sp>
              <p:nvSpPr>
                <p:cNvPr id="174453" name="Rectangle 1397"/>
                <p:cNvSpPr>
                  <a:spLocks noChangeAspect="1" noChangeArrowheads="1"/>
                </p:cNvSpPr>
                <p:nvPr/>
              </p:nvSpPr>
              <p:spPr bwMode="auto">
                <a:xfrm>
                  <a:off x="4785" y="51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56" name="Group 1400"/>
              <p:cNvGrpSpPr>
                <a:grpSpLocks noChangeAspect="1"/>
              </p:cNvGrpSpPr>
              <p:nvPr/>
            </p:nvGrpSpPr>
            <p:grpSpPr bwMode="auto">
              <a:xfrm>
                <a:off x="0" y="921"/>
                <a:ext cx="957" cy="403"/>
                <a:chOff x="0" y="921"/>
                <a:chExt cx="957" cy="403"/>
              </a:xfrm>
            </p:grpSpPr>
            <p:sp>
              <p:nvSpPr>
                <p:cNvPr id="174317" name="Rectangle 1261"/>
                <p:cNvSpPr>
                  <a:spLocks noChangeAspect="1" noChangeArrowheads="1"/>
                </p:cNvSpPr>
                <p:nvPr/>
              </p:nvSpPr>
              <p:spPr bwMode="auto">
                <a:xfrm>
                  <a:off x="43"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PDP-11/70</a:t>
                  </a:r>
                  <a:endParaRPr lang="en-US" altLang="en-US"/>
                </a:p>
              </p:txBody>
            </p:sp>
            <p:sp>
              <p:nvSpPr>
                <p:cNvPr id="174455" name="Rectangle 1399"/>
                <p:cNvSpPr>
                  <a:spLocks noChangeAspect="1" noChangeArrowheads="1"/>
                </p:cNvSpPr>
                <p:nvPr/>
              </p:nvSpPr>
              <p:spPr bwMode="auto">
                <a:xfrm>
                  <a:off x="0"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58" name="Group 1402"/>
              <p:cNvGrpSpPr>
                <a:grpSpLocks noChangeAspect="1"/>
              </p:cNvGrpSpPr>
              <p:nvPr/>
            </p:nvGrpSpPr>
            <p:grpSpPr bwMode="auto">
              <a:xfrm>
                <a:off x="957" y="921"/>
                <a:ext cx="957" cy="403"/>
                <a:chOff x="957" y="921"/>
                <a:chExt cx="957" cy="403"/>
              </a:xfrm>
            </p:grpSpPr>
            <p:sp>
              <p:nvSpPr>
                <p:cNvPr id="174318" name="Rectangle 1262"/>
                <p:cNvSpPr>
                  <a:spLocks noChangeAspect="1" noChangeArrowheads="1"/>
                </p:cNvSpPr>
                <p:nvPr/>
              </p:nvSpPr>
              <p:spPr bwMode="auto">
                <a:xfrm>
                  <a:off x="1000"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Minicomputer</a:t>
                  </a:r>
                </a:p>
              </p:txBody>
            </p:sp>
            <p:sp>
              <p:nvSpPr>
                <p:cNvPr id="174457" name="Rectangle 1401"/>
                <p:cNvSpPr>
                  <a:spLocks noChangeAspect="1" noChangeArrowheads="1"/>
                </p:cNvSpPr>
                <p:nvPr/>
              </p:nvSpPr>
              <p:spPr bwMode="auto">
                <a:xfrm>
                  <a:off x="957"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60" name="Group 1404"/>
              <p:cNvGrpSpPr>
                <a:grpSpLocks noChangeAspect="1"/>
              </p:cNvGrpSpPr>
              <p:nvPr/>
            </p:nvGrpSpPr>
            <p:grpSpPr bwMode="auto">
              <a:xfrm>
                <a:off x="1914" y="921"/>
                <a:ext cx="957" cy="403"/>
                <a:chOff x="1914" y="921"/>
                <a:chExt cx="957" cy="403"/>
              </a:xfrm>
            </p:grpSpPr>
            <p:sp>
              <p:nvSpPr>
                <p:cNvPr id="174319" name="Rectangle 1263"/>
                <p:cNvSpPr>
                  <a:spLocks noChangeAspect="1" noChangeArrowheads="1"/>
                </p:cNvSpPr>
                <p:nvPr/>
              </p:nvSpPr>
              <p:spPr bwMode="auto">
                <a:xfrm>
                  <a:off x="1957"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1975</a:t>
                  </a:r>
                  <a:endParaRPr lang="en-US" altLang="en-US"/>
                </a:p>
              </p:txBody>
            </p:sp>
            <p:sp>
              <p:nvSpPr>
                <p:cNvPr id="174459" name="Rectangle 1403"/>
                <p:cNvSpPr>
                  <a:spLocks noChangeAspect="1" noChangeArrowheads="1"/>
                </p:cNvSpPr>
                <p:nvPr/>
              </p:nvSpPr>
              <p:spPr bwMode="auto">
                <a:xfrm>
                  <a:off x="1914"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62" name="Group 1406"/>
              <p:cNvGrpSpPr>
                <a:grpSpLocks noChangeAspect="1"/>
              </p:cNvGrpSpPr>
              <p:nvPr/>
            </p:nvGrpSpPr>
            <p:grpSpPr bwMode="auto">
              <a:xfrm>
                <a:off x="2871" y="921"/>
                <a:ext cx="957" cy="403"/>
                <a:chOff x="2871" y="921"/>
                <a:chExt cx="957" cy="403"/>
              </a:xfrm>
            </p:grpSpPr>
            <p:sp>
              <p:nvSpPr>
                <p:cNvPr id="174320" name="Rectangle 1264"/>
                <p:cNvSpPr>
                  <a:spLocks noChangeAspect="1" noChangeArrowheads="1"/>
                </p:cNvSpPr>
                <p:nvPr/>
              </p:nvSpPr>
              <p:spPr bwMode="auto">
                <a:xfrm>
                  <a:off x="2914"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 KB</a:t>
                  </a:r>
                  <a:endParaRPr lang="en-US" altLang="en-US"/>
                </a:p>
              </p:txBody>
            </p:sp>
            <p:sp>
              <p:nvSpPr>
                <p:cNvPr id="174461" name="Rectangle 1405"/>
                <p:cNvSpPr>
                  <a:spLocks noChangeAspect="1" noChangeArrowheads="1"/>
                </p:cNvSpPr>
                <p:nvPr/>
              </p:nvSpPr>
              <p:spPr bwMode="auto">
                <a:xfrm>
                  <a:off x="2871"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64" name="Group 1408"/>
              <p:cNvGrpSpPr>
                <a:grpSpLocks noChangeAspect="1"/>
              </p:cNvGrpSpPr>
              <p:nvPr/>
            </p:nvGrpSpPr>
            <p:grpSpPr bwMode="auto">
              <a:xfrm>
                <a:off x="3828" y="921"/>
                <a:ext cx="957" cy="403"/>
                <a:chOff x="3828" y="921"/>
                <a:chExt cx="957" cy="403"/>
              </a:xfrm>
            </p:grpSpPr>
            <p:sp>
              <p:nvSpPr>
                <p:cNvPr id="174321" name="Rectangle 1265"/>
                <p:cNvSpPr>
                  <a:spLocks noChangeAspect="1" noChangeArrowheads="1"/>
                </p:cNvSpPr>
                <p:nvPr/>
              </p:nvSpPr>
              <p:spPr bwMode="auto">
                <a:xfrm>
                  <a:off x="3871"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p>
              </p:txBody>
            </p:sp>
            <p:sp>
              <p:nvSpPr>
                <p:cNvPr id="174463" name="Rectangle 1407"/>
                <p:cNvSpPr>
                  <a:spLocks noChangeAspect="1" noChangeArrowheads="1"/>
                </p:cNvSpPr>
                <p:nvPr/>
              </p:nvSpPr>
              <p:spPr bwMode="auto">
                <a:xfrm>
                  <a:off x="3828"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66" name="Group 1410"/>
              <p:cNvGrpSpPr>
                <a:grpSpLocks noChangeAspect="1"/>
              </p:cNvGrpSpPr>
              <p:nvPr/>
            </p:nvGrpSpPr>
            <p:grpSpPr bwMode="auto">
              <a:xfrm>
                <a:off x="4785" y="921"/>
                <a:ext cx="957" cy="403"/>
                <a:chOff x="4785" y="921"/>
                <a:chExt cx="957" cy="403"/>
              </a:xfrm>
            </p:grpSpPr>
            <p:sp>
              <p:nvSpPr>
                <p:cNvPr id="174322" name="Rectangle 1266"/>
                <p:cNvSpPr>
                  <a:spLocks noChangeAspect="1" noChangeArrowheads="1"/>
                </p:cNvSpPr>
                <p:nvPr/>
              </p:nvSpPr>
              <p:spPr bwMode="auto">
                <a:xfrm>
                  <a:off x="4828" y="92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465" name="Rectangle 1409"/>
                <p:cNvSpPr>
                  <a:spLocks noChangeAspect="1" noChangeArrowheads="1"/>
                </p:cNvSpPr>
                <p:nvPr/>
              </p:nvSpPr>
              <p:spPr bwMode="auto">
                <a:xfrm>
                  <a:off x="4785" y="92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68" name="Group 1412"/>
              <p:cNvGrpSpPr>
                <a:grpSpLocks noChangeAspect="1"/>
              </p:cNvGrpSpPr>
              <p:nvPr/>
            </p:nvGrpSpPr>
            <p:grpSpPr bwMode="auto">
              <a:xfrm>
                <a:off x="0" y="1324"/>
                <a:ext cx="957" cy="403"/>
                <a:chOff x="0" y="1324"/>
                <a:chExt cx="957" cy="403"/>
              </a:xfrm>
            </p:grpSpPr>
            <p:sp>
              <p:nvSpPr>
                <p:cNvPr id="174323" name="Rectangle 1267"/>
                <p:cNvSpPr>
                  <a:spLocks noChangeAspect="1" noChangeArrowheads="1"/>
                </p:cNvSpPr>
                <p:nvPr/>
              </p:nvSpPr>
              <p:spPr bwMode="auto">
                <a:xfrm>
                  <a:off x="43"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VAX 11/780</a:t>
                  </a:r>
                  <a:endParaRPr lang="en-US" altLang="en-US"/>
                </a:p>
              </p:txBody>
            </p:sp>
            <p:sp>
              <p:nvSpPr>
                <p:cNvPr id="174467" name="Rectangle 1411"/>
                <p:cNvSpPr>
                  <a:spLocks noChangeAspect="1" noChangeArrowheads="1"/>
                </p:cNvSpPr>
                <p:nvPr/>
              </p:nvSpPr>
              <p:spPr bwMode="auto">
                <a:xfrm>
                  <a:off x="0"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70" name="Group 1414"/>
              <p:cNvGrpSpPr>
                <a:grpSpLocks noChangeAspect="1"/>
              </p:cNvGrpSpPr>
              <p:nvPr/>
            </p:nvGrpSpPr>
            <p:grpSpPr bwMode="auto">
              <a:xfrm>
                <a:off x="957" y="1324"/>
                <a:ext cx="957" cy="403"/>
                <a:chOff x="957" y="1324"/>
                <a:chExt cx="957" cy="403"/>
              </a:xfrm>
            </p:grpSpPr>
            <p:sp>
              <p:nvSpPr>
                <p:cNvPr id="174324" name="Rectangle 1268"/>
                <p:cNvSpPr>
                  <a:spLocks noChangeAspect="1" noChangeArrowheads="1"/>
                </p:cNvSpPr>
                <p:nvPr/>
              </p:nvSpPr>
              <p:spPr bwMode="auto">
                <a:xfrm>
                  <a:off x="1000"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Minicomputer</a:t>
                  </a:r>
                </a:p>
              </p:txBody>
            </p:sp>
            <p:sp>
              <p:nvSpPr>
                <p:cNvPr id="174469" name="Rectangle 1413"/>
                <p:cNvSpPr>
                  <a:spLocks noChangeAspect="1" noChangeArrowheads="1"/>
                </p:cNvSpPr>
                <p:nvPr/>
              </p:nvSpPr>
              <p:spPr bwMode="auto">
                <a:xfrm>
                  <a:off x="957"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72" name="Group 1416"/>
              <p:cNvGrpSpPr>
                <a:grpSpLocks noChangeAspect="1"/>
              </p:cNvGrpSpPr>
              <p:nvPr/>
            </p:nvGrpSpPr>
            <p:grpSpPr bwMode="auto">
              <a:xfrm>
                <a:off x="1914" y="1324"/>
                <a:ext cx="957" cy="403"/>
                <a:chOff x="1914" y="1324"/>
                <a:chExt cx="957" cy="403"/>
              </a:xfrm>
            </p:grpSpPr>
            <p:sp>
              <p:nvSpPr>
                <p:cNvPr id="174325" name="Rectangle 1269"/>
                <p:cNvSpPr>
                  <a:spLocks noChangeAspect="1" noChangeArrowheads="1"/>
                </p:cNvSpPr>
                <p:nvPr/>
              </p:nvSpPr>
              <p:spPr bwMode="auto">
                <a:xfrm>
                  <a:off x="1957"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1978</a:t>
                  </a:r>
                </a:p>
              </p:txBody>
            </p:sp>
            <p:sp>
              <p:nvSpPr>
                <p:cNvPr id="174471" name="Rectangle 1415"/>
                <p:cNvSpPr>
                  <a:spLocks noChangeAspect="1" noChangeArrowheads="1"/>
                </p:cNvSpPr>
                <p:nvPr/>
              </p:nvSpPr>
              <p:spPr bwMode="auto">
                <a:xfrm>
                  <a:off x="1914"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74" name="Group 1418"/>
              <p:cNvGrpSpPr>
                <a:grpSpLocks noChangeAspect="1"/>
              </p:cNvGrpSpPr>
              <p:nvPr/>
            </p:nvGrpSpPr>
            <p:grpSpPr bwMode="auto">
              <a:xfrm>
                <a:off x="2871" y="1324"/>
                <a:ext cx="957" cy="403"/>
                <a:chOff x="2871" y="1324"/>
                <a:chExt cx="957" cy="403"/>
              </a:xfrm>
            </p:grpSpPr>
            <p:sp>
              <p:nvSpPr>
                <p:cNvPr id="174326" name="Rectangle 1270"/>
                <p:cNvSpPr>
                  <a:spLocks noChangeAspect="1" noChangeArrowheads="1"/>
                </p:cNvSpPr>
                <p:nvPr/>
              </p:nvSpPr>
              <p:spPr bwMode="auto">
                <a:xfrm>
                  <a:off x="2914"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16 KB</a:t>
                  </a:r>
                </a:p>
              </p:txBody>
            </p:sp>
            <p:sp>
              <p:nvSpPr>
                <p:cNvPr id="174473" name="Rectangle 1417"/>
                <p:cNvSpPr>
                  <a:spLocks noChangeAspect="1" noChangeArrowheads="1"/>
                </p:cNvSpPr>
                <p:nvPr/>
              </p:nvSpPr>
              <p:spPr bwMode="auto">
                <a:xfrm>
                  <a:off x="2871"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76" name="Group 1420"/>
              <p:cNvGrpSpPr>
                <a:grpSpLocks noChangeAspect="1"/>
              </p:cNvGrpSpPr>
              <p:nvPr/>
            </p:nvGrpSpPr>
            <p:grpSpPr bwMode="auto">
              <a:xfrm>
                <a:off x="3828" y="1324"/>
                <a:ext cx="957" cy="403"/>
                <a:chOff x="3828" y="1324"/>
                <a:chExt cx="957" cy="403"/>
              </a:xfrm>
            </p:grpSpPr>
            <p:sp>
              <p:nvSpPr>
                <p:cNvPr id="174327" name="Rectangle 1271"/>
                <p:cNvSpPr>
                  <a:spLocks noChangeAspect="1" noChangeArrowheads="1"/>
                </p:cNvSpPr>
                <p:nvPr/>
              </p:nvSpPr>
              <p:spPr bwMode="auto">
                <a:xfrm>
                  <a:off x="3871"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475" name="Rectangle 1419"/>
                <p:cNvSpPr>
                  <a:spLocks noChangeAspect="1" noChangeArrowheads="1"/>
                </p:cNvSpPr>
                <p:nvPr/>
              </p:nvSpPr>
              <p:spPr bwMode="auto">
                <a:xfrm>
                  <a:off x="3828"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78" name="Group 1422"/>
              <p:cNvGrpSpPr>
                <a:grpSpLocks noChangeAspect="1"/>
              </p:cNvGrpSpPr>
              <p:nvPr/>
            </p:nvGrpSpPr>
            <p:grpSpPr bwMode="auto">
              <a:xfrm>
                <a:off x="4785" y="1324"/>
                <a:ext cx="957" cy="403"/>
                <a:chOff x="4785" y="1324"/>
                <a:chExt cx="957" cy="403"/>
              </a:xfrm>
            </p:grpSpPr>
            <p:sp>
              <p:nvSpPr>
                <p:cNvPr id="174328" name="Rectangle 1272"/>
                <p:cNvSpPr>
                  <a:spLocks noChangeAspect="1" noChangeArrowheads="1"/>
                </p:cNvSpPr>
                <p:nvPr/>
              </p:nvSpPr>
              <p:spPr bwMode="auto">
                <a:xfrm>
                  <a:off x="4828" y="132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477" name="Rectangle 1421"/>
                <p:cNvSpPr>
                  <a:spLocks noChangeAspect="1" noChangeArrowheads="1"/>
                </p:cNvSpPr>
                <p:nvPr/>
              </p:nvSpPr>
              <p:spPr bwMode="auto">
                <a:xfrm>
                  <a:off x="4785" y="132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80" name="Group 1424"/>
              <p:cNvGrpSpPr>
                <a:grpSpLocks noChangeAspect="1"/>
              </p:cNvGrpSpPr>
              <p:nvPr/>
            </p:nvGrpSpPr>
            <p:grpSpPr bwMode="auto">
              <a:xfrm>
                <a:off x="0" y="1727"/>
                <a:ext cx="957" cy="403"/>
                <a:chOff x="0" y="1727"/>
                <a:chExt cx="957" cy="403"/>
              </a:xfrm>
            </p:grpSpPr>
            <p:sp>
              <p:nvSpPr>
                <p:cNvPr id="174329" name="Rectangle 1273"/>
                <p:cNvSpPr>
                  <a:spLocks noChangeAspect="1" noChangeArrowheads="1"/>
                </p:cNvSpPr>
                <p:nvPr/>
              </p:nvSpPr>
              <p:spPr bwMode="auto">
                <a:xfrm>
                  <a:off x="43"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IBM 3033</a:t>
                  </a:r>
                  <a:endParaRPr lang="en-US" altLang="en-US"/>
                </a:p>
              </p:txBody>
            </p:sp>
            <p:sp>
              <p:nvSpPr>
                <p:cNvPr id="174479" name="Rectangle 1423"/>
                <p:cNvSpPr>
                  <a:spLocks noChangeAspect="1" noChangeArrowheads="1"/>
                </p:cNvSpPr>
                <p:nvPr/>
              </p:nvSpPr>
              <p:spPr bwMode="auto">
                <a:xfrm>
                  <a:off x="0"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82" name="Group 1426"/>
              <p:cNvGrpSpPr>
                <a:grpSpLocks noChangeAspect="1"/>
              </p:cNvGrpSpPr>
              <p:nvPr/>
            </p:nvGrpSpPr>
            <p:grpSpPr bwMode="auto">
              <a:xfrm>
                <a:off x="957" y="1727"/>
                <a:ext cx="957" cy="403"/>
                <a:chOff x="957" y="1727"/>
                <a:chExt cx="957" cy="403"/>
              </a:xfrm>
            </p:grpSpPr>
            <p:sp>
              <p:nvSpPr>
                <p:cNvPr id="174330" name="Rectangle 1274"/>
                <p:cNvSpPr>
                  <a:spLocks noChangeAspect="1" noChangeArrowheads="1"/>
                </p:cNvSpPr>
                <p:nvPr/>
              </p:nvSpPr>
              <p:spPr bwMode="auto">
                <a:xfrm>
                  <a:off x="1000"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Mainframe</a:t>
                  </a:r>
                  <a:endParaRPr lang="en-US" altLang="en-US"/>
                </a:p>
              </p:txBody>
            </p:sp>
            <p:sp>
              <p:nvSpPr>
                <p:cNvPr id="174481" name="Rectangle 1425"/>
                <p:cNvSpPr>
                  <a:spLocks noChangeAspect="1" noChangeArrowheads="1"/>
                </p:cNvSpPr>
                <p:nvPr/>
              </p:nvSpPr>
              <p:spPr bwMode="auto">
                <a:xfrm>
                  <a:off x="957"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84" name="Group 1428"/>
              <p:cNvGrpSpPr>
                <a:grpSpLocks noChangeAspect="1"/>
              </p:cNvGrpSpPr>
              <p:nvPr/>
            </p:nvGrpSpPr>
            <p:grpSpPr bwMode="auto">
              <a:xfrm>
                <a:off x="1914" y="1727"/>
                <a:ext cx="957" cy="403"/>
                <a:chOff x="1914" y="1727"/>
                <a:chExt cx="957" cy="403"/>
              </a:xfrm>
            </p:grpSpPr>
            <p:sp>
              <p:nvSpPr>
                <p:cNvPr id="174331" name="Rectangle 1275"/>
                <p:cNvSpPr>
                  <a:spLocks noChangeAspect="1" noChangeArrowheads="1"/>
                </p:cNvSpPr>
                <p:nvPr/>
              </p:nvSpPr>
              <p:spPr bwMode="auto">
                <a:xfrm>
                  <a:off x="1957"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1978</a:t>
                  </a:r>
                  <a:endParaRPr lang="en-US" altLang="en-US"/>
                </a:p>
              </p:txBody>
            </p:sp>
            <p:sp>
              <p:nvSpPr>
                <p:cNvPr id="174483" name="Rectangle 1427"/>
                <p:cNvSpPr>
                  <a:spLocks noChangeAspect="1" noChangeArrowheads="1"/>
                </p:cNvSpPr>
                <p:nvPr/>
              </p:nvSpPr>
              <p:spPr bwMode="auto">
                <a:xfrm>
                  <a:off x="1914"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86" name="Group 1430"/>
              <p:cNvGrpSpPr>
                <a:grpSpLocks noChangeAspect="1"/>
              </p:cNvGrpSpPr>
              <p:nvPr/>
            </p:nvGrpSpPr>
            <p:grpSpPr bwMode="auto">
              <a:xfrm>
                <a:off x="2871" y="1727"/>
                <a:ext cx="957" cy="403"/>
                <a:chOff x="2871" y="1727"/>
                <a:chExt cx="957" cy="403"/>
              </a:xfrm>
            </p:grpSpPr>
            <p:sp>
              <p:nvSpPr>
                <p:cNvPr id="174332" name="Rectangle 1276"/>
                <p:cNvSpPr>
                  <a:spLocks noChangeAspect="1" noChangeArrowheads="1"/>
                </p:cNvSpPr>
                <p:nvPr/>
              </p:nvSpPr>
              <p:spPr bwMode="auto">
                <a:xfrm>
                  <a:off x="2914"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64 KB</a:t>
                  </a:r>
                  <a:endParaRPr lang="en-US" altLang="en-US"/>
                </a:p>
              </p:txBody>
            </p:sp>
            <p:sp>
              <p:nvSpPr>
                <p:cNvPr id="174485" name="Rectangle 1429"/>
                <p:cNvSpPr>
                  <a:spLocks noChangeAspect="1" noChangeArrowheads="1"/>
                </p:cNvSpPr>
                <p:nvPr/>
              </p:nvSpPr>
              <p:spPr bwMode="auto">
                <a:xfrm>
                  <a:off x="2871"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88" name="Group 1432"/>
              <p:cNvGrpSpPr>
                <a:grpSpLocks noChangeAspect="1"/>
              </p:cNvGrpSpPr>
              <p:nvPr/>
            </p:nvGrpSpPr>
            <p:grpSpPr bwMode="auto">
              <a:xfrm>
                <a:off x="3828" y="1727"/>
                <a:ext cx="957" cy="403"/>
                <a:chOff x="3828" y="1727"/>
                <a:chExt cx="957" cy="403"/>
              </a:xfrm>
            </p:grpSpPr>
            <p:sp>
              <p:nvSpPr>
                <p:cNvPr id="174333" name="Rectangle 1277"/>
                <p:cNvSpPr>
                  <a:spLocks noChangeAspect="1" noChangeArrowheads="1"/>
                </p:cNvSpPr>
                <p:nvPr/>
              </p:nvSpPr>
              <p:spPr bwMode="auto">
                <a:xfrm>
                  <a:off x="3871"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487" name="Rectangle 1431"/>
                <p:cNvSpPr>
                  <a:spLocks noChangeAspect="1" noChangeArrowheads="1"/>
                </p:cNvSpPr>
                <p:nvPr/>
              </p:nvSpPr>
              <p:spPr bwMode="auto">
                <a:xfrm>
                  <a:off x="3828"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90" name="Group 1434"/>
              <p:cNvGrpSpPr>
                <a:grpSpLocks noChangeAspect="1"/>
              </p:cNvGrpSpPr>
              <p:nvPr/>
            </p:nvGrpSpPr>
            <p:grpSpPr bwMode="auto">
              <a:xfrm>
                <a:off x="4785" y="1727"/>
                <a:ext cx="957" cy="403"/>
                <a:chOff x="4785" y="1727"/>
                <a:chExt cx="957" cy="403"/>
              </a:xfrm>
            </p:grpSpPr>
            <p:sp>
              <p:nvSpPr>
                <p:cNvPr id="174334" name="Rectangle 1278"/>
                <p:cNvSpPr>
                  <a:spLocks noChangeAspect="1" noChangeArrowheads="1"/>
                </p:cNvSpPr>
                <p:nvPr/>
              </p:nvSpPr>
              <p:spPr bwMode="auto">
                <a:xfrm>
                  <a:off x="4828" y="172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489" name="Rectangle 1433"/>
                <p:cNvSpPr>
                  <a:spLocks noChangeAspect="1" noChangeArrowheads="1"/>
                </p:cNvSpPr>
                <p:nvPr/>
              </p:nvSpPr>
              <p:spPr bwMode="auto">
                <a:xfrm>
                  <a:off x="4785" y="172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92" name="Group 1436"/>
              <p:cNvGrpSpPr>
                <a:grpSpLocks noChangeAspect="1"/>
              </p:cNvGrpSpPr>
              <p:nvPr/>
            </p:nvGrpSpPr>
            <p:grpSpPr bwMode="auto">
              <a:xfrm>
                <a:off x="0" y="2130"/>
                <a:ext cx="957" cy="403"/>
                <a:chOff x="0" y="2130"/>
                <a:chExt cx="957" cy="403"/>
              </a:xfrm>
            </p:grpSpPr>
            <p:sp>
              <p:nvSpPr>
                <p:cNvPr id="174335" name="Rectangle 1279"/>
                <p:cNvSpPr>
                  <a:spLocks noChangeAspect="1" noChangeArrowheads="1"/>
                </p:cNvSpPr>
                <p:nvPr/>
              </p:nvSpPr>
              <p:spPr bwMode="auto">
                <a:xfrm>
                  <a:off x="43"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IBM 3090</a:t>
                  </a:r>
                  <a:endParaRPr lang="en-US" altLang="en-US"/>
                </a:p>
              </p:txBody>
            </p:sp>
            <p:sp>
              <p:nvSpPr>
                <p:cNvPr id="174491" name="Rectangle 1435"/>
                <p:cNvSpPr>
                  <a:spLocks noChangeAspect="1" noChangeArrowheads="1"/>
                </p:cNvSpPr>
                <p:nvPr/>
              </p:nvSpPr>
              <p:spPr bwMode="auto">
                <a:xfrm>
                  <a:off x="0"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94" name="Group 1438"/>
              <p:cNvGrpSpPr>
                <a:grpSpLocks noChangeAspect="1"/>
              </p:cNvGrpSpPr>
              <p:nvPr/>
            </p:nvGrpSpPr>
            <p:grpSpPr bwMode="auto">
              <a:xfrm>
                <a:off x="957" y="2130"/>
                <a:ext cx="957" cy="403"/>
                <a:chOff x="957" y="2130"/>
                <a:chExt cx="957" cy="403"/>
              </a:xfrm>
            </p:grpSpPr>
            <p:sp>
              <p:nvSpPr>
                <p:cNvPr id="174336" name="Rectangle 1280"/>
                <p:cNvSpPr>
                  <a:spLocks noChangeAspect="1" noChangeArrowheads="1"/>
                </p:cNvSpPr>
                <p:nvPr/>
              </p:nvSpPr>
              <p:spPr bwMode="auto">
                <a:xfrm>
                  <a:off x="1000"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Mainframe</a:t>
                  </a:r>
                </a:p>
              </p:txBody>
            </p:sp>
            <p:sp>
              <p:nvSpPr>
                <p:cNvPr id="174493" name="Rectangle 1437"/>
                <p:cNvSpPr>
                  <a:spLocks noChangeAspect="1" noChangeArrowheads="1"/>
                </p:cNvSpPr>
                <p:nvPr/>
              </p:nvSpPr>
              <p:spPr bwMode="auto">
                <a:xfrm>
                  <a:off x="957"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96" name="Group 1440"/>
              <p:cNvGrpSpPr>
                <a:grpSpLocks noChangeAspect="1"/>
              </p:cNvGrpSpPr>
              <p:nvPr/>
            </p:nvGrpSpPr>
            <p:grpSpPr bwMode="auto">
              <a:xfrm>
                <a:off x="1914" y="2130"/>
                <a:ext cx="957" cy="403"/>
                <a:chOff x="1914" y="2130"/>
                <a:chExt cx="957" cy="403"/>
              </a:xfrm>
            </p:grpSpPr>
            <p:sp>
              <p:nvSpPr>
                <p:cNvPr id="174337" name="Rectangle 1281"/>
                <p:cNvSpPr>
                  <a:spLocks noChangeAspect="1" noChangeArrowheads="1"/>
                </p:cNvSpPr>
                <p:nvPr/>
              </p:nvSpPr>
              <p:spPr bwMode="auto">
                <a:xfrm>
                  <a:off x="1957"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1985</a:t>
                  </a:r>
                </a:p>
              </p:txBody>
            </p:sp>
            <p:sp>
              <p:nvSpPr>
                <p:cNvPr id="174495" name="Rectangle 1439"/>
                <p:cNvSpPr>
                  <a:spLocks noChangeAspect="1" noChangeArrowheads="1"/>
                </p:cNvSpPr>
                <p:nvPr/>
              </p:nvSpPr>
              <p:spPr bwMode="auto">
                <a:xfrm>
                  <a:off x="1914"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498" name="Group 1442"/>
              <p:cNvGrpSpPr>
                <a:grpSpLocks noChangeAspect="1"/>
              </p:cNvGrpSpPr>
              <p:nvPr/>
            </p:nvGrpSpPr>
            <p:grpSpPr bwMode="auto">
              <a:xfrm>
                <a:off x="2871" y="2130"/>
                <a:ext cx="957" cy="403"/>
                <a:chOff x="2871" y="2130"/>
                <a:chExt cx="957" cy="403"/>
              </a:xfrm>
            </p:grpSpPr>
            <p:sp>
              <p:nvSpPr>
                <p:cNvPr id="174338" name="Rectangle 1282"/>
                <p:cNvSpPr>
                  <a:spLocks noChangeAspect="1" noChangeArrowheads="1"/>
                </p:cNvSpPr>
                <p:nvPr/>
              </p:nvSpPr>
              <p:spPr bwMode="auto">
                <a:xfrm>
                  <a:off x="2914"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128 to 256 KB</a:t>
                  </a:r>
                  <a:endParaRPr lang="en-US" altLang="en-US"/>
                </a:p>
              </p:txBody>
            </p:sp>
            <p:sp>
              <p:nvSpPr>
                <p:cNvPr id="174497" name="Rectangle 1441"/>
                <p:cNvSpPr>
                  <a:spLocks noChangeAspect="1" noChangeArrowheads="1"/>
                </p:cNvSpPr>
                <p:nvPr/>
              </p:nvSpPr>
              <p:spPr bwMode="auto">
                <a:xfrm>
                  <a:off x="2871"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00" name="Group 1444"/>
              <p:cNvGrpSpPr>
                <a:grpSpLocks noChangeAspect="1"/>
              </p:cNvGrpSpPr>
              <p:nvPr/>
            </p:nvGrpSpPr>
            <p:grpSpPr bwMode="auto">
              <a:xfrm>
                <a:off x="3828" y="2130"/>
                <a:ext cx="957" cy="403"/>
                <a:chOff x="3828" y="2130"/>
                <a:chExt cx="957" cy="403"/>
              </a:xfrm>
            </p:grpSpPr>
            <p:sp>
              <p:nvSpPr>
                <p:cNvPr id="174339" name="Rectangle 1283"/>
                <p:cNvSpPr>
                  <a:spLocks noChangeAspect="1" noChangeArrowheads="1"/>
                </p:cNvSpPr>
                <p:nvPr/>
              </p:nvSpPr>
              <p:spPr bwMode="auto">
                <a:xfrm>
                  <a:off x="3871"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499" name="Rectangle 1443"/>
                <p:cNvSpPr>
                  <a:spLocks noChangeAspect="1" noChangeArrowheads="1"/>
                </p:cNvSpPr>
                <p:nvPr/>
              </p:nvSpPr>
              <p:spPr bwMode="auto">
                <a:xfrm>
                  <a:off x="3828"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02" name="Group 1446"/>
              <p:cNvGrpSpPr>
                <a:grpSpLocks noChangeAspect="1"/>
              </p:cNvGrpSpPr>
              <p:nvPr/>
            </p:nvGrpSpPr>
            <p:grpSpPr bwMode="auto">
              <a:xfrm>
                <a:off x="4785" y="2130"/>
                <a:ext cx="957" cy="403"/>
                <a:chOff x="4785" y="2130"/>
                <a:chExt cx="957" cy="403"/>
              </a:xfrm>
            </p:grpSpPr>
            <p:sp>
              <p:nvSpPr>
                <p:cNvPr id="174340" name="Rectangle 1284"/>
                <p:cNvSpPr>
                  <a:spLocks noChangeAspect="1" noChangeArrowheads="1"/>
                </p:cNvSpPr>
                <p:nvPr/>
              </p:nvSpPr>
              <p:spPr bwMode="auto">
                <a:xfrm>
                  <a:off x="4828" y="213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501" name="Rectangle 1445"/>
                <p:cNvSpPr>
                  <a:spLocks noChangeAspect="1" noChangeArrowheads="1"/>
                </p:cNvSpPr>
                <p:nvPr/>
              </p:nvSpPr>
              <p:spPr bwMode="auto">
                <a:xfrm>
                  <a:off x="4785" y="213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04" name="Group 1448"/>
              <p:cNvGrpSpPr>
                <a:grpSpLocks noChangeAspect="1"/>
              </p:cNvGrpSpPr>
              <p:nvPr/>
            </p:nvGrpSpPr>
            <p:grpSpPr bwMode="auto">
              <a:xfrm>
                <a:off x="0" y="2533"/>
                <a:ext cx="957" cy="403"/>
                <a:chOff x="0" y="2533"/>
                <a:chExt cx="957" cy="403"/>
              </a:xfrm>
            </p:grpSpPr>
            <p:sp>
              <p:nvSpPr>
                <p:cNvPr id="174341" name="Rectangle 1285"/>
                <p:cNvSpPr>
                  <a:spLocks noChangeAspect="1" noChangeArrowheads="1"/>
                </p:cNvSpPr>
                <p:nvPr/>
              </p:nvSpPr>
              <p:spPr bwMode="auto">
                <a:xfrm>
                  <a:off x="43"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Intel 80486</a:t>
                  </a:r>
                  <a:endParaRPr lang="en-US" altLang="en-US"/>
                </a:p>
              </p:txBody>
            </p:sp>
            <p:sp>
              <p:nvSpPr>
                <p:cNvPr id="174503" name="Rectangle 1447"/>
                <p:cNvSpPr>
                  <a:spLocks noChangeAspect="1" noChangeArrowheads="1"/>
                </p:cNvSpPr>
                <p:nvPr/>
              </p:nvSpPr>
              <p:spPr bwMode="auto">
                <a:xfrm>
                  <a:off x="0"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06" name="Group 1450"/>
              <p:cNvGrpSpPr>
                <a:grpSpLocks noChangeAspect="1"/>
              </p:cNvGrpSpPr>
              <p:nvPr/>
            </p:nvGrpSpPr>
            <p:grpSpPr bwMode="auto">
              <a:xfrm>
                <a:off x="957" y="2533"/>
                <a:ext cx="957" cy="403"/>
                <a:chOff x="957" y="2533"/>
                <a:chExt cx="957" cy="403"/>
              </a:xfrm>
            </p:grpSpPr>
            <p:sp>
              <p:nvSpPr>
                <p:cNvPr id="174342" name="Rectangle 1286"/>
                <p:cNvSpPr>
                  <a:spLocks noChangeAspect="1" noChangeArrowheads="1"/>
                </p:cNvSpPr>
                <p:nvPr/>
              </p:nvSpPr>
              <p:spPr bwMode="auto">
                <a:xfrm>
                  <a:off x="1000"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PC</a:t>
                  </a:r>
                </a:p>
              </p:txBody>
            </p:sp>
            <p:sp>
              <p:nvSpPr>
                <p:cNvPr id="174505" name="Rectangle 1449"/>
                <p:cNvSpPr>
                  <a:spLocks noChangeAspect="1" noChangeArrowheads="1"/>
                </p:cNvSpPr>
                <p:nvPr/>
              </p:nvSpPr>
              <p:spPr bwMode="auto">
                <a:xfrm>
                  <a:off x="957"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08" name="Group 1452"/>
              <p:cNvGrpSpPr>
                <a:grpSpLocks noChangeAspect="1"/>
              </p:cNvGrpSpPr>
              <p:nvPr/>
            </p:nvGrpSpPr>
            <p:grpSpPr bwMode="auto">
              <a:xfrm>
                <a:off x="1914" y="2533"/>
                <a:ext cx="957" cy="403"/>
                <a:chOff x="1914" y="2533"/>
                <a:chExt cx="957" cy="403"/>
              </a:xfrm>
            </p:grpSpPr>
            <p:sp>
              <p:nvSpPr>
                <p:cNvPr id="174343" name="Rectangle 1287"/>
                <p:cNvSpPr>
                  <a:spLocks noChangeAspect="1" noChangeArrowheads="1"/>
                </p:cNvSpPr>
                <p:nvPr/>
              </p:nvSpPr>
              <p:spPr bwMode="auto">
                <a:xfrm>
                  <a:off x="1957"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1989</a:t>
                  </a:r>
                </a:p>
              </p:txBody>
            </p:sp>
            <p:sp>
              <p:nvSpPr>
                <p:cNvPr id="174507" name="Rectangle 1451"/>
                <p:cNvSpPr>
                  <a:spLocks noChangeAspect="1" noChangeArrowheads="1"/>
                </p:cNvSpPr>
                <p:nvPr/>
              </p:nvSpPr>
              <p:spPr bwMode="auto">
                <a:xfrm>
                  <a:off x="1914"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10" name="Group 1454"/>
              <p:cNvGrpSpPr>
                <a:grpSpLocks noChangeAspect="1"/>
              </p:cNvGrpSpPr>
              <p:nvPr/>
            </p:nvGrpSpPr>
            <p:grpSpPr bwMode="auto">
              <a:xfrm>
                <a:off x="2871" y="2533"/>
                <a:ext cx="957" cy="403"/>
                <a:chOff x="2871" y="2533"/>
                <a:chExt cx="957" cy="403"/>
              </a:xfrm>
            </p:grpSpPr>
            <p:sp>
              <p:nvSpPr>
                <p:cNvPr id="174344" name="Rectangle 1288"/>
                <p:cNvSpPr>
                  <a:spLocks noChangeAspect="1" noChangeArrowheads="1"/>
                </p:cNvSpPr>
                <p:nvPr/>
              </p:nvSpPr>
              <p:spPr bwMode="auto">
                <a:xfrm>
                  <a:off x="2914"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8 KB</a:t>
                  </a:r>
                  <a:endParaRPr lang="en-US" altLang="en-US"/>
                </a:p>
              </p:txBody>
            </p:sp>
            <p:sp>
              <p:nvSpPr>
                <p:cNvPr id="174509" name="Rectangle 1453"/>
                <p:cNvSpPr>
                  <a:spLocks noChangeAspect="1" noChangeArrowheads="1"/>
                </p:cNvSpPr>
                <p:nvPr/>
              </p:nvSpPr>
              <p:spPr bwMode="auto">
                <a:xfrm>
                  <a:off x="2871"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12" name="Group 1456"/>
              <p:cNvGrpSpPr>
                <a:grpSpLocks noChangeAspect="1"/>
              </p:cNvGrpSpPr>
              <p:nvPr/>
            </p:nvGrpSpPr>
            <p:grpSpPr bwMode="auto">
              <a:xfrm>
                <a:off x="3828" y="2533"/>
                <a:ext cx="957" cy="403"/>
                <a:chOff x="3828" y="2533"/>
                <a:chExt cx="957" cy="403"/>
              </a:xfrm>
            </p:grpSpPr>
            <p:sp>
              <p:nvSpPr>
                <p:cNvPr id="174345" name="Rectangle 1289"/>
                <p:cNvSpPr>
                  <a:spLocks noChangeAspect="1" noChangeArrowheads="1"/>
                </p:cNvSpPr>
                <p:nvPr/>
              </p:nvSpPr>
              <p:spPr bwMode="auto">
                <a:xfrm>
                  <a:off x="3871"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511" name="Rectangle 1455"/>
                <p:cNvSpPr>
                  <a:spLocks noChangeAspect="1" noChangeArrowheads="1"/>
                </p:cNvSpPr>
                <p:nvPr/>
              </p:nvSpPr>
              <p:spPr bwMode="auto">
                <a:xfrm>
                  <a:off x="3828"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14" name="Group 1458"/>
              <p:cNvGrpSpPr>
                <a:grpSpLocks noChangeAspect="1"/>
              </p:cNvGrpSpPr>
              <p:nvPr/>
            </p:nvGrpSpPr>
            <p:grpSpPr bwMode="auto">
              <a:xfrm>
                <a:off x="4785" y="2533"/>
                <a:ext cx="957" cy="403"/>
                <a:chOff x="4785" y="2533"/>
                <a:chExt cx="957" cy="403"/>
              </a:xfrm>
            </p:grpSpPr>
            <p:sp>
              <p:nvSpPr>
                <p:cNvPr id="174346" name="Rectangle 1290"/>
                <p:cNvSpPr>
                  <a:spLocks noChangeAspect="1" noChangeArrowheads="1"/>
                </p:cNvSpPr>
                <p:nvPr/>
              </p:nvSpPr>
              <p:spPr bwMode="auto">
                <a:xfrm>
                  <a:off x="4828" y="2533"/>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513" name="Rectangle 1457"/>
                <p:cNvSpPr>
                  <a:spLocks noChangeAspect="1" noChangeArrowheads="1"/>
                </p:cNvSpPr>
                <p:nvPr/>
              </p:nvSpPr>
              <p:spPr bwMode="auto">
                <a:xfrm>
                  <a:off x="4785" y="2533"/>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16" name="Group 1460"/>
              <p:cNvGrpSpPr>
                <a:grpSpLocks noChangeAspect="1"/>
              </p:cNvGrpSpPr>
              <p:nvPr/>
            </p:nvGrpSpPr>
            <p:grpSpPr bwMode="auto">
              <a:xfrm>
                <a:off x="0" y="2936"/>
                <a:ext cx="957" cy="403"/>
                <a:chOff x="0" y="2936"/>
                <a:chExt cx="957" cy="403"/>
              </a:xfrm>
            </p:grpSpPr>
            <p:sp>
              <p:nvSpPr>
                <p:cNvPr id="174347" name="Rectangle 1291"/>
                <p:cNvSpPr>
                  <a:spLocks noChangeAspect="1" noChangeArrowheads="1"/>
                </p:cNvSpPr>
                <p:nvPr/>
              </p:nvSpPr>
              <p:spPr bwMode="auto">
                <a:xfrm>
                  <a:off x="43"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Pentium</a:t>
                  </a:r>
                </a:p>
              </p:txBody>
            </p:sp>
            <p:sp>
              <p:nvSpPr>
                <p:cNvPr id="174515" name="Rectangle 1459"/>
                <p:cNvSpPr>
                  <a:spLocks noChangeAspect="1" noChangeArrowheads="1"/>
                </p:cNvSpPr>
                <p:nvPr/>
              </p:nvSpPr>
              <p:spPr bwMode="auto">
                <a:xfrm>
                  <a:off x="0"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18" name="Group 1462"/>
              <p:cNvGrpSpPr>
                <a:grpSpLocks noChangeAspect="1"/>
              </p:cNvGrpSpPr>
              <p:nvPr/>
            </p:nvGrpSpPr>
            <p:grpSpPr bwMode="auto">
              <a:xfrm>
                <a:off x="957" y="2936"/>
                <a:ext cx="957" cy="403"/>
                <a:chOff x="957" y="2936"/>
                <a:chExt cx="957" cy="403"/>
              </a:xfrm>
            </p:grpSpPr>
            <p:sp>
              <p:nvSpPr>
                <p:cNvPr id="174348" name="Rectangle 1292"/>
                <p:cNvSpPr>
                  <a:spLocks noChangeAspect="1" noChangeArrowheads="1"/>
                </p:cNvSpPr>
                <p:nvPr/>
              </p:nvSpPr>
              <p:spPr bwMode="auto">
                <a:xfrm>
                  <a:off x="1000"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PC</a:t>
                  </a:r>
                </a:p>
              </p:txBody>
            </p:sp>
            <p:sp>
              <p:nvSpPr>
                <p:cNvPr id="174517" name="Rectangle 1461"/>
                <p:cNvSpPr>
                  <a:spLocks noChangeAspect="1" noChangeArrowheads="1"/>
                </p:cNvSpPr>
                <p:nvPr/>
              </p:nvSpPr>
              <p:spPr bwMode="auto">
                <a:xfrm>
                  <a:off x="957"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20" name="Group 1464"/>
              <p:cNvGrpSpPr>
                <a:grpSpLocks noChangeAspect="1"/>
              </p:cNvGrpSpPr>
              <p:nvPr/>
            </p:nvGrpSpPr>
            <p:grpSpPr bwMode="auto">
              <a:xfrm>
                <a:off x="1914" y="2936"/>
                <a:ext cx="957" cy="403"/>
                <a:chOff x="1914" y="2936"/>
                <a:chExt cx="957" cy="403"/>
              </a:xfrm>
            </p:grpSpPr>
            <p:sp>
              <p:nvSpPr>
                <p:cNvPr id="174349" name="Rectangle 1293"/>
                <p:cNvSpPr>
                  <a:spLocks noChangeAspect="1" noChangeArrowheads="1"/>
                </p:cNvSpPr>
                <p:nvPr/>
              </p:nvSpPr>
              <p:spPr bwMode="auto">
                <a:xfrm>
                  <a:off x="1957"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1993</a:t>
                  </a:r>
                </a:p>
              </p:txBody>
            </p:sp>
            <p:sp>
              <p:nvSpPr>
                <p:cNvPr id="174519" name="Rectangle 1463"/>
                <p:cNvSpPr>
                  <a:spLocks noChangeAspect="1" noChangeArrowheads="1"/>
                </p:cNvSpPr>
                <p:nvPr/>
              </p:nvSpPr>
              <p:spPr bwMode="auto">
                <a:xfrm>
                  <a:off x="1914"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22" name="Group 1466"/>
              <p:cNvGrpSpPr>
                <a:grpSpLocks noChangeAspect="1"/>
              </p:cNvGrpSpPr>
              <p:nvPr/>
            </p:nvGrpSpPr>
            <p:grpSpPr bwMode="auto">
              <a:xfrm>
                <a:off x="2871" y="2936"/>
                <a:ext cx="957" cy="403"/>
                <a:chOff x="2871" y="2936"/>
                <a:chExt cx="957" cy="403"/>
              </a:xfrm>
            </p:grpSpPr>
            <p:sp>
              <p:nvSpPr>
                <p:cNvPr id="174350" name="Rectangle 1294"/>
                <p:cNvSpPr>
                  <a:spLocks noChangeAspect="1" noChangeArrowheads="1"/>
                </p:cNvSpPr>
                <p:nvPr/>
              </p:nvSpPr>
              <p:spPr bwMode="auto">
                <a:xfrm>
                  <a:off x="2914"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8 KB/8 KB</a:t>
                  </a:r>
                  <a:endParaRPr lang="en-US" altLang="en-US"/>
                </a:p>
              </p:txBody>
            </p:sp>
            <p:sp>
              <p:nvSpPr>
                <p:cNvPr id="174521" name="Rectangle 1465"/>
                <p:cNvSpPr>
                  <a:spLocks noChangeAspect="1" noChangeArrowheads="1"/>
                </p:cNvSpPr>
                <p:nvPr/>
              </p:nvSpPr>
              <p:spPr bwMode="auto">
                <a:xfrm>
                  <a:off x="2871"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24" name="Group 1468"/>
              <p:cNvGrpSpPr>
                <a:grpSpLocks noChangeAspect="1"/>
              </p:cNvGrpSpPr>
              <p:nvPr/>
            </p:nvGrpSpPr>
            <p:grpSpPr bwMode="auto">
              <a:xfrm>
                <a:off x="3828" y="2936"/>
                <a:ext cx="957" cy="403"/>
                <a:chOff x="3828" y="2936"/>
                <a:chExt cx="957" cy="403"/>
              </a:xfrm>
            </p:grpSpPr>
            <p:sp>
              <p:nvSpPr>
                <p:cNvPr id="174351" name="Rectangle 1295"/>
                <p:cNvSpPr>
                  <a:spLocks noChangeAspect="1" noChangeArrowheads="1"/>
                </p:cNvSpPr>
                <p:nvPr/>
              </p:nvSpPr>
              <p:spPr bwMode="auto">
                <a:xfrm>
                  <a:off x="3871"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256 to 512 KB</a:t>
                  </a:r>
                  <a:endParaRPr lang="en-US" altLang="en-US"/>
                </a:p>
              </p:txBody>
            </p:sp>
            <p:sp>
              <p:nvSpPr>
                <p:cNvPr id="174523" name="Rectangle 1467"/>
                <p:cNvSpPr>
                  <a:spLocks noChangeAspect="1" noChangeArrowheads="1"/>
                </p:cNvSpPr>
                <p:nvPr/>
              </p:nvSpPr>
              <p:spPr bwMode="auto">
                <a:xfrm>
                  <a:off x="3828"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26" name="Group 1470"/>
              <p:cNvGrpSpPr>
                <a:grpSpLocks noChangeAspect="1"/>
              </p:cNvGrpSpPr>
              <p:nvPr/>
            </p:nvGrpSpPr>
            <p:grpSpPr bwMode="auto">
              <a:xfrm>
                <a:off x="4785" y="2936"/>
                <a:ext cx="957" cy="403"/>
                <a:chOff x="4785" y="2936"/>
                <a:chExt cx="957" cy="403"/>
              </a:xfrm>
            </p:grpSpPr>
            <p:sp>
              <p:nvSpPr>
                <p:cNvPr id="174352" name="Rectangle 1296"/>
                <p:cNvSpPr>
                  <a:spLocks noChangeAspect="1" noChangeArrowheads="1"/>
                </p:cNvSpPr>
                <p:nvPr/>
              </p:nvSpPr>
              <p:spPr bwMode="auto">
                <a:xfrm>
                  <a:off x="4828" y="2936"/>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525" name="Rectangle 1469"/>
                <p:cNvSpPr>
                  <a:spLocks noChangeAspect="1" noChangeArrowheads="1"/>
                </p:cNvSpPr>
                <p:nvPr/>
              </p:nvSpPr>
              <p:spPr bwMode="auto">
                <a:xfrm>
                  <a:off x="4785" y="2936"/>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28" name="Group 1472"/>
              <p:cNvGrpSpPr>
                <a:grpSpLocks noChangeAspect="1"/>
              </p:cNvGrpSpPr>
              <p:nvPr/>
            </p:nvGrpSpPr>
            <p:grpSpPr bwMode="auto">
              <a:xfrm>
                <a:off x="0" y="3339"/>
                <a:ext cx="957" cy="403"/>
                <a:chOff x="0" y="3339"/>
                <a:chExt cx="957" cy="403"/>
              </a:xfrm>
            </p:grpSpPr>
            <p:sp>
              <p:nvSpPr>
                <p:cNvPr id="174353" name="Rectangle 1297"/>
                <p:cNvSpPr>
                  <a:spLocks noChangeAspect="1" noChangeArrowheads="1"/>
                </p:cNvSpPr>
                <p:nvPr/>
              </p:nvSpPr>
              <p:spPr bwMode="auto">
                <a:xfrm>
                  <a:off x="43"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PowerPC 601</a:t>
                  </a:r>
                </a:p>
              </p:txBody>
            </p:sp>
            <p:sp>
              <p:nvSpPr>
                <p:cNvPr id="174527" name="Rectangle 1471"/>
                <p:cNvSpPr>
                  <a:spLocks noChangeAspect="1" noChangeArrowheads="1"/>
                </p:cNvSpPr>
                <p:nvPr/>
              </p:nvSpPr>
              <p:spPr bwMode="auto">
                <a:xfrm>
                  <a:off x="0"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30" name="Group 1474"/>
              <p:cNvGrpSpPr>
                <a:grpSpLocks noChangeAspect="1"/>
              </p:cNvGrpSpPr>
              <p:nvPr/>
            </p:nvGrpSpPr>
            <p:grpSpPr bwMode="auto">
              <a:xfrm>
                <a:off x="957" y="3339"/>
                <a:ext cx="957" cy="403"/>
                <a:chOff x="957" y="3339"/>
                <a:chExt cx="957" cy="403"/>
              </a:xfrm>
            </p:grpSpPr>
            <p:sp>
              <p:nvSpPr>
                <p:cNvPr id="174354" name="Rectangle 1298"/>
                <p:cNvSpPr>
                  <a:spLocks noChangeAspect="1" noChangeArrowheads="1"/>
                </p:cNvSpPr>
                <p:nvPr/>
              </p:nvSpPr>
              <p:spPr bwMode="auto">
                <a:xfrm>
                  <a:off x="1000"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PC</a:t>
                  </a:r>
                </a:p>
              </p:txBody>
            </p:sp>
            <p:sp>
              <p:nvSpPr>
                <p:cNvPr id="174529" name="Rectangle 1473"/>
                <p:cNvSpPr>
                  <a:spLocks noChangeAspect="1" noChangeArrowheads="1"/>
                </p:cNvSpPr>
                <p:nvPr/>
              </p:nvSpPr>
              <p:spPr bwMode="auto">
                <a:xfrm>
                  <a:off x="957"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32" name="Group 1476"/>
              <p:cNvGrpSpPr>
                <a:grpSpLocks noChangeAspect="1"/>
              </p:cNvGrpSpPr>
              <p:nvPr/>
            </p:nvGrpSpPr>
            <p:grpSpPr bwMode="auto">
              <a:xfrm>
                <a:off x="1914" y="3339"/>
                <a:ext cx="957" cy="403"/>
                <a:chOff x="1914" y="3339"/>
                <a:chExt cx="957" cy="403"/>
              </a:xfrm>
            </p:grpSpPr>
            <p:sp>
              <p:nvSpPr>
                <p:cNvPr id="174355" name="Rectangle 1299"/>
                <p:cNvSpPr>
                  <a:spLocks noChangeAspect="1" noChangeArrowheads="1"/>
                </p:cNvSpPr>
                <p:nvPr/>
              </p:nvSpPr>
              <p:spPr bwMode="auto">
                <a:xfrm>
                  <a:off x="1957"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1993</a:t>
                  </a:r>
                </a:p>
              </p:txBody>
            </p:sp>
            <p:sp>
              <p:nvSpPr>
                <p:cNvPr id="174531" name="Rectangle 1475"/>
                <p:cNvSpPr>
                  <a:spLocks noChangeAspect="1" noChangeArrowheads="1"/>
                </p:cNvSpPr>
                <p:nvPr/>
              </p:nvSpPr>
              <p:spPr bwMode="auto">
                <a:xfrm>
                  <a:off x="1914"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34" name="Group 1478"/>
              <p:cNvGrpSpPr>
                <a:grpSpLocks noChangeAspect="1"/>
              </p:cNvGrpSpPr>
              <p:nvPr/>
            </p:nvGrpSpPr>
            <p:grpSpPr bwMode="auto">
              <a:xfrm>
                <a:off x="2871" y="3339"/>
                <a:ext cx="957" cy="403"/>
                <a:chOff x="2871" y="3339"/>
                <a:chExt cx="957" cy="403"/>
              </a:xfrm>
            </p:grpSpPr>
            <p:sp>
              <p:nvSpPr>
                <p:cNvPr id="174356" name="Rectangle 1300"/>
                <p:cNvSpPr>
                  <a:spLocks noChangeAspect="1" noChangeArrowheads="1"/>
                </p:cNvSpPr>
                <p:nvPr/>
              </p:nvSpPr>
              <p:spPr bwMode="auto">
                <a:xfrm>
                  <a:off x="2914"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32 KB</a:t>
                  </a:r>
                  <a:endParaRPr lang="en-US" altLang="en-US"/>
                </a:p>
              </p:txBody>
            </p:sp>
            <p:sp>
              <p:nvSpPr>
                <p:cNvPr id="174533" name="Rectangle 1477"/>
                <p:cNvSpPr>
                  <a:spLocks noChangeAspect="1" noChangeArrowheads="1"/>
                </p:cNvSpPr>
                <p:nvPr/>
              </p:nvSpPr>
              <p:spPr bwMode="auto">
                <a:xfrm>
                  <a:off x="2871"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36" name="Group 1480"/>
              <p:cNvGrpSpPr>
                <a:grpSpLocks noChangeAspect="1"/>
              </p:cNvGrpSpPr>
              <p:nvPr/>
            </p:nvGrpSpPr>
            <p:grpSpPr bwMode="auto">
              <a:xfrm>
                <a:off x="3828" y="3339"/>
                <a:ext cx="957" cy="403"/>
                <a:chOff x="3828" y="3339"/>
                <a:chExt cx="957" cy="403"/>
              </a:xfrm>
            </p:grpSpPr>
            <p:sp>
              <p:nvSpPr>
                <p:cNvPr id="174357" name="Rectangle 1301"/>
                <p:cNvSpPr>
                  <a:spLocks noChangeAspect="1" noChangeArrowheads="1"/>
                </p:cNvSpPr>
                <p:nvPr/>
              </p:nvSpPr>
              <p:spPr bwMode="auto">
                <a:xfrm>
                  <a:off x="3871"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p>
              </p:txBody>
            </p:sp>
            <p:sp>
              <p:nvSpPr>
                <p:cNvPr id="174535" name="Rectangle 1479"/>
                <p:cNvSpPr>
                  <a:spLocks noChangeAspect="1" noChangeArrowheads="1"/>
                </p:cNvSpPr>
                <p:nvPr/>
              </p:nvSpPr>
              <p:spPr bwMode="auto">
                <a:xfrm>
                  <a:off x="3828"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38" name="Group 1482"/>
              <p:cNvGrpSpPr>
                <a:grpSpLocks noChangeAspect="1"/>
              </p:cNvGrpSpPr>
              <p:nvPr/>
            </p:nvGrpSpPr>
            <p:grpSpPr bwMode="auto">
              <a:xfrm>
                <a:off x="4785" y="3339"/>
                <a:ext cx="957" cy="403"/>
                <a:chOff x="4785" y="3339"/>
                <a:chExt cx="957" cy="403"/>
              </a:xfrm>
            </p:grpSpPr>
            <p:sp>
              <p:nvSpPr>
                <p:cNvPr id="174358" name="Rectangle 1302"/>
                <p:cNvSpPr>
                  <a:spLocks noChangeAspect="1" noChangeArrowheads="1"/>
                </p:cNvSpPr>
                <p:nvPr/>
              </p:nvSpPr>
              <p:spPr bwMode="auto">
                <a:xfrm>
                  <a:off x="4828" y="3339"/>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537" name="Rectangle 1481"/>
                <p:cNvSpPr>
                  <a:spLocks noChangeAspect="1" noChangeArrowheads="1"/>
                </p:cNvSpPr>
                <p:nvPr/>
              </p:nvSpPr>
              <p:spPr bwMode="auto">
                <a:xfrm>
                  <a:off x="4785" y="3339"/>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40" name="Group 1484"/>
              <p:cNvGrpSpPr>
                <a:grpSpLocks noChangeAspect="1"/>
              </p:cNvGrpSpPr>
              <p:nvPr/>
            </p:nvGrpSpPr>
            <p:grpSpPr bwMode="auto">
              <a:xfrm>
                <a:off x="0" y="3742"/>
                <a:ext cx="957" cy="403"/>
                <a:chOff x="0" y="3742"/>
                <a:chExt cx="957" cy="403"/>
              </a:xfrm>
            </p:grpSpPr>
            <p:sp>
              <p:nvSpPr>
                <p:cNvPr id="174359" name="Rectangle 1303"/>
                <p:cNvSpPr>
                  <a:spLocks noChangeAspect="1" noChangeArrowheads="1"/>
                </p:cNvSpPr>
                <p:nvPr/>
              </p:nvSpPr>
              <p:spPr bwMode="auto">
                <a:xfrm>
                  <a:off x="43"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PowerPC 620</a:t>
                  </a:r>
                </a:p>
              </p:txBody>
            </p:sp>
            <p:sp>
              <p:nvSpPr>
                <p:cNvPr id="174539" name="Rectangle 1483"/>
                <p:cNvSpPr>
                  <a:spLocks noChangeAspect="1" noChangeArrowheads="1"/>
                </p:cNvSpPr>
                <p:nvPr/>
              </p:nvSpPr>
              <p:spPr bwMode="auto">
                <a:xfrm>
                  <a:off x="0"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42" name="Group 1486"/>
              <p:cNvGrpSpPr>
                <a:grpSpLocks noChangeAspect="1"/>
              </p:cNvGrpSpPr>
              <p:nvPr/>
            </p:nvGrpSpPr>
            <p:grpSpPr bwMode="auto">
              <a:xfrm>
                <a:off x="957" y="3742"/>
                <a:ext cx="957" cy="403"/>
                <a:chOff x="957" y="3742"/>
                <a:chExt cx="957" cy="403"/>
              </a:xfrm>
            </p:grpSpPr>
            <p:sp>
              <p:nvSpPr>
                <p:cNvPr id="174360" name="Rectangle 1304"/>
                <p:cNvSpPr>
                  <a:spLocks noChangeAspect="1" noChangeArrowheads="1"/>
                </p:cNvSpPr>
                <p:nvPr/>
              </p:nvSpPr>
              <p:spPr bwMode="auto">
                <a:xfrm>
                  <a:off x="1000"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PC</a:t>
                  </a:r>
                  <a:endParaRPr lang="en-US" altLang="en-US"/>
                </a:p>
              </p:txBody>
            </p:sp>
            <p:sp>
              <p:nvSpPr>
                <p:cNvPr id="174541" name="Rectangle 1485"/>
                <p:cNvSpPr>
                  <a:spLocks noChangeAspect="1" noChangeArrowheads="1"/>
                </p:cNvSpPr>
                <p:nvPr/>
              </p:nvSpPr>
              <p:spPr bwMode="auto">
                <a:xfrm>
                  <a:off x="957"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44" name="Group 1488"/>
              <p:cNvGrpSpPr>
                <a:grpSpLocks noChangeAspect="1"/>
              </p:cNvGrpSpPr>
              <p:nvPr/>
            </p:nvGrpSpPr>
            <p:grpSpPr bwMode="auto">
              <a:xfrm>
                <a:off x="1914" y="3742"/>
                <a:ext cx="957" cy="403"/>
                <a:chOff x="1914" y="3742"/>
                <a:chExt cx="957" cy="403"/>
              </a:xfrm>
            </p:grpSpPr>
            <p:sp>
              <p:nvSpPr>
                <p:cNvPr id="174361" name="Rectangle 1305"/>
                <p:cNvSpPr>
                  <a:spLocks noChangeAspect="1" noChangeArrowheads="1"/>
                </p:cNvSpPr>
                <p:nvPr/>
              </p:nvSpPr>
              <p:spPr bwMode="auto">
                <a:xfrm>
                  <a:off x="1957"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1996</a:t>
                  </a:r>
                </a:p>
              </p:txBody>
            </p:sp>
            <p:sp>
              <p:nvSpPr>
                <p:cNvPr id="174543" name="Rectangle 1487"/>
                <p:cNvSpPr>
                  <a:spLocks noChangeAspect="1" noChangeArrowheads="1"/>
                </p:cNvSpPr>
                <p:nvPr/>
              </p:nvSpPr>
              <p:spPr bwMode="auto">
                <a:xfrm>
                  <a:off x="1914"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46" name="Group 1490"/>
              <p:cNvGrpSpPr>
                <a:grpSpLocks noChangeAspect="1"/>
              </p:cNvGrpSpPr>
              <p:nvPr/>
            </p:nvGrpSpPr>
            <p:grpSpPr bwMode="auto">
              <a:xfrm>
                <a:off x="2871" y="3742"/>
                <a:ext cx="957" cy="403"/>
                <a:chOff x="2871" y="3742"/>
                <a:chExt cx="957" cy="403"/>
              </a:xfrm>
            </p:grpSpPr>
            <p:sp>
              <p:nvSpPr>
                <p:cNvPr id="174362" name="Rectangle 1306"/>
                <p:cNvSpPr>
                  <a:spLocks noChangeAspect="1" noChangeArrowheads="1"/>
                </p:cNvSpPr>
                <p:nvPr/>
              </p:nvSpPr>
              <p:spPr bwMode="auto">
                <a:xfrm>
                  <a:off x="2914"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32 KB/32 KB</a:t>
                  </a:r>
                </a:p>
              </p:txBody>
            </p:sp>
            <p:sp>
              <p:nvSpPr>
                <p:cNvPr id="174545" name="Rectangle 1489"/>
                <p:cNvSpPr>
                  <a:spLocks noChangeAspect="1" noChangeArrowheads="1"/>
                </p:cNvSpPr>
                <p:nvPr/>
              </p:nvSpPr>
              <p:spPr bwMode="auto">
                <a:xfrm>
                  <a:off x="2871"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48" name="Group 1492"/>
              <p:cNvGrpSpPr>
                <a:grpSpLocks noChangeAspect="1"/>
              </p:cNvGrpSpPr>
              <p:nvPr/>
            </p:nvGrpSpPr>
            <p:grpSpPr bwMode="auto">
              <a:xfrm>
                <a:off x="3828" y="3742"/>
                <a:ext cx="957" cy="403"/>
                <a:chOff x="3828" y="3742"/>
                <a:chExt cx="957" cy="403"/>
              </a:xfrm>
            </p:grpSpPr>
            <p:sp>
              <p:nvSpPr>
                <p:cNvPr id="174363" name="Rectangle 1307"/>
                <p:cNvSpPr>
                  <a:spLocks noChangeAspect="1" noChangeArrowheads="1"/>
                </p:cNvSpPr>
                <p:nvPr/>
              </p:nvSpPr>
              <p:spPr bwMode="auto">
                <a:xfrm>
                  <a:off x="3871"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547" name="Rectangle 1491"/>
                <p:cNvSpPr>
                  <a:spLocks noChangeAspect="1" noChangeArrowheads="1"/>
                </p:cNvSpPr>
                <p:nvPr/>
              </p:nvSpPr>
              <p:spPr bwMode="auto">
                <a:xfrm>
                  <a:off x="3828"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50" name="Group 1494"/>
              <p:cNvGrpSpPr>
                <a:grpSpLocks noChangeAspect="1"/>
              </p:cNvGrpSpPr>
              <p:nvPr/>
            </p:nvGrpSpPr>
            <p:grpSpPr bwMode="auto">
              <a:xfrm>
                <a:off x="4785" y="3742"/>
                <a:ext cx="957" cy="403"/>
                <a:chOff x="4785" y="3742"/>
                <a:chExt cx="957" cy="403"/>
              </a:xfrm>
            </p:grpSpPr>
            <p:sp>
              <p:nvSpPr>
                <p:cNvPr id="174364" name="Rectangle 1308"/>
                <p:cNvSpPr>
                  <a:spLocks noChangeAspect="1" noChangeArrowheads="1"/>
                </p:cNvSpPr>
                <p:nvPr/>
              </p:nvSpPr>
              <p:spPr bwMode="auto">
                <a:xfrm>
                  <a:off x="4828" y="3742"/>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549" name="Rectangle 1493"/>
                <p:cNvSpPr>
                  <a:spLocks noChangeAspect="1" noChangeArrowheads="1"/>
                </p:cNvSpPr>
                <p:nvPr/>
              </p:nvSpPr>
              <p:spPr bwMode="auto">
                <a:xfrm>
                  <a:off x="4785" y="3742"/>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52" name="Group 1496"/>
              <p:cNvGrpSpPr>
                <a:grpSpLocks noChangeAspect="1"/>
              </p:cNvGrpSpPr>
              <p:nvPr/>
            </p:nvGrpSpPr>
            <p:grpSpPr bwMode="auto">
              <a:xfrm>
                <a:off x="0" y="4145"/>
                <a:ext cx="957" cy="403"/>
                <a:chOff x="0" y="4145"/>
                <a:chExt cx="957" cy="403"/>
              </a:xfrm>
            </p:grpSpPr>
            <p:sp>
              <p:nvSpPr>
                <p:cNvPr id="174365" name="Rectangle 1309"/>
                <p:cNvSpPr>
                  <a:spLocks noChangeAspect="1" noChangeArrowheads="1"/>
                </p:cNvSpPr>
                <p:nvPr/>
              </p:nvSpPr>
              <p:spPr bwMode="auto">
                <a:xfrm>
                  <a:off x="43"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PowerPC G4</a:t>
                  </a:r>
                  <a:endParaRPr lang="en-US" altLang="en-US"/>
                </a:p>
              </p:txBody>
            </p:sp>
            <p:sp>
              <p:nvSpPr>
                <p:cNvPr id="174551" name="Rectangle 1495"/>
                <p:cNvSpPr>
                  <a:spLocks noChangeAspect="1" noChangeArrowheads="1"/>
                </p:cNvSpPr>
                <p:nvPr/>
              </p:nvSpPr>
              <p:spPr bwMode="auto">
                <a:xfrm>
                  <a:off x="0"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54" name="Group 1498"/>
              <p:cNvGrpSpPr>
                <a:grpSpLocks noChangeAspect="1"/>
              </p:cNvGrpSpPr>
              <p:nvPr/>
            </p:nvGrpSpPr>
            <p:grpSpPr bwMode="auto">
              <a:xfrm>
                <a:off x="957" y="4145"/>
                <a:ext cx="957" cy="403"/>
                <a:chOff x="957" y="4145"/>
                <a:chExt cx="957" cy="403"/>
              </a:xfrm>
            </p:grpSpPr>
            <p:sp>
              <p:nvSpPr>
                <p:cNvPr id="174366" name="Rectangle 1310"/>
                <p:cNvSpPr>
                  <a:spLocks noChangeAspect="1" noChangeArrowheads="1"/>
                </p:cNvSpPr>
                <p:nvPr/>
              </p:nvSpPr>
              <p:spPr bwMode="auto">
                <a:xfrm>
                  <a:off x="1000"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PC/server</a:t>
                  </a:r>
                  <a:endParaRPr lang="en-US" altLang="en-US"/>
                </a:p>
              </p:txBody>
            </p:sp>
            <p:sp>
              <p:nvSpPr>
                <p:cNvPr id="174553" name="Rectangle 1497"/>
                <p:cNvSpPr>
                  <a:spLocks noChangeAspect="1" noChangeArrowheads="1"/>
                </p:cNvSpPr>
                <p:nvPr/>
              </p:nvSpPr>
              <p:spPr bwMode="auto">
                <a:xfrm>
                  <a:off x="957"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56" name="Group 1500"/>
              <p:cNvGrpSpPr>
                <a:grpSpLocks noChangeAspect="1"/>
              </p:cNvGrpSpPr>
              <p:nvPr/>
            </p:nvGrpSpPr>
            <p:grpSpPr bwMode="auto">
              <a:xfrm>
                <a:off x="1914" y="4145"/>
                <a:ext cx="957" cy="403"/>
                <a:chOff x="1914" y="4145"/>
                <a:chExt cx="957" cy="403"/>
              </a:xfrm>
            </p:grpSpPr>
            <p:sp>
              <p:nvSpPr>
                <p:cNvPr id="174367" name="Rectangle 1311"/>
                <p:cNvSpPr>
                  <a:spLocks noChangeAspect="1" noChangeArrowheads="1"/>
                </p:cNvSpPr>
                <p:nvPr/>
              </p:nvSpPr>
              <p:spPr bwMode="auto">
                <a:xfrm>
                  <a:off x="1957"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1999</a:t>
                  </a:r>
                </a:p>
              </p:txBody>
            </p:sp>
            <p:sp>
              <p:nvSpPr>
                <p:cNvPr id="174555" name="Rectangle 1499"/>
                <p:cNvSpPr>
                  <a:spLocks noChangeAspect="1" noChangeArrowheads="1"/>
                </p:cNvSpPr>
                <p:nvPr/>
              </p:nvSpPr>
              <p:spPr bwMode="auto">
                <a:xfrm>
                  <a:off x="1914"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58" name="Group 1502"/>
              <p:cNvGrpSpPr>
                <a:grpSpLocks noChangeAspect="1"/>
              </p:cNvGrpSpPr>
              <p:nvPr/>
            </p:nvGrpSpPr>
            <p:grpSpPr bwMode="auto">
              <a:xfrm>
                <a:off x="2871" y="4145"/>
                <a:ext cx="957" cy="403"/>
                <a:chOff x="2871" y="4145"/>
                <a:chExt cx="957" cy="403"/>
              </a:xfrm>
            </p:grpSpPr>
            <p:sp>
              <p:nvSpPr>
                <p:cNvPr id="174368" name="Rectangle 1312"/>
                <p:cNvSpPr>
                  <a:spLocks noChangeAspect="1" noChangeArrowheads="1"/>
                </p:cNvSpPr>
                <p:nvPr/>
              </p:nvSpPr>
              <p:spPr bwMode="auto">
                <a:xfrm>
                  <a:off x="2914"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32 KB/32 KB</a:t>
                  </a:r>
                </a:p>
              </p:txBody>
            </p:sp>
            <p:sp>
              <p:nvSpPr>
                <p:cNvPr id="174557" name="Rectangle 1501"/>
                <p:cNvSpPr>
                  <a:spLocks noChangeAspect="1" noChangeArrowheads="1"/>
                </p:cNvSpPr>
                <p:nvPr/>
              </p:nvSpPr>
              <p:spPr bwMode="auto">
                <a:xfrm>
                  <a:off x="2871"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60" name="Group 1504"/>
              <p:cNvGrpSpPr>
                <a:grpSpLocks noChangeAspect="1"/>
              </p:cNvGrpSpPr>
              <p:nvPr/>
            </p:nvGrpSpPr>
            <p:grpSpPr bwMode="auto">
              <a:xfrm>
                <a:off x="3828" y="4145"/>
                <a:ext cx="957" cy="403"/>
                <a:chOff x="3828" y="4145"/>
                <a:chExt cx="957" cy="403"/>
              </a:xfrm>
            </p:grpSpPr>
            <p:sp>
              <p:nvSpPr>
                <p:cNvPr id="174369" name="Rectangle 1313"/>
                <p:cNvSpPr>
                  <a:spLocks noChangeAspect="1" noChangeArrowheads="1"/>
                </p:cNvSpPr>
                <p:nvPr/>
              </p:nvSpPr>
              <p:spPr bwMode="auto">
                <a:xfrm>
                  <a:off x="3871"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256 KB to 1 MB</a:t>
                  </a:r>
                </a:p>
              </p:txBody>
            </p:sp>
            <p:sp>
              <p:nvSpPr>
                <p:cNvPr id="174559" name="Rectangle 1503"/>
                <p:cNvSpPr>
                  <a:spLocks noChangeAspect="1" noChangeArrowheads="1"/>
                </p:cNvSpPr>
                <p:nvPr/>
              </p:nvSpPr>
              <p:spPr bwMode="auto">
                <a:xfrm>
                  <a:off x="3828"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62" name="Group 1506"/>
              <p:cNvGrpSpPr>
                <a:grpSpLocks noChangeAspect="1"/>
              </p:cNvGrpSpPr>
              <p:nvPr/>
            </p:nvGrpSpPr>
            <p:grpSpPr bwMode="auto">
              <a:xfrm>
                <a:off x="4785" y="4145"/>
                <a:ext cx="957" cy="403"/>
                <a:chOff x="4785" y="4145"/>
                <a:chExt cx="957" cy="403"/>
              </a:xfrm>
            </p:grpSpPr>
            <p:sp>
              <p:nvSpPr>
                <p:cNvPr id="174370" name="Rectangle 1314"/>
                <p:cNvSpPr>
                  <a:spLocks noChangeAspect="1" noChangeArrowheads="1"/>
                </p:cNvSpPr>
                <p:nvPr/>
              </p:nvSpPr>
              <p:spPr bwMode="auto">
                <a:xfrm>
                  <a:off x="4828" y="414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 MB</a:t>
                  </a:r>
                </a:p>
              </p:txBody>
            </p:sp>
            <p:sp>
              <p:nvSpPr>
                <p:cNvPr id="174561" name="Rectangle 1505"/>
                <p:cNvSpPr>
                  <a:spLocks noChangeAspect="1" noChangeArrowheads="1"/>
                </p:cNvSpPr>
                <p:nvPr/>
              </p:nvSpPr>
              <p:spPr bwMode="auto">
                <a:xfrm>
                  <a:off x="4785" y="414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64" name="Group 1508"/>
              <p:cNvGrpSpPr>
                <a:grpSpLocks noChangeAspect="1"/>
              </p:cNvGrpSpPr>
              <p:nvPr/>
            </p:nvGrpSpPr>
            <p:grpSpPr bwMode="auto">
              <a:xfrm>
                <a:off x="0" y="4548"/>
                <a:ext cx="957" cy="403"/>
                <a:chOff x="0" y="4548"/>
                <a:chExt cx="957" cy="403"/>
              </a:xfrm>
            </p:grpSpPr>
            <p:sp>
              <p:nvSpPr>
                <p:cNvPr id="174371" name="Rectangle 1315"/>
                <p:cNvSpPr>
                  <a:spLocks noChangeAspect="1" noChangeArrowheads="1"/>
                </p:cNvSpPr>
                <p:nvPr/>
              </p:nvSpPr>
              <p:spPr bwMode="auto">
                <a:xfrm>
                  <a:off x="43"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IBM S/390 G4</a:t>
                  </a:r>
                  <a:endParaRPr lang="en-US" altLang="en-US"/>
                </a:p>
              </p:txBody>
            </p:sp>
            <p:sp>
              <p:nvSpPr>
                <p:cNvPr id="174563" name="Rectangle 1507"/>
                <p:cNvSpPr>
                  <a:spLocks noChangeAspect="1" noChangeArrowheads="1"/>
                </p:cNvSpPr>
                <p:nvPr/>
              </p:nvSpPr>
              <p:spPr bwMode="auto">
                <a:xfrm>
                  <a:off x="0"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66" name="Group 1510"/>
              <p:cNvGrpSpPr>
                <a:grpSpLocks noChangeAspect="1"/>
              </p:cNvGrpSpPr>
              <p:nvPr/>
            </p:nvGrpSpPr>
            <p:grpSpPr bwMode="auto">
              <a:xfrm>
                <a:off x="957" y="4548"/>
                <a:ext cx="957" cy="403"/>
                <a:chOff x="957" y="4548"/>
                <a:chExt cx="957" cy="403"/>
              </a:xfrm>
            </p:grpSpPr>
            <p:sp>
              <p:nvSpPr>
                <p:cNvPr id="174372" name="Rectangle 1316"/>
                <p:cNvSpPr>
                  <a:spLocks noChangeAspect="1" noChangeArrowheads="1"/>
                </p:cNvSpPr>
                <p:nvPr/>
              </p:nvSpPr>
              <p:spPr bwMode="auto">
                <a:xfrm>
                  <a:off x="1000"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Mainframe</a:t>
                  </a:r>
                  <a:endParaRPr lang="en-US" altLang="en-US"/>
                </a:p>
              </p:txBody>
            </p:sp>
            <p:sp>
              <p:nvSpPr>
                <p:cNvPr id="174565" name="Rectangle 1509"/>
                <p:cNvSpPr>
                  <a:spLocks noChangeAspect="1" noChangeArrowheads="1"/>
                </p:cNvSpPr>
                <p:nvPr/>
              </p:nvSpPr>
              <p:spPr bwMode="auto">
                <a:xfrm>
                  <a:off x="957"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68" name="Group 1512"/>
              <p:cNvGrpSpPr>
                <a:grpSpLocks noChangeAspect="1"/>
              </p:cNvGrpSpPr>
              <p:nvPr/>
            </p:nvGrpSpPr>
            <p:grpSpPr bwMode="auto">
              <a:xfrm>
                <a:off x="1914" y="4548"/>
                <a:ext cx="957" cy="403"/>
                <a:chOff x="1914" y="4548"/>
                <a:chExt cx="957" cy="403"/>
              </a:xfrm>
            </p:grpSpPr>
            <p:sp>
              <p:nvSpPr>
                <p:cNvPr id="174373" name="Rectangle 1317"/>
                <p:cNvSpPr>
                  <a:spLocks noChangeAspect="1" noChangeArrowheads="1"/>
                </p:cNvSpPr>
                <p:nvPr/>
              </p:nvSpPr>
              <p:spPr bwMode="auto">
                <a:xfrm>
                  <a:off x="1957"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1997</a:t>
                  </a:r>
                </a:p>
              </p:txBody>
            </p:sp>
            <p:sp>
              <p:nvSpPr>
                <p:cNvPr id="174567" name="Rectangle 1511"/>
                <p:cNvSpPr>
                  <a:spLocks noChangeAspect="1" noChangeArrowheads="1"/>
                </p:cNvSpPr>
                <p:nvPr/>
              </p:nvSpPr>
              <p:spPr bwMode="auto">
                <a:xfrm>
                  <a:off x="1914"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70" name="Group 1514"/>
              <p:cNvGrpSpPr>
                <a:grpSpLocks noChangeAspect="1"/>
              </p:cNvGrpSpPr>
              <p:nvPr/>
            </p:nvGrpSpPr>
            <p:grpSpPr bwMode="auto">
              <a:xfrm>
                <a:off x="2871" y="4548"/>
                <a:ext cx="957" cy="403"/>
                <a:chOff x="2871" y="4548"/>
                <a:chExt cx="957" cy="403"/>
              </a:xfrm>
            </p:grpSpPr>
            <p:sp>
              <p:nvSpPr>
                <p:cNvPr id="174374" name="Rectangle 1318"/>
                <p:cNvSpPr>
                  <a:spLocks noChangeAspect="1" noChangeArrowheads="1"/>
                </p:cNvSpPr>
                <p:nvPr/>
              </p:nvSpPr>
              <p:spPr bwMode="auto">
                <a:xfrm>
                  <a:off x="2914"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32 KB</a:t>
                  </a:r>
                </a:p>
              </p:txBody>
            </p:sp>
            <p:sp>
              <p:nvSpPr>
                <p:cNvPr id="174569" name="Rectangle 1513"/>
                <p:cNvSpPr>
                  <a:spLocks noChangeAspect="1" noChangeArrowheads="1"/>
                </p:cNvSpPr>
                <p:nvPr/>
              </p:nvSpPr>
              <p:spPr bwMode="auto">
                <a:xfrm>
                  <a:off x="2871"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72" name="Group 1516"/>
              <p:cNvGrpSpPr>
                <a:grpSpLocks noChangeAspect="1"/>
              </p:cNvGrpSpPr>
              <p:nvPr/>
            </p:nvGrpSpPr>
            <p:grpSpPr bwMode="auto">
              <a:xfrm>
                <a:off x="3828" y="4548"/>
                <a:ext cx="957" cy="403"/>
                <a:chOff x="3828" y="4548"/>
                <a:chExt cx="957" cy="403"/>
              </a:xfrm>
            </p:grpSpPr>
            <p:sp>
              <p:nvSpPr>
                <p:cNvPr id="174375" name="Rectangle 1319"/>
                <p:cNvSpPr>
                  <a:spLocks noChangeAspect="1" noChangeArrowheads="1"/>
                </p:cNvSpPr>
                <p:nvPr/>
              </p:nvSpPr>
              <p:spPr bwMode="auto">
                <a:xfrm>
                  <a:off x="3871"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256 KB</a:t>
                  </a:r>
                </a:p>
              </p:txBody>
            </p:sp>
            <p:sp>
              <p:nvSpPr>
                <p:cNvPr id="174571" name="Rectangle 1515"/>
                <p:cNvSpPr>
                  <a:spLocks noChangeAspect="1" noChangeArrowheads="1"/>
                </p:cNvSpPr>
                <p:nvPr/>
              </p:nvSpPr>
              <p:spPr bwMode="auto">
                <a:xfrm>
                  <a:off x="3828"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74" name="Group 1518"/>
              <p:cNvGrpSpPr>
                <a:grpSpLocks noChangeAspect="1"/>
              </p:cNvGrpSpPr>
              <p:nvPr/>
            </p:nvGrpSpPr>
            <p:grpSpPr bwMode="auto">
              <a:xfrm>
                <a:off x="4785" y="4548"/>
                <a:ext cx="957" cy="403"/>
                <a:chOff x="4785" y="4548"/>
                <a:chExt cx="957" cy="403"/>
              </a:xfrm>
            </p:grpSpPr>
            <p:sp>
              <p:nvSpPr>
                <p:cNvPr id="174376" name="Rectangle 1320"/>
                <p:cNvSpPr>
                  <a:spLocks noChangeAspect="1" noChangeArrowheads="1"/>
                </p:cNvSpPr>
                <p:nvPr/>
              </p:nvSpPr>
              <p:spPr bwMode="auto">
                <a:xfrm>
                  <a:off x="4828" y="454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 MB</a:t>
                  </a:r>
                  <a:endParaRPr lang="en-US" altLang="en-US"/>
                </a:p>
              </p:txBody>
            </p:sp>
            <p:sp>
              <p:nvSpPr>
                <p:cNvPr id="174573" name="Rectangle 1517"/>
                <p:cNvSpPr>
                  <a:spLocks noChangeAspect="1" noChangeArrowheads="1"/>
                </p:cNvSpPr>
                <p:nvPr/>
              </p:nvSpPr>
              <p:spPr bwMode="auto">
                <a:xfrm>
                  <a:off x="4785" y="454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76" name="Group 1520"/>
              <p:cNvGrpSpPr>
                <a:grpSpLocks noChangeAspect="1"/>
              </p:cNvGrpSpPr>
              <p:nvPr/>
            </p:nvGrpSpPr>
            <p:grpSpPr bwMode="auto">
              <a:xfrm>
                <a:off x="0" y="4951"/>
                <a:ext cx="957" cy="403"/>
                <a:chOff x="0" y="4951"/>
                <a:chExt cx="957" cy="403"/>
              </a:xfrm>
            </p:grpSpPr>
            <p:sp>
              <p:nvSpPr>
                <p:cNvPr id="174377" name="Rectangle 1321"/>
                <p:cNvSpPr>
                  <a:spLocks noChangeAspect="1" noChangeArrowheads="1"/>
                </p:cNvSpPr>
                <p:nvPr/>
              </p:nvSpPr>
              <p:spPr bwMode="auto">
                <a:xfrm>
                  <a:off x="43"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IBM S/390 G6</a:t>
                  </a:r>
                  <a:endParaRPr lang="en-US" altLang="en-US"/>
                </a:p>
              </p:txBody>
            </p:sp>
            <p:sp>
              <p:nvSpPr>
                <p:cNvPr id="174575" name="Rectangle 1519"/>
                <p:cNvSpPr>
                  <a:spLocks noChangeAspect="1" noChangeArrowheads="1"/>
                </p:cNvSpPr>
                <p:nvPr/>
              </p:nvSpPr>
              <p:spPr bwMode="auto">
                <a:xfrm>
                  <a:off x="0"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78" name="Group 1522"/>
              <p:cNvGrpSpPr>
                <a:grpSpLocks noChangeAspect="1"/>
              </p:cNvGrpSpPr>
              <p:nvPr/>
            </p:nvGrpSpPr>
            <p:grpSpPr bwMode="auto">
              <a:xfrm>
                <a:off x="957" y="4951"/>
                <a:ext cx="957" cy="403"/>
                <a:chOff x="957" y="4951"/>
                <a:chExt cx="957" cy="403"/>
              </a:xfrm>
            </p:grpSpPr>
            <p:sp>
              <p:nvSpPr>
                <p:cNvPr id="174378" name="Rectangle 1322"/>
                <p:cNvSpPr>
                  <a:spLocks noChangeAspect="1" noChangeArrowheads="1"/>
                </p:cNvSpPr>
                <p:nvPr/>
              </p:nvSpPr>
              <p:spPr bwMode="auto">
                <a:xfrm>
                  <a:off x="1000"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Mainframe</a:t>
                  </a:r>
                  <a:endParaRPr lang="en-US" altLang="en-US"/>
                </a:p>
              </p:txBody>
            </p:sp>
            <p:sp>
              <p:nvSpPr>
                <p:cNvPr id="174577" name="Rectangle 1521"/>
                <p:cNvSpPr>
                  <a:spLocks noChangeAspect="1" noChangeArrowheads="1"/>
                </p:cNvSpPr>
                <p:nvPr/>
              </p:nvSpPr>
              <p:spPr bwMode="auto">
                <a:xfrm>
                  <a:off x="957"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80" name="Group 1524"/>
              <p:cNvGrpSpPr>
                <a:grpSpLocks noChangeAspect="1"/>
              </p:cNvGrpSpPr>
              <p:nvPr/>
            </p:nvGrpSpPr>
            <p:grpSpPr bwMode="auto">
              <a:xfrm>
                <a:off x="1914" y="4951"/>
                <a:ext cx="957" cy="403"/>
                <a:chOff x="1914" y="4951"/>
                <a:chExt cx="957" cy="403"/>
              </a:xfrm>
            </p:grpSpPr>
            <p:sp>
              <p:nvSpPr>
                <p:cNvPr id="174379" name="Rectangle 1323"/>
                <p:cNvSpPr>
                  <a:spLocks noChangeAspect="1" noChangeArrowheads="1"/>
                </p:cNvSpPr>
                <p:nvPr/>
              </p:nvSpPr>
              <p:spPr bwMode="auto">
                <a:xfrm>
                  <a:off x="1957"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1999</a:t>
                  </a:r>
                </a:p>
              </p:txBody>
            </p:sp>
            <p:sp>
              <p:nvSpPr>
                <p:cNvPr id="174579" name="Rectangle 1523"/>
                <p:cNvSpPr>
                  <a:spLocks noChangeAspect="1" noChangeArrowheads="1"/>
                </p:cNvSpPr>
                <p:nvPr/>
              </p:nvSpPr>
              <p:spPr bwMode="auto">
                <a:xfrm>
                  <a:off x="1914"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82" name="Group 1526"/>
              <p:cNvGrpSpPr>
                <a:grpSpLocks noChangeAspect="1"/>
              </p:cNvGrpSpPr>
              <p:nvPr/>
            </p:nvGrpSpPr>
            <p:grpSpPr bwMode="auto">
              <a:xfrm>
                <a:off x="2871" y="4951"/>
                <a:ext cx="957" cy="403"/>
                <a:chOff x="2871" y="4951"/>
                <a:chExt cx="957" cy="403"/>
              </a:xfrm>
            </p:grpSpPr>
            <p:sp>
              <p:nvSpPr>
                <p:cNvPr id="174380" name="Rectangle 1324"/>
                <p:cNvSpPr>
                  <a:spLocks noChangeAspect="1" noChangeArrowheads="1"/>
                </p:cNvSpPr>
                <p:nvPr/>
              </p:nvSpPr>
              <p:spPr bwMode="auto">
                <a:xfrm>
                  <a:off x="2914"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256 KB</a:t>
                  </a:r>
                </a:p>
              </p:txBody>
            </p:sp>
            <p:sp>
              <p:nvSpPr>
                <p:cNvPr id="174581" name="Rectangle 1525"/>
                <p:cNvSpPr>
                  <a:spLocks noChangeAspect="1" noChangeArrowheads="1"/>
                </p:cNvSpPr>
                <p:nvPr/>
              </p:nvSpPr>
              <p:spPr bwMode="auto">
                <a:xfrm>
                  <a:off x="2871"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84" name="Group 1528"/>
              <p:cNvGrpSpPr>
                <a:grpSpLocks noChangeAspect="1"/>
              </p:cNvGrpSpPr>
              <p:nvPr/>
            </p:nvGrpSpPr>
            <p:grpSpPr bwMode="auto">
              <a:xfrm>
                <a:off x="3828" y="4951"/>
                <a:ext cx="957" cy="403"/>
                <a:chOff x="3828" y="4951"/>
                <a:chExt cx="957" cy="403"/>
              </a:xfrm>
            </p:grpSpPr>
            <p:sp>
              <p:nvSpPr>
                <p:cNvPr id="174381" name="Rectangle 1325"/>
                <p:cNvSpPr>
                  <a:spLocks noChangeAspect="1" noChangeArrowheads="1"/>
                </p:cNvSpPr>
                <p:nvPr/>
              </p:nvSpPr>
              <p:spPr bwMode="auto">
                <a:xfrm>
                  <a:off x="3871"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8 MB</a:t>
                  </a:r>
                </a:p>
              </p:txBody>
            </p:sp>
            <p:sp>
              <p:nvSpPr>
                <p:cNvPr id="174583" name="Rectangle 1527"/>
                <p:cNvSpPr>
                  <a:spLocks noChangeAspect="1" noChangeArrowheads="1"/>
                </p:cNvSpPr>
                <p:nvPr/>
              </p:nvSpPr>
              <p:spPr bwMode="auto">
                <a:xfrm>
                  <a:off x="3828"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86" name="Group 1530"/>
              <p:cNvGrpSpPr>
                <a:grpSpLocks noChangeAspect="1"/>
              </p:cNvGrpSpPr>
              <p:nvPr/>
            </p:nvGrpSpPr>
            <p:grpSpPr bwMode="auto">
              <a:xfrm>
                <a:off x="4785" y="4951"/>
                <a:ext cx="957" cy="403"/>
                <a:chOff x="4785" y="4951"/>
                <a:chExt cx="957" cy="403"/>
              </a:xfrm>
            </p:grpSpPr>
            <p:sp>
              <p:nvSpPr>
                <p:cNvPr id="174382" name="Rectangle 1326"/>
                <p:cNvSpPr>
                  <a:spLocks noChangeAspect="1" noChangeArrowheads="1"/>
                </p:cNvSpPr>
                <p:nvPr/>
              </p:nvSpPr>
              <p:spPr bwMode="auto">
                <a:xfrm>
                  <a:off x="4828" y="495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585" name="Rectangle 1529"/>
                <p:cNvSpPr>
                  <a:spLocks noChangeAspect="1" noChangeArrowheads="1"/>
                </p:cNvSpPr>
                <p:nvPr/>
              </p:nvSpPr>
              <p:spPr bwMode="auto">
                <a:xfrm>
                  <a:off x="4785" y="495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88" name="Group 1532"/>
              <p:cNvGrpSpPr>
                <a:grpSpLocks noChangeAspect="1"/>
              </p:cNvGrpSpPr>
              <p:nvPr/>
            </p:nvGrpSpPr>
            <p:grpSpPr bwMode="auto">
              <a:xfrm>
                <a:off x="0" y="5354"/>
                <a:ext cx="957" cy="403"/>
                <a:chOff x="0" y="5354"/>
                <a:chExt cx="957" cy="403"/>
              </a:xfrm>
            </p:grpSpPr>
            <p:sp>
              <p:nvSpPr>
                <p:cNvPr id="174383" name="Rectangle 1327"/>
                <p:cNvSpPr>
                  <a:spLocks noChangeAspect="1" noChangeArrowheads="1"/>
                </p:cNvSpPr>
                <p:nvPr/>
              </p:nvSpPr>
              <p:spPr bwMode="auto">
                <a:xfrm>
                  <a:off x="43"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Pentium 4</a:t>
                  </a:r>
                  <a:endParaRPr lang="en-US" altLang="en-US"/>
                </a:p>
              </p:txBody>
            </p:sp>
            <p:sp>
              <p:nvSpPr>
                <p:cNvPr id="174587" name="Rectangle 1531"/>
                <p:cNvSpPr>
                  <a:spLocks noChangeAspect="1" noChangeArrowheads="1"/>
                </p:cNvSpPr>
                <p:nvPr/>
              </p:nvSpPr>
              <p:spPr bwMode="auto">
                <a:xfrm>
                  <a:off x="0"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90" name="Group 1534"/>
              <p:cNvGrpSpPr>
                <a:grpSpLocks noChangeAspect="1"/>
              </p:cNvGrpSpPr>
              <p:nvPr/>
            </p:nvGrpSpPr>
            <p:grpSpPr bwMode="auto">
              <a:xfrm>
                <a:off x="957" y="5354"/>
                <a:ext cx="957" cy="403"/>
                <a:chOff x="957" y="5354"/>
                <a:chExt cx="957" cy="403"/>
              </a:xfrm>
            </p:grpSpPr>
            <p:sp>
              <p:nvSpPr>
                <p:cNvPr id="174384" name="Rectangle 1328"/>
                <p:cNvSpPr>
                  <a:spLocks noChangeAspect="1" noChangeArrowheads="1"/>
                </p:cNvSpPr>
                <p:nvPr/>
              </p:nvSpPr>
              <p:spPr bwMode="auto">
                <a:xfrm>
                  <a:off x="1000"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PC/server</a:t>
                  </a:r>
                  <a:endParaRPr lang="en-US" altLang="en-US"/>
                </a:p>
              </p:txBody>
            </p:sp>
            <p:sp>
              <p:nvSpPr>
                <p:cNvPr id="174589" name="Rectangle 1533"/>
                <p:cNvSpPr>
                  <a:spLocks noChangeAspect="1" noChangeArrowheads="1"/>
                </p:cNvSpPr>
                <p:nvPr/>
              </p:nvSpPr>
              <p:spPr bwMode="auto">
                <a:xfrm>
                  <a:off x="957"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92" name="Group 1536"/>
              <p:cNvGrpSpPr>
                <a:grpSpLocks noChangeAspect="1"/>
              </p:cNvGrpSpPr>
              <p:nvPr/>
            </p:nvGrpSpPr>
            <p:grpSpPr bwMode="auto">
              <a:xfrm>
                <a:off x="1914" y="5354"/>
                <a:ext cx="957" cy="403"/>
                <a:chOff x="1914" y="5354"/>
                <a:chExt cx="957" cy="403"/>
              </a:xfrm>
            </p:grpSpPr>
            <p:sp>
              <p:nvSpPr>
                <p:cNvPr id="174385" name="Rectangle 1329"/>
                <p:cNvSpPr>
                  <a:spLocks noChangeAspect="1" noChangeArrowheads="1"/>
                </p:cNvSpPr>
                <p:nvPr/>
              </p:nvSpPr>
              <p:spPr bwMode="auto">
                <a:xfrm>
                  <a:off x="1957"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2000</a:t>
                  </a:r>
                </a:p>
              </p:txBody>
            </p:sp>
            <p:sp>
              <p:nvSpPr>
                <p:cNvPr id="174591" name="Rectangle 1535"/>
                <p:cNvSpPr>
                  <a:spLocks noChangeAspect="1" noChangeArrowheads="1"/>
                </p:cNvSpPr>
                <p:nvPr/>
              </p:nvSpPr>
              <p:spPr bwMode="auto">
                <a:xfrm>
                  <a:off x="1914"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94" name="Group 1538"/>
              <p:cNvGrpSpPr>
                <a:grpSpLocks noChangeAspect="1"/>
              </p:cNvGrpSpPr>
              <p:nvPr/>
            </p:nvGrpSpPr>
            <p:grpSpPr bwMode="auto">
              <a:xfrm>
                <a:off x="2871" y="5354"/>
                <a:ext cx="957" cy="403"/>
                <a:chOff x="2871" y="5354"/>
                <a:chExt cx="957" cy="403"/>
              </a:xfrm>
            </p:grpSpPr>
            <p:sp>
              <p:nvSpPr>
                <p:cNvPr id="174386" name="Rectangle 1330"/>
                <p:cNvSpPr>
                  <a:spLocks noChangeAspect="1" noChangeArrowheads="1"/>
                </p:cNvSpPr>
                <p:nvPr/>
              </p:nvSpPr>
              <p:spPr bwMode="auto">
                <a:xfrm>
                  <a:off x="2914"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8 KB/8 KB</a:t>
                  </a:r>
                  <a:endParaRPr lang="en-US" altLang="en-US"/>
                </a:p>
              </p:txBody>
            </p:sp>
            <p:sp>
              <p:nvSpPr>
                <p:cNvPr id="174593" name="Rectangle 1537"/>
                <p:cNvSpPr>
                  <a:spLocks noChangeAspect="1" noChangeArrowheads="1"/>
                </p:cNvSpPr>
                <p:nvPr/>
              </p:nvSpPr>
              <p:spPr bwMode="auto">
                <a:xfrm>
                  <a:off x="2871"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96" name="Group 1540"/>
              <p:cNvGrpSpPr>
                <a:grpSpLocks noChangeAspect="1"/>
              </p:cNvGrpSpPr>
              <p:nvPr/>
            </p:nvGrpSpPr>
            <p:grpSpPr bwMode="auto">
              <a:xfrm>
                <a:off x="3828" y="5354"/>
                <a:ext cx="957" cy="403"/>
                <a:chOff x="3828" y="5354"/>
                <a:chExt cx="957" cy="403"/>
              </a:xfrm>
            </p:grpSpPr>
            <p:sp>
              <p:nvSpPr>
                <p:cNvPr id="174387" name="Rectangle 1331"/>
                <p:cNvSpPr>
                  <a:spLocks noChangeAspect="1" noChangeArrowheads="1"/>
                </p:cNvSpPr>
                <p:nvPr/>
              </p:nvSpPr>
              <p:spPr bwMode="auto">
                <a:xfrm>
                  <a:off x="3871"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256 KB</a:t>
                  </a:r>
                  <a:endParaRPr lang="en-US" altLang="en-US"/>
                </a:p>
              </p:txBody>
            </p:sp>
            <p:sp>
              <p:nvSpPr>
                <p:cNvPr id="174595" name="Rectangle 1539"/>
                <p:cNvSpPr>
                  <a:spLocks noChangeAspect="1" noChangeArrowheads="1"/>
                </p:cNvSpPr>
                <p:nvPr/>
              </p:nvSpPr>
              <p:spPr bwMode="auto">
                <a:xfrm>
                  <a:off x="3828"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598" name="Group 1542"/>
              <p:cNvGrpSpPr>
                <a:grpSpLocks noChangeAspect="1"/>
              </p:cNvGrpSpPr>
              <p:nvPr/>
            </p:nvGrpSpPr>
            <p:grpSpPr bwMode="auto">
              <a:xfrm>
                <a:off x="4785" y="5354"/>
                <a:ext cx="957" cy="403"/>
                <a:chOff x="4785" y="5354"/>
                <a:chExt cx="957" cy="403"/>
              </a:xfrm>
            </p:grpSpPr>
            <p:sp>
              <p:nvSpPr>
                <p:cNvPr id="174388" name="Rectangle 1332"/>
                <p:cNvSpPr>
                  <a:spLocks noChangeAspect="1" noChangeArrowheads="1"/>
                </p:cNvSpPr>
                <p:nvPr/>
              </p:nvSpPr>
              <p:spPr bwMode="auto">
                <a:xfrm>
                  <a:off x="4828" y="535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597" name="Rectangle 1541"/>
                <p:cNvSpPr>
                  <a:spLocks noChangeAspect="1" noChangeArrowheads="1"/>
                </p:cNvSpPr>
                <p:nvPr/>
              </p:nvSpPr>
              <p:spPr bwMode="auto">
                <a:xfrm>
                  <a:off x="4785" y="535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00" name="Group 1544"/>
              <p:cNvGrpSpPr>
                <a:grpSpLocks noChangeAspect="1"/>
              </p:cNvGrpSpPr>
              <p:nvPr/>
            </p:nvGrpSpPr>
            <p:grpSpPr bwMode="auto">
              <a:xfrm>
                <a:off x="0" y="5757"/>
                <a:ext cx="957" cy="518"/>
                <a:chOff x="0" y="5757"/>
                <a:chExt cx="957" cy="518"/>
              </a:xfrm>
            </p:grpSpPr>
            <p:sp>
              <p:nvSpPr>
                <p:cNvPr id="174389" name="Rectangle 1333"/>
                <p:cNvSpPr>
                  <a:spLocks noChangeAspect="1" noChangeArrowheads="1"/>
                </p:cNvSpPr>
                <p:nvPr/>
              </p:nvSpPr>
              <p:spPr bwMode="auto">
                <a:xfrm>
                  <a:off x="43"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IBM SP</a:t>
                  </a:r>
                  <a:endParaRPr lang="en-US" altLang="en-US"/>
                </a:p>
              </p:txBody>
            </p:sp>
            <p:sp>
              <p:nvSpPr>
                <p:cNvPr id="174599" name="Rectangle 1543"/>
                <p:cNvSpPr>
                  <a:spLocks noChangeAspect="1" noChangeArrowheads="1"/>
                </p:cNvSpPr>
                <p:nvPr/>
              </p:nvSpPr>
              <p:spPr bwMode="auto">
                <a:xfrm>
                  <a:off x="0"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02" name="Group 1546"/>
              <p:cNvGrpSpPr>
                <a:grpSpLocks noChangeAspect="1"/>
              </p:cNvGrpSpPr>
              <p:nvPr/>
            </p:nvGrpSpPr>
            <p:grpSpPr bwMode="auto">
              <a:xfrm>
                <a:off x="957" y="5757"/>
                <a:ext cx="957" cy="518"/>
                <a:chOff x="957" y="5757"/>
                <a:chExt cx="957" cy="518"/>
              </a:xfrm>
            </p:grpSpPr>
            <p:sp>
              <p:nvSpPr>
                <p:cNvPr id="174390" name="Rectangle 1334"/>
                <p:cNvSpPr>
                  <a:spLocks noChangeAspect="1" noChangeArrowheads="1"/>
                </p:cNvSpPr>
                <p:nvPr/>
              </p:nvSpPr>
              <p:spPr bwMode="auto">
                <a:xfrm>
                  <a:off x="1000"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High-end server/ supercomputer</a:t>
                  </a:r>
                  <a:endParaRPr lang="en-US" altLang="en-US"/>
                </a:p>
              </p:txBody>
            </p:sp>
            <p:sp>
              <p:nvSpPr>
                <p:cNvPr id="174601" name="Rectangle 1545"/>
                <p:cNvSpPr>
                  <a:spLocks noChangeAspect="1" noChangeArrowheads="1"/>
                </p:cNvSpPr>
                <p:nvPr/>
              </p:nvSpPr>
              <p:spPr bwMode="auto">
                <a:xfrm>
                  <a:off x="957"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04" name="Group 1548"/>
              <p:cNvGrpSpPr>
                <a:grpSpLocks noChangeAspect="1"/>
              </p:cNvGrpSpPr>
              <p:nvPr/>
            </p:nvGrpSpPr>
            <p:grpSpPr bwMode="auto">
              <a:xfrm>
                <a:off x="1914" y="5757"/>
                <a:ext cx="957" cy="518"/>
                <a:chOff x="1914" y="5757"/>
                <a:chExt cx="957" cy="518"/>
              </a:xfrm>
            </p:grpSpPr>
            <p:sp>
              <p:nvSpPr>
                <p:cNvPr id="174391" name="Rectangle 1335"/>
                <p:cNvSpPr>
                  <a:spLocks noChangeAspect="1" noChangeArrowheads="1"/>
                </p:cNvSpPr>
                <p:nvPr/>
              </p:nvSpPr>
              <p:spPr bwMode="auto">
                <a:xfrm>
                  <a:off x="1957"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2000</a:t>
                  </a:r>
                </a:p>
              </p:txBody>
            </p:sp>
            <p:sp>
              <p:nvSpPr>
                <p:cNvPr id="174603" name="Rectangle 1547"/>
                <p:cNvSpPr>
                  <a:spLocks noChangeAspect="1" noChangeArrowheads="1"/>
                </p:cNvSpPr>
                <p:nvPr/>
              </p:nvSpPr>
              <p:spPr bwMode="auto">
                <a:xfrm>
                  <a:off x="1914"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06" name="Group 1550"/>
              <p:cNvGrpSpPr>
                <a:grpSpLocks noChangeAspect="1"/>
              </p:cNvGrpSpPr>
              <p:nvPr/>
            </p:nvGrpSpPr>
            <p:grpSpPr bwMode="auto">
              <a:xfrm>
                <a:off x="2871" y="5757"/>
                <a:ext cx="957" cy="518"/>
                <a:chOff x="2871" y="5757"/>
                <a:chExt cx="957" cy="518"/>
              </a:xfrm>
            </p:grpSpPr>
            <p:sp>
              <p:nvSpPr>
                <p:cNvPr id="174392" name="Rectangle 1336"/>
                <p:cNvSpPr>
                  <a:spLocks noChangeAspect="1" noChangeArrowheads="1"/>
                </p:cNvSpPr>
                <p:nvPr/>
              </p:nvSpPr>
              <p:spPr bwMode="auto">
                <a:xfrm>
                  <a:off x="2914"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64 KB/32 KB</a:t>
                  </a:r>
                  <a:endParaRPr lang="en-US" altLang="en-US"/>
                </a:p>
              </p:txBody>
            </p:sp>
            <p:sp>
              <p:nvSpPr>
                <p:cNvPr id="174605" name="Rectangle 1549"/>
                <p:cNvSpPr>
                  <a:spLocks noChangeAspect="1" noChangeArrowheads="1"/>
                </p:cNvSpPr>
                <p:nvPr/>
              </p:nvSpPr>
              <p:spPr bwMode="auto">
                <a:xfrm>
                  <a:off x="2871"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08" name="Group 1552"/>
              <p:cNvGrpSpPr>
                <a:grpSpLocks noChangeAspect="1"/>
              </p:cNvGrpSpPr>
              <p:nvPr/>
            </p:nvGrpSpPr>
            <p:grpSpPr bwMode="auto">
              <a:xfrm>
                <a:off x="3828" y="5757"/>
                <a:ext cx="957" cy="518"/>
                <a:chOff x="3828" y="5757"/>
                <a:chExt cx="957" cy="518"/>
              </a:xfrm>
            </p:grpSpPr>
            <p:sp>
              <p:nvSpPr>
                <p:cNvPr id="174393" name="Rectangle 1337"/>
                <p:cNvSpPr>
                  <a:spLocks noChangeAspect="1" noChangeArrowheads="1"/>
                </p:cNvSpPr>
                <p:nvPr/>
              </p:nvSpPr>
              <p:spPr bwMode="auto">
                <a:xfrm>
                  <a:off x="3871"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8 MB</a:t>
                  </a:r>
                </a:p>
              </p:txBody>
            </p:sp>
            <p:sp>
              <p:nvSpPr>
                <p:cNvPr id="174607" name="Rectangle 1551"/>
                <p:cNvSpPr>
                  <a:spLocks noChangeAspect="1" noChangeArrowheads="1"/>
                </p:cNvSpPr>
                <p:nvPr/>
              </p:nvSpPr>
              <p:spPr bwMode="auto">
                <a:xfrm>
                  <a:off x="3828"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10" name="Group 1554"/>
              <p:cNvGrpSpPr>
                <a:grpSpLocks noChangeAspect="1"/>
              </p:cNvGrpSpPr>
              <p:nvPr/>
            </p:nvGrpSpPr>
            <p:grpSpPr bwMode="auto">
              <a:xfrm>
                <a:off x="4785" y="5757"/>
                <a:ext cx="957" cy="518"/>
                <a:chOff x="4785" y="5757"/>
                <a:chExt cx="957" cy="518"/>
              </a:xfrm>
            </p:grpSpPr>
            <p:sp>
              <p:nvSpPr>
                <p:cNvPr id="174394" name="Rectangle 1338"/>
                <p:cNvSpPr>
                  <a:spLocks noChangeAspect="1" noChangeArrowheads="1"/>
                </p:cNvSpPr>
                <p:nvPr/>
              </p:nvSpPr>
              <p:spPr bwMode="auto">
                <a:xfrm>
                  <a:off x="4828" y="5757"/>
                  <a:ext cx="8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609" name="Rectangle 1553"/>
                <p:cNvSpPr>
                  <a:spLocks noChangeAspect="1" noChangeArrowheads="1"/>
                </p:cNvSpPr>
                <p:nvPr/>
              </p:nvSpPr>
              <p:spPr bwMode="auto">
                <a:xfrm>
                  <a:off x="4785" y="5757"/>
                  <a:ext cx="95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12" name="Group 1556"/>
              <p:cNvGrpSpPr>
                <a:grpSpLocks noChangeAspect="1"/>
              </p:cNvGrpSpPr>
              <p:nvPr/>
            </p:nvGrpSpPr>
            <p:grpSpPr bwMode="auto">
              <a:xfrm>
                <a:off x="0" y="6275"/>
                <a:ext cx="957" cy="403"/>
                <a:chOff x="0" y="6275"/>
                <a:chExt cx="957" cy="403"/>
              </a:xfrm>
            </p:grpSpPr>
            <p:sp>
              <p:nvSpPr>
                <p:cNvPr id="174395" name="Rectangle 1339"/>
                <p:cNvSpPr>
                  <a:spLocks noChangeAspect="1" noChangeArrowheads="1"/>
                </p:cNvSpPr>
                <p:nvPr/>
              </p:nvSpPr>
              <p:spPr bwMode="auto">
                <a:xfrm>
                  <a:off x="43"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CRAY MTA</a:t>
                  </a:r>
                  <a:r>
                    <a:rPr lang="en-US" altLang="en-US" sz="900">
                      <a:latin typeface="Times" panose="02020603050405020304" pitchFamily="18" charset="0"/>
                      <a:cs typeface="Times New Roman" panose="02020603050405020304" pitchFamily="18" charset="0"/>
                    </a:rPr>
                    <a:t>b</a:t>
                  </a:r>
                  <a:endParaRPr lang="en-US" altLang="en-US"/>
                </a:p>
              </p:txBody>
            </p:sp>
            <p:sp>
              <p:nvSpPr>
                <p:cNvPr id="174611" name="Rectangle 1555"/>
                <p:cNvSpPr>
                  <a:spLocks noChangeAspect="1" noChangeArrowheads="1"/>
                </p:cNvSpPr>
                <p:nvPr/>
              </p:nvSpPr>
              <p:spPr bwMode="auto">
                <a:xfrm>
                  <a:off x="0"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14" name="Group 1558"/>
              <p:cNvGrpSpPr>
                <a:grpSpLocks noChangeAspect="1"/>
              </p:cNvGrpSpPr>
              <p:nvPr/>
            </p:nvGrpSpPr>
            <p:grpSpPr bwMode="auto">
              <a:xfrm>
                <a:off x="957" y="6275"/>
                <a:ext cx="957" cy="403"/>
                <a:chOff x="957" y="6275"/>
                <a:chExt cx="957" cy="403"/>
              </a:xfrm>
            </p:grpSpPr>
            <p:sp>
              <p:nvSpPr>
                <p:cNvPr id="174396" name="Rectangle 1340"/>
                <p:cNvSpPr>
                  <a:spLocks noChangeAspect="1" noChangeArrowheads="1"/>
                </p:cNvSpPr>
                <p:nvPr/>
              </p:nvSpPr>
              <p:spPr bwMode="auto">
                <a:xfrm>
                  <a:off x="1000"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Supercomputer</a:t>
                  </a:r>
                  <a:endParaRPr lang="en-US" altLang="en-US"/>
                </a:p>
              </p:txBody>
            </p:sp>
            <p:sp>
              <p:nvSpPr>
                <p:cNvPr id="174613" name="Rectangle 1557"/>
                <p:cNvSpPr>
                  <a:spLocks noChangeAspect="1" noChangeArrowheads="1"/>
                </p:cNvSpPr>
                <p:nvPr/>
              </p:nvSpPr>
              <p:spPr bwMode="auto">
                <a:xfrm>
                  <a:off x="957"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16" name="Group 1560"/>
              <p:cNvGrpSpPr>
                <a:grpSpLocks noChangeAspect="1"/>
              </p:cNvGrpSpPr>
              <p:nvPr/>
            </p:nvGrpSpPr>
            <p:grpSpPr bwMode="auto">
              <a:xfrm>
                <a:off x="1914" y="6275"/>
                <a:ext cx="957" cy="403"/>
                <a:chOff x="1914" y="6275"/>
                <a:chExt cx="957" cy="403"/>
              </a:xfrm>
            </p:grpSpPr>
            <p:sp>
              <p:nvSpPr>
                <p:cNvPr id="174397" name="Rectangle 1341"/>
                <p:cNvSpPr>
                  <a:spLocks noChangeAspect="1" noChangeArrowheads="1"/>
                </p:cNvSpPr>
                <p:nvPr/>
              </p:nvSpPr>
              <p:spPr bwMode="auto">
                <a:xfrm>
                  <a:off x="1957"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2000</a:t>
                  </a:r>
                </a:p>
              </p:txBody>
            </p:sp>
            <p:sp>
              <p:nvSpPr>
                <p:cNvPr id="174615" name="Rectangle 1559"/>
                <p:cNvSpPr>
                  <a:spLocks noChangeAspect="1" noChangeArrowheads="1"/>
                </p:cNvSpPr>
                <p:nvPr/>
              </p:nvSpPr>
              <p:spPr bwMode="auto">
                <a:xfrm>
                  <a:off x="1914"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18" name="Group 1562"/>
              <p:cNvGrpSpPr>
                <a:grpSpLocks noChangeAspect="1"/>
              </p:cNvGrpSpPr>
              <p:nvPr/>
            </p:nvGrpSpPr>
            <p:grpSpPr bwMode="auto">
              <a:xfrm>
                <a:off x="2871" y="6275"/>
                <a:ext cx="957" cy="403"/>
                <a:chOff x="2871" y="6275"/>
                <a:chExt cx="957" cy="403"/>
              </a:xfrm>
            </p:grpSpPr>
            <p:sp>
              <p:nvSpPr>
                <p:cNvPr id="174398" name="Rectangle 1342"/>
                <p:cNvSpPr>
                  <a:spLocks noChangeAspect="1" noChangeArrowheads="1"/>
                </p:cNvSpPr>
                <p:nvPr/>
              </p:nvSpPr>
              <p:spPr bwMode="auto">
                <a:xfrm>
                  <a:off x="2914"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8 KB</a:t>
                  </a:r>
                  <a:endParaRPr lang="en-US" altLang="en-US"/>
                </a:p>
              </p:txBody>
            </p:sp>
            <p:sp>
              <p:nvSpPr>
                <p:cNvPr id="174617" name="Rectangle 1561"/>
                <p:cNvSpPr>
                  <a:spLocks noChangeAspect="1" noChangeArrowheads="1"/>
                </p:cNvSpPr>
                <p:nvPr/>
              </p:nvSpPr>
              <p:spPr bwMode="auto">
                <a:xfrm>
                  <a:off x="2871"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20" name="Group 1564"/>
              <p:cNvGrpSpPr>
                <a:grpSpLocks noChangeAspect="1"/>
              </p:cNvGrpSpPr>
              <p:nvPr/>
            </p:nvGrpSpPr>
            <p:grpSpPr bwMode="auto">
              <a:xfrm>
                <a:off x="3828" y="6275"/>
                <a:ext cx="957" cy="403"/>
                <a:chOff x="3828" y="6275"/>
                <a:chExt cx="957" cy="403"/>
              </a:xfrm>
            </p:grpSpPr>
            <p:sp>
              <p:nvSpPr>
                <p:cNvPr id="174399" name="Rectangle 1343"/>
                <p:cNvSpPr>
                  <a:spLocks noChangeAspect="1" noChangeArrowheads="1"/>
                </p:cNvSpPr>
                <p:nvPr/>
              </p:nvSpPr>
              <p:spPr bwMode="auto">
                <a:xfrm>
                  <a:off x="3871"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 MB</a:t>
                  </a:r>
                  <a:endParaRPr lang="en-US" altLang="en-US"/>
                </a:p>
              </p:txBody>
            </p:sp>
            <p:sp>
              <p:nvSpPr>
                <p:cNvPr id="174619" name="Rectangle 1563"/>
                <p:cNvSpPr>
                  <a:spLocks noChangeAspect="1" noChangeArrowheads="1"/>
                </p:cNvSpPr>
                <p:nvPr/>
              </p:nvSpPr>
              <p:spPr bwMode="auto">
                <a:xfrm>
                  <a:off x="3828"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22" name="Group 1566"/>
              <p:cNvGrpSpPr>
                <a:grpSpLocks noChangeAspect="1"/>
              </p:cNvGrpSpPr>
              <p:nvPr/>
            </p:nvGrpSpPr>
            <p:grpSpPr bwMode="auto">
              <a:xfrm>
                <a:off x="4785" y="6275"/>
                <a:ext cx="957" cy="403"/>
                <a:chOff x="4785" y="6275"/>
                <a:chExt cx="957" cy="403"/>
              </a:xfrm>
            </p:grpSpPr>
            <p:sp>
              <p:nvSpPr>
                <p:cNvPr id="174400" name="Rectangle 1344"/>
                <p:cNvSpPr>
                  <a:spLocks noChangeAspect="1" noChangeArrowheads="1"/>
                </p:cNvSpPr>
                <p:nvPr/>
              </p:nvSpPr>
              <p:spPr bwMode="auto">
                <a:xfrm>
                  <a:off x="4828" y="6275"/>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621" name="Rectangle 1565"/>
                <p:cNvSpPr>
                  <a:spLocks noChangeAspect="1" noChangeArrowheads="1"/>
                </p:cNvSpPr>
                <p:nvPr/>
              </p:nvSpPr>
              <p:spPr bwMode="auto">
                <a:xfrm>
                  <a:off x="4785" y="6275"/>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24" name="Group 1568"/>
              <p:cNvGrpSpPr>
                <a:grpSpLocks noChangeAspect="1"/>
              </p:cNvGrpSpPr>
              <p:nvPr/>
            </p:nvGrpSpPr>
            <p:grpSpPr bwMode="auto">
              <a:xfrm>
                <a:off x="0" y="6678"/>
                <a:ext cx="957" cy="403"/>
                <a:chOff x="0" y="6678"/>
                <a:chExt cx="957" cy="403"/>
              </a:xfrm>
            </p:grpSpPr>
            <p:sp>
              <p:nvSpPr>
                <p:cNvPr id="174401" name="Rectangle 1345"/>
                <p:cNvSpPr>
                  <a:spLocks noChangeAspect="1" noChangeArrowheads="1"/>
                </p:cNvSpPr>
                <p:nvPr/>
              </p:nvSpPr>
              <p:spPr bwMode="auto">
                <a:xfrm>
                  <a:off x="43"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Itanium</a:t>
                  </a:r>
                  <a:endParaRPr lang="en-US" altLang="en-US"/>
                </a:p>
              </p:txBody>
            </p:sp>
            <p:sp>
              <p:nvSpPr>
                <p:cNvPr id="174623" name="Rectangle 1567"/>
                <p:cNvSpPr>
                  <a:spLocks noChangeAspect="1" noChangeArrowheads="1"/>
                </p:cNvSpPr>
                <p:nvPr/>
              </p:nvSpPr>
              <p:spPr bwMode="auto">
                <a:xfrm>
                  <a:off x="0"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26" name="Group 1570"/>
              <p:cNvGrpSpPr>
                <a:grpSpLocks noChangeAspect="1"/>
              </p:cNvGrpSpPr>
              <p:nvPr/>
            </p:nvGrpSpPr>
            <p:grpSpPr bwMode="auto">
              <a:xfrm>
                <a:off x="957" y="6678"/>
                <a:ext cx="957" cy="403"/>
                <a:chOff x="957" y="6678"/>
                <a:chExt cx="957" cy="403"/>
              </a:xfrm>
            </p:grpSpPr>
            <p:sp>
              <p:nvSpPr>
                <p:cNvPr id="174402" name="Rectangle 1346"/>
                <p:cNvSpPr>
                  <a:spLocks noChangeAspect="1" noChangeArrowheads="1"/>
                </p:cNvSpPr>
                <p:nvPr/>
              </p:nvSpPr>
              <p:spPr bwMode="auto">
                <a:xfrm>
                  <a:off x="1000"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PC/server</a:t>
                  </a:r>
                </a:p>
              </p:txBody>
            </p:sp>
            <p:sp>
              <p:nvSpPr>
                <p:cNvPr id="174625" name="Rectangle 1569"/>
                <p:cNvSpPr>
                  <a:spLocks noChangeAspect="1" noChangeArrowheads="1"/>
                </p:cNvSpPr>
                <p:nvPr/>
              </p:nvSpPr>
              <p:spPr bwMode="auto">
                <a:xfrm>
                  <a:off x="957"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28" name="Group 1572"/>
              <p:cNvGrpSpPr>
                <a:grpSpLocks noChangeAspect="1"/>
              </p:cNvGrpSpPr>
              <p:nvPr/>
            </p:nvGrpSpPr>
            <p:grpSpPr bwMode="auto">
              <a:xfrm>
                <a:off x="1914" y="6678"/>
                <a:ext cx="957" cy="403"/>
                <a:chOff x="1914" y="6678"/>
                <a:chExt cx="957" cy="403"/>
              </a:xfrm>
            </p:grpSpPr>
            <p:sp>
              <p:nvSpPr>
                <p:cNvPr id="174403" name="Rectangle 1347"/>
                <p:cNvSpPr>
                  <a:spLocks noChangeAspect="1" noChangeArrowheads="1"/>
                </p:cNvSpPr>
                <p:nvPr/>
              </p:nvSpPr>
              <p:spPr bwMode="auto">
                <a:xfrm>
                  <a:off x="1957"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2001</a:t>
                  </a:r>
                </a:p>
              </p:txBody>
            </p:sp>
            <p:sp>
              <p:nvSpPr>
                <p:cNvPr id="174627" name="Rectangle 1571"/>
                <p:cNvSpPr>
                  <a:spLocks noChangeAspect="1" noChangeArrowheads="1"/>
                </p:cNvSpPr>
                <p:nvPr/>
              </p:nvSpPr>
              <p:spPr bwMode="auto">
                <a:xfrm>
                  <a:off x="1914"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30" name="Group 1574"/>
              <p:cNvGrpSpPr>
                <a:grpSpLocks noChangeAspect="1"/>
              </p:cNvGrpSpPr>
              <p:nvPr/>
            </p:nvGrpSpPr>
            <p:grpSpPr bwMode="auto">
              <a:xfrm>
                <a:off x="2871" y="6678"/>
                <a:ext cx="957" cy="403"/>
                <a:chOff x="2871" y="6678"/>
                <a:chExt cx="957" cy="403"/>
              </a:xfrm>
            </p:grpSpPr>
            <p:sp>
              <p:nvSpPr>
                <p:cNvPr id="174404" name="Rectangle 1348"/>
                <p:cNvSpPr>
                  <a:spLocks noChangeAspect="1" noChangeArrowheads="1"/>
                </p:cNvSpPr>
                <p:nvPr/>
              </p:nvSpPr>
              <p:spPr bwMode="auto">
                <a:xfrm>
                  <a:off x="2914"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16 KB/16 KB</a:t>
                  </a:r>
                </a:p>
              </p:txBody>
            </p:sp>
            <p:sp>
              <p:nvSpPr>
                <p:cNvPr id="174629" name="Rectangle 1573"/>
                <p:cNvSpPr>
                  <a:spLocks noChangeAspect="1" noChangeArrowheads="1"/>
                </p:cNvSpPr>
                <p:nvPr/>
              </p:nvSpPr>
              <p:spPr bwMode="auto">
                <a:xfrm>
                  <a:off x="2871"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32" name="Group 1576"/>
              <p:cNvGrpSpPr>
                <a:grpSpLocks noChangeAspect="1"/>
              </p:cNvGrpSpPr>
              <p:nvPr/>
            </p:nvGrpSpPr>
            <p:grpSpPr bwMode="auto">
              <a:xfrm>
                <a:off x="3828" y="6678"/>
                <a:ext cx="957" cy="403"/>
                <a:chOff x="3828" y="6678"/>
                <a:chExt cx="957" cy="403"/>
              </a:xfrm>
            </p:grpSpPr>
            <p:sp>
              <p:nvSpPr>
                <p:cNvPr id="174405" name="Rectangle 1349"/>
                <p:cNvSpPr>
                  <a:spLocks noChangeAspect="1" noChangeArrowheads="1"/>
                </p:cNvSpPr>
                <p:nvPr/>
              </p:nvSpPr>
              <p:spPr bwMode="auto">
                <a:xfrm>
                  <a:off x="3871"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96 KB</a:t>
                  </a:r>
                </a:p>
              </p:txBody>
            </p:sp>
            <p:sp>
              <p:nvSpPr>
                <p:cNvPr id="174631" name="Rectangle 1575"/>
                <p:cNvSpPr>
                  <a:spLocks noChangeAspect="1" noChangeArrowheads="1"/>
                </p:cNvSpPr>
                <p:nvPr/>
              </p:nvSpPr>
              <p:spPr bwMode="auto">
                <a:xfrm>
                  <a:off x="3828"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34" name="Group 1578"/>
              <p:cNvGrpSpPr>
                <a:grpSpLocks noChangeAspect="1"/>
              </p:cNvGrpSpPr>
              <p:nvPr/>
            </p:nvGrpSpPr>
            <p:grpSpPr bwMode="auto">
              <a:xfrm>
                <a:off x="4785" y="6678"/>
                <a:ext cx="957" cy="403"/>
                <a:chOff x="4785" y="6678"/>
                <a:chExt cx="957" cy="403"/>
              </a:xfrm>
            </p:grpSpPr>
            <p:sp>
              <p:nvSpPr>
                <p:cNvPr id="174406" name="Rectangle 1350"/>
                <p:cNvSpPr>
                  <a:spLocks noChangeAspect="1" noChangeArrowheads="1"/>
                </p:cNvSpPr>
                <p:nvPr/>
              </p:nvSpPr>
              <p:spPr bwMode="auto">
                <a:xfrm>
                  <a:off x="4828" y="6678"/>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4 MB</a:t>
                  </a:r>
                </a:p>
              </p:txBody>
            </p:sp>
            <p:sp>
              <p:nvSpPr>
                <p:cNvPr id="174633" name="Rectangle 1577"/>
                <p:cNvSpPr>
                  <a:spLocks noChangeAspect="1" noChangeArrowheads="1"/>
                </p:cNvSpPr>
                <p:nvPr/>
              </p:nvSpPr>
              <p:spPr bwMode="auto">
                <a:xfrm>
                  <a:off x="4785" y="6678"/>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36" name="Group 1580"/>
              <p:cNvGrpSpPr>
                <a:grpSpLocks noChangeAspect="1"/>
              </p:cNvGrpSpPr>
              <p:nvPr/>
            </p:nvGrpSpPr>
            <p:grpSpPr bwMode="auto">
              <a:xfrm>
                <a:off x="0" y="7081"/>
                <a:ext cx="957" cy="403"/>
                <a:chOff x="0" y="7081"/>
                <a:chExt cx="957" cy="403"/>
              </a:xfrm>
            </p:grpSpPr>
            <p:sp>
              <p:nvSpPr>
                <p:cNvPr id="174407" name="Rectangle 1351"/>
                <p:cNvSpPr>
                  <a:spLocks noChangeAspect="1" noChangeArrowheads="1"/>
                </p:cNvSpPr>
                <p:nvPr/>
              </p:nvSpPr>
              <p:spPr bwMode="auto">
                <a:xfrm>
                  <a:off x="43"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SGI Origin 2001</a:t>
                  </a:r>
                  <a:endParaRPr lang="en-US" altLang="en-US"/>
                </a:p>
              </p:txBody>
            </p:sp>
            <p:sp>
              <p:nvSpPr>
                <p:cNvPr id="174635" name="Rectangle 1579"/>
                <p:cNvSpPr>
                  <a:spLocks noChangeAspect="1" noChangeArrowheads="1"/>
                </p:cNvSpPr>
                <p:nvPr/>
              </p:nvSpPr>
              <p:spPr bwMode="auto">
                <a:xfrm>
                  <a:off x="0"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38" name="Group 1582"/>
              <p:cNvGrpSpPr>
                <a:grpSpLocks noChangeAspect="1"/>
              </p:cNvGrpSpPr>
              <p:nvPr/>
            </p:nvGrpSpPr>
            <p:grpSpPr bwMode="auto">
              <a:xfrm>
                <a:off x="957" y="7081"/>
                <a:ext cx="957" cy="403"/>
                <a:chOff x="957" y="7081"/>
                <a:chExt cx="957" cy="403"/>
              </a:xfrm>
            </p:grpSpPr>
            <p:sp>
              <p:nvSpPr>
                <p:cNvPr id="174408" name="Rectangle 1352"/>
                <p:cNvSpPr>
                  <a:spLocks noChangeAspect="1" noChangeArrowheads="1"/>
                </p:cNvSpPr>
                <p:nvPr/>
              </p:nvSpPr>
              <p:spPr bwMode="auto">
                <a:xfrm>
                  <a:off x="1000"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High-end server</a:t>
                  </a:r>
                </a:p>
              </p:txBody>
            </p:sp>
            <p:sp>
              <p:nvSpPr>
                <p:cNvPr id="174637" name="Rectangle 1581"/>
                <p:cNvSpPr>
                  <a:spLocks noChangeAspect="1" noChangeArrowheads="1"/>
                </p:cNvSpPr>
                <p:nvPr/>
              </p:nvSpPr>
              <p:spPr bwMode="auto">
                <a:xfrm>
                  <a:off x="957"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40" name="Group 1584"/>
              <p:cNvGrpSpPr>
                <a:grpSpLocks noChangeAspect="1"/>
              </p:cNvGrpSpPr>
              <p:nvPr/>
            </p:nvGrpSpPr>
            <p:grpSpPr bwMode="auto">
              <a:xfrm>
                <a:off x="1914" y="7081"/>
                <a:ext cx="957" cy="403"/>
                <a:chOff x="1914" y="7081"/>
                <a:chExt cx="957" cy="403"/>
              </a:xfrm>
            </p:grpSpPr>
            <p:sp>
              <p:nvSpPr>
                <p:cNvPr id="174409" name="Rectangle 1353"/>
                <p:cNvSpPr>
                  <a:spLocks noChangeAspect="1" noChangeArrowheads="1"/>
                </p:cNvSpPr>
                <p:nvPr/>
              </p:nvSpPr>
              <p:spPr bwMode="auto">
                <a:xfrm>
                  <a:off x="1957"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2001</a:t>
                  </a:r>
                </a:p>
              </p:txBody>
            </p:sp>
            <p:sp>
              <p:nvSpPr>
                <p:cNvPr id="174639" name="Rectangle 1583"/>
                <p:cNvSpPr>
                  <a:spLocks noChangeAspect="1" noChangeArrowheads="1"/>
                </p:cNvSpPr>
                <p:nvPr/>
              </p:nvSpPr>
              <p:spPr bwMode="auto">
                <a:xfrm>
                  <a:off x="1914"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42" name="Group 1586"/>
              <p:cNvGrpSpPr>
                <a:grpSpLocks noChangeAspect="1"/>
              </p:cNvGrpSpPr>
              <p:nvPr/>
            </p:nvGrpSpPr>
            <p:grpSpPr bwMode="auto">
              <a:xfrm>
                <a:off x="2871" y="7081"/>
                <a:ext cx="957" cy="403"/>
                <a:chOff x="2871" y="7081"/>
                <a:chExt cx="957" cy="403"/>
              </a:xfrm>
            </p:grpSpPr>
            <p:sp>
              <p:nvSpPr>
                <p:cNvPr id="174410" name="Rectangle 1354"/>
                <p:cNvSpPr>
                  <a:spLocks noChangeAspect="1" noChangeArrowheads="1"/>
                </p:cNvSpPr>
                <p:nvPr/>
              </p:nvSpPr>
              <p:spPr bwMode="auto">
                <a:xfrm>
                  <a:off x="2914"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32 KB/32 KB</a:t>
                  </a:r>
                </a:p>
              </p:txBody>
            </p:sp>
            <p:sp>
              <p:nvSpPr>
                <p:cNvPr id="174641" name="Rectangle 1585"/>
                <p:cNvSpPr>
                  <a:spLocks noChangeAspect="1" noChangeArrowheads="1"/>
                </p:cNvSpPr>
                <p:nvPr/>
              </p:nvSpPr>
              <p:spPr bwMode="auto">
                <a:xfrm>
                  <a:off x="2871"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44" name="Group 1588"/>
              <p:cNvGrpSpPr>
                <a:grpSpLocks noChangeAspect="1"/>
              </p:cNvGrpSpPr>
              <p:nvPr/>
            </p:nvGrpSpPr>
            <p:grpSpPr bwMode="auto">
              <a:xfrm>
                <a:off x="3828" y="7081"/>
                <a:ext cx="957" cy="403"/>
                <a:chOff x="3828" y="7081"/>
                <a:chExt cx="957" cy="403"/>
              </a:xfrm>
            </p:grpSpPr>
            <p:sp>
              <p:nvSpPr>
                <p:cNvPr id="174411" name="Rectangle 1355"/>
                <p:cNvSpPr>
                  <a:spLocks noChangeAspect="1" noChangeArrowheads="1"/>
                </p:cNvSpPr>
                <p:nvPr/>
              </p:nvSpPr>
              <p:spPr bwMode="auto">
                <a:xfrm>
                  <a:off x="3871"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4 MB</a:t>
                  </a:r>
                </a:p>
              </p:txBody>
            </p:sp>
            <p:sp>
              <p:nvSpPr>
                <p:cNvPr id="174643" name="Rectangle 1587"/>
                <p:cNvSpPr>
                  <a:spLocks noChangeAspect="1" noChangeArrowheads="1"/>
                </p:cNvSpPr>
                <p:nvPr/>
              </p:nvSpPr>
              <p:spPr bwMode="auto">
                <a:xfrm>
                  <a:off x="3828"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46" name="Group 1590"/>
              <p:cNvGrpSpPr>
                <a:grpSpLocks noChangeAspect="1"/>
              </p:cNvGrpSpPr>
              <p:nvPr/>
            </p:nvGrpSpPr>
            <p:grpSpPr bwMode="auto">
              <a:xfrm>
                <a:off x="4785" y="7081"/>
                <a:ext cx="957" cy="403"/>
                <a:chOff x="4785" y="7081"/>
                <a:chExt cx="957" cy="403"/>
              </a:xfrm>
            </p:grpSpPr>
            <p:sp>
              <p:nvSpPr>
                <p:cNvPr id="174412" name="Rectangle 1356"/>
                <p:cNvSpPr>
                  <a:spLocks noChangeAspect="1" noChangeArrowheads="1"/>
                </p:cNvSpPr>
                <p:nvPr/>
              </p:nvSpPr>
              <p:spPr bwMode="auto">
                <a:xfrm>
                  <a:off x="4828" y="7081"/>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645" name="Rectangle 1589"/>
                <p:cNvSpPr>
                  <a:spLocks noChangeAspect="1" noChangeArrowheads="1"/>
                </p:cNvSpPr>
                <p:nvPr/>
              </p:nvSpPr>
              <p:spPr bwMode="auto">
                <a:xfrm>
                  <a:off x="4785" y="7081"/>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48" name="Group 1592"/>
              <p:cNvGrpSpPr>
                <a:grpSpLocks noChangeAspect="1"/>
              </p:cNvGrpSpPr>
              <p:nvPr/>
            </p:nvGrpSpPr>
            <p:grpSpPr bwMode="auto">
              <a:xfrm>
                <a:off x="0" y="7484"/>
                <a:ext cx="957" cy="403"/>
                <a:chOff x="0" y="7484"/>
                <a:chExt cx="957" cy="403"/>
              </a:xfrm>
            </p:grpSpPr>
            <p:sp>
              <p:nvSpPr>
                <p:cNvPr id="174413" name="Rectangle 1357"/>
                <p:cNvSpPr>
                  <a:spLocks noChangeAspect="1" noChangeArrowheads="1"/>
                </p:cNvSpPr>
                <p:nvPr/>
              </p:nvSpPr>
              <p:spPr bwMode="auto">
                <a:xfrm>
                  <a:off x="43"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Itanium 2</a:t>
                  </a:r>
                  <a:endParaRPr lang="en-US" altLang="en-US"/>
                </a:p>
              </p:txBody>
            </p:sp>
            <p:sp>
              <p:nvSpPr>
                <p:cNvPr id="174647" name="Rectangle 1591"/>
                <p:cNvSpPr>
                  <a:spLocks noChangeAspect="1" noChangeArrowheads="1"/>
                </p:cNvSpPr>
                <p:nvPr/>
              </p:nvSpPr>
              <p:spPr bwMode="auto">
                <a:xfrm>
                  <a:off x="0"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50" name="Group 1594"/>
              <p:cNvGrpSpPr>
                <a:grpSpLocks noChangeAspect="1"/>
              </p:cNvGrpSpPr>
              <p:nvPr/>
            </p:nvGrpSpPr>
            <p:grpSpPr bwMode="auto">
              <a:xfrm>
                <a:off x="957" y="7484"/>
                <a:ext cx="957" cy="403"/>
                <a:chOff x="957" y="7484"/>
                <a:chExt cx="957" cy="403"/>
              </a:xfrm>
            </p:grpSpPr>
            <p:sp>
              <p:nvSpPr>
                <p:cNvPr id="174414" name="Rectangle 1358"/>
                <p:cNvSpPr>
                  <a:spLocks noChangeAspect="1" noChangeArrowheads="1"/>
                </p:cNvSpPr>
                <p:nvPr/>
              </p:nvSpPr>
              <p:spPr bwMode="auto">
                <a:xfrm>
                  <a:off x="1000"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PC/server</a:t>
                  </a:r>
                </a:p>
              </p:txBody>
            </p:sp>
            <p:sp>
              <p:nvSpPr>
                <p:cNvPr id="174649" name="Rectangle 1593"/>
                <p:cNvSpPr>
                  <a:spLocks noChangeAspect="1" noChangeArrowheads="1"/>
                </p:cNvSpPr>
                <p:nvPr/>
              </p:nvSpPr>
              <p:spPr bwMode="auto">
                <a:xfrm>
                  <a:off x="957"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52" name="Group 1596"/>
              <p:cNvGrpSpPr>
                <a:grpSpLocks noChangeAspect="1"/>
              </p:cNvGrpSpPr>
              <p:nvPr/>
            </p:nvGrpSpPr>
            <p:grpSpPr bwMode="auto">
              <a:xfrm>
                <a:off x="1914" y="7484"/>
                <a:ext cx="957" cy="403"/>
                <a:chOff x="1914" y="7484"/>
                <a:chExt cx="957" cy="403"/>
              </a:xfrm>
            </p:grpSpPr>
            <p:sp>
              <p:nvSpPr>
                <p:cNvPr id="174415" name="Rectangle 1359"/>
                <p:cNvSpPr>
                  <a:spLocks noChangeAspect="1" noChangeArrowheads="1"/>
                </p:cNvSpPr>
                <p:nvPr/>
              </p:nvSpPr>
              <p:spPr bwMode="auto">
                <a:xfrm>
                  <a:off x="1957"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2002</a:t>
                  </a:r>
                </a:p>
              </p:txBody>
            </p:sp>
            <p:sp>
              <p:nvSpPr>
                <p:cNvPr id="174651" name="Rectangle 1595"/>
                <p:cNvSpPr>
                  <a:spLocks noChangeAspect="1" noChangeArrowheads="1"/>
                </p:cNvSpPr>
                <p:nvPr/>
              </p:nvSpPr>
              <p:spPr bwMode="auto">
                <a:xfrm>
                  <a:off x="1914"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54" name="Group 1598"/>
              <p:cNvGrpSpPr>
                <a:grpSpLocks noChangeAspect="1"/>
              </p:cNvGrpSpPr>
              <p:nvPr/>
            </p:nvGrpSpPr>
            <p:grpSpPr bwMode="auto">
              <a:xfrm>
                <a:off x="2871" y="7484"/>
                <a:ext cx="957" cy="403"/>
                <a:chOff x="2871" y="7484"/>
                <a:chExt cx="957" cy="403"/>
              </a:xfrm>
            </p:grpSpPr>
            <p:sp>
              <p:nvSpPr>
                <p:cNvPr id="174416" name="Rectangle 1360"/>
                <p:cNvSpPr>
                  <a:spLocks noChangeAspect="1" noChangeArrowheads="1"/>
                </p:cNvSpPr>
                <p:nvPr/>
              </p:nvSpPr>
              <p:spPr bwMode="auto">
                <a:xfrm>
                  <a:off x="2914"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32 KB</a:t>
                  </a:r>
                </a:p>
              </p:txBody>
            </p:sp>
            <p:sp>
              <p:nvSpPr>
                <p:cNvPr id="174653" name="Rectangle 1597"/>
                <p:cNvSpPr>
                  <a:spLocks noChangeAspect="1" noChangeArrowheads="1"/>
                </p:cNvSpPr>
                <p:nvPr/>
              </p:nvSpPr>
              <p:spPr bwMode="auto">
                <a:xfrm>
                  <a:off x="2871"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56" name="Group 1600"/>
              <p:cNvGrpSpPr>
                <a:grpSpLocks noChangeAspect="1"/>
              </p:cNvGrpSpPr>
              <p:nvPr/>
            </p:nvGrpSpPr>
            <p:grpSpPr bwMode="auto">
              <a:xfrm>
                <a:off x="3828" y="7484"/>
                <a:ext cx="957" cy="403"/>
                <a:chOff x="3828" y="7484"/>
                <a:chExt cx="957" cy="403"/>
              </a:xfrm>
            </p:grpSpPr>
            <p:sp>
              <p:nvSpPr>
                <p:cNvPr id="174417" name="Rectangle 1361"/>
                <p:cNvSpPr>
                  <a:spLocks noChangeAspect="1" noChangeArrowheads="1"/>
                </p:cNvSpPr>
                <p:nvPr/>
              </p:nvSpPr>
              <p:spPr bwMode="auto">
                <a:xfrm>
                  <a:off x="3871"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256 KB</a:t>
                  </a:r>
                  <a:endParaRPr lang="en-US" altLang="en-US"/>
                </a:p>
              </p:txBody>
            </p:sp>
            <p:sp>
              <p:nvSpPr>
                <p:cNvPr id="174655" name="Rectangle 1599"/>
                <p:cNvSpPr>
                  <a:spLocks noChangeAspect="1" noChangeArrowheads="1"/>
                </p:cNvSpPr>
                <p:nvPr/>
              </p:nvSpPr>
              <p:spPr bwMode="auto">
                <a:xfrm>
                  <a:off x="3828"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58" name="Group 1602"/>
              <p:cNvGrpSpPr>
                <a:grpSpLocks noChangeAspect="1"/>
              </p:cNvGrpSpPr>
              <p:nvPr/>
            </p:nvGrpSpPr>
            <p:grpSpPr bwMode="auto">
              <a:xfrm>
                <a:off x="4785" y="7484"/>
                <a:ext cx="957" cy="403"/>
                <a:chOff x="4785" y="7484"/>
                <a:chExt cx="957" cy="403"/>
              </a:xfrm>
            </p:grpSpPr>
            <p:sp>
              <p:nvSpPr>
                <p:cNvPr id="174418" name="Rectangle 1362"/>
                <p:cNvSpPr>
                  <a:spLocks noChangeAspect="1" noChangeArrowheads="1"/>
                </p:cNvSpPr>
                <p:nvPr/>
              </p:nvSpPr>
              <p:spPr bwMode="auto">
                <a:xfrm>
                  <a:off x="4828" y="7484"/>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6 MB</a:t>
                  </a:r>
                  <a:endParaRPr lang="en-US" altLang="en-US"/>
                </a:p>
              </p:txBody>
            </p:sp>
            <p:sp>
              <p:nvSpPr>
                <p:cNvPr id="174657" name="Rectangle 1601"/>
                <p:cNvSpPr>
                  <a:spLocks noChangeAspect="1" noChangeArrowheads="1"/>
                </p:cNvSpPr>
                <p:nvPr/>
              </p:nvSpPr>
              <p:spPr bwMode="auto">
                <a:xfrm>
                  <a:off x="4785" y="7484"/>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60" name="Group 1604"/>
              <p:cNvGrpSpPr>
                <a:grpSpLocks noChangeAspect="1"/>
              </p:cNvGrpSpPr>
              <p:nvPr/>
            </p:nvGrpSpPr>
            <p:grpSpPr bwMode="auto">
              <a:xfrm>
                <a:off x="0" y="7887"/>
                <a:ext cx="957" cy="403"/>
                <a:chOff x="0" y="7887"/>
                <a:chExt cx="957" cy="403"/>
              </a:xfrm>
            </p:grpSpPr>
            <p:sp>
              <p:nvSpPr>
                <p:cNvPr id="174419" name="Rectangle 1363"/>
                <p:cNvSpPr>
                  <a:spLocks noChangeAspect="1" noChangeArrowheads="1"/>
                </p:cNvSpPr>
                <p:nvPr/>
              </p:nvSpPr>
              <p:spPr bwMode="auto">
                <a:xfrm>
                  <a:off x="43"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IBM POWER5</a:t>
                  </a:r>
                  <a:endParaRPr lang="en-US" altLang="en-US"/>
                </a:p>
              </p:txBody>
            </p:sp>
            <p:sp>
              <p:nvSpPr>
                <p:cNvPr id="174659" name="Rectangle 1603"/>
                <p:cNvSpPr>
                  <a:spLocks noChangeAspect="1" noChangeArrowheads="1"/>
                </p:cNvSpPr>
                <p:nvPr/>
              </p:nvSpPr>
              <p:spPr bwMode="auto">
                <a:xfrm>
                  <a:off x="0"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62" name="Group 1606"/>
              <p:cNvGrpSpPr>
                <a:grpSpLocks noChangeAspect="1"/>
              </p:cNvGrpSpPr>
              <p:nvPr/>
            </p:nvGrpSpPr>
            <p:grpSpPr bwMode="auto">
              <a:xfrm>
                <a:off x="957" y="7887"/>
                <a:ext cx="957" cy="403"/>
                <a:chOff x="957" y="7887"/>
                <a:chExt cx="957" cy="403"/>
              </a:xfrm>
            </p:grpSpPr>
            <p:sp>
              <p:nvSpPr>
                <p:cNvPr id="174420" name="Rectangle 1364"/>
                <p:cNvSpPr>
                  <a:spLocks noChangeAspect="1" noChangeArrowheads="1"/>
                </p:cNvSpPr>
                <p:nvPr/>
              </p:nvSpPr>
              <p:spPr bwMode="auto">
                <a:xfrm>
                  <a:off x="1000"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High-end server</a:t>
                  </a:r>
                  <a:endParaRPr lang="en-US" altLang="en-US"/>
                </a:p>
              </p:txBody>
            </p:sp>
            <p:sp>
              <p:nvSpPr>
                <p:cNvPr id="174661" name="Rectangle 1605"/>
                <p:cNvSpPr>
                  <a:spLocks noChangeAspect="1" noChangeArrowheads="1"/>
                </p:cNvSpPr>
                <p:nvPr/>
              </p:nvSpPr>
              <p:spPr bwMode="auto">
                <a:xfrm>
                  <a:off x="957"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64" name="Group 1608"/>
              <p:cNvGrpSpPr>
                <a:grpSpLocks noChangeAspect="1"/>
              </p:cNvGrpSpPr>
              <p:nvPr/>
            </p:nvGrpSpPr>
            <p:grpSpPr bwMode="auto">
              <a:xfrm>
                <a:off x="1914" y="7887"/>
                <a:ext cx="957" cy="403"/>
                <a:chOff x="1914" y="7887"/>
                <a:chExt cx="957" cy="403"/>
              </a:xfrm>
            </p:grpSpPr>
            <p:sp>
              <p:nvSpPr>
                <p:cNvPr id="174421" name="Rectangle 1365"/>
                <p:cNvSpPr>
                  <a:spLocks noChangeAspect="1" noChangeArrowheads="1"/>
                </p:cNvSpPr>
                <p:nvPr/>
              </p:nvSpPr>
              <p:spPr bwMode="auto">
                <a:xfrm>
                  <a:off x="1957"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2003</a:t>
                  </a:r>
                  <a:endParaRPr lang="en-US" altLang="en-US"/>
                </a:p>
              </p:txBody>
            </p:sp>
            <p:sp>
              <p:nvSpPr>
                <p:cNvPr id="174663" name="Rectangle 1607"/>
                <p:cNvSpPr>
                  <a:spLocks noChangeAspect="1" noChangeArrowheads="1"/>
                </p:cNvSpPr>
                <p:nvPr/>
              </p:nvSpPr>
              <p:spPr bwMode="auto">
                <a:xfrm>
                  <a:off x="1914"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66" name="Group 1610"/>
              <p:cNvGrpSpPr>
                <a:grpSpLocks noChangeAspect="1"/>
              </p:cNvGrpSpPr>
              <p:nvPr/>
            </p:nvGrpSpPr>
            <p:grpSpPr bwMode="auto">
              <a:xfrm>
                <a:off x="2871" y="7887"/>
                <a:ext cx="957" cy="403"/>
                <a:chOff x="2871" y="7887"/>
                <a:chExt cx="957" cy="403"/>
              </a:xfrm>
            </p:grpSpPr>
            <p:sp>
              <p:nvSpPr>
                <p:cNvPr id="174422" name="Rectangle 1366"/>
                <p:cNvSpPr>
                  <a:spLocks noChangeAspect="1" noChangeArrowheads="1"/>
                </p:cNvSpPr>
                <p:nvPr/>
              </p:nvSpPr>
              <p:spPr bwMode="auto">
                <a:xfrm>
                  <a:off x="2914"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64 KB</a:t>
                  </a:r>
                  <a:endParaRPr lang="en-US" altLang="en-US"/>
                </a:p>
              </p:txBody>
            </p:sp>
            <p:sp>
              <p:nvSpPr>
                <p:cNvPr id="174665" name="Rectangle 1609"/>
                <p:cNvSpPr>
                  <a:spLocks noChangeAspect="1" noChangeArrowheads="1"/>
                </p:cNvSpPr>
                <p:nvPr/>
              </p:nvSpPr>
              <p:spPr bwMode="auto">
                <a:xfrm>
                  <a:off x="2871"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68" name="Group 1612"/>
              <p:cNvGrpSpPr>
                <a:grpSpLocks noChangeAspect="1"/>
              </p:cNvGrpSpPr>
              <p:nvPr/>
            </p:nvGrpSpPr>
            <p:grpSpPr bwMode="auto">
              <a:xfrm>
                <a:off x="3828" y="7887"/>
                <a:ext cx="957" cy="403"/>
                <a:chOff x="3828" y="7887"/>
                <a:chExt cx="957" cy="403"/>
              </a:xfrm>
            </p:grpSpPr>
            <p:sp>
              <p:nvSpPr>
                <p:cNvPr id="174423" name="Rectangle 1367"/>
                <p:cNvSpPr>
                  <a:spLocks noChangeAspect="1" noChangeArrowheads="1"/>
                </p:cNvSpPr>
                <p:nvPr/>
              </p:nvSpPr>
              <p:spPr bwMode="auto">
                <a:xfrm>
                  <a:off x="3871"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1.9 MB</a:t>
                  </a:r>
                  <a:endParaRPr lang="en-US" altLang="en-US"/>
                </a:p>
              </p:txBody>
            </p:sp>
            <p:sp>
              <p:nvSpPr>
                <p:cNvPr id="174667" name="Rectangle 1611"/>
                <p:cNvSpPr>
                  <a:spLocks noChangeAspect="1" noChangeArrowheads="1"/>
                </p:cNvSpPr>
                <p:nvPr/>
              </p:nvSpPr>
              <p:spPr bwMode="auto">
                <a:xfrm>
                  <a:off x="3828"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70" name="Group 1614"/>
              <p:cNvGrpSpPr>
                <a:grpSpLocks noChangeAspect="1"/>
              </p:cNvGrpSpPr>
              <p:nvPr/>
            </p:nvGrpSpPr>
            <p:grpSpPr bwMode="auto">
              <a:xfrm>
                <a:off x="4785" y="7887"/>
                <a:ext cx="957" cy="403"/>
                <a:chOff x="4785" y="7887"/>
                <a:chExt cx="957" cy="403"/>
              </a:xfrm>
            </p:grpSpPr>
            <p:sp>
              <p:nvSpPr>
                <p:cNvPr id="174424" name="Rectangle 1368"/>
                <p:cNvSpPr>
                  <a:spLocks noChangeAspect="1" noChangeArrowheads="1"/>
                </p:cNvSpPr>
                <p:nvPr/>
              </p:nvSpPr>
              <p:spPr bwMode="auto">
                <a:xfrm>
                  <a:off x="4828" y="7887"/>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36 MB</a:t>
                  </a:r>
                  <a:endParaRPr lang="en-US" altLang="en-US"/>
                </a:p>
              </p:txBody>
            </p:sp>
            <p:sp>
              <p:nvSpPr>
                <p:cNvPr id="174669" name="Rectangle 1613"/>
                <p:cNvSpPr>
                  <a:spLocks noChangeAspect="1" noChangeArrowheads="1"/>
                </p:cNvSpPr>
                <p:nvPr/>
              </p:nvSpPr>
              <p:spPr bwMode="auto">
                <a:xfrm>
                  <a:off x="4785" y="7887"/>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72" name="Group 1616"/>
              <p:cNvGrpSpPr>
                <a:grpSpLocks noChangeAspect="1"/>
              </p:cNvGrpSpPr>
              <p:nvPr/>
            </p:nvGrpSpPr>
            <p:grpSpPr bwMode="auto">
              <a:xfrm>
                <a:off x="0" y="8290"/>
                <a:ext cx="957" cy="403"/>
                <a:chOff x="0" y="8290"/>
                <a:chExt cx="957" cy="403"/>
              </a:xfrm>
            </p:grpSpPr>
            <p:sp>
              <p:nvSpPr>
                <p:cNvPr id="174425" name="Rectangle 1369"/>
                <p:cNvSpPr>
                  <a:spLocks noChangeAspect="1" noChangeArrowheads="1"/>
                </p:cNvSpPr>
                <p:nvPr/>
              </p:nvSpPr>
              <p:spPr bwMode="auto">
                <a:xfrm>
                  <a:off x="43"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CRAY XD-1</a:t>
                  </a:r>
                  <a:endParaRPr lang="en-US" altLang="en-US"/>
                </a:p>
              </p:txBody>
            </p:sp>
            <p:sp>
              <p:nvSpPr>
                <p:cNvPr id="174671" name="Rectangle 1615"/>
                <p:cNvSpPr>
                  <a:spLocks noChangeAspect="1" noChangeArrowheads="1"/>
                </p:cNvSpPr>
                <p:nvPr/>
              </p:nvSpPr>
              <p:spPr bwMode="auto">
                <a:xfrm>
                  <a:off x="0"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74" name="Group 1618"/>
              <p:cNvGrpSpPr>
                <a:grpSpLocks noChangeAspect="1"/>
              </p:cNvGrpSpPr>
              <p:nvPr/>
            </p:nvGrpSpPr>
            <p:grpSpPr bwMode="auto">
              <a:xfrm>
                <a:off x="957" y="8290"/>
                <a:ext cx="957" cy="403"/>
                <a:chOff x="957" y="8290"/>
                <a:chExt cx="957" cy="403"/>
              </a:xfrm>
            </p:grpSpPr>
            <p:sp>
              <p:nvSpPr>
                <p:cNvPr id="174426" name="Rectangle 1370"/>
                <p:cNvSpPr>
                  <a:spLocks noChangeAspect="1" noChangeArrowheads="1"/>
                </p:cNvSpPr>
                <p:nvPr/>
              </p:nvSpPr>
              <p:spPr bwMode="auto">
                <a:xfrm>
                  <a:off x="1000"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Supercomputer</a:t>
                  </a:r>
                  <a:endParaRPr lang="en-US" altLang="en-US"/>
                </a:p>
              </p:txBody>
            </p:sp>
            <p:sp>
              <p:nvSpPr>
                <p:cNvPr id="174673" name="Rectangle 1617"/>
                <p:cNvSpPr>
                  <a:spLocks noChangeAspect="1" noChangeArrowheads="1"/>
                </p:cNvSpPr>
                <p:nvPr/>
              </p:nvSpPr>
              <p:spPr bwMode="auto">
                <a:xfrm>
                  <a:off x="957"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76" name="Group 1620"/>
              <p:cNvGrpSpPr>
                <a:grpSpLocks noChangeAspect="1"/>
              </p:cNvGrpSpPr>
              <p:nvPr/>
            </p:nvGrpSpPr>
            <p:grpSpPr bwMode="auto">
              <a:xfrm>
                <a:off x="1914" y="8290"/>
                <a:ext cx="957" cy="403"/>
                <a:chOff x="1914" y="8290"/>
                <a:chExt cx="957" cy="403"/>
              </a:xfrm>
            </p:grpSpPr>
            <p:sp>
              <p:nvSpPr>
                <p:cNvPr id="174427" name="Rectangle 1371"/>
                <p:cNvSpPr>
                  <a:spLocks noChangeAspect="1" noChangeArrowheads="1"/>
                </p:cNvSpPr>
                <p:nvPr/>
              </p:nvSpPr>
              <p:spPr bwMode="auto">
                <a:xfrm>
                  <a:off x="1957"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2004</a:t>
                  </a:r>
                  <a:endParaRPr lang="en-US" altLang="en-US"/>
                </a:p>
              </p:txBody>
            </p:sp>
            <p:sp>
              <p:nvSpPr>
                <p:cNvPr id="174675" name="Rectangle 1619"/>
                <p:cNvSpPr>
                  <a:spLocks noChangeAspect="1" noChangeArrowheads="1"/>
                </p:cNvSpPr>
                <p:nvPr/>
              </p:nvSpPr>
              <p:spPr bwMode="auto">
                <a:xfrm>
                  <a:off x="1914"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78" name="Group 1622"/>
              <p:cNvGrpSpPr>
                <a:grpSpLocks noChangeAspect="1"/>
              </p:cNvGrpSpPr>
              <p:nvPr/>
            </p:nvGrpSpPr>
            <p:grpSpPr bwMode="auto">
              <a:xfrm>
                <a:off x="2871" y="8290"/>
                <a:ext cx="957" cy="403"/>
                <a:chOff x="2871" y="8290"/>
                <a:chExt cx="957" cy="403"/>
              </a:xfrm>
            </p:grpSpPr>
            <p:sp>
              <p:nvSpPr>
                <p:cNvPr id="174428" name="Rectangle 1372"/>
                <p:cNvSpPr>
                  <a:spLocks noChangeAspect="1" noChangeArrowheads="1"/>
                </p:cNvSpPr>
                <p:nvPr/>
              </p:nvSpPr>
              <p:spPr bwMode="auto">
                <a:xfrm>
                  <a:off x="2914"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64 KB/64 KB</a:t>
                  </a:r>
                  <a:endParaRPr lang="en-US" altLang="en-US"/>
                </a:p>
              </p:txBody>
            </p:sp>
            <p:sp>
              <p:nvSpPr>
                <p:cNvPr id="174677" name="Rectangle 1621"/>
                <p:cNvSpPr>
                  <a:spLocks noChangeAspect="1" noChangeArrowheads="1"/>
                </p:cNvSpPr>
                <p:nvPr/>
              </p:nvSpPr>
              <p:spPr bwMode="auto">
                <a:xfrm>
                  <a:off x="2871"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80" name="Group 1624"/>
              <p:cNvGrpSpPr>
                <a:grpSpLocks noChangeAspect="1"/>
              </p:cNvGrpSpPr>
              <p:nvPr/>
            </p:nvGrpSpPr>
            <p:grpSpPr bwMode="auto">
              <a:xfrm>
                <a:off x="3828" y="8290"/>
                <a:ext cx="957" cy="403"/>
                <a:chOff x="3828" y="8290"/>
                <a:chExt cx="957" cy="403"/>
              </a:xfrm>
            </p:grpSpPr>
            <p:sp>
              <p:nvSpPr>
                <p:cNvPr id="174429" name="Rectangle 1373"/>
                <p:cNvSpPr>
                  <a:spLocks noChangeAspect="1" noChangeArrowheads="1"/>
                </p:cNvSpPr>
                <p:nvPr/>
              </p:nvSpPr>
              <p:spPr bwMode="auto">
                <a:xfrm>
                  <a:off x="3871"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1MB</a:t>
                  </a:r>
                  <a:endParaRPr lang="en-US" altLang="en-US"/>
                </a:p>
              </p:txBody>
            </p:sp>
            <p:sp>
              <p:nvSpPr>
                <p:cNvPr id="174679" name="Rectangle 1623"/>
                <p:cNvSpPr>
                  <a:spLocks noChangeAspect="1" noChangeArrowheads="1"/>
                </p:cNvSpPr>
                <p:nvPr/>
              </p:nvSpPr>
              <p:spPr bwMode="auto">
                <a:xfrm>
                  <a:off x="3828"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4682" name="Group 1626"/>
              <p:cNvGrpSpPr>
                <a:grpSpLocks noChangeAspect="1"/>
              </p:cNvGrpSpPr>
              <p:nvPr/>
            </p:nvGrpSpPr>
            <p:grpSpPr bwMode="auto">
              <a:xfrm>
                <a:off x="4785" y="8290"/>
                <a:ext cx="957" cy="403"/>
                <a:chOff x="4785" y="8290"/>
                <a:chExt cx="957" cy="403"/>
              </a:xfrm>
            </p:grpSpPr>
            <p:sp>
              <p:nvSpPr>
                <p:cNvPr id="174430" name="Rectangle 1374"/>
                <p:cNvSpPr>
                  <a:spLocks noChangeAspect="1" noChangeArrowheads="1"/>
                </p:cNvSpPr>
                <p:nvPr/>
              </p:nvSpPr>
              <p:spPr bwMode="auto">
                <a:xfrm>
                  <a:off x="4828" y="8290"/>
                  <a:ext cx="87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200">
                      <a:latin typeface="Times" panose="02020603050405020304" pitchFamily="18" charset="0"/>
                      <a:cs typeface="Times New Roman" panose="02020603050405020304" pitchFamily="18" charset="0"/>
                    </a:rPr>
                    <a:t>—</a:t>
                  </a:r>
                  <a:endParaRPr lang="en-US" altLang="en-US"/>
                </a:p>
              </p:txBody>
            </p:sp>
            <p:sp>
              <p:nvSpPr>
                <p:cNvPr id="174681" name="Rectangle 1625"/>
                <p:cNvSpPr>
                  <a:spLocks noChangeAspect="1" noChangeArrowheads="1"/>
                </p:cNvSpPr>
                <p:nvPr/>
              </p:nvSpPr>
              <p:spPr bwMode="auto">
                <a:xfrm>
                  <a:off x="4785" y="8290"/>
                  <a:ext cx="95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sp>
          <p:nvSpPr>
            <p:cNvPr id="174684" name="Rectangle 1628"/>
            <p:cNvSpPr>
              <a:spLocks noChangeAspect="1" noChangeArrowheads="1"/>
            </p:cNvSpPr>
            <p:nvPr/>
          </p:nvSpPr>
          <p:spPr bwMode="auto">
            <a:xfrm>
              <a:off x="-3" y="-3"/>
              <a:ext cx="5748" cy="869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spTree>
    <p:extLst>
      <p:ext uri="{BB962C8B-B14F-4D97-AF65-F5344CB8AC3E}">
        <p14:creationId xmlns:p14="http://schemas.microsoft.com/office/powerpoint/2010/main" val="337571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a:t>Phương thức ánh xạ</a:t>
            </a:r>
          </a:p>
        </p:txBody>
      </p:sp>
      <p:sp>
        <p:nvSpPr>
          <p:cNvPr id="34819" name="Rectangle 3"/>
          <p:cNvSpPr>
            <a:spLocks noGrp="1" noChangeArrowheads="1"/>
          </p:cNvSpPr>
          <p:nvPr>
            <p:ph type="body" idx="1"/>
          </p:nvPr>
        </p:nvSpPr>
        <p:spPr/>
        <p:txBody>
          <a:bodyPr/>
          <a:lstStyle/>
          <a:p>
            <a:r>
              <a:rPr lang="en-GB" altLang="en-US"/>
              <a:t>Ánh xạ trực tiếp</a:t>
            </a:r>
          </a:p>
          <a:p>
            <a:r>
              <a:rPr lang="en-GB" altLang="en-US"/>
              <a:t>Ánh xạ liên kết</a:t>
            </a:r>
          </a:p>
          <a:p>
            <a:r>
              <a:rPr lang="en-GB" altLang="en-US"/>
              <a:t>Ánh xạ liên kết tập hợp</a:t>
            </a:r>
          </a:p>
        </p:txBody>
      </p:sp>
    </p:spTree>
    <p:extLst>
      <p:ext uri="{BB962C8B-B14F-4D97-AF65-F5344CB8AC3E}">
        <p14:creationId xmlns:p14="http://schemas.microsoft.com/office/powerpoint/2010/main" val="2682793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GB" altLang="en-US"/>
              <a:t>Cấu trúc bộ nhớ đệm/bộ nhớ chính</a:t>
            </a:r>
          </a:p>
        </p:txBody>
      </p:sp>
      <p:pic>
        <p:nvPicPr>
          <p:cNvPr id="171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96975"/>
            <a:ext cx="7488237"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520" y="4293096"/>
            <a:ext cx="5400600" cy="2308324"/>
          </a:xfrm>
          <a:prstGeom prst="rect">
            <a:avLst/>
          </a:prstGeom>
          <a:noFill/>
        </p:spPr>
        <p:txBody>
          <a:bodyPr wrap="square" rtlCol="0">
            <a:spAutoFit/>
          </a:bodyPr>
          <a:lstStyle/>
          <a:p>
            <a:r>
              <a:rPr lang="en-US"/>
              <a:t>Bộ nhớ chính:</a:t>
            </a:r>
          </a:p>
          <a:p>
            <a:r>
              <a:rPr lang="en-US"/>
              <a:t>	- 2</a:t>
            </a:r>
            <a:r>
              <a:rPr lang="en-US" baseline="30000"/>
              <a:t>n</a:t>
            </a:r>
            <a:r>
              <a:rPr lang="en-US"/>
              <a:t> từ nhớ</a:t>
            </a:r>
          </a:p>
          <a:p>
            <a:r>
              <a:rPr lang="en-US"/>
              <a:t>	- K từ </a:t>
            </a:r>
            <a:r>
              <a:rPr lang="en-US">
                <a:sym typeface="Wingdings" panose="05000000000000000000" pitchFamily="2" charset="2"/>
              </a:rPr>
              <a:t> 1 khối nhớ</a:t>
            </a:r>
          </a:p>
          <a:p>
            <a:r>
              <a:rPr lang="en-US">
                <a:sym typeface="Wingdings" panose="05000000000000000000" pitchFamily="2" charset="2"/>
              </a:rPr>
              <a:t>Bộ nhớ đệm:</a:t>
            </a:r>
          </a:p>
          <a:p>
            <a:r>
              <a:rPr lang="en-US">
                <a:sym typeface="Wingdings" panose="05000000000000000000" pitchFamily="2" charset="2"/>
              </a:rPr>
              <a:t>	- m khối (còn gọi là dòng – line)</a:t>
            </a:r>
          </a:p>
          <a:p>
            <a:r>
              <a:rPr lang="en-US">
                <a:sym typeface="Wingdings" panose="05000000000000000000" pitchFamily="2" charset="2"/>
              </a:rPr>
              <a:t>	- 1 dòng  K từ</a:t>
            </a:r>
            <a:endParaRPr lang="en-US"/>
          </a:p>
        </p:txBody>
      </p:sp>
    </p:spTree>
    <p:extLst>
      <p:ext uri="{BB962C8B-B14F-4D97-AF65-F5344CB8AC3E}">
        <p14:creationId xmlns:p14="http://schemas.microsoft.com/office/powerpoint/2010/main" val="73314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a:t>Phương thức ánh xạ</a:t>
            </a:r>
          </a:p>
        </p:txBody>
      </p:sp>
      <p:sp>
        <p:nvSpPr>
          <p:cNvPr id="34819" name="Rectangle 3"/>
          <p:cNvSpPr>
            <a:spLocks noGrp="1" noChangeArrowheads="1"/>
          </p:cNvSpPr>
          <p:nvPr>
            <p:ph type="body" idx="1"/>
          </p:nvPr>
        </p:nvSpPr>
        <p:spPr>
          <a:xfrm>
            <a:off x="457200" y="1066800"/>
            <a:ext cx="3538736" cy="5638800"/>
          </a:xfrm>
        </p:spPr>
        <p:txBody>
          <a:bodyPr/>
          <a:lstStyle/>
          <a:p>
            <a:pPr marL="0" indent="0">
              <a:buNone/>
            </a:pPr>
            <a:r>
              <a:rPr lang="en-GB" altLang="en-US" sz="2400" b="1" i="1"/>
              <a:t>Xét ví dụ minh họa cho 3 phương thức ánh xạ</a:t>
            </a:r>
          </a:p>
          <a:p>
            <a:r>
              <a:rPr lang="en-GB" altLang="en-US" sz="2400"/>
              <a:t>Dung lượng bộ nhớ cache: 64kByte</a:t>
            </a:r>
          </a:p>
          <a:p>
            <a:r>
              <a:rPr lang="en-GB" altLang="en-US" sz="2400"/>
              <a:t>Kích thước khối nhớ: 4 bytes</a:t>
            </a:r>
          </a:p>
          <a:p>
            <a:pPr lvl="1"/>
            <a:r>
              <a:rPr lang="en-GB" altLang="en-US" sz="2000"/>
              <a:t>Nghĩa là cache có 16k (2</a:t>
            </a:r>
            <a:r>
              <a:rPr lang="en-GB" altLang="en-US" sz="2000" baseline="30000"/>
              <a:t>14</a:t>
            </a:r>
            <a:r>
              <a:rPr lang="en-GB" altLang="en-US" sz="2000"/>
              <a:t>) dòng (lines) 4 bytes</a:t>
            </a:r>
          </a:p>
          <a:p>
            <a:r>
              <a:rPr lang="en-GB" altLang="en-US" sz="2400"/>
              <a:t>Bộ nhớ chính: 16MBytes</a:t>
            </a:r>
          </a:p>
          <a:p>
            <a:r>
              <a:rPr lang="en-GB" altLang="en-US" sz="2400"/>
              <a:t>Địa chỉ: 24 bit (địa chỉ do CPU phát ra)</a:t>
            </a:r>
          </a:p>
          <a:p>
            <a:pPr lvl="1"/>
            <a:r>
              <a:rPr lang="en-GB" altLang="en-US" sz="2000"/>
              <a:t>(2</a:t>
            </a:r>
            <a:r>
              <a:rPr lang="en-GB" altLang="en-US" sz="2000" baseline="30000"/>
              <a:t>24</a:t>
            </a:r>
            <a:r>
              <a:rPr lang="en-GB" altLang="en-US" sz="2000"/>
              <a:t>=16M)</a:t>
            </a:r>
            <a:endParaRPr lang="en-GB" altLang="en-US"/>
          </a:p>
        </p:txBody>
      </p:sp>
      <p:pic>
        <p:nvPicPr>
          <p:cNvPr id="2" name="Picture 5">
            <a:extLst>
              <a:ext uri="{FF2B5EF4-FFF2-40B4-BE49-F238E27FC236}">
                <a16:creationId xmlns:a16="http://schemas.microsoft.com/office/drawing/2014/main" id="{1036528B-B0F2-4C73-BF61-BC25BF246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909200"/>
            <a:ext cx="5148064" cy="379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156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en-US"/>
              <a:t>Ánh xạ trực tiếp</a:t>
            </a:r>
          </a:p>
        </p:txBody>
      </p:sp>
      <p:sp>
        <p:nvSpPr>
          <p:cNvPr id="35843" name="Rectangle 3"/>
          <p:cNvSpPr>
            <a:spLocks noGrp="1" noChangeArrowheads="1"/>
          </p:cNvSpPr>
          <p:nvPr>
            <p:ph type="body" idx="1"/>
          </p:nvPr>
        </p:nvSpPr>
        <p:spPr>
          <a:xfrm>
            <a:off x="457200" y="1066800"/>
            <a:ext cx="6203032" cy="4522440"/>
          </a:xfrm>
        </p:spPr>
        <p:txBody>
          <a:bodyPr/>
          <a:lstStyle/>
          <a:p>
            <a:r>
              <a:rPr lang="en-GB" altLang="en-US"/>
              <a:t>Mỗi khối (Block) của bộ nhớ chính ánh xạ tới duy nhất một dòng cache</a:t>
            </a:r>
          </a:p>
          <a:p>
            <a:endParaRPr lang="en-GB" altLang="en-US"/>
          </a:p>
          <a:p>
            <a:endParaRPr lang="en-GB" altLang="en-US"/>
          </a:p>
          <a:p>
            <a:endParaRPr lang="en-GB" altLang="en-US"/>
          </a:p>
          <a:p>
            <a:endParaRPr lang="en-GB" altLang="en-US"/>
          </a:p>
          <a:p>
            <a:r>
              <a:rPr lang="en-GB" altLang="en-US"/>
              <a:t>Địa chỉ gồm 2 phần</a:t>
            </a:r>
          </a:p>
          <a:p>
            <a:r>
              <a:rPr lang="en-GB" altLang="en-US"/>
              <a:t>w bit thấp nhất định danh từ nhớ duy nhất</a:t>
            </a:r>
          </a:p>
          <a:p>
            <a:r>
              <a:rPr lang="en-GB" altLang="en-US"/>
              <a:t>s bit cao nhất định rõ một khối nhớ</a:t>
            </a:r>
          </a:p>
          <a:p>
            <a:pPr lvl="1"/>
            <a:r>
              <a:rPr lang="en-GB" altLang="en-US"/>
              <a:t>Các bit cao nhất được chia thành trường r dòng và một thẻ (tag) (s-r) bit</a:t>
            </a:r>
          </a:p>
        </p:txBody>
      </p:sp>
      <p:sp>
        <p:nvSpPr>
          <p:cNvPr id="2" name="TextBox 1"/>
          <p:cNvSpPr txBox="1"/>
          <p:nvPr/>
        </p:nvSpPr>
        <p:spPr>
          <a:xfrm>
            <a:off x="395536" y="2066072"/>
            <a:ext cx="5328592" cy="1938992"/>
          </a:xfrm>
          <a:prstGeom prst="rect">
            <a:avLst/>
          </a:prstGeom>
          <a:solidFill>
            <a:schemeClr val="accent2">
              <a:lumMod val="20000"/>
              <a:lumOff val="80000"/>
            </a:schemeClr>
          </a:solidFill>
        </p:spPr>
        <p:txBody>
          <a:bodyPr wrap="square" rtlCol="0">
            <a:spAutoFit/>
          </a:bodyPr>
          <a:lstStyle/>
          <a:p>
            <a:r>
              <a:rPr lang="en-US"/>
              <a:t>i = j mod m</a:t>
            </a:r>
          </a:p>
          <a:p>
            <a:r>
              <a:rPr lang="en-US"/>
              <a:t>Trong đó:</a:t>
            </a:r>
          </a:p>
          <a:p>
            <a:r>
              <a:rPr lang="en-US"/>
              <a:t>	i: chỉ số dòng trong cache</a:t>
            </a:r>
          </a:p>
          <a:p>
            <a:r>
              <a:rPr lang="en-US"/>
              <a:t>	j: chỉ số khối bộ nhớ chính</a:t>
            </a:r>
          </a:p>
          <a:p>
            <a:r>
              <a:rPr lang="en-US"/>
              <a:t>	m: số dòng trong cache</a:t>
            </a:r>
          </a:p>
        </p:txBody>
      </p:sp>
      <p:pic>
        <p:nvPicPr>
          <p:cNvPr id="3" name="Picture 8">
            <a:extLst>
              <a:ext uri="{FF2B5EF4-FFF2-40B4-BE49-F238E27FC236}">
                <a16:creationId xmlns:a16="http://schemas.microsoft.com/office/drawing/2014/main" id="{3565A1BA-5054-4386-82EF-B37DE25BD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120" y="2066072"/>
            <a:ext cx="4121533" cy="2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00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1000"/>
                                        <p:tgtEl>
                                          <p:spTgt spid="35843">
                                            <p:txEl>
                                              <p:pRg st="0" end="0"/>
                                            </p:txEl>
                                          </p:spTgt>
                                        </p:tgtEl>
                                      </p:cBhvr>
                                    </p:animEffect>
                                    <p:anim calcmode="lin" valueType="num">
                                      <p:cBhvr>
                                        <p:cTn id="8" dur="10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5843">
                                            <p:txEl>
                                              <p:pRg st="5" end="5"/>
                                            </p:txEl>
                                          </p:spTgt>
                                        </p:tgtEl>
                                        <p:attrNameLst>
                                          <p:attrName>style.visibility</p:attrName>
                                        </p:attrNameLst>
                                      </p:cBhvr>
                                      <p:to>
                                        <p:strVal val="visible"/>
                                      </p:to>
                                    </p:set>
                                    <p:animEffect transition="in" filter="fade">
                                      <p:cBhvr>
                                        <p:cTn id="21" dur="1000"/>
                                        <p:tgtEl>
                                          <p:spTgt spid="35843">
                                            <p:txEl>
                                              <p:pRg st="5" end="5"/>
                                            </p:txEl>
                                          </p:spTgt>
                                        </p:tgtEl>
                                      </p:cBhvr>
                                    </p:animEffect>
                                    <p:anim calcmode="lin" valueType="num">
                                      <p:cBhvr>
                                        <p:cTn id="22" dur="10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58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5843">
                                            <p:txEl>
                                              <p:pRg st="6" end="6"/>
                                            </p:txEl>
                                          </p:spTgt>
                                        </p:tgtEl>
                                        <p:attrNameLst>
                                          <p:attrName>style.visibility</p:attrName>
                                        </p:attrNameLst>
                                      </p:cBhvr>
                                      <p:to>
                                        <p:strVal val="visible"/>
                                      </p:to>
                                    </p:set>
                                    <p:animEffect transition="in" filter="fade">
                                      <p:cBhvr>
                                        <p:cTn id="28" dur="1000"/>
                                        <p:tgtEl>
                                          <p:spTgt spid="35843">
                                            <p:txEl>
                                              <p:pRg st="6" end="6"/>
                                            </p:txEl>
                                          </p:spTgt>
                                        </p:tgtEl>
                                      </p:cBhvr>
                                    </p:animEffect>
                                    <p:anim calcmode="lin" valueType="num">
                                      <p:cBhvr>
                                        <p:cTn id="29" dur="10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584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5843">
                                            <p:txEl>
                                              <p:pRg st="7" end="7"/>
                                            </p:txEl>
                                          </p:spTgt>
                                        </p:tgtEl>
                                        <p:attrNameLst>
                                          <p:attrName>style.visibility</p:attrName>
                                        </p:attrNameLst>
                                      </p:cBhvr>
                                      <p:to>
                                        <p:strVal val="visible"/>
                                      </p:to>
                                    </p:set>
                                    <p:animEffect transition="in" filter="fade">
                                      <p:cBhvr>
                                        <p:cTn id="35" dur="1000"/>
                                        <p:tgtEl>
                                          <p:spTgt spid="35843">
                                            <p:txEl>
                                              <p:pRg st="7" end="7"/>
                                            </p:txEl>
                                          </p:spTgt>
                                        </p:tgtEl>
                                      </p:cBhvr>
                                    </p:animEffect>
                                    <p:anim calcmode="lin" valueType="num">
                                      <p:cBhvr>
                                        <p:cTn id="36" dur="10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58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5843">
                                            <p:txEl>
                                              <p:pRg st="8" end="8"/>
                                            </p:txEl>
                                          </p:spTgt>
                                        </p:tgtEl>
                                        <p:attrNameLst>
                                          <p:attrName>style.visibility</p:attrName>
                                        </p:attrNameLst>
                                      </p:cBhvr>
                                      <p:to>
                                        <p:strVal val="visible"/>
                                      </p:to>
                                    </p:set>
                                    <p:animEffect transition="in" filter="fade">
                                      <p:cBhvr>
                                        <p:cTn id="42" dur="1000"/>
                                        <p:tgtEl>
                                          <p:spTgt spid="35843">
                                            <p:txEl>
                                              <p:pRg st="8" end="8"/>
                                            </p:txEl>
                                          </p:spTgt>
                                        </p:tgtEl>
                                      </p:cBhvr>
                                    </p:animEffect>
                                    <p:anim calcmode="lin" valueType="num">
                                      <p:cBhvr>
                                        <p:cTn id="43" dur="10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584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quan</a:t>
            </a:r>
          </a:p>
        </p:txBody>
      </p:sp>
      <p:sp>
        <p:nvSpPr>
          <p:cNvPr id="3" name="Content Placeholder 2"/>
          <p:cNvSpPr>
            <a:spLocks noGrp="1"/>
          </p:cNvSpPr>
          <p:nvPr>
            <p:ph idx="1"/>
          </p:nvPr>
        </p:nvSpPr>
        <p:spPr/>
        <p:txBody>
          <a:bodyPr/>
          <a:lstStyle/>
          <a:p>
            <a:r>
              <a:rPr lang="en-GB" altLang="en-US"/>
              <a:t>Vị trí</a:t>
            </a:r>
          </a:p>
          <a:p>
            <a:r>
              <a:rPr lang="en-GB" altLang="en-US"/>
              <a:t>Dung lượng</a:t>
            </a:r>
          </a:p>
          <a:p>
            <a:r>
              <a:rPr lang="en-GB" altLang="en-US"/>
              <a:t>Đơn vị truyền</a:t>
            </a:r>
          </a:p>
          <a:p>
            <a:r>
              <a:rPr lang="en-GB" altLang="en-US"/>
              <a:t>Phương thức truy cập</a:t>
            </a:r>
          </a:p>
          <a:p>
            <a:r>
              <a:rPr lang="en-GB" altLang="en-US"/>
              <a:t>Hiệu năng</a:t>
            </a:r>
          </a:p>
          <a:p>
            <a:r>
              <a:rPr lang="en-GB" altLang="en-US"/>
              <a:t>Loại vật lý</a:t>
            </a:r>
          </a:p>
          <a:p>
            <a:r>
              <a:rPr lang="en-GB" altLang="en-US"/>
              <a:t>Đặc tả vật lý</a:t>
            </a:r>
          </a:p>
          <a:p>
            <a:r>
              <a:rPr lang="en-GB" altLang="en-US"/>
              <a:t>Tổ chức</a:t>
            </a:r>
          </a:p>
        </p:txBody>
      </p:sp>
    </p:spTree>
    <p:extLst>
      <p:ext uri="{BB962C8B-B14F-4D97-AF65-F5344CB8AC3E}">
        <p14:creationId xmlns:p14="http://schemas.microsoft.com/office/powerpoint/2010/main" val="3716761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sz="3600"/>
              <a:t>Ánh xạ trực tiếp: Cấu trúc địa chỉ</a:t>
            </a:r>
          </a:p>
        </p:txBody>
      </p:sp>
      <p:sp>
        <p:nvSpPr>
          <p:cNvPr id="38916"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Text Box 5"/>
          <p:cNvSpPr txBox="1">
            <a:spLocks noChangeArrowheads="1"/>
          </p:cNvSpPr>
          <p:nvPr/>
        </p:nvSpPr>
        <p:spPr bwMode="auto">
          <a:xfrm>
            <a:off x="381000" y="1600200"/>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Tag  s-r</a:t>
            </a:r>
          </a:p>
        </p:txBody>
      </p:sp>
      <p:sp>
        <p:nvSpPr>
          <p:cNvPr id="38918" name="Text Box 6"/>
          <p:cNvSpPr txBox="1">
            <a:spLocks noChangeArrowheads="1"/>
          </p:cNvSpPr>
          <p:nvPr/>
        </p:nvSpPr>
        <p:spPr bwMode="auto">
          <a:xfrm>
            <a:off x="3975100" y="1600200"/>
            <a:ext cx="1892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Line or Slot  r</a:t>
            </a:r>
          </a:p>
        </p:txBody>
      </p:sp>
      <p:sp>
        <p:nvSpPr>
          <p:cNvPr id="38919" name="Text Box 7"/>
          <p:cNvSpPr txBox="1">
            <a:spLocks noChangeArrowheads="1"/>
          </p:cNvSpPr>
          <p:nvPr/>
        </p:nvSpPr>
        <p:spPr bwMode="auto">
          <a:xfrm>
            <a:off x="7696200" y="160020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Word  w</a:t>
            </a:r>
          </a:p>
        </p:txBody>
      </p:sp>
      <p:sp>
        <p:nvSpPr>
          <p:cNvPr id="38920" name="Line 8"/>
          <p:cNvSpPr>
            <a:spLocks noChangeShapeType="1"/>
          </p:cNvSpPr>
          <p:nvPr/>
        </p:nvSpPr>
        <p:spPr bwMode="auto">
          <a:xfrm>
            <a:off x="8153400" y="1981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Line 9"/>
          <p:cNvSpPr>
            <a:spLocks noChangeShapeType="1"/>
          </p:cNvSpPr>
          <p:nvPr/>
        </p:nvSpPr>
        <p:spPr bwMode="auto">
          <a:xfrm>
            <a:off x="2743200" y="1981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Text Box 10"/>
          <p:cNvSpPr txBox="1">
            <a:spLocks noChangeArrowheads="1"/>
          </p:cNvSpPr>
          <p:nvPr/>
        </p:nvSpPr>
        <p:spPr bwMode="auto">
          <a:xfrm>
            <a:off x="974725" y="2174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8</a:t>
            </a:r>
          </a:p>
        </p:txBody>
      </p:sp>
      <p:sp>
        <p:nvSpPr>
          <p:cNvPr id="38923" name="Text Box 11"/>
          <p:cNvSpPr txBox="1">
            <a:spLocks noChangeArrowheads="1"/>
          </p:cNvSpPr>
          <p:nvPr/>
        </p:nvSpPr>
        <p:spPr bwMode="auto">
          <a:xfrm>
            <a:off x="4632325" y="2098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14</a:t>
            </a:r>
          </a:p>
        </p:txBody>
      </p:sp>
      <p:sp>
        <p:nvSpPr>
          <p:cNvPr id="38924" name="Text Box 12"/>
          <p:cNvSpPr txBox="1">
            <a:spLocks noChangeArrowheads="1"/>
          </p:cNvSpPr>
          <p:nvPr/>
        </p:nvSpPr>
        <p:spPr bwMode="auto">
          <a:xfrm>
            <a:off x="8366125" y="2098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2</a:t>
            </a:r>
          </a:p>
        </p:txBody>
      </p:sp>
      <p:sp>
        <p:nvSpPr>
          <p:cNvPr id="38926" name="Rectangle 14"/>
          <p:cNvSpPr>
            <a:spLocks noGrp="1" noChangeArrowheads="1"/>
          </p:cNvSpPr>
          <p:nvPr>
            <p:ph type="body" sz="half" idx="2"/>
          </p:nvPr>
        </p:nvSpPr>
        <p:spPr>
          <a:xfrm>
            <a:off x="228600" y="2819400"/>
            <a:ext cx="4265260" cy="3238500"/>
          </a:xfrm>
        </p:spPr>
        <p:txBody>
          <a:bodyPr/>
          <a:lstStyle/>
          <a:p>
            <a:r>
              <a:rPr lang="en-GB" altLang="en-US" sz="2000"/>
              <a:t>Địa chỉ: 24 bit</a:t>
            </a:r>
          </a:p>
          <a:p>
            <a:r>
              <a:rPr lang="en-GB" altLang="en-US" sz="2000"/>
              <a:t>Định danh từ: 2 bit (khối 4 byte)</a:t>
            </a:r>
          </a:p>
          <a:p>
            <a:r>
              <a:rPr lang="en-GB" altLang="en-US" sz="2000"/>
              <a:t>Định danh khối: 22 bit</a:t>
            </a:r>
          </a:p>
          <a:p>
            <a:pPr lvl="1"/>
            <a:r>
              <a:rPr lang="en-GB" altLang="en-US" sz="1800"/>
              <a:t>Trường thẻ (Tag): 8 bit (=22-14)</a:t>
            </a:r>
          </a:p>
          <a:p>
            <a:pPr lvl="1"/>
            <a:r>
              <a:rPr lang="en-GB" altLang="en-US" sz="1800"/>
              <a:t>Trường Line hoặc Slot: 14 bit</a:t>
            </a:r>
          </a:p>
          <a:p>
            <a:r>
              <a:rPr lang="en-GB" altLang="en-US" sz="2000"/>
              <a:t>Không có 2 khối trong cùng dòng có cùng trường Tag</a:t>
            </a:r>
          </a:p>
          <a:p>
            <a:r>
              <a:rPr lang="en-GB" altLang="en-US" sz="2000"/>
              <a:t>Kiểm tra nội dung của bộ nhớ cache bằng cách tìm dòng và kiểm tra Tag</a:t>
            </a:r>
          </a:p>
        </p:txBody>
      </p:sp>
      <p:pic>
        <p:nvPicPr>
          <p:cNvPr id="2" name="Picture 8">
            <a:extLst>
              <a:ext uri="{FF2B5EF4-FFF2-40B4-BE49-F238E27FC236}">
                <a16:creationId xmlns:a16="http://schemas.microsoft.com/office/drawing/2014/main" id="{79580BAA-746D-4A10-A315-F20D12047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867" y="3601393"/>
            <a:ext cx="4616454" cy="241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77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26">
                                            <p:txEl>
                                              <p:pRg st="0" end="0"/>
                                            </p:txEl>
                                          </p:spTgt>
                                        </p:tgtEl>
                                        <p:attrNameLst>
                                          <p:attrName>style.visibility</p:attrName>
                                        </p:attrNameLst>
                                      </p:cBhvr>
                                      <p:to>
                                        <p:strVal val="visible"/>
                                      </p:to>
                                    </p:set>
                                    <p:animEffect transition="in" filter="fade">
                                      <p:cBhvr>
                                        <p:cTn id="7" dur="1000"/>
                                        <p:tgtEl>
                                          <p:spTgt spid="38926">
                                            <p:txEl>
                                              <p:pRg st="0" end="0"/>
                                            </p:txEl>
                                          </p:spTgt>
                                        </p:tgtEl>
                                      </p:cBhvr>
                                    </p:animEffect>
                                    <p:anim calcmode="lin" valueType="num">
                                      <p:cBhvr>
                                        <p:cTn id="8" dur="1000" fill="hold"/>
                                        <p:tgtEl>
                                          <p:spTgt spid="389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9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926">
                                            <p:txEl>
                                              <p:pRg st="1" end="1"/>
                                            </p:txEl>
                                          </p:spTgt>
                                        </p:tgtEl>
                                        <p:attrNameLst>
                                          <p:attrName>style.visibility</p:attrName>
                                        </p:attrNameLst>
                                      </p:cBhvr>
                                      <p:to>
                                        <p:strVal val="visible"/>
                                      </p:to>
                                    </p:set>
                                    <p:animEffect transition="in" filter="fade">
                                      <p:cBhvr>
                                        <p:cTn id="14" dur="1000"/>
                                        <p:tgtEl>
                                          <p:spTgt spid="38926">
                                            <p:txEl>
                                              <p:pRg st="1" end="1"/>
                                            </p:txEl>
                                          </p:spTgt>
                                        </p:tgtEl>
                                      </p:cBhvr>
                                    </p:animEffect>
                                    <p:anim calcmode="lin" valueType="num">
                                      <p:cBhvr>
                                        <p:cTn id="15" dur="1000" fill="hold"/>
                                        <p:tgtEl>
                                          <p:spTgt spid="3892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89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8926">
                                            <p:txEl>
                                              <p:pRg st="2" end="2"/>
                                            </p:txEl>
                                          </p:spTgt>
                                        </p:tgtEl>
                                        <p:attrNameLst>
                                          <p:attrName>style.visibility</p:attrName>
                                        </p:attrNameLst>
                                      </p:cBhvr>
                                      <p:to>
                                        <p:strVal val="visible"/>
                                      </p:to>
                                    </p:set>
                                    <p:animEffect transition="in" filter="fade">
                                      <p:cBhvr>
                                        <p:cTn id="21" dur="1000"/>
                                        <p:tgtEl>
                                          <p:spTgt spid="38926">
                                            <p:txEl>
                                              <p:pRg st="2" end="2"/>
                                            </p:txEl>
                                          </p:spTgt>
                                        </p:tgtEl>
                                      </p:cBhvr>
                                    </p:animEffect>
                                    <p:anim calcmode="lin" valueType="num">
                                      <p:cBhvr>
                                        <p:cTn id="22" dur="1000" fill="hold"/>
                                        <p:tgtEl>
                                          <p:spTgt spid="3892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8926">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8926">
                                            <p:txEl>
                                              <p:pRg st="3" end="3"/>
                                            </p:txEl>
                                          </p:spTgt>
                                        </p:tgtEl>
                                        <p:attrNameLst>
                                          <p:attrName>style.visibility</p:attrName>
                                        </p:attrNameLst>
                                      </p:cBhvr>
                                      <p:to>
                                        <p:strVal val="visible"/>
                                      </p:to>
                                    </p:set>
                                    <p:animEffect transition="in" filter="fade">
                                      <p:cBhvr>
                                        <p:cTn id="26" dur="1000"/>
                                        <p:tgtEl>
                                          <p:spTgt spid="38926">
                                            <p:txEl>
                                              <p:pRg st="3" end="3"/>
                                            </p:txEl>
                                          </p:spTgt>
                                        </p:tgtEl>
                                      </p:cBhvr>
                                    </p:animEffect>
                                    <p:anim calcmode="lin" valueType="num">
                                      <p:cBhvr>
                                        <p:cTn id="27" dur="1000" fill="hold"/>
                                        <p:tgtEl>
                                          <p:spTgt spid="3892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8926">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8926">
                                            <p:txEl>
                                              <p:pRg st="4" end="4"/>
                                            </p:txEl>
                                          </p:spTgt>
                                        </p:tgtEl>
                                        <p:attrNameLst>
                                          <p:attrName>style.visibility</p:attrName>
                                        </p:attrNameLst>
                                      </p:cBhvr>
                                      <p:to>
                                        <p:strVal val="visible"/>
                                      </p:to>
                                    </p:set>
                                    <p:animEffect transition="in" filter="fade">
                                      <p:cBhvr>
                                        <p:cTn id="31" dur="1000"/>
                                        <p:tgtEl>
                                          <p:spTgt spid="38926">
                                            <p:txEl>
                                              <p:pRg st="4" end="4"/>
                                            </p:txEl>
                                          </p:spTgt>
                                        </p:tgtEl>
                                      </p:cBhvr>
                                    </p:animEffect>
                                    <p:anim calcmode="lin" valueType="num">
                                      <p:cBhvr>
                                        <p:cTn id="32" dur="1000" fill="hold"/>
                                        <p:tgtEl>
                                          <p:spTgt spid="3892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892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8926">
                                            <p:txEl>
                                              <p:pRg st="5" end="5"/>
                                            </p:txEl>
                                          </p:spTgt>
                                        </p:tgtEl>
                                        <p:attrNameLst>
                                          <p:attrName>style.visibility</p:attrName>
                                        </p:attrNameLst>
                                      </p:cBhvr>
                                      <p:to>
                                        <p:strVal val="visible"/>
                                      </p:to>
                                    </p:set>
                                    <p:animEffect transition="in" filter="fade">
                                      <p:cBhvr>
                                        <p:cTn id="38" dur="1000"/>
                                        <p:tgtEl>
                                          <p:spTgt spid="38926">
                                            <p:txEl>
                                              <p:pRg st="5" end="5"/>
                                            </p:txEl>
                                          </p:spTgt>
                                        </p:tgtEl>
                                      </p:cBhvr>
                                    </p:animEffect>
                                    <p:anim calcmode="lin" valueType="num">
                                      <p:cBhvr>
                                        <p:cTn id="39" dur="1000" fill="hold"/>
                                        <p:tgtEl>
                                          <p:spTgt spid="38926">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892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8926">
                                            <p:txEl>
                                              <p:pRg st="6" end="6"/>
                                            </p:txEl>
                                          </p:spTgt>
                                        </p:tgtEl>
                                        <p:attrNameLst>
                                          <p:attrName>style.visibility</p:attrName>
                                        </p:attrNameLst>
                                      </p:cBhvr>
                                      <p:to>
                                        <p:strVal val="visible"/>
                                      </p:to>
                                    </p:set>
                                    <p:animEffect transition="in" filter="fade">
                                      <p:cBhvr>
                                        <p:cTn id="45" dur="1000"/>
                                        <p:tgtEl>
                                          <p:spTgt spid="38926">
                                            <p:txEl>
                                              <p:pRg st="6" end="6"/>
                                            </p:txEl>
                                          </p:spTgt>
                                        </p:tgtEl>
                                      </p:cBhvr>
                                    </p:animEffect>
                                    <p:anim calcmode="lin" valueType="num">
                                      <p:cBhvr>
                                        <p:cTn id="46" dur="1000" fill="hold"/>
                                        <p:tgtEl>
                                          <p:spTgt spid="38926">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892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Grp="1" noChangeArrowheads="1"/>
          </p:cNvSpPr>
          <p:nvPr>
            <p:ph type="title"/>
          </p:nvPr>
        </p:nvSpPr>
        <p:spPr/>
        <p:txBody>
          <a:bodyPr/>
          <a:lstStyle/>
          <a:p>
            <a:r>
              <a:rPr lang="en-GB" altLang="en-US" sz="2400"/>
              <a:t>Ánh xạ trực tiếp: từ bộ nhớ chính tới bộ nhớ đệm</a:t>
            </a:r>
          </a:p>
        </p:txBody>
      </p:sp>
      <p:pic>
        <p:nvPicPr>
          <p:cNvPr id="1833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052513"/>
            <a:ext cx="8958263"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554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Grp="1" noChangeArrowheads="1"/>
          </p:cNvSpPr>
          <p:nvPr>
            <p:ph type="title"/>
          </p:nvPr>
        </p:nvSpPr>
        <p:spPr/>
        <p:txBody>
          <a:bodyPr/>
          <a:lstStyle/>
          <a:p>
            <a:r>
              <a:rPr lang="en-GB" altLang="en-US" sz="2400"/>
              <a:t>Ánh xạ trực tiếp: Bảng dòng bộ nhớ đệm</a:t>
            </a:r>
          </a:p>
        </p:txBody>
      </p:sp>
      <p:graphicFrame>
        <p:nvGraphicFramePr>
          <p:cNvPr id="181278" name="Group 30"/>
          <p:cNvGraphicFramePr>
            <a:graphicFrameLocks noGrp="1"/>
          </p:cNvGraphicFramePr>
          <p:nvPr>
            <p:ph type="tbl" idx="1"/>
            <p:extLst>
              <p:ext uri="{D42A27DB-BD31-4B8C-83A1-F6EECF244321}">
                <p14:modId xmlns:p14="http://schemas.microsoft.com/office/powerpoint/2010/main" val="848642983"/>
              </p:ext>
            </p:extLst>
          </p:nvPr>
        </p:nvGraphicFramePr>
        <p:xfrm>
          <a:off x="468313" y="1557338"/>
          <a:ext cx="8178800" cy="4105724"/>
        </p:xfrm>
        <a:graphic>
          <a:graphicData uri="http://schemas.openxmlformats.org/drawingml/2006/table">
            <a:tbl>
              <a:tblPr/>
              <a:tblGrid>
                <a:gridCol w="4089400">
                  <a:extLst>
                    <a:ext uri="{9D8B030D-6E8A-4147-A177-3AD203B41FA5}">
                      <a16:colId xmlns:a16="http://schemas.microsoft.com/office/drawing/2014/main" val="20000"/>
                    </a:ext>
                  </a:extLst>
                </a:gridCol>
                <a:gridCol w="4089400">
                  <a:extLst>
                    <a:ext uri="{9D8B030D-6E8A-4147-A177-3AD203B41FA5}">
                      <a16:colId xmlns:a16="http://schemas.microsoft.com/office/drawing/2014/main" val="20001"/>
                    </a:ext>
                  </a:extLst>
                </a:gridCol>
              </a:tblGrid>
              <a:tr h="57626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1" i="0" u="none" strike="noStrike" cap="none" normalizeH="0" baseline="0">
                          <a:ln>
                            <a:noFill/>
                          </a:ln>
                          <a:solidFill>
                            <a:schemeClr val="tx1"/>
                          </a:solidFill>
                          <a:effectLst/>
                          <a:latin typeface="Verdana" panose="020B0604030504040204" pitchFamily="34" charset="0"/>
                        </a:rPr>
                        <a:t>Dòng Cache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1" i="0" u="none" strike="noStrike" cap="none" normalizeH="0" baseline="0">
                          <a:ln>
                            <a:noFill/>
                          </a:ln>
                          <a:solidFill>
                            <a:schemeClr val="tx1"/>
                          </a:solidFill>
                          <a:effectLst/>
                          <a:latin typeface="Verdana" panose="020B0604030504040204" pitchFamily="34" charset="0"/>
                        </a:rPr>
                        <a:t>Các khối trong bộ nhớ chính được gán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0, m, 2m, 3m…2</a:t>
                      </a:r>
                      <a:r>
                        <a:rPr kumimoji="1" lang="en-GB" altLang="en-US" sz="2400" b="0" i="0" u="none" strike="noStrike" cap="none" normalizeH="0" baseline="30000">
                          <a:ln>
                            <a:noFill/>
                          </a:ln>
                          <a:solidFill>
                            <a:schemeClr val="tx1"/>
                          </a:solidFill>
                          <a:effectLst/>
                          <a:latin typeface="Verdana" panose="020B0604030504040204" pitchFamily="34" charset="0"/>
                        </a:rPr>
                        <a:t>s</a:t>
                      </a:r>
                      <a:r>
                        <a:rPr kumimoji="1" lang="en-GB" altLang="en-US" sz="2400" b="0" i="0" u="none" strike="noStrike" cap="none" normalizeH="0" baseline="0">
                          <a:ln>
                            <a:noFill/>
                          </a:ln>
                          <a:solidFill>
                            <a:schemeClr val="tx1"/>
                          </a:solidFill>
                          <a:effectLst/>
                          <a:latin typeface="Verdana" panose="020B0604030504040204" pitchFamily="34" charset="0"/>
                        </a:rPr>
                        <a:t>-m</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a:ln>
                          <a:noFill/>
                        </a:ln>
                        <a:solidFill>
                          <a:schemeClr val="tx1"/>
                        </a:solidFill>
                        <a:effectLst/>
                        <a:latin typeface="Verdana" panose="020B060403050404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451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1,m+1, 2m+1…2</a:t>
                      </a:r>
                      <a:r>
                        <a:rPr kumimoji="1" lang="en-GB" altLang="en-US" sz="2400" b="0" i="0" u="none" strike="noStrike" cap="none" normalizeH="0" baseline="30000">
                          <a:ln>
                            <a:noFill/>
                          </a:ln>
                          <a:solidFill>
                            <a:schemeClr val="tx1"/>
                          </a:solidFill>
                          <a:effectLst/>
                          <a:latin typeface="Verdana" panose="020B0604030504040204" pitchFamily="34" charset="0"/>
                        </a:rPr>
                        <a:t>s</a:t>
                      </a:r>
                      <a:r>
                        <a:rPr kumimoji="1" lang="en-GB" altLang="en-US" sz="2400" b="0" i="0" u="none" strike="noStrike" cap="none" normalizeH="0" baseline="0">
                          <a:ln>
                            <a:noFill/>
                          </a:ln>
                          <a:solidFill>
                            <a:schemeClr val="tx1"/>
                          </a:solidFill>
                          <a:effectLst/>
                          <a:latin typeface="Verdana" panose="020B0604030504040204" pitchFamily="34" charset="0"/>
                        </a:rPr>
                        <a:t>-m+1</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a:ln>
                          <a:noFill/>
                        </a:ln>
                        <a:solidFill>
                          <a:schemeClr val="tx1"/>
                        </a:solidFill>
                        <a:effectLst/>
                        <a:latin typeface="Verdana" panose="020B060403050404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578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a:ln>
                          <a:noFill/>
                        </a:ln>
                        <a:solidFill>
                          <a:schemeClr val="tx1"/>
                        </a:solidFill>
                        <a:effectLst/>
                        <a:latin typeface="Verdana" panose="020B060403050404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626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m-1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altLang="en-US" sz="2400" b="0" i="0" u="none" strike="noStrike" cap="none" normalizeH="0" baseline="0">
                          <a:ln>
                            <a:noFill/>
                          </a:ln>
                          <a:solidFill>
                            <a:schemeClr val="tx1"/>
                          </a:solidFill>
                          <a:effectLst/>
                          <a:latin typeface="Verdana" panose="020B0604030504040204" pitchFamily="34" charset="0"/>
                        </a:rPr>
                        <a:t>m-1, 2m-1,3m-1…2</a:t>
                      </a:r>
                      <a:r>
                        <a:rPr kumimoji="1" lang="en-GB" altLang="en-US" sz="2400" b="0" i="0" u="none" strike="noStrike" cap="none" normalizeH="0" baseline="30000">
                          <a:ln>
                            <a:noFill/>
                          </a:ln>
                          <a:solidFill>
                            <a:schemeClr val="tx1"/>
                          </a:solidFill>
                          <a:effectLst/>
                          <a:latin typeface="Verdana" panose="020B0604030504040204" pitchFamily="34" charset="0"/>
                        </a:rPr>
                        <a:t>s</a:t>
                      </a:r>
                      <a:r>
                        <a:rPr kumimoji="1" lang="en-GB" altLang="en-US" sz="2400" b="0" i="0" u="none" strike="noStrike" cap="none" normalizeH="0" baseline="0">
                          <a:ln>
                            <a:noFill/>
                          </a:ln>
                          <a:solidFill>
                            <a:schemeClr val="tx1"/>
                          </a:solidFill>
                          <a:effectLst/>
                          <a:latin typeface="Verdana" panose="020B0604030504040204" pitchFamily="34" charset="0"/>
                        </a:rPr>
                        <a:t>-1</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altLang="en-US" sz="2400" b="0" i="0" u="none" strike="noStrike" cap="none" normalizeH="0" baseline="0">
                        <a:ln>
                          <a:noFill/>
                        </a:ln>
                        <a:solidFill>
                          <a:schemeClr val="tx1"/>
                        </a:solidFill>
                        <a:effectLst/>
                        <a:latin typeface="Verdana" panose="020B060403050404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9073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Tổ chức cache trong ánh xạ trực tiếp</a:t>
            </a:r>
          </a:p>
        </p:txBody>
      </p:sp>
      <p:pic>
        <p:nvPicPr>
          <p:cNvPr id="757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268413"/>
            <a:ext cx="8137525" cy="5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989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06400" y="142528"/>
            <a:ext cx="8204200" cy="838200"/>
          </a:xfrm>
        </p:spPr>
        <p:txBody>
          <a:bodyPr/>
          <a:lstStyle/>
          <a:p>
            <a:r>
              <a:rPr lang="en-US" altLang="en-US" sz="2800"/>
              <a:t>Ví dụ</a:t>
            </a:r>
            <a:br>
              <a:rPr lang="en-US" altLang="en-US" sz="2800"/>
            </a:br>
            <a:r>
              <a:rPr lang="en-US" altLang="en-US" sz="2800"/>
              <a:t>ánh xạ trực tiếp</a:t>
            </a:r>
          </a:p>
        </p:txBody>
      </p:sp>
      <p:sp>
        <p:nvSpPr>
          <p:cNvPr id="2" name="TextBox 1"/>
          <p:cNvSpPr txBox="1"/>
          <p:nvPr/>
        </p:nvSpPr>
        <p:spPr>
          <a:xfrm>
            <a:off x="179512" y="1196752"/>
            <a:ext cx="2880320" cy="1200329"/>
          </a:xfrm>
          <a:prstGeom prst="rect">
            <a:avLst/>
          </a:prstGeom>
          <a:noFill/>
        </p:spPr>
        <p:txBody>
          <a:bodyPr wrap="square" rtlCol="0">
            <a:spAutoFit/>
          </a:bodyPr>
          <a:lstStyle/>
          <a:p>
            <a:r>
              <a:rPr lang="en-US"/>
              <a:t>m=16K=2</a:t>
            </a:r>
            <a:r>
              <a:rPr lang="en-US" baseline="30000"/>
              <a:t>14</a:t>
            </a:r>
            <a:endParaRPr lang="en-US"/>
          </a:p>
          <a:p>
            <a:r>
              <a:rPr lang="en-US"/>
              <a:t>i=j mod 2</a:t>
            </a:r>
            <a:r>
              <a:rPr lang="en-US" baseline="30000"/>
              <a:t>14</a:t>
            </a:r>
          </a:p>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882990028"/>
              </p:ext>
            </p:extLst>
          </p:nvPr>
        </p:nvGraphicFramePr>
        <p:xfrm>
          <a:off x="31006" y="2204864"/>
          <a:ext cx="3028826" cy="4460256"/>
        </p:xfrm>
        <a:graphic>
          <a:graphicData uri="http://schemas.openxmlformats.org/drawingml/2006/table">
            <a:tbl>
              <a:tblPr firstRow="1" bandRow="1">
                <a:tableStyleId>{5C22544A-7EE6-4342-B048-85BDC9FD1C3A}</a:tableStyleId>
              </a:tblPr>
              <a:tblGrid>
                <a:gridCol w="1514413">
                  <a:extLst>
                    <a:ext uri="{9D8B030D-6E8A-4147-A177-3AD203B41FA5}">
                      <a16:colId xmlns:a16="http://schemas.microsoft.com/office/drawing/2014/main" val="20000"/>
                    </a:ext>
                  </a:extLst>
                </a:gridCol>
                <a:gridCol w="1514413">
                  <a:extLst>
                    <a:ext uri="{9D8B030D-6E8A-4147-A177-3AD203B41FA5}">
                      <a16:colId xmlns:a16="http://schemas.microsoft.com/office/drawing/2014/main" val="20001"/>
                    </a:ext>
                  </a:extLst>
                </a:gridCol>
              </a:tblGrid>
              <a:tr h="812808">
                <a:tc>
                  <a:txBody>
                    <a:bodyPr/>
                    <a:lstStyle/>
                    <a:p>
                      <a:pPr algn="ctr"/>
                      <a:r>
                        <a:rPr lang="en-US" sz="1400"/>
                        <a:t>Dòng</a:t>
                      </a:r>
                    </a:p>
                  </a:txBody>
                  <a:tcPr/>
                </a:tc>
                <a:tc>
                  <a:txBody>
                    <a:bodyPr/>
                    <a:lstStyle/>
                    <a:p>
                      <a:pPr algn="ctr"/>
                      <a:r>
                        <a:rPr lang="en-US" sz="1400"/>
                        <a:t>Địa chỉ</a:t>
                      </a:r>
                      <a:r>
                        <a:rPr lang="en-US" sz="1400" baseline="0"/>
                        <a:t> bắt đầu của khối</a:t>
                      </a:r>
                      <a:endParaRPr lang="en-US" sz="1400"/>
                    </a:p>
                  </a:txBody>
                  <a:tcPr/>
                </a:tc>
                <a:extLst>
                  <a:ext uri="{0D108BD9-81ED-4DB2-BD59-A6C34878D82A}">
                    <a16:rowId xmlns:a16="http://schemas.microsoft.com/office/drawing/2014/main" val="10000"/>
                  </a:ext>
                </a:extLst>
              </a:tr>
              <a:tr h="812808">
                <a:tc>
                  <a:txBody>
                    <a:bodyPr/>
                    <a:lstStyle/>
                    <a:p>
                      <a:r>
                        <a:rPr lang="en-US" sz="1400"/>
                        <a:t>0</a:t>
                      </a:r>
                    </a:p>
                  </a:txBody>
                  <a:tcPr/>
                </a:tc>
                <a:tc>
                  <a:txBody>
                    <a:bodyPr/>
                    <a:lstStyle/>
                    <a:p>
                      <a:r>
                        <a:rPr lang="en-US" sz="1400"/>
                        <a:t>000000, 010000,</a:t>
                      </a:r>
                    </a:p>
                    <a:p>
                      <a:r>
                        <a:rPr lang="en-US" sz="1400"/>
                        <a:t>…,</a:t>
                      </a:r>
                    </a:p>
                    <a:p>
                      <a:r>
                        <a:rPr lang="en-US" sz="1400"/>
                        <a:t>FF0000</a:t>
                      </a:r>
                    </a:p>
                  </a:txBody>
                  <a:tcPr/>
                </a:tc>
                <a:extLst>
                  <a:ext uri="{0D108BD9-81ED-4DB2-BD59-A6C34878D82A}">
                    <a16:rowId xmlns:a16="http://schemas.microsoft.com/office/drawing/2014/main" val="10001"/>
                  </a:ext>
                </a:extLst>
              </a:tr>
              <a:tr h="812808">
                <a:tc>
                  <a:txBody>
                    <a:bodyPr/>
                    <a:lstStyle/>
                    <a:p>
                      <a:r>
                        <a:rPr lang="en-US" sz="1400"/>
                        <a:t>1</a:t>
                      </a:r>
                    </a:p>
                  </a:txBody>
                  <a:tcPr/>
                </a:tc>
                <a:tc>
                  <a:txBody>
                    <a:bodyPr/>
                    <a:lstStyle/>
                    <a:p>
                      <a:r>
                        <a:rPr lang="en-US" sz="1400"/>
                        <a:t>000004, 010004,</a:t>
                      </a:r>
                    </a:p>
                    <a:p>
                      <a:r>
                        <a:rPr lang="en-US" sz="1400"/>
                        <a:t>…,</a:t>
                      </a:r>
                    </a:p>
                    <a:p>
                      <a:r>
                        <a:rPr lang="en-US" sz="1400"/>
                        <a:t>FF0004</a:t>
                      </a:r>
                    </a:p>
                  </a:txBody>
                  <a:tcPr/>
                </a:tc>
                <a:extLst>
                  <a:ext uri="{0D108BD9-81ED-4DB2-BD59-A6C34878D82A}">
                    <a16:rowId xmlns:a16="http://schemas.microsoft.com/office/drawing/2014/main" val="10002"/>
                  </a:ext>
                </a:extLst>
              </a:tr>
              <a:tr h="812808">
                <a:tc>
                  <a:txBody>
                    <a:bodyPr/>
                    <a:lstStyle/>
                    <a:p>
                      <a:r>
                        <a:rPr lang="en-US" sz="1400"/>
                        <a:t>.</a:t>
                      </a:r>
                    </a:p>
                    <a:p>
                      <a:r>
                        <a:rPr lang="en-US" sz="1400"/>
                        <a:t>.</a:t>
                      </a:r>
                    </a:p>
                    <a:p>
                      <a:r>
                        <a:rPr lang="en-US" sz="1400"/>
                        <a:t>.</a:t>
                      </a:r>
                    </a:p>
                  </a:txBody>
                  <a:tcPr/>
                </a:tc>
                <a:tc>
                  <a:txBody>
                    <a:bodyPr/>
                    <a:lstStyle/>
                    <a:p>
                      <a:r>
                        <a:rPr lang="en-US" sz="1400"/>
                        <a:t>.</a:t>
                      </a:r>
                    </a:p>
                    <a:p>
                      <a:r>
                        <a:rPr lang="en-US" sz="1400"/>
                        <a:t>.</a:t>
                      </a:r>
                    </a:p>
                    <a:p>
                      <a:r>
                        <a:rPr lang="en-US" sz="1400"/>
                        <a:t>.</a:t>
                      </a:r>
                    </a:p>
                  </a:txBody>
                  <a:tcPr/>
                </a:tc>
                <a:extLst>
                  <a:ext uri="{0D108BD9-81ED-4DB2-BD59-A6C34878D82A}">
                    <a16:rowId xmlns:a16="http://schemas.microsoft.com/office/drawing/2014/main" val="10003"/>
                  </a:ext>
                </a:extLst>
              </a:tr>
              <a:tr h="812808">
                <a:tc>
                  <a:txBody>
                    <a:bodyPr/>
                    <a:lstStyle/>
                    <a:p>
                      <a:r>
                        <a:rPr lang="en-US" sz="1400"/>
                        <a:t>2</a:t>
                      </a:r>
                      <a:r>
                        <a:rPr lang="en-US" sz="1400" baseline="30000"/>
                        <a:t>14</a:t>
                      </a:r>
                      <a:r>
                        <a:rPr lang="en-US" sz="1400"/>
                        <a:t>-1</a:t>
                      </a:r>
                    </a:p>
                  </a:txBody>
                  <a:tcPr/>
                </a:tc>
                <a:tc>
                  <a:txBody>
                    <a:bodyPr/>
                    <a:lstStyle/>
                    <a:p>
                      <a:r>
                        <a:rPr lang="en-US" sz="1400"/>
                        <a:t>00FFFC, 01FFFC,</a:t>
                      </a:r>
                    </a:p>
                    <a:p>
                      <a:r>
                        <a:rPr lang="en-US" sz="1400"/>
                        <a:t>…,</a:t>
                      </a:r>
                    </a:p>
                    <a:p>
                      <a:r>
                        <a:rPr lang="en-US" sz="1400"/>
                        <a:t>FFFFFC</a:t>
                      </a:r>
                    </a:p>
                  </a:txBody>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a:stretch>
            <a:fillRect/>
          </a:stretch>
        </p:blipFill>
        <p:spPr>
          <a:xfrm>
            <a:off x="3208338" y="94957"/>
            <a:ext cx="5874162" cy="6646411"/>
          </a:xfrm>
          <a:prstGeom prst="rect">
            <a:avLst/>
          </a:prstGeom>
        </p:spPr>
      </p:pic>
    </p:spTree>
    <p:extLst>
      <p:ext uri="{BB962C8B-B14F-4D97-AF65-F5344CB8AC3E}">
        <p14:creationId xmlns:p14="http://schemas.microsoft.com/office/powerpoint/2010/main" val="1863452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altLang="en-US"/>
              <a:t>Tóm tắt: ánh xạ trực tiếp</a:t>
            </a:r>
          </a:p>
        </p:txBody>
      </p:sp>
      <p:sp>
        <p:nvSpPr>
          <p:cNvPr id="149509" name="Rectangle 5"/>
          <p:cNvSpPr>
            <a:spLocks noGrp="1" noChangeArrowheads="1"/>
          </p:cNvSpPr>
          <p:nvPr>
            <p:ph type="body" idx="1"/>
          </p:nvPr>
        </p:nvSpPr>
        <p:spPr/>
        <p:txBody>
          <a:bodyPr/>
          <a:lstStyle/>
          <a:p>
            <a:r>
              <a:rPr lang="en-GB" altLang="en-US"/>
              <a:t>Độ dài địa chỉ = (s + w) bits</a:t>
            </a:r>
          </a:p>
          <a:p>
            <a:r>
              <a:rPr lang="en-GB" altLang="en-US"/>
              <a:t>Số đơn vị địa chỉ = 2</a:t>
            </a:r>
            <a:r>
              <a:rPr lang="en-GB" altLang="en-US" baseline="30000"/>
              <a:t>s+w</a:t>
            </a:r>
            <a:r>
              <a:rPr lang="en-GB" altLang="en-US"/>
              <a:t> words hoặc bytes</a:t>
            </a:r>
          </a:p>
          <a:p>
            <a:r>
              <a:rPr lang="en-GB" altLang="en-US"/>
              <a:t>Kích thước Block = kích thước line = 2</a:t>
            </a:r>
            <a:r>
              <a:rPr lang="en-GB" altLang="en-US" baseline="30000"/>
              <a:t>w</a:t>
            </a:r>
            <a:r>
              <a:rPr lang="en-GB" altLang="en-US"/>
              <a:t> words hoặc bytes</a:t>
            </a:r>
          </a:p>
          <a:p>
            <a:r>
              <a:rPr lang="en-GB" altLang="en-US"/>
              <a:t>Số khối trong bộ nhớ chính = 2</a:t>
            </a:r>
            <a:r>
              <a:rPr lang="en-GB" altLang="en-US" baseline="30000"/>
              <a:t>s+w</a:t>
            </a:r>
            <a:r>
              <a:rPr lang="en-GB" altLang="en-US"/>
              <a:t>/2</a:t>
            </a:r>
            <a:r>
              <a:rPr lang="en-GB" altLang="en-US" baseline="30000"/>
              <a:t>w</a:t>
            </a:r>
            <a:r>
              <a:rPr lang="en-GB" altLang="en-US"/>
              <a:t> = 2</a:t>
            </a:r>
            <a:r>
              <a:rPr lang="en-GB" altLang="en-US" baseline="30000"/>
              <a:t>s</a:t>
            </a:r>
          </a:p>
          <a:p>
            <a:r>
              <a:rPr lang="en-GB" altLang="en-US"/>
              <a:t>Số dòng trong cache = m = 2</a:t>
            </a:r>
            <a:r>
              <a:rPr lang="en-GB" altLang="en-US" baseline="30000"/>
              <a:t>r</a:t>
            </a:r>
          </a:p>
          <a:p>
            <a:r>
              <a:rPr lang="en-GB" altLang="en-US"/>
              <a:t>Kích thước thẻ = (s – r) bits</a:t>
            </a:r>
          </a:p>
        </p:txBody>
      </p:sp>
    </p:spTree>
    <p:extLst>
      <p:ext uri="{BB962C8B-B14F-4D97-AF65-F5344CB8AC3E}">
        <p14:creationId xmlns:p14="http://schemas.microsoft.com/office/powerpoint/2010/main" val="3834034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a:t>Ánh xạ trực tiếp: ưu và khuyết</a:t>
            </a:r>
          </a:p>
        </p:txBody>
      </p:sp>
      <p:sp>
        <p:nvSpPr>
          <p:cNvPr id="43011" name="Rectangle 3"/>
          <p:cNvSpPr>
            <a:spLocks noGrp="1" noChangeArrowheads="1"/>
          </p:cNvSpPr>
          <p:nvPr>
            <p:ph type="body" idx="1"/>
          </p:nvPr>
        </p:nvSpPr>
        <p:spPr/>
        <p:txBody>
          <a:bodyPr/>
          <a:lstStyle/>
          <a:p>
            <a:r>
              <a:rPr lang="en-GB" altLang="en-US"/>
              <a:t>Đơn giản</a:t>
            </a:r>
          </a:p>
          <a:p>
            <a:r>
              <a:rPr lang="en-GB" altLang="en-US"/>
              <a:t>Rẻ</a:t>
            </a:r>
          </a:p>
          <a:p>
            <a:r>
              <a:rPr lang="en-GB" altLang="en-US"/>
              <a:t>Vị trí cố định với khối đã cho</a:t>
            </a:r>
          </a:p>
          <a:p>
            <a:pPr lvl="1"/>
            <a:r>
              <a:rPr lang="en-GB" altLang="en-US"/>
              <a:t>Nếu một chương trình truy cập 2 khối mà ánh xạ tới cùng một dòng liên tục, thì từ nhớ không có trong cache (cache miss) là rất cao</a:t>
            </a:r>
          </a:p>
        </p:txBody>
      </p:sp>
    </p:spTree>
    <p:extLst>
      <p:ext uri="{BB962C8B-B14F-4D97-AF65-F5344CB8AC3E}">
        <p14:creationId xmlns:p14="http://schemas.microsoft.com/office/powerpoint/2010/main" val="2927861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55B5-68BA-4FC2-A7FD-7E502CC4CBCE}"/>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7045AB39-67FF-4601-A549-EB9A3826CB84}"/>
              </a:ext>
            </a:extLst>
          </p:cNvPr>
          <p:cNvSpPr>
            <a:spLocks noGrp="1"/>
          </p:cNvSpPr>
          <p:nvPr>
            <p:ph idx="1"/>
          </p:nvPr>
        </p:nvSpPr>
        <p:spPr/>
        <p:txBody>
          <a:bodyPr/>
          <a:lstStyle/>
          <a:p>
            <a:r>
              <a:rPr lang="en-US"/>
              <a:t>Xét hệ thống có:</a:t>
            </a:r>
          </a:p>
          <a:p>
            <a:pPr lvl="1"/>
            <a:r>
              <a:rPr lang="en-US"/>
              <a:t>Bộ nhớ chính = 256MB</a:t>
            </a:r>
          </a:p>
          <a:p>
            <a:pPr lvl="1"/>
            <a:r>
              <a:rPr lang="en-US"/>
              <a:t>Cache = 128KB</a:t>
            </a:r>
          </a:p>
          <a:p>
            <a:pPr lvl="1"/>
            <a:r>
              <a:rPr lang="en-US"/>
              <a:t>Line=16 Byte</a:t>
            </a:r>
          </a:p>
          <a:p>
            <a:r>
              <a:rPr lang="en-US"/>
              <a:t>Xác định số bit của các tr</a:t>
            </a:r>
            <a:r>
              <a:rPr lang="vi-VN"/>
              <a:t>ư</a:t>
            </a:r>
            <a:r>
              <a:rPr lang="en-US"/>
              <a:t>ờng trong địa chỉ theo ph</a:t>
            </a:r>
            <a:r>
              <a:rPr lang="vi-VN"/>
              <a:t>ư</a:t>
            </a:r>
            <a:r>
              <a:rPr lang="en-US"/>
              <a:t>ơng thức ánh xạ trực tiếp</a:t>
            </a:r>
          </a:p>
          <a:p>
            <a:pPr lvl="1"/>
            <a:r>
              <a:rPr lang="en-US"/>
              <a:t>Số bit tr</a:t>
            </a:r>
            <a:r>
              <a:rPr lang="vi-VN"/>
              <a:t>ư</a:t>
            </a:r>
            <a:r>
              <a:rPr lang="en-US"/>
              <a:t>ờng Tag?</a:t>
            </a:r>
          </a:p>
          <a:p>
            <a:pPr lvl="1"/>
            <a:r>
              <a:rPr lang="en-US"/>
              <a:t>Số bit tr</a:t>
            </a:r>
            <a:r>
              <a:rPr lang="vi-VN"/>
              <a:t>ư</a:t>
            </a:r>
            <a:r>
              <a:rPr lang="en-US"/>
              <a:t>ờng Line?</a:t>
            </a:r>
          </a:p>
          <a:p>
            <a:pPr lvl="1"/>
            <a:r>
              <a:rPr lang="en-US"/>
              <a:t>Số bit tr</a:t>
            </a:r>
            <a:r>
              <a:rPr lang="vi-VN"/>
              <a:t>ư</a:t>
            </a:r>
            <a:r>
              <a:rPr lang="en-US"/>
              <a:t>ờng Word?</a:t>
            </a:r>
          </a:p>
        </p:txBody>
      </p:sp>
    </p:spTree>
    <p:extLst>
      <p:ext uri="{BB962C8B-B14F-4D97-AF65-F5344CB8AC3E}">
        <p14:creationId xmlns:p14="http://schemas.microsoft.com/office/powerpoint/2010/main" val="2539001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EEAA-3D71-45B6-B964-019B2470F555}"/>
              </a:ext>
            </a:extLst>
          </p:cNvPr>
          <p:cNvSpPr>
            <a:spLocks noGrp="1"/>
          </p:cNvSpPr>
          <p:nvPr>
            <p:ph type="title"/>
          </p:nvPr>
        </p:nvSpPr>
        <p:spPr/>
        <p:txBody>
          <a:bodyPr/>
          <a:lstStyle/>
          <a:p>
            <a:r>
              <a:rPr lang="en-US"/>
              <a:t>Ví dụ</a:t>
            </a:r>
          </a:p>
        </p:txBody>
      </p:sp>
      <p:pic>
        <p:nvPicPr>
          <p:cNvPr id="7" name="Content Placeholder 6">
            <a:extLst>
              <a:ext uri="{FF2B5EF4-FFF2-40B4-BE49-F238E27FC236}">
                <a16:creationId xmlns:a16="http://schemas.microsoft.com/office/drawing/2014/main" id="{AD3C7549-CC02-4216-AEAE-039B85F305F0}"/>
              </a:ext>
            </a:extLst>
          </p:cNvPr>
          <p:cNvPicPr>
            <a:picLocks noGrp="1" noChangeAspect="1"/>
          </p:cNvPicPr>
          <p:nvPr>
            <p:ph idx="1"/>
          </p:nvPr>
        </p:nvPicPr>
        <p:blipFill>
          <a:blip r:embed="rId2"/>
          <a:stretch>
            <a:fillRect/>
          </a:stretch>
        </p:blipFill>
        <p:spPr>
          <a:xfrm>
            <a:off x="755576" y="1306864"/>
            <a:ext cx="7704856" cy="5242228"/>
          </a:xfrm>
        </p:spPr>
      </p:pic>
    </p:spTree>
    <p:extLst>
      <p:ext uri="{BB962C8B-B14F-4D97-AF65-F5344CB8AC3E}">
        <p14:creationId xmlns:p14="http://schemas.microsoft.com/office/powerpoint/2010/main" val="990111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895C-FFD1-4ECE-9CE1-28B72B5AD84A}"/>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302B0386-9160-42CF-BB20-D2AC662BF3BA}"/>
              </a:ext>
            </a:extLst>
          </p:cNvPr>
          <p:cNvSpPr>
            <a:spLocks noGrp="1"/>
          </p:cNvSpPr>
          <p:nvPr>
            <p:ph idx="1"/>
          </p:nvPr>
        </p:nvSpPr>
        <p:spPr/>
        <p:txBody>
          <a:bodyPr/>
          <a:lstStyle/>
          <a:p>
            <a:pPr marL="0" indent="0">
              <a:buNone/>
            </a:pPr>
            <a:r>
              <a:rPr lang="en-US" sz="3200" b="0" i="0">
                <a:solidFill>
                  <a:srgbClr val="000000"/>
                </a:solidFill>
                <a:effectLst/>
                <a:latin typeface="ArialMT"/>
              </a:rPr>
              <a:t>Cho biết</a:t>
            </a:r>
          </a:p>
          <a:p>
            <a:pPr>
              <a:buFont typeface="Wingdings" panose="05000000000000000000" pitchFamily="2" charset="2"/>
              <a:buChar char="§"/>
            </a:pPr>
            <a:r>
              <a:rPr lang="vi-VN" b="0" i="0">
                <a:solidFill>
                  <a:srgbClr val="000000"/>
                </a:solidFill>
                <a:effectLst/>
                <a:latin typeface="ArialMT"/>
              </a:rPr>
              <a:t>Không gian địa chỉ bộ nhớ chính = 4GB</a:t>
            </a:r>
            <a:endParaRPr lang="en-US" b="0" i="0">
              <a:solidFill>
                <a:srgbClr val="000000"/>
              </a:solidFill>
              <a:effectLst/>
              <a:latin typeface="ArialMT"/>
            </a:endParaRPr>
          </a:p>
          <a:p>
            <a:pPr>
              <a:buFont typeface="Wingdings" panose="05000000000000000000" pitchFamily="2" charset="2"/>
              <a:buChar char="§"/>
            </a:pPr>
            <a:r>
              <a:rPr lang="vi-VN" b="0" i="0">
                <a:solidFill>
                  <a:srgbClr val="000000"/>
                </a:solidFill>
                <a:effectLst/>
                <a:latin typeface="ArialMT"/>
              </a:rPr>
              <a:t>Dung lượng bộ nhớ </a:t>
            </a:r>
            <a:r>
              <a:rPr lang="vi-VN" b="0" i="1">
                <a:solidFill>
                  <a:srgbClr val="000000"/>
                </a:solidFill>
                <a:effectLst/>
                <a:latin typeface="Arial-ItalicMT"/>
              </a:rPr>
              <a:t>cache </a:t>
            </a:r>
            <a:r>
              <a:rPr lang="vi-VN" b="0" i="0">
                <a:solidFill>
                  <a:srgbClr val="000000"/>
                </a:solidFill>
                <a:effectLst/>
                <a:latin typeface="ArialMT"/>
              </a:rPr>
              <a:t>là 256KB</a:t>
            </a:r>
            <a:endParaRPr lang="en-US" b="0" i="0">
              <a:solidFill>
                <a:srgbClr val="000000"/>
              </a:solidFill>
              <a:effectLst/>
              <a:latin typeface="ArialMT"/>
            </a:endParaRPr>
          </a:p>
          <a:p>
            <a:pPr>
              <a:buFont typeface="Wingdings" panose="05000000000000000000" pitchFamily="2" charset="2"/>
              <a:buChar char="§"/>
            </a:pPr>
            <a:r>
              <a:rPr lang="vi-VN" b="0" i="0">
                <a:solidFill>
                  <a:srgbClr val="000000"/>
                </a:solidFill>
                <a:effectLst/>
                <a:latin typeface="ArialMT"/>
              </a:rPr>
              <a:t>Kích thước </a:t>
            </a:r>
            <a:r>
              <a:rPr lang="vi-VN" b="0" i="1">
                <a:solidFill>
                  <a:srgbClr val="000000"/>
                </a:solidFill>
                <a:effectLst/>
                <a:latin typeface="Arial-ItalicMT"/>
              </a:rPr>
              <a:t>Line </a:t>
            </a:r>
            <a:r>
              <a:rPr lang="vi-VN" b="0" i="0">
                <a:solidFill>
                  <a:srgbClr val="000000"/>
                </a:solidFill>
                <a:effectLst/>
                <a:latin typeface="ArialMT"/>
              </a:rPr>
              <a:t>(</a:t>
            </a:r>
            <a:r>
              <a:rPr lang="vi-VN" b="0" i="1">
                <a:solidFill>
                  <a:srgbClr val="000000"/>
                </a:solidFill>
                <a:effectLst/>
                <a:latin typeface="Arial-ItalicMT"/>
              </a:rPr>
              <a:t>Block</a:t>
            </a:r>
            <a:r>
              <a:rPr lang="vi-VN" b="0" i="0">
                <a:solidFill>
                  <a:srgbClr val="000000"/>
                </a:solidFill>
                <a:effectLst/>
                <a:latin typeface="ArialMT"/>
              </a:rPr>
              <a:t>) = 32byte.</a:t>
            </a:r>
            <a:br>
              <a:rPr lang="vi-VN" b="0" i="0">
                <a:solidFill>
                  <a:srgbClr val="000000"/>
                </a:solidFill>
                <a:effectLst/>
                <a:latin typeface="ArialMT"/>
              </a:rPr>
            </a:br>
            <a:endParaRPr lang="en-US">
              <a:solidFill>
                <a:srgbClr val="3333CC"/>
              </a:solidFill>
              <a:latin typeface="Wingdings-Regular"/>
            </a:endParaRPr>
          </a:p>
          <a:p>
            <a:pPr marL="0" indent="0">
              <a:buNone/>
            </a:pPr>
            <a:r>
              <a:rPr lang="vi-VN" b="0" i="0">
                <a:solidFill>
                  <a:srgbClr val="000000"/>
                </a:solidFill>
                <a:effectLst/>
                <a:latin typeface="ArialMT"/>
              </a:rPr>
              <a:t>Xác định số bit của các trường địa chỉ</a:t>
            </a:r>
            <a:r>
              <a:rPr lang="en-US" b="0" i="0">
                <a:solidFill>
                  <a:srgbClr val="000000"/>
                </a:solidFill>
                <a:effectLst/>
                <a:latin typeface="ArialMT"/>
              </a:rPr>
              <a:t> theo phương thức ánh xạ trực tiếp</a:t>
            </a:r>
            <a:r>
              <a:rPr lang="vi-VN" sz="4000"/>
              <a:t> </a:t>
            </a:r>
            <a:br>
              <a:rPr lang="vi-VN"/>
            </a:br>
            <a:endParaRPr lang="en-US"/>
          </a:p>
        </p:txBody>
      </p:sp>
    </p:spTree>
    <p:extLst>
      <p:ext uri="{BB962C8B-B14F-4D97-AF65-F5344CB8AC3E}">
        <p14:creationId xmlns:p14="http://schemas.microsoft.com/office/powerpoint/2010/main" val="102692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a:t>Vị trí</a:t>
            </a:r>
          </a:p>
        </p:txBody>
      </p:sp>
      <p:sp>
        <p:nvSpPr>
          <p:cNvPr id="8195" name="Rectangle 3"/>
          <p:cNvSpPr>
            <a:spLocks noGrp="1" noChangeArrowheads="1"/>
          </p:cNvSpPr>
          <p:nvPr>
            <p:ph type="body" idx="1"/>
          </p:nvPr>
        </p:nvSpPr>
        <p:spPr/>
        <p:txBody>
          <a:bodyPr/>
          <a:lstStyle/>
          <a:p>
            <a:r>
              <a:rPr lang="en-GB" altLang="en-US"/>
              <a:t>Bên trong CPU</a:t>
            </a:r>
          </a:p>
          <a:p>
            <a:pPr marL="457200" lvl="1" indent="0">
              <a:buNone/>
            </a:pPr>
            <a:r>
              <a:rPr lang="en-GB" altLang="en-US">
                <a:sym typeface="Wingdings" panose="05000000000000000000" pitchFamily="2" charset="2"/>
              </a:rPr>
              <a:t> thanh ghi, cache</a:t>
            </a:r>
            <a:endParaRPr lang="en-GB" altLang="en-US"/>
          </a:p>
          <a:p>
            <a:r>
              <a:rPr lang="en-GB" altLang="en-US"/>
              <a:t>Bên trong máy tính (Internal) </a:t>
            </a:r>
          </a:p>
          <a:p>
            <a:pPr marL="457200" lvl="1" indent="0">
              <a:buNone/>
            </a:pPr>
            <a:r>
              <a:rPr lang="en-GB" altLang="en-US">
                <a:sym typeface="Wingdings" panose="05000000000000000000" pitchFamily="2" charset="2"/>
              </a:rPr>
              <a:t> RAM, ROM</a:t>
            </a:r>
            <a:endParaRPr lang="en-GB" altLang="en-US"/>
          </a:p>
          <a:p>
            <a:r>
              <a:rPr lang="en-GB" altLang="en-US"/>
              <a:t>Bên ngoài máy tính (External)</a:t>
            </a:r>
          </a:p>
          <a:p>
            <a:pPr marL="457200" lvl="1" indent="0">
              <a:buNone/>
            </a:pPr>
            <a:r>
              <a:rPr lang="en-GB" altLang="en-US">
                <a:sym typeface="Wingdings" panose="05000000000000000000" pitchFamily="2" charset="2"/>
              </a:rPr>
              <a:t> đĩa cứng</a:t>
            </a:r>
            <a:endParaRPr lang="en-GB" altLang="en-US"/>
          </a:p>
        </p:txBody>
      </p:sp>
    </p:spTree>
    <p:extLst>
      <p:ext uri="{BB962C8B-B14F-4D97-AF65-F5344CB8AC3E}">
        <p14:creationId xmlns:p14="http://schemas.microsoft.com/office/powerpoint/2010/main" val="295736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arn(inVertic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arn(inVertic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fade">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arn(inVertical)">
                                      <p:cBhvr>
                                        <p:cTn id="32"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altLang="en-US"/>
              <a:t>Victim Cache</a:t>
            </a:r>
          </a:p>
        </p:txBody>
      </p:sp>
      <p:sp>
        <p:nvSpPr>
          <p:cNvPr id="185347" name="Rectangle 3"/>
          <p:cNvSpPr>
            <a:spLocks noGrp="1" noChangeArrowheads="1"/>
          </p:cNvSpPr>
          <p:nvPr>
            <p:ph type="body" idx="1"/>
          </p:nvPr>
        </p:nvSpPr>
        <p:spPr/>
        <p:txBody>
          <a:bodyPr/>
          <a:lstStyle/>
          <a:p>
            <a:r>
              <a:rPr lang="en-GB" altLang="en-US"/>
              <a:t>Lower miss penalty</a:t>
            </a:r>
          </a:p>
          <a:p>
            <a:r>
              <a:rPr lang="en-GB" altLang="en-US"/>
              <a:t>Remember what was discarded</a:t>
            </a:r>
          </a:p>
          <a:p>
            <a:pPr lvl="1"/>
            <a:r>
              <a:rPr lang="en-GB" altLang="en-US"/>
              <a:t>Already fetched</a:t>
            </a:r>
          </a:p>
          <a:p>
            <a:pPr lvl="1"/>
            <a:r>
              <a:rPr lang="en-GB" altLang="en-US"/>
              <a:t>Use again with little penalty</a:t>
            </a:r>
          </a:p>
          <a:p>
            <a:r>
              <a:rPr lang="en-GB" altLang="en-US"/>
              <a:t>Fully associative</a:t>
            </a:r>
          </a:p>
          <a:p>
            <a:r>
              <a:rPr lang="en-GB" altLang="en-US"/>
              <a:t>4 to 16 cache lines</a:t>
            </a:r>
          </a:p>
          <a:p>
            <a:r>
              <a:rPr lang="en-GB" altLang="en-US"/>
              <a:t>Between direct mapped L1 cache and next memory level</a:t>
            </a:r>
          </a:p>
        </p:txBody>
      </p:sp>
    </p:spTree>
    <p:extLst>
      <p:ext uri="{BB962C8B-B14F-4D97-AF65-F5344CB8AC3E}">
        <p14:creationId xmlns:p14="http://schemas.microsoft.com/office/powerpoint/2010/main" val="689195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GB" altLang="en-US"/>
              <a:t>Ánh xạ liên kết</a:t>
            </a:r>
          </a:p>
        </p:txBody>
      </p:sp>
      <p:sp>
        <p:nvSpPr>
          <p:cNvPr id="41989" name="Rectangle 5"/>
          <p:cNvSpPr>
            <a:spLocks noGrp="1" noChangeArrowheads="1"/>
          </p:cNvSpPr>
          <p:nvPr>
            <p:ph type="body" idx="1"/>
          </p:nvPr>
        </p:nvSpPr>
        <p:spPr/>
        <p:txBody>
          <a:bodyPr/>
          <a:lstStyle/>
          <a:p>
            <a:r>
              <a:rPr lang="en-GB" altLang="en-US"/>
              <a:t>Một </a:t>
            </a:r>
            <a:r>
              <a:rPr lang="en-GB" altLang="en-US" b="1"/>
              <a:t>khối</a:t>
            </a:r>
            <a:r>
              <a:rPr lang="en-GB" altLang="en-US"/>
              <a:t> trong bộ nhớ chính có thể được nạp vào bất kỳ </a:t>
            </a:r>
            <a:r>
              <a:rPr lang="en-GB" altLang="en-US" b="1"/>
              <a:t>dòng</a:t>
            </a:r>
            <a:r>
              <a:rPr lang="en-GB" altLang="en-US"/>
              <a:t> nào của bộ nhớ đệm</a:t>
            </a:r>
          </a:p>
          <a:p>
            <a:r>
              <a:rPr lang="en-GB" altLang="en-US"/>
              <a:t>Địa chỉ bộ nhớ được thể hiện theo </a:t>
            </a:r>
            <a:r>
              <a:rPr lang="en-GB" altLang="en-US" b="1" i="1"/>
              <a:t>tag</a:t>
            </a:r>
            <a:r>
              <a:rPr lang="en-GB" altLang="en-US"/>
              <a:t> và </a:t>
            </a:r>
            <a:r>
              <a:rPr lang="en-GB" altLang="en-US" b="1" i="1"/>
              <a:t>word</a:t>
            </a:r>
          </a:p>
          <a:p>
            <a:r>
              <a:rPr lang="en-GB" altLang="en-US"/>
              <a:t>Tag xác định duy nhất khối của bộ nhớ</a:t>
            </a:r>
          </a:p>
          <a:p>
            <a:r>
              <a:rPr lang="en-GB" altLang="en-US"/>
              <a:t>Tag xác định Block đang nằm ở dòng đó</a:t>
            </a:r>
          </a:p>
        </p:txBody>
      </p:sp>
      <p:pic>
        <p:nvPicPr>
          <p:cNvPr id="2" name="Picture 5">
            <a:extLst>
              <a:ext uri="{FF2B5EF4-FFF2-40B4-BE49-F238E27FC236}">
                <a16:creationId xmlns:a16="http://schemas.microsoft.com/office/drawing/2014/main" id="{24A742F0-0E3B-4227-B462-24B0F1840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763359"/>
            <a:ext cx="6115273" cy="283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106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GB" altLang="en-US" sz="2400"/>
              <a:t>Ánh xạ liên kết: Bộ nhớ chính tới bộ nhớ đệm</a:t>
            </a:r>
          </a:p>
        </p:txBody>
      </p:sp>
      <p:pic>
        <p:nvPicPr>
          <p:cNvPr id="2140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1628775"/>
            <a:ext cx="7766050"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569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GB" altLang="en-US" sz="3200"/>
              <a:t>Tổ chức cache trong ánh xạ liên kết đầy đủ</a:t>
            </a:r>
            <a:endParaRPr lang="en-US" altLang="en-US" sz="3200"/>
          </a:p>
        </p:txBody>
      </p:sp>
      <p:pic>
        <p:nvPicPr>
          <p:cNvPr id="778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268413"/>
            <a:ext cx="8424862"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70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06400" y="574675"/>
            <a:ext cx="8204200" cy="838200"/>
          </a:xfrm>
        </p:spPr>
        <p:txBody>
          <a:bodyPr/>
          <a:lstStyle/>
          <a:p>
            <a:r>
              <a:rPr lang="en-US" altLang="en-US" sz="2800"/>
              <a:t>Ví dụ:</a:t>
            </a:r>
            <a:br>
              <a:rPr lang="en-US" altLang="en-US" sz="2800"/>
            </a:br>
            <a:r>
              <a:rPr lang="en-US" altLang="en-US" sz="2800"/>
              <a:t>ánh xạ liên kết</a:t>
            </a:r>
          </a:p>
        </p:txBody>
      </p:sp>
      <p:pic>
        <p:nvPicPr>
          <p:cNvPr id="78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575" y="44450"/>
            <a:ext cx="6321425" cy="67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16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ChangeArrowheads="1"/>
          </p:cNvSpPr>
          <p:nvPr/>
        </p:nvSpPr>
        <p:spPr bwMode="auto">
          <a:xfrm>
            <a:off x="265112" y="1096780"/>
            <a:ext cx="8612188"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7884368" y="109678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Text Box 7"/>
          <p:cNvSpPr txBox="1">
            <a:spLocks noChangeArrowheads="1"/>
          </p:cNvSpPr>
          <p:nvPr/>
        </p:nvSpPr>
        <p:spPr bwMode="auto">
          <a:xfrm>
            <a:off x="3203848" y="1251678"/>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Tag   22 bit</a:t>
            </a:r>
          </a:p>
        </p:txBody>
      </p:sp>
      <p:sp>
        <p:nvSpPr>
          <p:cNvPr id="46088" name="Text Box 8"/>
          <p:cNvSpPr txBox="1">
            <a:spLocks noChangeArrowheads="1"/>
          </p:cNvSpPr>
          <p:nvPr/>
        </p:nvSpPr>
        <p:spPr bwMode="auto">
          <a:xfrm>
            <a:off x="7999412" y="1069115"/>
            <a:ext cx="87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Word</a:t>
            </a:r>
          </a:p>
          <a:p>
            <a:r>
              <a:rPr lang="en-US" altLang="en-US"/>
              <a:t>2 bit</a:t>
            </a:r>
          </a:p>
        </p:txBody>
      </p:sp>
      <p:sp>
        <p:nvSpPr>
          <p:cNvPr id="46089" name="Rectangle 9"/>
          <p:cNvSpPr>
            <a:spLocks noGrp="1" noChangeArrowheads="1"/>
          </p:cNvSpPr>
          <p:nvPr>
            <p:ph type="title"/>
          </p:nvPr>
        </p:nvSpPr>
        <p:spPr/>
        <p:txBody>
          <a:bodyPr/>
          <a:lstStyle/>
          <a:p>
            <a:r>
              <a:rPr lang="en-US" altLang="en-US"/>
              <a:t>Ánh xạ liên kết: cấu trúc địa chỉ</a:t>
            </a:r>
          </a:p>
        </p:txBody>
      </p:sp>
      <p:sp>
        <p:nvSpPr>
          <p:cNvPr id="46090" name="Rectangle 10"/>
          <p:cNvSpPr>
            <a:spLocks noGrp="1" noChangeArrowheads="1"/>
          </p:cNvSpPr>
          <p:nvPr>
            <p:ph type="body" idx="1"/>
          </p:nvPr>
        </p:nvSpPr>
        <p:spPr>
          <a:xfrm>
            <a:off x="265112" y="2041160"/>
            <a:ext cx="4979476" cy="4359640"/>
          </a:xfrm>
        </p:spPr>
        <p:txBody>
          <a:bodyPr/>
          <a:lstStyle/>
          <a:p>
            <a:r>
              <a:rPr lang="en-US" altLang="en-US" sz="2400"/>
              <a:t>22 bit tag được lưu trữ với mỗi khối dữ liệu 32 bit</a:t>
            </a:r>
          </a:p>
          <a:p>
            <a:r>
              <a:rPr lang="en-US" altLang="en-US" sz="2400"/>
              <a:t>So sánh trường tag với tag trong cache để kiểm tra cache hit</a:t>
            </a:r>
          </a:p>
          <a:p>
            <a:r>
              <a:rPr lang="vi-VN" altLang="en-US" sz="2400"/>
              <a:t>2 bit thấp nhất (phải cùng) của địa chỉ xác định từ 16 bit được yêu cầu từ khối dữ liệu 32 bit.</a:t>
            </a:r>
            <a:endParaRPr lang="en-US" altLang="en-US" sz="2400"/>
          </a:p>
          <a:p>
            <a:r>
              <a:rPr lang="en-US" altLang="en-US" sz="2400"/>
              <a:t>Ví dụ:</a:t>
            </a:r>
          </a:p>
          <a:p>
            <a:pPr marL="457200" lvl="1" indent="0">
              <a:buNone/>
            </a:pPr>
            <a:r>
              <a:rPr lang="en-US" altLang="en-US" sz="1400" b="1"/>
              <a:t>Address     Tag                Data	            Cache line</a:t>
            </a:r>
          </a:p>
          <a:p>
            <a:pPr marL="457200" lvl="1" indent="0">
              <a:buNone/>
            </a:pPr>
            <a:r>
              <a:rPr lang="en-US" altLang="en-US" sz="1400" b="1"/>
              <a:t>3FFFFF    3FFFFF         24682468      3FFF</a:t>
            </a:r>
          </a:p>
        </p:txBody>
      </p:sp>
      <p:pic>
        <p:nvPicPr>
          <p:cNvPr id="8" name="Picture 6">
            <a:extLst>
              <a:ext uri="{FF2B5EF4-FFF2-40B4-BE49-F238E27FC236}">
                <a16:creationId xmlns:a16="http://schemas.microsoft.com/office/drawing/2014/main" id="{7C6B1B6F-40A2-431B-AC73-098CB820C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416" y="2044678"/>
            <a:ext cx="3906579" cy="466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329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altLang="en-US"/>
              <a:t>Tóm tắt ánh xạ liên kết</a:t>
            </a:r>
          </a:p>
        </p:txBody>
      </p:sp>
      <p:sp>
        <p:nvSpPr>
          <p:cNvPr id="152581" name="Rectangle 5"/>
          <p:cNvSpPr>
            <a:spLocks noGrp="1" noChangeArrowheads="1"/>
          </p:cNvSpPr>
          <p:nvPr>
            <p:ph type="body" idx="1"/>
          </p:nvPr>
        </p:nvSpPr>
        <p:spPr/>
        <p:txBody>
          <a:bodyPr/>
          <a:lstStyle/>
          <a:p>
            <a:r>
              <a:rPr lang="en-GB" altLang="en-US"/>
              <a:t>Độ dài địa chỉ = (s + w) bits</a:t>
            </a:r>
          </a:p>
          <a:p>
            <a:r>
              <a:rPr lang="en-GB" altLang="en-US"/>
              <a:t>Số đơn vị địa chỉ = 2</a:t>
            </a:r>
            <a:r>
              <a:rPr lang="en-GB" altLang="en-US" baseline="30000"/>
              <a:t>s+w</a:t>
            </a:r>
            <a:r>
              <a:rPr lang="en-GB" altLang="en-US"/>
              <a:t> words hoặc bytes</a:t>
            </a:r>
          </a:p>
          <a:p>
            <a:r>
              <a:rPr lang="en-GB" altLang="en-US"/>
              <a:t>Kích thước Block = kích thước line = 2</a:t>
            </a:r>
            <a:r>
              <a:rPr lang="en-GB" altLang="en-US" baseline="30000"/>
              <a:t>w</a:t>
            </a:r>
            <a:r>
              <a:rPr lang="en-GB" altLang="en-US"/>
              <a:t> words hoặc bytes</a:t>
            </a:r>
          </a:p>
          <a:p>
            <a:r>
              <a:rPr lang="en-GB" altLang="en-US"/>
              <a:t>Số blocks trong bộ nhớ chính = 2</a:t>
            </a:r>
            <a:r>
              <a:rPr lang="en-GB" altLang="en-US" baseline="30000"/>
              <a:t>s+ w</a:t>
            </a:r>
            <a:r>
              <a:rPr lang="en-GB" altLang="en-US"/>
              <a:t> /2</a:t>
            </a:r>
            <a:r>
              <a:rPr lang="en-GB" altLang="en-US" baseline="30000"/>
              <a:t>w</a:t>
            </a:r>
            <a:r>
              <a:rPr lang="en-GB" altLang="en-US"/>
              <a:t> = 2</a:t>
            </a:r>
            <a:r>
              <a:rPr lang="en-GB" altLang="en-US" baseline="30000"/>
              <a:t>s</a:t>
            </a:r>
          </a:p>
          <a:p>
            <a:r>
              <a:rPr lang="en-GB" altLang="en-US"/>
              <a:t>Kích thước tag = s bits</a:t>
            </a:r>
          </a:p>
        </p:txBody>
      </p:sp>
    </p:spTree>
    <p:extLst>
      <p:ext uri="{BB962C8B-B14F-4D97-AF65-F5344CB8AC3E}">
        <p14:creationId xmlns:p14="http://schemas.microsoft.com/office/powerpoint/2010/main" val="1694027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Ánh xạ liên kết tập hợp</a:t>
            </a:r>
          </a:p>
        </p:txBody>
      </p:sp>
      <p:sp>
        <p:nvSpPr>
          <p:cNvPr id="47107" name="Rectangle 3"/>
          <p:cNvSpPr>
            <a:spLocks noGrp="1" noChangeArrowheads="1"/>
          </p:cNvSpPr>
          <p:nvPr>
            <p:ph type="body" idx="1"/>
          </p:nvPr>
        </p:nvSpPr>
        <p:spPr>
          <a:xfrm>
            <a:off x="457200" y="1066800"/>
            <a:ext cx="3826768" cy="5638800"/>
          </a:xfrm>
        </p:spPr>
        <p:txBody>
          <a:bodyPr/>
          <a:lstStyle/>
          <a:p>
            <a:r>
              <a:rPr lang="en-US" altLang="en-US" sz="2400"/>
              <a:t>Cache được chia thành một số tập</a:t>
            </a:r>
          </a:p>
          <a:p>
            <a:r>
              <a:rPr lang="en-US" altLang="en-US" sz="2400"/>
              <a:t>Mỗi tập chứa một số dòng</a:t>
            </a:r>
          </a:p>
          <a:p>
            <a:r>
              <a:rPr lang="en-US" altLang="en-US" sz="2400"/>
              <a:t>Khối đã cho trong bộ nhớ chính ánh xạ tới bất kỳ dòng nào trong tập đã cho trong bộ nhớ đệm</a:t>
            </a:r>
          </a:p>
          <a:p>
            <a:pPr lvl="1"/>
            <a:r>
              <a:rPr lang="en-US" altLang="en-US" sz="2000"/>
              <a:t>Ví dụ: Khối B có thể nằm trong bất kỳ dòng nào của tập i</a:t>
            </a:r>
          </a:p>
          <a:p>
            <a:r>
              <a:rPr lang="en-US" altLang="en-US" sz="2400"/>
              <a:t>2 dòng trên tập</a:t>
            </a:r>
          </a:p>
          <a:p>
            <a:pPr lvl="1"/>
            <a:r>
              <a:rPr lang="en-US" altLang="en-US" sz="2000"/>
              <a:t>Ánh xạ liên kết 2-way</a:t>
            </a:r>
          </a:p>
          <a:p>
            <a:pPr lvl="1"/>
            <a:r>
              <a:rPr lang="en-US" altLang="en-US" sz="2000"/>
              <a:t>Một block có thể nằm một trong 2 dòng trong một tập</a:t>
            </a:r>
          </a:p>
        </p:txBody>
      </p:sp>
      <p:pic>
        <p:nvPicPr>
          <p:cNvPr id="2" name="Picture 5">
            <a:extLst>
              <a:ext uri="{FF2B5EF4-FFF2-40B4-BE49-F238E27FC236}">
                <a16:creationId xmlns:a16="http://schemas.microsoft.com/office/drawing/2014/main" id="{F5E99599-67EF-450A-8BA4-FF0885710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1757"/>
          <a:stretch>
            <a:fillRect/>
          </a:stretch>
        </p:blipFill>
        <p:spPr bwMode="auto">
          <a:xfrm>
            <a:off x="4139952" y="2780928"/>
            <a:ext cx="4896544" cy="368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232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Ví dụ: Ánh xạ liên kết tập hợp</a:t>
            </a:r>
          </a:p>
        </p:txBody>
      </p:sp>
      <p:sp>
        <p:nvSpPr>
          <p:cNvPr id="50179" name="Rectangle 3"/>
          <p:cNvSpPr>
            <a:spLocks noGrp="1" noChangeArrowheads="1"/>
          </p:cNvSpPr>
          <p:nvPr>
            <p:ph type="body" idx="1"/>
          </p:nvPr>
        </p:nvSpPr>
        <p:spPr/>
        <p:txBody>
          <a:bodyPr/>
          <a:lstStyle/>
          <a:p>
            <a:r>
              <a:rPr lang="en-US" altLang="en-US"/>
              <a:t>Số tập: 13 bit</a:t>
            </a:r>
          </a:p>
          <a:p>
            <a:r>
              <a:rPr lang="en-US" altLang="en-US"/>
              <a:t>Số khối trong bộ nhớ chính là: modulo 2</a:t>
            </a:r>
            <a:r>
              <a:rPr lang="en-US" altLang="en-US" baseline="30000"/>
              <a:t>13</a:t>
            </a:r>
            <a:endParaRPr lang="en-US" altLang="en-US"/>
          </a:p>
          <a:p>
            <a:r>
              <a:rPr lang="en-US" altLang="en-US"/>
              <a:t>000000, 00A000, 00B000, 00C000 … ánh xạ cùng 1 tập</a:t>
            </a:r>
          </a:p>
        </p:txBody>
      </p:sp>
    </p:spTree>
    <p:extLst>
      <p:ext uri="{BB962C8B-B14F-4D97-AF65-F5344CB8AC3E}">
        <p14:creationId xmlns:p14="http://schemas.microsoft.com/office/powerpoint/2010/main" val="3400634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GB" altLang="en-US" sz="2400"/>
              <a:t>Ánh xạ từ bộ nhớ chính tới bộ nhớ đệm: v tập</a:t>
            </a:r>
          </a:p>
        </p:txBody>
      </p:sp>
      <p:pic>
        <p:nvPicPr>
          <p:cNvPr id="186373" name="Picture 5"/>
          <p:cNvPicPr>
            <a:picLocks noChangeAspect="1" noChangeArrowheads="1"/>
          </p:cNvPicPr>
          <p:nvPr/>
        </p:nvPicPr>
        <p:blipFill>
          <a:blip r:embed="rId2">
            <a:extLst>
              <a:ext uri="{28A0092B-C50C-407E-A947-70E740481C1C}">
                <a14:useLocalDpi xmlns:a14="http://schemas.microsoft.com/office/drawing/2010/main" val="0"/>
              </a:ext>
            </a:extLst>
          </a:blip>
          <a:srcRect b="11757"/>
          <a:stretch>
            <a:fillRect/>
          </a:stretch>
        </p:blipFill>
        <p:spPr bwMode="auto">
          <a:xfrm>
            <a:off x="1042988" y="1196975"/>
            <a:ext cx="7272337" cy="548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7504" y="5283205"/>
            <a:ext cx="4320480" cy="954107"/>
          </a:xfrm>
          <a:prstGeom prst="rect">
            <a:avLst/>
          </a:prstGeom>
          <a:noFill/>
        </p:spPr>
        <p:txBody>
          <a:bodyPr wrap="square" rtlCol="0">
            <a:spAutoFit/>
          </a:bodyPr>
          <a:lstStyle/>
          <a:p>
            <a:r>
              <a:rPr lang="en-US" sz="1400"/>
              <a:t>Khối B</a:t>
            </a:r>
            <a:r>
              <a:rPr lang="en-US" sz="1400" baseline="-25000"/>
              <a:t>0</a:t>
            </a:r>
            <a:r>
              <a:rPr lang="en-US" sz="1400"/>
              <a:t> của bộ nhớ chính ánh xạ thành tập 0 (k dòng)</a:t>
            </a:r>
          </a:p>
          <a:p>
            <a:r>
              <a:rPr lang="en-US" sz="1400"/>
              <a:t>Khối B</a:t>
            </a:r>
            <a:r>
              <a:rPr lang="en-US" sz="1400" baseline="-25000"/>
              <a:t>1</a:t>
            </a:r>
            <a:r>
              <a:rPr lang="en-US" sz="1400"/>
              <a:t> của bộ nhớ chính ánh xạ thành tập 1 (k dòng)</a:t>
            </a:r>
          </a:p>
          <a:p>
            <a:r>
              <a:rPr lang="en-US" sz="1400"/>
              <a:t>…</a:t>
            </a:r>
          </a:p>
          <a:p>
            <a:r>
              <a:rPr lang="en-US" sz="1400"/>
              <a:t>Khối B</a:t>
            </a:r>
            <a:r>
              <a:rPr lang="en-US" sz="1400" baseline="-25000"/>
              <a:t>v-1</a:t>
            </a:r>
            <a:r>
              <a:rPr lang="en-US" sz="1400"/>
              <a:t> của bộ nhớ chính ánh xạ thành tập v-1 (k dòng)</a:t>
            </a:r>
            <a:endParaRPr lang="en-US" sz="1600"/>
          </a:p>
        </p:txBody>
      </p:sp>
    </p:spTree>
    <p:extLst>
      <p:ext uri="{BB962C8B-B14F-4D97-AF65-F5344CB8AC3E}">
        <p14:creationId xmlns:p14="http://schemas.microsoft.com/office/powerpoint/2010/main" val="356058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Dung lượng</a:t>
            </a:r>
          </a:p>
        </p:txBody>
      </p:sp>
      <p:sp>
        <p:nvSpPr>
          <p:cNvPr id="9219" name="Rectangle 3"/>
          <p:cNvSpPr>
            <a:spLocks noGrp="1" noChangeArrowheads="1"/>
          </p:cNvSpPr>
          <p:nvPr>
            <p:ph type="body" idx="1"/>
          </p:nvPr>
        </p:nvSpPr>
        <p:spPr/>
        <p:txBody>
          <a:bodyPr/>
          <a:lstStyle/>
          <a:p>
            <a:r>
              <a:rPr lang="en-GB" altLang="en-US"/>
              <a:t>Từ nhớ (word)</a:t>
            </a:r>
          </a:p>
          <a:p>
            <a:pPr lvl="1"/>
            <a:r>
              <a:rPr lang="en-GB" altLang="en-US"/>
              <a:t>Đơn vị tổ chức tự nhiên</a:t>
            </a:r>
          </a:p>
          <a:p>
            <a:r>
              <a:rPr lang="en-GB" altLang="en-US"/>
              <a:t>Số từ nhớ</a:t>
            </a:r>
          </a:p>
          <a:p>
            <a:pPr lvl="1"/>
            <a:r>
              <a:rPr lang="en-GB" altLang="en-US"/>
              <a:t>Hoặc Bytes</a:t>
            </a:r>
          </a:p>
        </p:txBody>
      </p:sp>
    </p:spTree>
    <p:extLst>
      <p:ext uri="{BB962C8B-B14F-4D97-AF65-F5344CB8AC3E}">
        <p14:creationId xmlns:p14="http://schemas.microsoft.com/office/powerpoint/2010/main" val="3771189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GB" altLang="en-US" sz="2400"/>
              <a:t>Ánh xạ từ bộ nhớ chính tới bộ nhớ đệm: k-way tập</a:t>
            </a:r>
          </a:p>
        </p:txBody>
      </p:sp>
      <p:pic>
        <p:nvPicPr>
          <p:cNvPr id="215044" name="Picture 4"/>
          <p:cNvPicPr>
            <a:picLocks noChangeAspect="1" noChangeArrowheads="1"/>
          </p:cNvPicPr>
          <p:nvPr/>
        </p:nvPicPr>
        <p:blipFill>
          <a:blip r:embed="rId2">
            <a:extLst>
              <a:ext uri="{28A0092B-C50C-407E-A947-70E740481C1C}">
                <a14:useLocalDpi xmlns:a14="http://schemas.microsoft.com/office/drawing/2010/main" val="0"/>
              </a:ext>
            </a:extLst>
          </a:blip>
          <a:srcRect b="9372"/>
          <a:stretch>
            <a:fillRect/>
          </a:stretch>
        </p:blipFill>
        <p:spPr bwMode="auto">
          <a:xfrm>
            <a:off x="34925" y="1851025"/>
            <a:ext cx="90503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9512" y="5325015"/>
            <a:ext cx="8136904" cy="1200329"/>
          </a:xfrm>
          <a:prstGeom prst="rect">
            <a:avLst/>
          </a:prstGeom>
          <a:noFill/>
        </p:spPr>
        <p:txBody>
          <a:bodyPr wrap="square" rtlCol="0">
            <a:spAutoFit/>
          </a:bodyPr>
          <a:lstStyle/>
          <a:p>
            <a:r>
              <a:rPr lang="en-US" sz="1800" b="1"/>
              <a:t>Mỗi ánh xạ trực tiếp được tham chiếu như một đường (way) gồm v dòng (line).</a:t>
            </a:r>
          </a:p>
          <a:p>
            <a:r>
              <a:rPr lang="en-US" sz="1800"/>
              <a:t>v dòng đầu tiên của bộ nhớ chính được ánh xạ thành v dòng của mỗi way.</a:t>
            </a:r>
          </a:p>
          <a:p>
            <a:r>
              <a:rPr lang="en-US" sz="1800"/>
              <a:t>v dòng kế tiếp của bộ nhớ chính được ánh xạ tương tự.</a:t>
            </a:r>
          </a:p>
          <a:p>
            <a:r>
              <a:rPr lang="en-US" sz="1800"/>
              <a:t>…</a:t>
            </a:r>
          </a:p>
        </p:txBody>
      </p:sp>
    </p:spTree>
    <p:extLst>
      <p:ext uri="{BB962C8B-B14F-4D97-AF65-F5344CB8AC3E}">
        <p14:creationId xmlns:p14="http://schemas.microsoft.com/office/powerpoint/2010/main" val="124719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z="2800"/>
              <a:t>Tổ chức Cache trong ánh xạ liên kết tập hợp </a:t>
            </a:r>
            <a:r>
              <a:rPr lang="en-US" altLang="en-US" sz="2800" i="1"/>
              <a:t>K-</a:t>
            </a:r>
            <a:r>
              <a:rPr lang="en-US" altLang="en-US" sz="2800"/>
              <a:t>Way</a:t>
            </a:r>
          </a:p>
        </p:txBody>
      </p:sp>
      <p:pic>
        <p:nvPicPr>
          <p:cNvPr id="798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125538"/>
            <a:ext cx="7991475" cy="559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303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Ánh xạ liên kết tập hợp: cấu trúc địa chỉ</a:t>
            </a:r>
          </a:p>
        </p:txBody>
      </p:sp>
      <p:sp>
        <p:nvSpPr>
          <p:cNvPr id="48131" name="Rectangle 3"/>
          <p:cNvSpPr>
            <a:spLocks noGrp="1" noChangeArrowheads="1"/>
          </p:cNvSpPr>
          <p:nvPr>
            <p:ph type="body" idx="1"/>
          </p:nvPr>
        </p:nvSpPr>
        <p:spPr>
          <a:xfrm>
            <a:off x="457200" y="2740025"/>
            <a:ext cx="8178800" cy="3965575"/>
          </a:xfrm>
        </p:spPr>
        <p:txBody>
          <a:bodyPr/>
          <a:lstStyle/>
          <a:p>
            <a:r>
              <a:rPr lang="en-US" altLang="en-US"/>
              <a:t>Sử dụng trường set để xác định tập cache tham chiếu</a:t>
            </a:r>
          </a:p>
          <a:p>
            <a:r>
              <a:rPr lang="en-US" altLang="en-US"/>
              <a:t>So sánh trường tag để tìm cache hit</a:t>
            </a:r>
          </a:p>
          <a:p>
            <a:r>
              <a:rPr lang="en-US" altLang="en-US"/>
              <a:t>Ví dụ:</a:t>
            </a:r>
          </a:p>
          <a:p>
            <a:pPr lvl="1"/>
            <a:r>
              <a:rPr lang="en-US" altLang="en-US"/>
              <a:t>Address		Tag	Data		Set number</a:t>
            </a:r>
          </a:p>
          <a:p>
            <a:pPr lvl="1"/>
            <a:r>
              <a:rPr lang="en-US" altLang="en-US"/>
              <a:t>1FF 7FFC	1FF	12345678	1FFF</a:t>
            </a:r>
          </a:p>
          <a:p>
            <a:pPr lvl="1"/>
            <a:r>
              <a:rPr lang="en-US" altLang="en-US"/>
              <a:t>001 7FFC	001	11223344	1FFF</a:t>
            </a:r>
          </a:p>
          <a:p>
            <a:endParaRPr lang="en-US" altLang="en-US"/>
          </a:p>
        </p:txBody>
      </p:sp>
      <p:grpSp>
        <p:nvGrpSpPr>
          <p:cNvPr id="48139" name="Group 11"/>
          <p:cNvGrpSpPr>
            <a:grpSpLocks/>
          </p:cNvGrpSpPr>
          <p:nvPr/>
        </p:nvGrpSpPr>
        <p:grpSpPr bwMode="auto">
          <a:xfrm>
            <a:off x="304800" y="1447800"/>
            <a:ext cx="8612188" cy="838200"/>
            <a:chOff x="192" y="912"/>
            <a:chExt cx="5425" cy="528"/>
          </a:xfrm>
        </p:grpSpPr>
        <p:sp>
          <p:nvSpPr>
            <p:cNvPr id="48132" name="Rectangle 4"/>
            <p:cNvSpPr>
              <a:spLocks noChangeArrowheads="1"/>
            </p:cNvSpPr>
            <p:nvPr/>
          </p:nvSpPr>
          <p:spPr bwMode="auto">
            <a:xfrm>
              <a:off x="192" y="912"/>
              <a:ext cx="5425"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p>
          </p:txBody>
        </p:sp>
        <p:sp>
          <p:nvSpPr>
            <p:cNvPr id="48133" name="Line 5"/>
            <p:cNvSpPr>
              <a:spLocks noChangeShapeType="1"/>
            </p:cNvSpPr>
            <p:nvPr/>
          </p:nvSpPr>
          <p:spPr bwMode="auto">
            <a:xfrm>
              <a:off x="1632"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Line 6"/>
            <p:cNvSpPr>
              <a:spLocks noChangeShapeType="1"/>
            </p:cNvSpPr>
            <p:nvPr/>
          </p:nvSpPr>
          <p:spPr bwMode="auto">
            <a:xfrm>
              <a:off x="5040"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 name="Text Box 8"/>
            <p:cNvSpPr txBox="1">
              <a:spLocks noChangeArrowheads="1"/>
            </p:cNvSpPr>
            <p:nvPr/>
          </p:nvSpPr>
          <p:spPr bwMode="auto">
            <a:xfrm>
              <a:off x="374" y="1034"/>
              <a:ext cx="8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Tag  9 bit</a:t>
              </a:r>
            </a:p>
          </p:txBody>
        </p:sp>
        <p:sp>
          <p:nvSpPr>
            <p:cNvPr id="48137" name="Text Box 9"/>
            <p:cNvSpPr txBox="1">
              <a:spLocks noChangeArrowheads="1"/>
            </p:cNvSpPr>
            <p:nvPr/>
          </p:nvSpPr>
          <p:spPr bwMode="auto">
            <a:xfrm>
              <a:off x="2832" y="1056"/>
              <a:ext cx="8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Set  13 bit</a:t>
              </a:r>
            </a:p>
          </p:txBody>
        </p:sp>
        <p:sp>
          <p:nvSpPr>
            <p:cNvPr id="48138" name="Text Box 10"/>
            <p:cNvSpPr txBox="1">
              <a:spLocks noChangeArrowheads="1"/>
            </p:cNvSpPr>
            <p:nvPr/>
          </p:nvSpPr>
          <p:spPr bwMode="auto">
            <a:xfrm>
              <a:off x="5040" y="912"/>
              <a:ext cx="55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Word</a:t>
              </a:r>
            </a:p>
            <a:p>
              <a:r>
                <a:rPr lang="en-US" altLang="en-US"/>
                <a:t>2 bit</a:t>
              </a:r>
            </a:p>
          </p:txBody>
        </p:sp>
      </p:grpSp>
    </p:spTree>
    <p:extLst>
      <p:ext uri="{BB962C8B-B14F-4D97-AF65-F5344CB8AC3E}">
        <p14:creationId xmlns:p14="http://schemas.microsoft.com/office/powerpoint/2010/main" val="65404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06400" y="115888"/>
            <a:ext cx="8204200" cy="838200"/>
          </a:xfrm>
        </p:spPr>
        <p:txBody>
          <a:bodyPr/>
          <a:lstStyle/>
          <a:p>
            <a:r>
              <a:rPr lang="en-US" altLang="en-US"/>
              <a:t>Ánh xạ liên kết tập hợp Two-Way</a:t>
            </a:r>
          </a:p>
        </p:txBody>
      </p:sp>
      <p:pic>
        <p:nvPicPr>
          <p:cNvPr id="809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204913"/>
            <a:ext cx="7208838"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065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altLang="en-US"/>
              <a:t>Tóm tắt ánh xạ liên kết tập hợp</a:t>
            </a:r>
          </a:p>
        </p:txBody>
      </p:sp>
      <p:sp>
        <p:nvSpPr>
          <p:cNvPr id="153605" name="Rectangle 5"/>
          <p:cNvSpPr>
            <a:spLocks noGrp="1" noChangeArrowheads="1"/>
          </p:cNvSpPr>
          <p:nvPr>
            <p:ph type="body" idx="1"/>
          </p:nvPr>
        </p:nvSpPr>
        <p:spPr/>
        <p:txBody>
          <a:bodyPr/>
          <a:lstStyle/>
          <a:p>
            <a:r>
              <a:rPr lang="en-GB" altLang="en-US"/>
              <a:t>Độ dài địa chỉ = (s + w) bits</a:t>
            </a:r>
          </a:p>
          <a:p>
            <a:r>
              <a:rPr lang="en-GB" altLang="en-US"/>
              <a:t>Số đơn vị địa chỉ = 2</a:t>
            </a:r>
            <a:r>
              <a:rPr lang="en-GB" altLang="en-US" baseline="30000"/>
              <a:t>s+w</a:t>
            </a:r>
            <a:r>
              <a:rPr lang="en-GB" altLang="en-US"/>
              <a:t> words hoặc bytes</a:t>
            </a:r>
          </a:p>
          <a:p>
            <a:r>
              <a:rPr lang="en-GB" altLang="en-US"/>
              <a:t>Kích thước Block = kích thước line = 2</a:t>
            </a:r>
            <a:r>
              <a:rPr lang="en-GB" altLang="en-US" baseline="30000"/>
              <a:t>w</a:t>
            </a:r>
            <a:r>
              <a:rPr lang="en-GB" altLang="en-US"/>
              <a:t> words hoặc bytes</a:t>
            </a:r>
          </a:p>
          <a:p>
            <a:r>
              <a:rPr lang="en-GB" altLang="en-US"/>
              <a:t>Số blocks trong bộ nhớ chính =2</a:t>
            </a:r>
            <a:r>
              <a:rPr lang="en-GB" altLang="en-US" baseline="30000"/>
              <a:t>s+w</a:t>
            </a:r>
            <a:r>
              <a:rPr lang="en-GB" altLang="en-US"/>
              <a:t>/2</a:t>
            </a:r>
            <a:r>
              <a:rPr lang="en-GB" altLang="en-US" baseline="30000"/>
              <a:t>w</a:t>
            </a:r>
            <a:r>
              <a:rPr lang="en-GB" altLang="en-US"/>
              <a:t>= 2</a:t>
            </a:r>
            <a:r>
              <a:rPr lang="en-GB" altLang="en-US" baseline="30000"/>
              <a:t>s</a:t>
            </a:r>
          </a:p>
          <a:p>
            <a:r>
              <a:rPr lang="en-GB" altLang="en-US"/>
              <a:t>Số dòng trong tập = k</a:t>
            </a:r>
          </a:p>
          <a:p>
            <a:r>
              <a:rPr lang="en-GB" altLang="en-US"/>
              <a:t>Số tập = v = 2</a:t>
            </a:r>
            <a:r>
              <a:rPr lang="en-GB" altLang="en-US" baseline="30000"/>
              <a:t>d</a:t>
            </a:r>
          </a:p>
          <a:p>
            <a:r>
              <a:rPr lang="en-GB" altLang="en-US"/>
              <a:t>Số dòng trong cache = kv = k * 2</a:t>
            </a:r>
            <a:r>
              <a:rPr lang="en-GB" altLang="en-US" baseline="30000"/>
              <a:t>d</a:t>
            </a:r>
          </a:p>
          <a:p>
            <a:r>
              <a:rPr lang="en-GB" altLang="en-US"/>
              <a:t>Kích thước tag = (s – d) bits</a:t>
            </a:r>
          </a:p>
        </p:txBody>
      </p:sp>
    </p:spTree>
    <p:extLst>
      <p:ext uri="{BB962C8B-B14F-4D97-AF65-F5344CB8AC3E}">
        <p14:creationId xmlns:p14="http://schemas.microsoft.com/office/powerpoint/2010/main" val="3052108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GB" altLang="en-US" sz="2400"/>
              <a:t>Direct and Set Associative Cache </a:t>
            </a:r>
            <a:br>
              <a:rPr lang="en-GB" altLang="en-US" sz="2400"/>
            </a:br>
            <a:r>
              <a:rPr lang="en-GB" altLang="en-US" sz="2400"/>
              <a:t>Performance Differences</a:t>
            </a:r>
          </a:p>
        </p:txBody>
      </p:sp>
      <p:sp>
        <p:nvSpPr>
          <p:cNvPr id="187395" name="Rectangle 3"/>
          <p:cNvSpPr>
            <a:spLocks noGrp="1" noChangeArrowheads="1"/>
          </p:cNvSpPr>
          <p:nvPr>
            <p:ph type="body" idx="1"/>
          </p:nvPr>
        </p:nvSpPr>
        <p:spPr/>
        <p:txBody>
          <a:bodyPr/>
          <a:lstStyle/>
          <a:p>
            <a:r>
              <a:rPr lang="en-GB" altLang="en-US"/>
              <a:t>Significant up to at least 64kB for 2-way</a:t>
            </a:r>
          </a:p>
          <a:p>
            <a:r>
              <a:rPr lang="en-GB" altLang="en-US"/>
              <a:t>Difference between 2-way and 4-way at 4kB much less than 4kB to 8kB</a:t>
            </a:r>
          </a:p>
          <a:p>
            <a:r>
              <a:rPr lang="en-GB" altLang="en-US"/>
              <a:t>Cache complexity increases with associativity</a:t>
            </a:r>
          </a:p>
          <a:p>
            <a:r>
              <a:rPr lang="en-GB" altLang="en-US"/>
              <a:t>Not justified against increasing cache to 8kB or 16kB</a:t>
            </a:r>
          </a:p>
          <a:p>
            <a:r>
              <a:rPr lang="en-GB" altLang="en-US"/>
              <a:t>Above 32kB gives no improvement</a:t>
            </a:r>
          </a:p>
          <a:p>
            <a:r>
              <a:rPr lang="en-GB" altLang="en-US"/>
              <a:t>(simulation results)</a:t>
            </a:r>
          </a:p>
          <a:p>
            <a:endParaRPr lang="en-GB" altLang="en-US"/>
          </a:p>
          <a:p>
            <a:endParaRPr lang="en-GB" altLang="en-US"/>
          </a:p>
        </p:txBody>
      </p:sp>
    </p:spTree>
    <p:extLst>
      <p:ext uri="{BB962C8B-B14F-4D97-AF65-F5344CB8AC3E}">
        <p14:creationId xmlns:p14="http://schemas.microsoft.com/office/powerpoint/2010/main" val="90746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GB" altLang="en-US" sz="2400"/>
              <a:t>Figure 4.16 </a:t>
            </a:r>
            <a:br>
              <a:rPr lang="en-GB" altLang="en-US" sz="2400"/>
            </a:br>
            <a:r>
              <a:rPr lang="en-GB" altLang="en-US" sz="2400"/>
              <a:t>Varying Associativity over Cache Size</a:t>
            </a:r>
          </a:p>
        </p:txBody>
      </p:sp>
      <p:graphicFrame>
        <p:nvGraphicFramePr>
          <p:cNvPr id="188431" name="Object 15"/>
          <p:cNvGraphicFramePr>
            <a:graphicFrameLocks noGrp="1" noChangeAspect="1"/>
          </p:cNvGraphicFramePr>
          <p:nvPr>
            <p:ph idx="1"/>
          </p:nvPr>
        </p:nvGraphicFramePr>
        <p:xfrm>
          <a:off x="457200" y="1066800"/>
          <a:ext cx="8178800" cy="5637213"/>
        </p:xfrm>
        <a:graphic>
          <a:graphicData uri="http://schemas.openxmlformats.org/presentationml/2006/ole">
            <mc:AlternateContent xmlns:mc="http://schemas.openxmlformats.org/markup-compatibility/2006">
              <mc:Choice xmlns:v="urn:schemas-microsoft-com:vml" Requires="v">
                <p:oleObj name="Chart" r:id="rId2" imgW="8181866" imgH="5639010" progId="MSGraph.Chart.8">
                  <p:embed followColorScheme="full"/>
                </p:oleObj>
              </mc:Choice>
              <mc:Fallback>
                <p:oleObj name="Chart" r:id="rId2" imgW="8181866" imgH="5639010" progId="MSGraph.Chart.8">
                  <p:embed followColorScheme="full"/>
                  <p:pic>
                    <p:nvPicPr>
                      <p:cNvPr id="188431" name="Object 15"/>
                      <p:cNvPicPr>
                        <a:picLocks noChangeAspect="1" noChangeArrowheads="1"/>
                      </p:cNvPicPr>
                      <p:nvPr/>
                    </p:nvPicPr>
                    <p:blipFill>
                      <a:blip r:embed="rId3"/>
                      <a:srcRect/>
                      <a:stretch>
                        <a:fillRect/>
                      </a:stretch>
                    </p:blipFill>
                    <p:spPr bwMode="auto">
                      <a:xfrm>
                        <a:off x="457200" y="1066800"/>
                        <a:ext cx="8178800" cy="5637213"/>
                      </a:xfrm>
                      <a:prstGeom prst="rect">
                        <a:avLst/>
                      </a:prstGeom>
                    </p:spPr>
                  </p:pic>
                </p:oleObj>
              </mc:Fallback>
            </mc:AlternateContent>
          </a:graphicData>
        </a:graphic>
      </p:graphicFrame>
    </p:spTree>
    <p:extLst>
      <p:ext uri="{BB962C8B-B14F-4D97-AF65-F5344CB8AC3E}">
        <p14:creationId xmlns:p14="http://schemas.microsoft.com/office/powerpoint/2010/main" val="765046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Giải thuật thay thế: ánh xạ trực tiếp</a:t>
            </a:r>
          </a:p>
        </p:txBody>
      </p:sp>
      <p:sp>
        <p:nvSpPr>
          <p:cNvPr id="52227" name="Rectangle 3"/>
          <p:cNvSpPr>
            <a:spLocks noGrp="1" noChangeArrowheads="1"/>
          </p:cNvSpPr>
          <p:nvPr>
            <p:ph type="body" idx="1"/>
          </p:nvPr>
        </p:nvSpPr>
        <p:spPr/>
        <p:txBody>
          <a:bodyPr/>
          <a:lstStyle/>
          <a:p>
            <a:r>
              <a:rPr lang="en-US" altLang="en-US"/>
              <a:t>Không có lựa chọn</a:t>
            </a:r>
          </a:p>
          <a:p>
            <a:r>
              <a:rPr lang="en-US" altLang="en-US"/>
              <a:t>Mỗi Block chỉ ánh xạ tới 1 Line</a:t>
            </a:r>
          </a:p>
          <a:p>
            <a:r>
              <a:rPr lang="en-US" altLang="en-US"/>
              <a:t>Thay thế Block ở Line đó</a:t>
            </a:r>
          </a:p>
        </p:txBody>
      </p:sp>
    </p:spTree>
    <p:extLst>
      <p:ext uri="{BB962C8B-B14F-4D97-AF65-F5344CB8AC3E}">
        <p14:creationId xmlns:p14="http://schemas.microsoft.com/office/powerpoint/2010/main" val="3039307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p:txBody>
          <a:bodyPr/>
          <a:lstStyle/>
          <a:p>
            <a:r>
              <a:rPr lang="en-US" altLang="en-US" sz="2400"/>
              <a:t>Giải thuật thay thế: ánh xạ liên kết và liên kết tập hợp</a:t>
            </a:r>
          </a:p>
        </p:txBody>
      </p:sp>
      <p:sp>
        <p:nvSpPr>
          <p:cNvPr id="54277" name="Rectangle 5"/>
          <p:cNvSpPr>
            <a:spLocks noGrp="1" noChangeArrowheads="1"/>
          </p:cNvSpPr>
          <p:nvPr>
            <p:ph type="body" idx="1"/>
          </p:nvPr>
        </p:nvSpPr>
        <p:spPr/>
        <p:txBody>
          <a:bodyPr/>
          <a:lstStyle/>
          <a:p>
            <a:r>
              <a:rPr lang="en-US" altLang="en-US"/>
              <a:t>Thực thi bằng phần cứng (nhanh)</a:t>
            </a:r>
          </a:p>
          <a:p>
            <a:r>
              <a:rPr lang="en-US" altLang="en-US"/>
              <a:t>Least Recently used (LRU): </a:t>
            </a:r>
            <a:r>
              <a:rPr lang="vi-VN" altLang="en-US"/>
              <a:t>Thay thế</a:t>
            </a:r>
            <a:r>
              <a:rPr lang="en-US" altLang="en-US"/>
              <a:t> </a:t>
            </a:r>
            <a:r>
              <a:rPr lang="vi-VN" altLang="en-US"/>
              <a:t>Block ở</a:t>
            </a:r>
            <a:r>
              <a:rPr lang="en-US" altLang="en-US"/>
              <a:t> </a:t>
            </a:r>
            <a:r>
              <a:rPr lang="vi-VN" altLang="en-US"/>
              <a:t>trong Set</a:t>
            </a:r>
            <a:r>
              <a:rPr lang="en-US" altLang="en-US"/>
              <a:t> </a:t>
            </a:r>
            <a:r>
              <a:rPr lang="vi-VN" altLang="en-US"/>
              <a:t>tương ứng có thời gian lâu nhất không được tham chiếu tới.</a:t>
            </a:r>
            <a:endParaRPr lang="en-US" altLang="en-US"/>
          </a:p>
          <a:p>
            <a:r>
              <a:rPr lang="en-US" altLang="en-US"/>
              <a:t>First in first out (FIFO): Thay thế Block nào nằm lâu nhất ở trong Set đó</a:t>
            </a:r>
          </a:p>
          <a:p>
            <a:r>
              <a:rPr lang="en-US" altLang="en-US"/>
              <a:t>Least frequently used: Thay thế Block nào trong Set có số lần truy nhập ít nhất trong cùng một khoảng thời gian</a:t>
            </a:r>
          </a:p>
          <a:p>
            <a:r>
              <a:rPr lang="en-US" altLang="en-US"/>
              <a:t>Random</a:t>
            </a:r>
          </a:p>
          <a:p>
            <a:endParaRPr lang="en-US" altLang="en-US"/>
          </a:p>
        </p:txBody>
      </p:sp>
    </p:spTree>
    <p:extLst>
      <p:ext uri="{BB962C8B-B14F-4D97-AF65-F5344CB8AC3E}">
        <p14:creationId xmlns:p14="http://schemas.microsoft.com/office/powerpoint/2010/main" val="6300912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Chính sách ghi</a:t>
            </a:r>
          </a:p>
        </p:txBody>
      </p:sp>
      <p:sp>
        <p:nvSpPr>
          <p:cNvPr id="53251" name="Rectangle 3"/>
          <p:cNvSpPr>
            <a:spLocks noGrp="1" noChangeArrowheads="1"/>
          </p:cNvSpPr>
          <p:nvPr>
            <p:ph type="body" idx="1"/>
          </p:nvPr>
        </p:nvSpPr>
        <p:spPr/>
        <p:txBody>
          <a:bodyPr/>
          <a:lstStyle/>
          <a:p>
            <a:r>
              <a:rPr lang="en-US" altLang="en-US"/>
              <a:t>Ghi xuyên qua (Write-through): </a:t>
            </a:r>
          </a:p>
          <a:p>
            <a:pPr lvl="1"/>
            <a:r>
              <a:rPr lang="en-US" altLang="en-US"/>
              <a:t>Ghi cả cache và cả bộ nhớ chính</a:t>
            </a:r>
          </a:p>
          <a:p>
            <a:pPr lvl="1"/>
            <a:r>
              <a:rPr lang="en-US" altLang="en-US"/>
              <a:t>Tốc độ chậm</a:t>
            </a:r>
          </a:p>
          <a:p>
            <a:r>
              <a:rPr lang="en-US" altLang="en-US"/>
              <a:t>Ghi trả sau (Write-back): </a:t>
            </a:r>
          </a:p>
          <a:p>
            <a:pPr lvl="1"/>
            <a:r>
              <a:rPr lang="en-US" altLang="en-US"/>
              <a:t>Chỉ ghi ra cache</a:t>
            </a:r>
          </a:p>
          <a:p>
            <a:pPr lvl="1"/>
            <a:r>
              <a:rPr lang="en-US" altLang="en-US"/>
              <a:t>Tốc độ nhanh</a:t>
            </a:r>
          </a:p>
          <a:p>
            <a:pPr lvl="1"/>
            <a:r>
              <a:rPr lang="en-US" altLang="en-US"/>
              <a:t>Khi Block trong cache bị thay thế cần phải ghi trả cả Block về bộ nhớ chính</a:t>
            </a:r>
          </a:p>
        </p:txBody>
      </p:sp>
    </p:spTree>
    <p:extLst>
      <p:ext uri="{BB962C8B-B14F-4D97-AF65-F5344CB8AC3E}">
        <p14:creationId xmlns:p14="http://schemas.microsoft.com/office/powerpoint/2010/main" val="379057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altLang="en-US"/>
              <a:t>Đơn vị truyền</a:t>
            </a:r>
          </a:p>
        </p:txBody>
      </p:sp>
      <p:sp>
        <p:nvSpPr>
          <p:cNvPr id="10245" name="Rectangle 5"/>
          <p:cNvSpPr>
            <a:spLocks noGrp="1" noChangeArrowheads="1"/>
          </p:cNvSpPr>
          <p:nvPr>
            <p:ph type="body" idx="1"/>
          </p:nvPr>
        </p:nvSpPr>
        <p:spPr/>
        <p:txBody>
          <a:bodyPr/>
          <a:lstStyle/>
          <a:p>
            <a:r>
              <a:rPr lang="en-GB" altLang="en-US"/>
              <a:t>Internal</a:t>
            </a:r>
          </a:p>
          <a:p>
            <a:pPr lvl="1"/>
            <a:r>
              <a:rPr lang="en-GB" altLang="en-US"/>
              <a:t>Thường được điều khiển bởi độ rộng của đường truyền dữ liệu</a:t>
            </a:r>
          </a:p>
          <a:p>
            <a:r>
              <a:rPr lang="en-GB" altLang="en-US"/>
              <a:t>External</a:t>
            </a:r>
          </a:p>
          <a:p>
            <a:pPr lvl="1"/>
            <a:r>
              <a:rPr lang="en-GB" altLang="en-US"/>
              <a:t>Thường dùng khối nhớ (block), lớn hơn nhiều so với từ</a:t>
            </a:r>
          </a:p>
          <a:p>
            <a:r>
              <a:rPr lang="en-GB" altLang="en-US"/>
              <a:t>Đơn vị định địa chỉ</a:t>
            </a:r>
          </a:p>
          <a:p>
            <a:pPr lvl="1"/>
            <a:r>
              <a:rPr lang="vi-VN" altLang="en-US"/>
              <a:t>Vị trí nhỏ nhất có thể được</a:t>
            </a:r>
            <a:r>
              <a:rPr lang="en-US" altLang="en-US"/>
              <a:t> định địa</a:t>
            </a:r>
            <a:r>
              <a:rPr lang="vi-VN" altLang="en-US"/>
              <a:t> chỉ</a:t>
            </a:r>
            <a:endParaRPr lang="en-US" altLang="en-US"/>
          </a:p>
          <a:p>
            <a:pPr lvl="1"/>
            <a:r>
              <a:rPr lang="en-GB" altLang="en-US"/>
              <a:t>Từ nhớ: một số hệ thống</a:t>
            </a:r>
          </a:p>
          <a:p>
            <a:pPr lvl="1"/>
            <a:r>
              <a:rPr lang="en-GB" altLang="en-US"/>
              <a:t>Byte: nhiều hệ thống</a:t>
            </a:r>
          </a:p>
          <a:p>
            <a:pPr lvl="1"/>
            <a:r>
              <a:rPr lang="en-GB" altLang="en-US"/>
              <a:t>2</a:t>
            </a:r>
            <a:r>
              <a:rPr lang="en-GB" altLang="en-US" baseline="30000"/>
              <a:t>A</a:t>
            </a:r>
            <a:r>
              <a:rPr lang="en-GB" altLang="en-US"/>
              <a:t>=N (A: số bit của một địa chỉ, N: số đơn vị định địa chỉ)</a:t>
            </a:r>
          </a:p>
        </p:txBody>
      </p:sp>
    </p:spTree>
    <p:extLst>
      <p:ext uri="{BB962C8B-B14F-4D97-AF65-F5344CB8AC3E}">
        <p14:creationId xmlns:p14="http://schemas.microsoft.com/office/powerpoint/2010/main" val="1273369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Write through</a:t>
            </a:r>
          </a:p>
        </p:txBody>
      </p:sp>
      <p:sp>
        <p:nvSpPr>
          <p:cNvPr id="55299" name="Rectangle 3"/>
          <p:cNvSpPr>
            <a:spLocks noGrp="1" noChangeArrowheads="1"/>
          </p:cNvSpPr>
          <p:nvPr>
            <p:ph type="body" idx="1"/>
          </p:nvPr>
        </p:nvSpPr>
        <p:spPr/>
        <p:txBody>
          <a:bodyPr/>
          <a:lstStyle/>
          <a:p>
            <a:r>
              <a:rPr lang="en-US" altLang="en-US"/>
              <a:t>All writes go to main memory as well as cache</a:t>
            </a:r>
          </a:p>
          <a:p>
            <a:r>
              <a:rPr lang="en-US" altLang="en-US"/>
              <a:t>Multiple CPUs can monitor main memory traffic to keep local (to CPU) cache up to date</a:t>
            </a:r>
          </a:p>
          <a:p>
            <a:r>
              <a:rPr lang="en-US" altLang="en-US"/>
              <a:t>Lots of traffic</a:t>
            </a:r>
          </a:p>
          <a:p>
            <a:r>
              <a:rPr lang="en-US" altLang="en-US"/>
              <a:t>Slows down writes</a:t>
            </a:r>
          </a:p>
          <a:p>
            <a:endParaRPr lang="en-US" altLang="en-US"/>
          </a:p>
          <a:p>
            <a:r>
              <a:rPr lang="en-US" altLang="en-US"/>
              <a:t>Remember bogus write through caches!</a:t>
            </a:r>
          </a:p>
        </p:txBody>
      </p:sp>
    </p:spTree>
    <p:extLst>
      <p:ext uri="{BB962C8B-B14F-4D97-AF65-F5344CB8AC3E}">
        <p14:creationId xmlns:p14="http://schemas.microsoft.com/office/powerpoint/2010/main" val="4123964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Write back</a:t>
            </a:r>
          </a:p>
        </p:txBody>
      </p:sp>
      <p:sp>
        <p:nvSpPr>
          <p:cNvPr id="58371" name="Rectangle 3"/>
          <p:cNvSpPr>
            <a:spLocks noGrp="1" noChangeArrowheads="1"/>
          </p:cNvSpPr>
          <p:nvPr>
            <p:ph type="body" idx="1"/>
          </p:nvPr>
        </p:nvSpPr>
        <p:spPr/>
        <p:txBody>
          <a:bodyPr/>
          <a:lstStyle/>
          <a:p>
            <a:r>
              <a:rPr lang="en-US" altLang="en-US"/>
              <a:t>Updates initially made in cache only</a:t>
            </a:r>
          </a:p>
          <a:p>
            <a:r>
              <a:rPr lang="en-US" altLang="en-US"/>
              <a:t>Update bit for cache slot is set when update occurs</a:t>
            </a:r>
          </a:p>
          <a:p>
            <a:r>
              <a:rPr lang="en-US" altLang="en-US"/>
              <a:t>If block is to be replaced, write to main memory only if update bit is set</a:t>
            </a:r>
          </a:p>
          <a:p>
            <a:r>
              <a:rPr lang="en-US" altLang="en-US"/>
              <a:t>Other caches get out of sync</a:t>
            </a:r>
          </a:p>
          <a:p>
            <a:r>
              <a:rPr lang="en-US" altLang="en-US"/>
              <a:t>I/O must access main memory through cache</a:t>
            </a:r>
          </a:p>
          <a:p>
            <a:r>
              <a:rPr lang="en-US" altLang="en-US"/>
              <a:t>N.B. 15% of memory references are writes</a:t>
            </a:r>
          </a:p>
        </p:txBody>
      </p:sp>
    </p:spTree>
    <p:extLst>
      <p:ext uri="{BB962C8B-B14F-4D97-AF65-F5344CB8AC3E}">
        <p14:creationId xmlns:p14="http://schemas.microsoft.com/office/powerpoint/2010/main" val="22298948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GB" altLang="en-US"/>
              <a:t>Line Size</a:t>
            </a:r>
          </a:p>
        </p:txBody>
      </p:sp>
      <p:sp>
        <p:nvSpPr>
          <p:cNvPr id="189443" name="Rectangle 3"/>
          <p:cNvSpPr>
            <a:spLocks noGrp="1" noChangeArrowheads="1"/>
          </p:cNvSpPr>
          <p:nvPr>
            <p:ph type="body" idx="1"/>
          </p:nvPr>
        </p:nvSpPr>
        <p:spPr/>
        <p:txBody>
          <a:bodyPr/>
          <a:lstStyle/>
          <a:p>
            <a:pPr>
              <a:lnSpc>
                <a:spcPct val="80000"/>
              </a:lnSpc>
            </a:pPr>
            <a:r>
              <a:rPr lang="en-GB" altLang="en-US" sz="2400"/>
              <a:t>Retrieve not only desired word but a number of adjacent words as well</a:t>
            </a:r>
          </a:p>
          <a:p>
            <a:pPr>
              <a:lnSpc>
                <a:spcPct val="80000"/>
              </a:lnSpc>
            </a:pPr>
            <a:r>
              <a:rPr lang="en-GB" altLang="en-US" sz="2400"/>
              <a:t>Increased block size will increase hit ratio at first</a:t>
            </a:r>
          </a:p>
          <a:p>
            <a:pPr lvl="1">
              <a:lnSpc>
                <a:spcPct val="80000"/>
              </a:lnSpc>
            </a:pPr>
            <a:r>
              <a:rPr lang="en-GB" altLang="en-US" sz="2000"/>
              <a:t>the principle of locality</a:t>
            </a:r>
          </a:p>
          <a:p>
            <a:pPr>
              <a:lnSpc>
                <a:spcPct val="80000"/>
              </a:lnSpc>
            </a:pPr>
            <a:r>
              <a:rPr lang="en-GB" altLang="en-US" sz="2400"/>
              <a:t>Hit ratio will decreases as block becomes even bigger</a:t>
            </a:r>
          </a:p>
          <a:p>
            <a:pPr lvl="1">
              <a:lnSpc>
                <a:spcPct val="80000"/>
              </a:lnSpc>
            </a:pPr>
            <a:r>
              <a:rPr lang="en-GB" altLang="en-US" sz="2000"/>
              <a:t>Probability of using newly fetched information becomes less than probability of reusing replaced</a:t>
            </a:r>
          </a:p>
          <a:p>
            <a:pPr>
              <a:lnSpc>
                <a:spcPct val="80000"/>
              </a:lnSpc>
            </a:pPr>
            <a:r>
              <a:rPr lang="en-GB" altLang="en-US" sz="2400"/>
              <a:t>Larger blocks </a:t>
            </a:r>
          </a:p>
          <a:p>
            <a:pPr lvl="1">
              <a:lnSpc>
                <a:spcPct val="80000"/>
              </a:lnSpc>
            </a:pPr>
            <a:r>
              <a:rPr lang="en-GB" altLang="en-US" sz="2000"/>
              <a:t>Reduce number of blocks that fit in cache</a:t>
            </a:r>
          </a:p>
          <a:p>
            <a:pPr lvl="1">
              <a:lnSpc>
                <a:spcPct val="80000"/>
              </a:lnSpc>
            </a:pPr>
            <a:r>
              <a:rPr lang="en-GB" altLang="en-US" sz="2000"/>
              <a:t>Data overwritten shortly after being fetched</a:t>
            </a:r>
          </a:p>
          <a:p>
            <a:pPr lvl="1">
              <a:lnSpc>
                <a:spcPct val="80000"/>
              </a:lnSpc>
            </a:pPr>
            <a:r>
              <a:rPr lang="en-GB" altLang="en-US" sz="2000"/>
              <a:t>Each additional word is less local so less likely to be needed</a:t>
            </a:r>
          </a:p>
          <a:p>
            <a:pPr>
              <a:lnSpc>
                <a:spcPct val="80000"/>
              </a:lnSpc>
            </a:pPr>
            <a:r>
              <a:rPr lang="en-GB" altLang="en-US" sz="2400"/>
              <a:t>No definitive optimum value has been found</a:t>
            </a:r>
          </a:p>
          <a:p>
            <a:pPr>
              <a:lnSpc>
                <a:spcPct val="80000"/>
              </a:lnSpc>
            </a:pPr>
            <a:r>
              <a:rPr lang="en-GB" altLang="en-US" sz="2400"/>
              <a:t>8 to 64 bytes seems reasonable</a:t>
            </a:r>
          </a:p>
          <a:p>
            <a:pPr>
              <a:lnSpc>
                <a:spcPct val="80000"/>
              </a:lnSpc>
            </a:pPr>
            <a:r>
              <a:rPr lang="en-GB" altLang="en-US" sz="2400"/>
              <a:t>For HPC systems, 64- and 128-byte most common</a:t>
            </a:r>
          </a:p>
        </p:txBody>
      </p:sp>
    </p:spTree>
    <p:extLst>
      <p:ext uri="{BB962C8B-B14F-4D97-AF65-F5344CB8AC3E}">
        <p14:creationId xmlns:p14="http://schemas.microsoft.com/office/powerpoint/2010/main" val="3564305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altLang="en-US"/>
              <a:t>Multilevel Caches</a:t>
            </a:r>
          </a:p>
        </p:txBody>
      </p:sp>
      <p:sp>
        <p:nvSpPr>
          <p:cNvPr id="190467" name="Rectangle 3"/>
          <p:cNvSpPr>
            <a:spLocks noGrp="1" noChangeArrowheads="1"/>
          </p:cNvSpPr>
          <p:nvPr>
            <p:ph type="body" idx="1"/>
          </p:nvPr>
        </p:nvSpPr>
        <p:spPr/>
        <p:txBody>
          <a:bodyPr/>
          <a:lstStyle/>
          <a:p>
            <a:r>
              <a:rPr lang="en-GB" altLang="en-US"/>
              <a:t>High logic density enables caches on chip</a:t>
            </a:r>
          </a:p>
          <a:p>
            <a:pPr lvl="1"/>
            <a:r>
              <a:rPr lang="en-GB" altLang="en-US"/>
              <a:t>Faster than bus access</a:t>
            </a:r>
          </a:p>
          <a:p>
            <a:pPr lvl="1"/>
            <a:r>
              <a:rPr lang="en-GB" altLang="en-US"/>
              <a:t>Frees bus for other transfers</a:t>
            </a:r>
          </a:p>
          <a:p>
            <a:r>
              <a:rPr lang="en-GB" altLang="en-US"/>
              <a:t>Common to use both on and off chip cache</a:t>
            </a:r>
          </a:p>
          <a:p>
            <a:pPr lvl="1"/>
            <a:r>
              <a:rPr lang="en-GB" altLang="en-US"/>
              <a:t>L1 on chip, L2 off chip in static RAM</a:t>
            </a:r>
          </a:p>
          <a:p>
            <a:pPr lvl="1"/>
            <a:r>
              <a:rPr lang="en-GB" altLang="en-US"/>
              <a:t>L2 access much faster than DRAM or ROM</a:t>
            </a:r>
          </a:p>
          <a:p>
            <a:pPr lvl="1"/>
            <a:r>
              <a:rPr lang="en-GB" altLang="en-US"/>
              <a:t>L2 often uses separate data path</a:t>
            </a:r>
          </a:p>
          <a:p>
            <a:pPr lvl="1"/>
            <a:r>
              <a:rPr lang="en-GB" altLang="en-US"/>
              <a:t>L2 may now be on chip</a:t>
            </a:r>
          </a:p>
          <a:p>
            <a:pPr lvl="1"/>
            <a:r>
              <a:rPr lang="en-GB" altLang="en-US"/>
              <a:t>Resulting in L3 cache</a:t>
            </a:r>
          </a:p>
          <a:p>
            <a:pPr lvl="2"/>
            <a:r>
              <a:rPr lang="en-GB" altLang="en-US"/>
              <a:t>Bus access or now on chip…</a:t>
            </a:r>
          </a:p>
        </p:txBody>
      </p:sp>
    </p:spTree>
    <p:extLst>
      <p:ext uri="{BB962C8B-B14F-4D97-AF65-F5344CB8AC3E}">
        <p14:creationId xmlns:p14="http://schemas.microsoft.com/office/powerpoint/2010/main" val="2844495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GB" altLang="en-US" sz="2400"/>
              <a:t>Hit Ratio (L1 &amp; L2)</a:t>
            </a:r>
            <a:br>
              <a:rPr lang="en-GB" altLang="en-US" sz="2400"/>
            </a:br>
            <a:r>
              <a:rPr lang="en-GB" altLang="en-US" sz="2400"/>
              <a:t>For 8 kbytes and 16 kbyte L1</a:t>
            </a:r>
          </a:p>
        </p:txBody>
      </p:sp>
      <p:pic>
        <p:nvPicPr>
          <p:cNvPr id="191492" name="Picture 4"/>
          <p:cNvPicPr>
            <a:picLocks noChangeAspect="1" noChangeArrowheads="1"/>
          </p:cNvPicPr>
          <p:nvPr/>
        </p:nvPicPr>
        <p:blipFill>
          <a:blip r:embed="rId2">
            <a:extLst>
              <a:ext uri="{28A0092B-C50C-407E-A947-70E740481C1C}">
                <a14:useLocalDpi xmlns:a14="http://schemas.microsoft.com/office/drawing/2010/main" val="0"/>
              </a:ext>
            </a:extLst>
          </a:blip>
          <a:srcRect b="15190"/>
          <a:stretch>
            <a:fillRect/>
          </a:stretch>
        </p:blipFill>
        <p:spPr bwMode="auto">
          <a:xfrm>
            <a:off x="900113" y="1100138"/>
            <a:ext cx="7164387" cy="575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5845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altLang="en-US"/>
              <a:t>Unified v Split Caches</a:t>
            </a:r>
          </a:p>
        </p:txBody>
      </p:sp>
      <p:sp>
        <p:nvSpPr>
          <p:cNvPr id="192515" name="Rectangle 3"/>
          <p:cNvSpPr>
            <a:spLocks noGrp="1" noChangeArrowheads="1"/>
          </p:cNvSpPr>
          <p:nvPr>
            <p:ph type="body" idx="1"/>
          </p:nvPr>
        </p:nvSpPr>
        <p:spPr/>
        <p:txBody>
          <a:bodyPr/>
          <a:lstStyle/>
          <a:p>
            <a:r>
              <a:rPr lang="en-GB" altLang="en-US"/>
              <a:t>One cache for data and instructions or two, one for data and one for instructions</a:t>
            </a:r>
          </a:p>
          <a:p>
            <a:r>
              <a:rPr lang="en-GB" altLang="en-US"/>
              <a:t>Advantages of unified cache</a:t>
            </a:r>
          </a:p>
          <a:p>
            <a:pPr lvl="1"/>
            <a:r>
              <a:rPr lang="en-GB" altLang="en-US"/>
              <a:t>Higher hit rate</a:t>
            </a:r>
          </a:p>
          <a:p>
            <a:pPr lvl="2"/>
            <a:r>
              <a:rPr lang="en-GB" altLang="en-US"/>
              <a:t>Balances load of instruction and data fetch</a:t>
            </a:r>
          </a:p>
          <a:p>
            <a:pPr lvl="2"/>
            <a:r>
              <a:rPr lang="en-GB" altLang="en-US"/>
              <a:t>Only one cache to design &amp; implement</a:t>
            </a:r>
          </a:p>
          <a:p>
            <a:r>
              <a:rPr lang="en-GB" altLang="en-US"/>
              <a:t>Advantages of split cache</a:t>
            </a:r>
          </a:p>
          <a:p>
            <a:pPr lvl="1"/>
            <a:r>
              <a:rPr lang="en-GB" altLang="en-US"/>
              <a:t>Eliminates cache contention between instruction fetch/decode unit and execution unit</a:t>
            </a:r>
          </a:p>
          <a:p>
            <a:pPr lvl="2"/>
            <a:r>
              <a:rPr lang="en-GB" altLang="en-US"/>
              <a:t>Important in pipelining</a:t>
            </a:r>
          </a:p>
        </p:txBody>
      </p:sp>
    </p:spTree>
    <p:extLst>
      <p:ext uri="{BB962C8B-B14F-4D97-AF65-F5344CB8AC3E}">
        <p14:creationId xmlns:p14="http://schemas.microsoft.com/office/powerpoint/2010/main" val="3877894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altLang="en-US"/>
              <a:t>Pentium 4 Cache</a:t>
            </a:r>
          </a:p>
        </p:txBody>
      </p:sp>
      <p:sp>
        <p:nvSpPr>
          <p:cNvPr id="59397" name="Rectangle 5"/>
          <p:cNvSpPr>
            <a:spLocks noGrp="1" noChangeArrowheads="1"/>
          </p:cNvSpPr>
          <p:nvPr>
            <p:ph type="body" idx="1"/>
          </p:nvPr>
        </p:nvSpPr>
        <p:spPr/>
        <p:txBody>
          <a:bodyPr/>
          <a:lstStyle/>
          <a:p>
            <a:pPr>
              <a:lnSpc>
                <a:spcPct val="90000"/>
              </a:lnSpc>
            </a:pPr>
            <a:r>
              <a:rPr lang="en-US" altLang="en-US" sz="2400"/>
              <a:t>80386 – no on chip cache</a:t>
            </a:r>
          </a:p>
          <a:p>
            <a:pPr>
              <a:lnSpc>
                <a:spcPct val="90000"/>
              </a:lnSpc>
            </a:pPr>
            <a:r>
              <a:rPr lang="en-US" altLang="en-US" sz="2400"/>
              <a:t>80486 – 8k using 16 byte lines and four way set associative organization</a:t>
            </a:r>
          </a:p>
          <a:p>
            <a:pPr>
              <a:lnSpc>
                <a:spcPct val="90000"/>
              </a:lnSpc>
            </a:pPr>
            <a:r>
              <a:rPr lang="en-US" altLang="en-US" sz="2400"/>
              <a:t>Pentium (all versions) – two on chip L1 caches</a:t>
            </a:r>
          </a:p>
          <a:p>
            <a:pPr lvl="1">
              <a:lnSpc>
                <a:spcPct val="90000"/>
              </a:lnSpc>
            </a:pPr>
            <a:r>
              <a:rPr lang="en-US" altLang="en-US" sz="2000"/>
              <a:t>Data &amp; instructions</a:t>
            </a:r>
          </a:p>
          <a:p>
            <a:pPr>
              <a:lnSpc>
                <a:spcPct val="90000"/>
              </a:lnSpc>
            </a:pPr>
            <a:r>
              <a:rPr lang="en-US" altLang="en-US" sz="2400"/>
              <a:t>Pentium III – L3 cache added off chip</a:t>
            </a:r>
          </a:p>
          <a:p>
            <a:pPr>
              <a:lnSpc>
                <a:spcPct val="90000"/>
              </a:lnSpc>
            </a:pPr>
            <a:r>
              <a:rPr lang="en-US" altLang="en-US" sz="2400"/>
              <a:t>Pentium 4</a:t>
            </a:r>
          </a:p>
          <a:p>
            <a:pPr lvl="1">
              <a:lnSpc>
                <a:spcPct val="90000"/>
              </a:lnSpc>
            </a:pPr>
            <a:r>
              <a:rPr lang="en-US" altLang="en-US" sz="2000"/>
              <a:t>L1 caches</a:t>
            </a:r>
          </a:p>
          <a:p>
            <a:pPr lvl="2">
              <a:lnSpc>
                <a:spcPct val="90000"/>
              </a:lnSpc>
            </a:pPr>
            <a:r>
              <a:rPr lang="en-US" altLang="en-US" sz="1800"/>
              <a:t>8k bytes</a:t>
            </a:r>
          </a:p>
          <a:p>
            <a:pPr lvl="2">
              <a:lnSpc>
                <a:spcPct val="90000"/>
              </a:lnSpc>
            </a:pPr>
            <a:r>
              <a:rPr lang="en-US" altLang="en-US" sz="1800"/>
              <a:t>64 byte lines</a:t>
            </a:r>
          </a:p>
          <a:p>
            <a:pPr lvl="2">
              <a:lnSpc>
                <a:spcPct val="90000"/>
              </a:lnSpc>
            </a:pPr>
            <a:r>
              <a:rPr lang="en-US" altLang="en-US" sz="1800"/>
              <a:t>four way set associative</a:t>
            </a:r>
          </a:p>
          <a:p>
            <a:pPr lvl="1">
              <a:lnSpc>
                <a:spcPct val="90000"/>
              </a:lnSpc>
            </a:pPr>
            <a:r>
              <a:rPr lang="en-US" altLang="en-US" sz="2000"/>
              <a:t>L2 cache </a:t>
            </a:r>
          </a:p>
          <a:p>
            <a:pPr lvl="2">
              <a:lnSpc>
                <a:spcPct val="90000"/>
              </a:lnSpc>
            </a:pPr>
            <a:r>
              <a:rPr lang="en-US" altLang="en-US" sz="1800"/>
              <a:t>Feeding both L1 caches</a:t>
            </a:r>
          </a:p>
          <a:p>
            <a:pPr lvl="2">
              <a:lnSpc>
                <a:spcPct val="90000"/>
              </a:lnSpc>
            </a:pPr>
            <a:r>
              <a:rPr lang="en-US" altLang="en-US" sz="1800"/>
              <a:t>256k</a:t>
            </a:r>
          </a:p>
          <a:p>
            <a:pPr lvl="2">
              <a:lnSpc>
                <a:spcPct val="90000"/>
              </a:lnSpc>
            </a:pPr>
            <a:r>
              <a:rPr lang="en-US" altLang="en-US" sz="1800"/>
              <a:t>128 byte lines</a:t>
            </a:r>
          </a:p>
          <a:p>
            <a:pPr lvl="2">
              <a:lnSpc>
                <a:spcPct val="90000"/>
              </a:lnSpc>
            </a:pPr>
            <a:r>
              <a:rPr lang="en-US" altLang="en-US" sz="1800"/>
              <a:t>8 way set associative</a:t>
            </a:r>
          </a:p>
          <a:p>
            <a:pPr lvl="1">
              <a:lnSpc>
                <a:spcPct val="90000"/>
              </a:lnSpc>
            </a:pPr>
            <a:r>
              <a:rPr lang="en-US" altLang="en-US" sz="2000"/>
              <a:t>L3 cache on chip</a:t>
            </a:r>
          </a:p>
        </p:txBody>
      </p:sp>
    </p:spTree>
    <p:extLst>
      <p:ext uri="{BB962C8B-B14F-4D97-AF65-F5344CB8AC3E}">
        <p14:creationId xmlns:p14="http://schemas.microsoft.com/office/powerpoint/2010/main" val="31020167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GB" altLang="en-US"/>
              <a:t>Intel Cache Evolution</a:t>
            </a:r>
          </a:p>
        </p:txBody>
      </p:sp>
      <p:grpSp>
        <p:nvGrpSpPr>
          <p:cNvPr id="175306" name="Group 202"/>
          <p:cNvGrpSpPr>
            <a:grpSpLocks/>
          </p:cNvGrpSpPr>
          <p:nvPr/>
        </p:nvGrpSpPr>
        <p:grpSpPr bwMode="auto">
          <a:xfrm>
            <a:off x="0" y="990600"/>
            <a:ext cx="9144000" cy="5867400"/>
            <a:chOff x="-3" y="-3"/>
            <a:chExt cx="4094" cy="6048"/>
          </a:xfrm>
        </p:grpSpPr>
        <p:grpSp>
          <p:nvGrpSpPr>
            <p:cNvPr id="175304" name="Group 200"/>
            <p:cNvGrpSpPr>
              <a:grpSpLocks/>
            </p:cNvGrpSpPr>
            <p:nvPr/>
          </p:nvGrpSpPr>
          <p:grpSpPr bwMode="auto">
            <a:xfrm>
              <a:off x="0" y="0"/>
              <a:ext cx="4088" cy="6042"/>
              <a:chOff x="0" y="0"/>
              <a:chExt cx="4088" cy="6042"/>
            </a:xfrm>
          </p:grpSpPr>
          <p:grpSp>
            <p:nvGrpSpPr>
              <p:cNvPr id="175255" name="Group 151"/>
              <p:cNvGrpSpPr>
                <a:grpSpLocks/>
              </p:cNvGrpSpPr>
              <p:nvPr/>
            </p:nvGrpSpPr>
            <p:grpSpPr bwMode="auto">
              <a:xfrm>
                <a:off x="0" y="0"/>
                <a:ext cx="1857" cy="633"/>
                <a:chOff x="0" y="0"/>
                <a:chExt cx="1857" cy="633"/>
              </a:xfrm>
            </p:grpSpPr>
            <p:sp>
              <p:nvSpPr>
                <p:cNvPr id="175229" name="Rectangle 125"/>
                <p:cNvSpPr>
                  <a:spLocks noChangeArrowheads="1"/>
                </p:cNvSpPr>
                <p:nvPr/>
              </p:nvSpPr>
              <p:spPr bwMode="auto">
                <a:xfrm>
                  <a:off x="43" y="0"/>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p>
                  <a:r>
                    <a:rPr lang="en-US" altLang="en-US" sz="1200" b="1">
                      <a:latin typeface="Times" panose="02020603050405020304" pitchFamily="18" charset="0"/>
                      <a:cs typeface="Times New Roman" panose="02020603050405020304" pitchFamily="18" charset="0"/>
                    </a:rPr>
                    <a:t>Problem</a:t>
                  </a:r>
                  <a:endParaRPr lang="en-US" altLang="en-US" b="1"/>
                </a:p>
              </p:txBody>
            </p:sp>
            <p:sp>
              <p:nvSpPr>
                <p:cNvPr id="175254" name="Rectangle 150"/>
                <p:cNvSpPr>
                  <a:spLocks noChangeArrowheads="1"/>
                </p:cNvSpPr>
                <p:nvPr/>
              </p:nvSpPr>
              <p:spPr bwMode="auto">
                <a:xfrm>
                  <a:off x="0" y="0"/>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57" name="Group 153"/>
              <p:cNvGrpSpPr>
                <a:grpSpLocks/>
              </p:cNvGrpSpPr>
              <p:nvPr/>
            </p:nvGrpSpPr>
            <p:grpSpPr bwMode="auto">
              <a:xfrm>
                <a:off x="1857" y="0"/>
                <a:ext cx="1202" cy="633"/>
                <a:chOff x="1857" y="0"/>
                <a:chExt cx="1202" cy="633"/>
              </a:xfrm>
            </p:grpSpPr>
            <p:sp>
              <p:nvSpPr>
                <p:cNvPr id="175230" name="Rectangle 126"/>
                <p:cNvSpPr>
                  <a:spLocks noChangeArrowheads="1"/>
                </p:cNvSpPr>
                <p:nvPr/>
              </p:nvSpPr>
              <p:spPr bwMode="auto">
                <a:xfrm>
                  <a:off x="1900" y="0"/>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p>
                  <a:pPr algn="ctr"/>
                  <a:r>
                    <a:rPr lang="en-US" altLang="en-US" sz="1200" b="1">
                      <a:latin typeface="Times" panose="02020603050405020304" pitchFamily="18" charset="0"/>
                      <a:cs typeface="Times New Roman" panose="02020603050405020304" pitchFamily="18" charset="0"/>
                    </a:rPr>
                    <a:t>Solution</a:t>
                  </a:r>
                  <a:endParaRPr lang="en-US" altLang="en-US"/>
                </a:p>
              </p:txBody>
            </p:sp>
            <p:sp>
              <p:nvSpPr>
                <p:cNvPr id="175256" name="Rectangle 152"/>
                <p:cNvSpPr>
                  <a:spLocks noChangeArrowheads="1"/>
                </p:cNvSpPr>
                <p:nvPr/>
              </p:nvSpPr>
              <p:spPr bwMode="auto">
                <a:xfrm>
                  <a:off x="1857" y="0"/>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59" name="Group 155"/>
              <p:cNvGrpSpPr>
                <a:grpSpLocks/>
              </p:cNvGrpSpPr>
              <p:nvPr/>
            </p:nvGrpSpPr>
            <p:grpSpPr bwMode="auto">
              <a:xfrm>
                <a:off x="3059" y="0"/>
                <a:ext cx="1029" cy="633"/>
                <a:chOff x="3059" y="0"/>
                <a:chExt cx="1029" cy="633"/>
              </a:xfrm>
            </p:grpSpPr>
            <p:sp>
              <p:nvSpPr>
                <p:cNvPr id="175231" name="Rectangle 127"/>
                <p:cNvSpPr>
                  <a:spLocks noChangeArrowheads="1"/>
                </p:cNvSpPr>
                <p:nvPr/>
              </p:nvSpPr>
              <p:spPr bwMode="auto">
                <a:xfrm>
                  <a:off x="3102" y="0"/>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p>
                  <a:pPr algn="ctr"/>
                  <a:r>
                    <a:rPr lang="en-US" altLang="en-US" sz="1200" b="1">
                      <a:latin typeface="Times" panose="02020603050405020304" pitchFamily="18" charset="0"/>
                      <a:cs typeface="Times New Roman" panose="02020603050405020304" pitchFamily="18" charset="0"/>
                    </a:rPr>
                    <a:t>Processor on which feature first appears</a:t>
                  </a:r>
                  <a:endParaRPr lang="en-US" altLang="en-US"/>
                </a:p>
              </p:txBody>
            </p:sp>
            <p:sp>
              <p:nvSpPr>
                <p:cNvPr id="175258" name="Rectangle 154"/>
                <p:cNvSpPr>
                  <a:spLocks noChangeArrowheads="1"/>
                </p:cNvSpPr>
                <p:nvPr/>
              </p:nvSpPr>
              <p:spPr bwMode="auto">
                <a:xfrm>
                  <a:off x="3059" y="0"/>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1" name="Group 157"/>
              <p:cNvGrpSpPr>
                <a:grpSpLocks/>
              </p:cNvGrpSpPr>
              <p:nvPr/>
            </p:nvGrpSpPr>
            <p:grpSpPr bwMode="auto">
              <a:xfrm>
                <a:off x="0" y="633"/>
                <a:ext cx="1857" cy="633"/>
                <a:chOff x="0" y="633"/>
                <a:chExt cx="1857" cy="633"/>
              </a:xfrm>
            </p:grpSpPr>
            <p:sp>
              <p:nvSpPr>
                <p:cNvPr id="175232" name="Rectangle 128"/>
                <p:cNvSpPr>
                  <a:spLocks noChangeArrowheads="1"/>
                </p:cNvSpPr>
                <p:nvPr/>
              </p:nvSpPr>
              <p:spPr bwMode="auto">
                <a:xfrm>
                  <a:off x="43" y="633"/>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altLang="en-US" sz="1200">
                      <a:latin typeface="Times" panose="02020603050405020304" pitchFamily="18" charset="0"/>
                      <a:cs typeface="Times New Roman" panose="02020603050405020304" pitchFamily="18" charset="0"/>
                    </a:rPr>
                    <a:t>External memory slower than the system bus.</a:t>
                  </a:r>
                  <a:endParaRPr lang="en-US" altLang="en-US"/>
                </a:p>
              </p:txBody>
            </p:sp>
            <p:sp>
              <p:nvSpPr>
                <p:cNvPr id="175260" name="Rectangle 156"/>
                <p:cNvSpPr>
                  <a:spLocks noChangeArrowheads="1"/>
                </p:cNvSpPr>
                <p:nvPr/>
              </p:nvSpPr>
              <p:spPr bwMode="auto">
                <a:xfrm>
                  <a:off x="0" y="633"/>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3" name="Group 159"/>
              <p:cNvGrpSpPr>
                <a:grpSpLocks/>
              </p:cNvGrpSpPr>
              <p:nvPr/>
            </p:nvGrpSpPr>
            <p:grpSpPr bwMode="auto">
              <a:xfrm>
                <a:off x="1857" y="633"/>
                <a:ext cx="1202" cy="633"/>
                <a:chOff x="1857" y="633"/>
                <a:chExt cx="1202" cy="633"/>
              </a:xfrm>
            </p:grpSpPr>
            <p:sp>
              <p:nvSpPr>
                <p:cNvPr id="175233" name="Rectangle 129"/>
                <p:cNvSpPr>
                  <a:spLocks noChangeArrowheads="1"/>
                </p:cNvSpPr>
                <p:nvPr/>
              </p:nvSpPr>
              <p:spPr bwMode="auto">
                <a:xfrm>
                  <a:off x="1900" y="633"/>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en-US" sz="1200">
                      <a:latin typeface="Times" panose="02020603050405020304" pitchFamily="18" charset="0"/>
                      <a:cs typeface="Times New Roman" panose="02020603050405020304" pitchFamily="18" charset="0"/>
                    </a:rPr>
                    <a:t>Add external cache using faster memory technology.</a:t>
                  </a:r>
                </a:p>
                <a:p>
                  <a:endParaRPr lang="en-US" altLang="en-US"/>
                </a:p>
              </p:txBody>
            </p:sp>
            <p:sp>
              <p:nvSpPr>
                <p:cNvPr id="175262" name="Rectangle 158"/>
                <p:cNvSpPr>
                  <a:spLocks noChangeArrowheads="1"/>
                </p:cNvSpPr>
                <p:nvPr/>
              </p:nvSpPr>
              <p:spPr bwMode="auto">
                <a:xfrm>
                  <a:off x="1857" y="633"/>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5" name="Group 161"/>
              <p:cNvGrpSpPr>
                <a:grpSpLocks/>
              </p:cNvGrpSpPr>
              <p:nvPr/>
            </p:nvGrpSpPr>
            <p:grpSpPr bwMode="auto">
              <a:xfrm>
                <a:off x="3059" y="633"/>
                <a:ext cx="1029" cy="633"/>
                <a:chOff x="3059" y="633"/>
                <a:chExt cx="1029" cy="633"/>
              </a:xfrm>
            </p:grpSpPr>
            <p:sp>
              <p:nvSpPr>
                <p:cNvPr id="175234" name="Rectangle 130"/>
                <p:cNvSpPr>
                  <a:spLocks noChangeArrowheads="1"/>
                </p:cNvSpPr>
                <p:nvPr/>
              </p:nvSpPr>
              <p:spPr bwMode="auto">
                <a:xfrm>
                  <a:off x="3102" y="633"/>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en-US" sz="1200">
                      <a:latin typeface="Times" panose="02020603050405020304" pitchFamily="18" charset="0"/>
                      <a:cs typeface="Times New Roman" panose="02020603050405020304" pitchFamily="18" charset="0"/>
                    </a:rPr>
                    <a:t>386</a:t>
                  </a:r>
                </a:p>
                <a:p>
                  <a:pPr algn="ctr"/>
                  <a:endParaRPr lang="en-US" altLang="en-US"/>
                </a:p>
              </p:txBody>
            </p:sp>
            <p:sp>
              <p:nvSpPr>
                <p:cNvPr id="175264" name="Rectangle 160"/>
                <p:cNvSpPr>
                  <a:spLocks noChangeArrowheads="1"/>
                </p:cNvSpPr>
                <p:nvPr/>
              </p:nvSpPr>
              <p:spPr bwMode="auto">
                <a:xfrm>
                  <a:off x="3059" y="633"/>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7" name="Group 163"/>
              <p:cNvGrpSpPr>
                <a:grpSpLocks/>
              </p:cNvGrpSpPr>
              <p:nvPr/>
            </p:nvGrpSpPr>
            <p:grpSpPr bwMode="auto">
              <a:xfrm>
                <a:off x="0" y="1266"/>
                <a:ext cx="1857" cy="748"/>
                <a:chOff x="0" y="1266"/>
                <a:chExt cx="1857" cy="748"/>
              </a:xfrm>
            </p:grpSpPr>
            <p:sp>
              <p:nvSpPr>
                <p:cNvPr id="175235" name="Rectangle 131"/>
                <p:cNvSpPr>
                  <a:spLocks noChangeArrowheads="1"/>
                </p:cNvSpPr>
                <p:nvPr/>
              </p:nvSpPr>
              <p:spPr bwMode="auto">
                <a:xfrm>
                  <a:off x="43" y="1266"/>
                  <a:ext cx="1771"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altLang="en-US" sz="1200">
                      <a:latin typeface="Times" panose="02020603050405020304" pitchFamily="18" charset="0"/>
                      <a:cs typeface="Times New Roman" panose="02020603050405020304" pitchFamily="18" charset="0"/>
                    </a:rPr>
                    <a:t>Increased processor speed results in external bus becoming a bottleneck for cache access.</a:t>
                  </a:r>
                  <a:endParaRPr lang="en-US" altLang="en-US"/>
                </a:p>
              </p:txBody>
            </p:sp>
            <p:sp>
              <p:nvSpPr>
                <p:cNvPr id="175266" name="Rectangle 162"/>
                <p:cNvSpPr>
                  <a:spLocks noChangeArrowheads="1"/>
                </p:cNvSpPr>
                <p:nvPr/>
              </p:nvSpPr>
              <p:spPr bwMode="auto">
                <a:xfrm>
                  <a:off x="0" y="1266"/>
                  <a:ext cx="1857"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9" name="Group 165"/>
              <p:cNvGrpSpPr>
                <a:grpSpLocks/>
              </p:cNvGrpSpPr>
              <p:nvPr/>
            </p:nvGrpSpPr>
            <p:grpSpPr bwMode="auto">
              <a:xfrm>
                <a:off x="1857" y="1266"/>
                <a:ext cx="1202" cy="748"/>
                <a:chOff x="1857" y="1266"/>
                <a:chExt cx="1202" cy="748"/>
              </a:xfrm>
            </p:grpSpPr>
            <p:sp>
              <p:nvSpPr>
                <p:cNvPr id="175236" name="Rectangle 132"/>
                <p:cNvSpPr>
                  <a:spLocks noChangeArrowheads="1"/>
                </p:cNvSpPr>
                <p:nvPr/>
              </p:nvSpPr>
              <p:spPr bwMode="auto">
                <a:xfrm>
                  <a:off x="1900" y="1266"/>
                  <a:ext cx="11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en-US" sz="1200">
                      <a:latin typeface="Times" panose="02020603050405020304" pitchFamily="18" charset="0"/>
                      <a:cs typeface="Times New Roman" panose="02020603050405020304" pitchFamily="18" charset="0"/>
                    </a:rPr>
                    <a:t>Move external cache on-chip, operating at the same speed as the processor.</a:t>
                  </a:r>
                </a:p>
                <a:p>
                  <a:endParaRPr lang="en-US" altLang="en-US"/>
                </a:p>
              </p:txBody>
            </p:sp>
            <p:sp>
              <p:nvSpPr>
                <p:cNvPr id="175268" name="Rectangle 164"/>
                <p:cNvSpPr>
                  <a:spLocks noChangeArrowheads="1"/>
                </p:cNvSpPr>
                <p:nvPr/>
              </p:nvSpPr>
              <p:spPr bwMode="auto">
                <a:xfrm>
                  <a:off x="1857" y="1266"/>
                  <a:ext cx="12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1" name="Group 167"/>
              <p:cNvGrpSpPr>
                <a:grpSpLocks/>
              </p:cNvGrpSpPr>
              <p:nvPr/>
            </p:nvGrpSpPr>
            <p:grpSpPr bwMode="auto">
              <a:xfrm>
                <a:off x="3059" y="1266"/>
                <a:ext cx="1029" cy="748"/>
                <a:chOff x="3059" y="1266"/>
                <a:chExt cx="1029" cy="748"/>
              </a:xfrm>
            </p:grpSpPr>
            <p:sp>
              <p:nvSpPr>
                <p:cNvPr id="175237" name="Rectangle 133"/>
                <p:cNvSpPr>
                  <a:spLocks noChangeArrowheads="1"/>
                </p:cNvSpPr>
                <p:nvPr/>
              </p:nvSpPr>
              <p:spPr bwMode="auto">
                <a:xfrm>
                  <a:off x="3102" y="1266"/>
                  <a:ext cx="94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en-US" sz="1200">
                      <a:latin typeface="Times" panose="02020603050405020304" pitchFamily="18" charset="0"/>
                      <a:cs typeface="Times New Roman" panose="02020603050405020304" pitchFamily="18" charset="0"/>
                    </a:rPr>
                    <a:t>486</a:t>
                  </a:r>
                </a:p>
                <a:p>
                  <a:pPr algn="ctr"/>
                  <a:endParaRPr lang="en-US" altLang="en-US"/>
                </a:p>
              </p:txBody>
            </p:sp>
            <p:sp>
              <p:nvSpPr>
                <p:cNvPr id="175270" name="Rectangle 166"/>
                <p:cNvSpPr>
                  <a:spLocks noChangeArrowheads="1"/>
                </p:cNvSpPr>
                <p:nvPr/>
              </p:nvSpPr>
              <p:spPr bwMode="auto">
                <a:xfrm>
                  <a:off x="3059" y="1266"/>
                  <a:ext cx="102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3" name="Group 169"/>
              <p:cNvGrpSpPr>
                <a:grpSpLocks/>
              </p:cNvGrpSpPr>
              <p:nvPr/>
            </p:nvGrpSpPr>
            <p:grpSpPr bwMode="auto">
              <a:xfrm>
                <a:off x="0" y="2014"/>
                <a:ext cx="1857" cy="633"/>
                <a:chOff x="0" y="2014"/>
                <a:chExt cx="1857" cy="633"/>
              </a:xfrm>
            </p:grpSpPr>
            <p:sp>
              <p:nvSpPr>
                <p:cNvPr id="175238" name="Rectangle 134"/>
                <p:cNvSpPr>
                  <a:spLocks noChangeArrowheads="1"/>
                </p:cNvSpPr>
                <p:nvPr/>
              </p:nvSpPr>
              <p:spPr bwMode="auto">
                <a:xfrm>
                  <a:off x="43" y="2014"/>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altLang="en-US" sz="1200">
                      <a:latin typeface="Times" panose="02020603050405020304" pitchFamily="18" charset="0"/>
                      <a:cs typeface="Times New Roman" panose="02020603050405020304" pitchFamily="18" charset="0"/>
                    </a:rPr>
                    <a:t>Internal cache is rather small, due to limited space on chip</a:t>
                  </a:r>
                  <a:endParaRPr lang="en-US" altLang="en-US"/>
                </a:p>
              </p:txBody>
            </p:sp>
            <p:sp>
              <p:nvSpPr>
                <p:cNvPr id="175272" name="Rectangle 168"/>
                <p:cNvSpPr>
                  <a:spLocks noChangeArrowheads="1"/>
                </p:cNvSpPr>
                <p:nvPr/>
              </p:nvSpPr>
              <p:spPr bwMode="auto">
                <a:xfrm>
                  <a:off x="0" y="2014"/>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5" name="Group 171"/>
              <p:cNvGrpSpPr>
                <a:grpSpLocks/>
              </p:cNvGrpSpPr>
              <p:nvPr/>
            </p:nvGrpSpPr>
            <p:grpSpPr bwMode="auto">
              <a:xfrm>
                <a:off x="1857" y="2014"/>
                <a:ext cx="1202" cy="633"/>
                <a:chOff x="1857" y="2014"/>
                <a:chExt cx="1202" cy="633"/>
              </a:xfrm>
            </p:grpSpPr>
            <p:sp>
              <p:nvSpPr>
                <p:cNvPr id="175239" name="Rectangle 135"/>
                <p:cNvSpPr>
                  <a:spLocks noChangeArrowheads="1"/>
                </p:cNvSpPr>
                <p:nvPr/>
              </p:nvSpPr>
              <p:spPr bwMode="auto">
                <a:xfrm>
                  <a:off x="1900" y="2014"/>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en-US" sz="1200">
                      <a:latin typeface="Times" panose="02020603050405020304" pitchFamily="18" charset="0"/>
                      <a:cs typeface="Times New Roman" panose="02020603050405020304" pitchFamily="18" charset="0"/>
                    </a:rPr>
                    <a:t>Add external L2 cache using faster technology than main memory</a:t>
                  </a:r>
                </a:p>
                <a:p>
                  <a:endParaRPr lang="en-US" altLang="en-US"/>
                </a:p>
              </p:txBody>
            </p:sp>
            <p:sp>
              <p:nvSpPr>
                <p:cNvPr id="175274" name="Rectangle 170"/>
                <p:cNvSpPr>
                  <a:spLocks noChangeArrowheads="1"/>
                </p:cNvSpPr>
                <p:nvPr/>
              </p:nvSpPr>
              <p:spPr bwMode="auto">
                <a:xfrm>
                  <a:off x="1857" y="2014"/>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7" name="Group 173"/>
              <p:cNvGrpSpPr>
                <a:grpSpLocks/>
              </p:cNvGrpSpPr>
              <p:nvPr/>
            </p:nvGrpSpPr>
            <p:grpSpPr bwMode="auto">
              <a:xfrm>
                <a:off x="3059" y="2014"/>
                <a:ext cx="1029" cy="633"/>
                <a:chOff x="3059" y="2014"/>
                <a:chExt cx="1029" cy="633"/>
              </a:xfrm>
            </p:grpSpPr>
            <p:sp>
              <p:nvSpPr>
                <p:cNvPr id="175240" name="Rectangle 136"/>
                <p:cNvSpPr>
                  <a:spLocks noChangeArrowheads="1"/>
                </p:cNvSpPr>
                <p:nvPr/>
              </p:nvSpPr>
              <p:spPr bwMode="auto">
                <a:xfrm>
                  <a:off x="3102" y="2014"/>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en-US" sz="1200">
                      <a:latin typeface="Times" panose="02020603050405020304" pitchFamily="18" charset="0"/>
                      <a:cs typeface="Times New Roman" panose="02020603050405020304" pitchFamily="18" charset="0"/>
                    </a:rPr>
                    <a:t>486</a:t>
                  </a:r>
                </a:p>
                <a:p>
                  <a:pPr algn="ctr"/>
                  <a:endParaRPr lang="en-US" altLang="en-US"/>
                </a:p>
              </p:txBody>
            </p:sp>
            <p:sp>
              <p:nvSpPr>
                <p:cNvPr id="175276" name="Rectangle 172"/>
                <p:cNvSpPr>
                  <a:spLocks noChangeArrowheads="1"/>
                </p:cNvSpPr>
                <p:nvPr/>
              </p:nvSpPr>
              <p:spPr bwMode="auto">
                <a:xfrm>
                  <a:off x="3059" y="2014"/>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9" name="Group 175"/>
              <p:cNvGrpSpPr>
                <a:grpSpLocks/>
              </p:cNvGrpSpPr>
              <p:nvPr/>
            </p:nvGrpSpPr>
            <p:grpSpPr bwMode="auto">
              <a:xfrm>
                <a:off x="0" y="2647"/>
                <a:ext cx="1857" cy="978"/>
                <a:chOff x="0" y="2647"/>
                <a:chExt cx="1857" cy="978"/>
              </a:xfrm>
            </p:grpSpPr>
            <p:sp>
              <p:nvSpPr>
                <p:cNvPr id="175241" name="Rectangle 137"/>
                <p:cNvSpPr>
                  <a:spLocks noChangeArrowheads="1"/>
                </p:cNvSpPr>
                <p:nvPr/>
              </p:nvSpPr>
              <p:spPr bwMode="auto">
                <a:xfrm>
                  <a:off x="43" y="2647"/>
                  <a:ext cx="1771"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altLang="en-US" sz="1200">
                      <a:latin typeface="Times" panose="02020603050405020304" pitchFamily="18" charset="0"/>
                      <a:cs typeface="Times New Roman" panose="02020603050405020304" pitchFamily="18" charset="0"/>
                    </a:rPr>
                    <a:t>Contention occurs when both the Instruction Prefetcher and the Execution Unit simultaneously require access to the cache. In that case, the Prefetcher is stalled while the Execution Unit’s data access takes place.</a:t>
                  </a:r>
                  <a:endParaRPr lang="en-US" altLang="en-US"/>
                </a:p>
              </p:txBody>
            </p:sp>
            <p:sp>
              <p:nvSpPr>
                <p:cNvPr id="175278" name="Rectangle 174"/>
                <p:cNvSpPr>
                  <a:spLocks noChangeArrowheads="1"/>
                </p:cNvSpPr>
                <p:nvPr/>
              </p:nvSpPr>
              <p:spPr bwMode="auto">
                <a:xfrm>
                  <a:off x="0" y="2647"/>
                  <a:ext cx="1857"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1" name="Group 177"/>
              <p:cNvGrpSpPr>
                <a:grpSpLocks/>
              </p:cNvGrpSpPr>
              <p:nvPr/>
            </p:nvGrpSpPr>
            <p:grpSpPr bwMode="auto">
              <a:xfrm>
                <a:off x="1857" y="2647"/>
                <a:ext cx="1202" cy="978"/>
                <a:chOff x="1857" y="2647"/>
                <a:chExt cx="1202" cy="978"/>
              </a:xfrm>
            </p:grpSpPr>
            <p:sp>
              <p:nvSpPr>
                <p:cNvPr id="175242" name="Rectangle 138"/>
                <p:cNvSpPr>
                  <a:spLocks noChangeArrowheads="1"/>
                </p:cNvSpPr>
                <p:nvPr/>
              </p:nvSpPr>
              <p:spPr bwMode="auto">
                <a:xfrm>
                  <a:off x="1900" y="2647"/>
                  <a:ext cx="111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en-US" sz="1200">
                      <a:latin typeface="Times" panose="02020603050405020304" pitchFamily="18" charset="0"/>
                      <a:cs typeface="Times New Roman" panose="02020603050405020304" pitchFamily="18" charset="0"/>
                    </a:rPr>
                    <a:t>Create separate data and instruction caches.</a:t>
                  </a:r>
                </a:p>
                <a:p>
                  <a:endParaRPr lang="en-US" altLang="en-US"/>
                </a:p>
              </p:txBody>
            </p:sp>
            <p:sp>
              <p:nvSpPr>
                <p:cNvPr id="175280" name="Rectangle 176"/>
                <p:cNvSpPr>
                  <a:spLocks noChangeArrowheads="1"/>
                </p:cNvSpPr>
                <p:nvPr/>
              </p:nvSpPr>
              <p:spPr bwMode="auto">
                <a:xfrm>
                  <a:off x="1857" y="2647"/>
                  <a:ext cx="1202"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3" name="Group 179"/>
              <p:cNvGrpSpPr>
                <a:grpSpLocks/>
              </p:cNvGrpSpPr>
              <p:nvPr/>
            </p:nvGrpSpPr>
            <p:grpSpPr bwMode="auto">
              <a:xfrm>
                <a:off x="3059" y="2647"/>
                <a:ext cx="1029" cy="978"/>
                <a:chOff x="3059" y="2647"/>
                <a:chExt cx="1029" cy="978"/>
              </a:xfrm>
            </p:grpSpPr>
            <p:sp>
              <p:nvSpPr>
                <p:cNvPr id="175243" name="Rectangle 139"/>
                <p:cNvSpPr>
                  <a:spLocks noChangeArrowheads="1"/>
                </p:cNvSpPr>
                <p:nvPr/>
              </p:nvSpPr>
              <p:spPr bwMode="auto">
                <a:xfrm>
                  <a:off x="3102" y="2647"/>
                  <a:ext cx="94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en-US" sz="1200">
                      <a:latin typeface="Times" panose="02020603050405020304" pitchFamily="18" charset="0"/>
                      <a:cs typeface="Times New Roman" panose="02020603050405020304" pitchFamily="18" charset="0"/>
                    </a:rPr>
                    <a:t>Pentium</a:t>
                  </a:r>
                </a:p>
                <a:p>
                  <a:pPr algn="ctr"/>
                  <a:endParaRPr lang="en-US" altLang="en-US"/>
                </a:p>
              </p:txBody>
            </p:sp>
            <p:sp>
              <p:nvSpPr>
                <p:cNvPr id="175282" name="Rectangle 178"/>
                <p:cNvSpPr>
                  <a:spLocks noChangeArrowheads="1"/>
                </p:cNvSpPr>
                <p:nvPr/>
              </p:nvSpPr>
              <p:spPr bwMode="auto">
                <a:xfrm>
                  <a:off x="3059" y="2647"/>
                  <a:ext cx="1029"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5" name="Group 181"/>
              <p:cNvGrpSpPr>
                <a:grpSpLocks/>
              </p:cNvGrpSpPr>
              <p:nvPr/>
            </p:nvGrpSpPr>
            <p:grpSpPr bwMode="auto">
              <a:xfrm>
                <a:off x="0" y="3625"/>
                <a:ext cx="1857" cy="1496"/>
                <a:chOff x="0" y="3625"/>
                <a:chExt cx="1857" cy="1496"/>
              </a:xfrm>
            </p:grpSpPr>
            <p:sp>
              <p:nvSpPr>
                <p:cNvPr id="175244" name="Rectangle 140"/>
                <p:cNvSpPr>
                  <a:spLocks noChangeArrowheads="1"/>
                </p:cNvSpPr>
                <p:nvPr/>
              </p:nvSpPr>
              <p:spPr bwMode="auto">
                <a:xfrm>
                  <a:off x="43" y="3625"/>
                  <a:ext cx="1771" cy="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altLang="en-US" sz="1200">
                      <a:latin typeface="Times" panose="02020603050405020304" pitchFamily="18" charset="0"/>
                      <a:cs typeface="Times New Roman" panose="02020603050405020304" pitchFamily="18" charset="0"/>
                    </a:rPr>
                    <a:t>Increased processor speed results in external bus becoming a bottleneck for L2 cache access.</a:t>
                  </a:r>
                  <a:endParaRPr lang="en-US" altLang="en-US"/>
                </a:p>
              </p:txBody>
            </p:sp>
            <p:sp>
              <p:nvSpPr>
                <p:cNvPr id="175284" name="Rectangle 180"/>
                <p:cNvSpPr>
                  <a:spLocks noChangeArrowheads="1"/>
                </p:cNvSpPr>
                <p:nvPr/>
              </p:nvSpPr>
              <p:spPr bwMode="auto">
                <a:xfrm>
                  <a:off x="0" y="3625"/>
                  <a:ext cx="1857" cy="14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7" name="Group 183"/>
              <p:cNvGrpSpPr>
                <a:grpSpLocks/>
              </p:cNvGrpSpPr>
              <p:nvPr/>
            </p:nvGrpSpPr>
            <p:grpSpPr bwMode="auto">
              <a:xfrm>
                <a:off x="1857" y="3625"/>
                <a:ext cx="1202" cy="978"/>
                <a:chOff x="1857" y="3625"/>
                <a:chExt cx="1202" cy="978"/>
              </a:xfrm>
            </p:grpSpPr>
            <p:sp>
              <p:nvSpPr>
                <p:cNvPr id="175245" name="Rectangle 141"/>
                <p:cNvSpPr>
                  <a:spLocks noChangeArrowheads="1"/>
                </p:cNvSpPr>
                <p:nvPr/>
              </p:nvSpPr>
              <p:spPr bwMode="auto">
                <a:xfrm>
                  <a:off x="1900" y="3625"/>
                  <a:ext cx="111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en-US" sz="1200">
                      <a:latin typeface="Times" panose="02020603050405020304" pitchFamily="18" charset="0"/>
                      <a:cs typeface="Times New Roman" panose="02020603050405020304" pitchFamily="18" charset="0"/>
                    </a:rPr>
                    <a:t>Create separate back-side bus that runs at higher speed than the main (front-side) external bus. The BSB is dedicated to the L2 cache.</a:t>
                  </a:r>
                </a:p>
                <a:p>
                  <a:endParaRPr lang="en-US" altLang="en-US"/>
                </a:p>
              </p:txBody>
            </p:sp>
            <p:sp>
              <p:nvSpPr>
                <p:cNvPr id="175286" name="Rectangle 182"/>
                <p:cNvSpPr>
                  <a:spLocks noChangeArrowheads="1"/>
                </p:cNvSpPr>
                <p:nvPr/>
              </p:nvSpPr>
              <p:spPr bwMode="auto">
                <a:xfrm>
                  <a:off x="1857" y="3625"/>
                  <a:ext cx="1202"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9" name="Group 185"/>
              <p:cNvGrpSpPr>
                <a:grpSpLocks/>
              </p:cNvGrpSpPr>
              <p:nvPr/>
            </p:nvGrpSpPr>
            <p:grpSpPr bwMode="auto">
              <a:xfrm>
                <a:off x="3059" y="3625"/>
                <a:ext cx="1029" cy="978"/>
                <a:chOff x="3059" y="3625"/>
                <a:chExt cx="1029" cy="978"/>
              </a:xfrm>
            </p:grpSpPr>
            <p:sp>
              <p:nvSpPr>
                <p:cNvPr id="175246" name="Rectangle 142"/>
                <p:cNvSpPr>
                  <a:spLocks noChangeArrowheads="1"/>
                </p:cNvSpPr>
                <p:nvPr/>
              </p:nvSpPr>
              <p:spPr bwMode="auto">
                <a:xfrm>
                  <a:off x="3102" y="3625"/>
                  <a:ext cx="94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en-US" sz="1200">
                      <a:latin typeface="Times" panose="02020603050405020304" pitchFamily="18" charset="0"/>
                      <a:cs typeface="Times New Roman" panose="02020603050405020304" pitchFamily="18" charset="0"/>
                    </a:rPr>
                    <a:t>Pentium Pro</a:t>
                  </a:r>
                </a:p>
                <a:p>
                  <a:pPr algn="ctr"/>
                  <a:endParaRPr lang="en-US" altLang="en-US"/>
                </a:p>
              </p:txBody>
            </p:sp>
            <p:sp>
              <p:nvSpPr>
                <p:cNvPr id="175288" name="Rectangle 184"/>
                <p:cNvSpPr>
                  <a:spLocks noChangeArrowheads="1"/>
                </p:cNvSpPr>
                <p:nvPr/>
              </p:nvSpPr>
              <p:spPr bwMode="auto">
                <a:xfrm>
                  <a:off x="3059" y="3625"/>
                  <a:ext cx="1029"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1" name="Group 187"/>
              <p:cNvGrpSpPr>
                <a:grpSpLocks/>
              </p:cNvGrpSpPr>
              <p:nvPr/>
            </p:nvGrpSpPr>
            <p:grpSpPr bwMode="auto">
              <a:xfrm>
                <a:off x="1857" y="4603"/>
                <a:ext cx="1202" cy="518"/>
                <a:chOff x="1857" y="4603"/>
                <a:chExt cx="1202" cy="518"/>
              </a:xfrm>
            </p:grpSpPr>
            <p:sp>
              <p:nvSpPr>
                <p:cNvPr id="175247" name="Rectangle 143"/>
                <p:cNvSpPr>
                  <a:spLocks noChangeArrowheads="1"/>
                </p:cNvSpPr>
                <p:nvPr/>
              </p:nvSpPr>
              <p:spPr bwMode="auto">
                <a:xfrm>
                  <a:off x="1900" y="4603"/>
                  <a:ext cx="11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en-US" sz="1200">
                      <a:latin typeface="Times" panose="02020603050405020304" pitchFamily="18" charset="0"/>
                      <a:cs typeface="Times New Roman" panose="02020603050405020304" pitchFamily="18" charset="0"/>
                    </a:rPr>
                    <a:t>Move L2 cache on to the processor chip.</a:t>
                  </a:r>
                </a:p>
                <a:p>
                  <a:endParaRPr lang="en-US" altLang="en-US"/>
                </a:p>
              </p:txBody>
            </p:sp>
            <p:sp>
              <p:nvSpPr>
                <p:cNvPr id="175290" name="Rectangle 186"/>
                <p:cNvSpPr>
                  <a:spLocks noChangeArrowheads="1"/>
                </p:cNvSpPr>
                <p:nvPr/>
              </p:nvSpPr>
              <p:spPr bwMode="auto">
                <a:xfrm>
                  <a:off x="1857" y="4603"/>
                  <a:ext cx="12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3" name="Group 189"/>
              <p:cNvGrpSpPr>
                <a:grpSpLocks/>
              </p:cNvGrpSpPr>
              <p:nvPr/>
            </p:nvGrpSpPr>
            <p:grpSpPr bwMode="auto">
              <a:xfrm>
                <a:off x="3059" y="4603"/>
                <a:ext cx="1029" cy="518"/>
                <a:chOff x="3059" y="4603"/>
                <a:chExt cx="1029" cy="518"/>
              </a:xfrm>
            </p:grpSpPr>
            <p:sp>
              <p:nvSpPr>
                <p:cNvPr id="175248" name="Rectangle 144"/>
                <p:cNvSpPr>
                  <a:spLocks noChangeArrowheads="1"/>
                </p:cNvSpPr>
                <p:nvPr/>
              </p:nvSpPr>
              <p:spPr bwMode="auto">
                <a:xfrm>
                  <a:off x="3102" y="4603"/>
                  <a:ext cx="9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en-US" sz="1200">
                      <a:latin typeface="Times" panose="02020603050405020304" pitchFamily="18" charset="0"/>
                      <a:cs typeface="Times New Roman" panose="02020603050405020304" pitchFamily="18" charset="0"/>
                    </a:rPr>
                    <a:t>Pentium II</a:t>
                  </a:r>
                </a:p>
                <a:p>
                  <a:pPr algn="ctr"/>
                  <a:endParaRPr lang="en-US" altLang="en-US"/>
                </a:p>
              </p:txBody>
            </p:sp>
            <p:sp>
              <p:nvSpPr>
                <p:cNvPr id="175292" name="Rectangle 188"/>
                <p:cNvSpPr>
                  <a:spLocks noChangeArrowheads="1"/>
                </p:cNvSpPr>
                <p:nvPr/>
              </p:nvSpPr>
              <p:spPr bwMode="auto">
                <a:xfrm>
                  <a:off x="3059" y="4603"/>
                  <a:ext cx="10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5" name="Group 191"/>
              <p:cNvGrpSpPr>
                <a:grpSpLocks/>
              </p:cNvGrpSpPr>
              <p:nvPr/>
            </p:nvGrpSpPr>
            <p:grpSpPr bwMode="auto">
              <a:xfrm>
                <a:off x="0" y="5121"/>
                <a:ext cx="1857" cy="921"/>
                <a:chOff x="0" y="5121"/>
                <a:chExt cx="1857" cy="921"/>
              </a:xfrm>
            </p:grpSpPr>
            <p:sp>
              <p:nvSpPr>
                <p:cNvPr id="175249" name="Rectangle 145"/>
                <p:cNvSpPr>
                  <a:spLocks noChangeArrowheads="1"/>
                </p:cNvSpPr>
                <p:nvPr/>
              </p:nvSpPr>
              <p:spPr bwMode="auto">
                <a:xfrm>
                  <a:off x="43" y="5121"/>
                  <a:ext cx="1771"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altLang="en-US" sz="1200">
                      <a:latin typeface="Times" panose="02020603050405020304" pitchFamily="18" charset="0"/>
                      <a:cs typeface="Times New Roman" panose="02020603050405020304" pitchFamily="18" charset="0"/>
                    </a:rPr>
                    <a:t>Some applications deal with massive databases and must have rapid access to large amounts of data. The on-chip caches are too small.</a:t>
                  </a:r>
                  <a:endParaRPr lang="en-US" altLang="en-US"/>
                </a:p>
              </p:txBody>
            </p:sp>
            <p:sp>
              <p:nvSpPr>
                <p:cNvPr id="175294" name="Rectangle 190"/>
                <p:cNvSpPr>
                  <a:spLocks noChangeArrowheads="1"/>
                </p:cNvSpPr>
                <p:nvPr/>
              </p:nvSpPr>
              <p:spPr bwMode="auto">
                <a:xfrm>
                  <a:off x="0" y="5121"/>
                  <a:ext cx="1857" cy="92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7" name="Group 193"/>
              <p:cNvGrpSpPr>
                <a:grpSpLocks/>
              </p:cNvGrpSpPr>
              <p:nvPr/>
            </p:nvGrpSpPr>
            <p:grpSpPr bwMode="auto">
              <a:xfrm>
                <a:off x="1857" y="5121"/>
                <a:ext cx="1202" cy="518"/>
                <a:chOff x="1857" y="5121"/>
                <a:chExt cx="1202" cy="518"/>
              </a:xfrm>
            </p:grpSpPr>
            <p:sp>
              <p:nvSpPr>
                <p:cNvPr id="175250" name="Rectangle 146"/>
                <p:cNvSpPr>
                  <a:spLocks noChangeArrowheads="1"/>
                </p:cNvSpPr>
                <p:nvPr/>
              </p:nvSpPr>
              <p:spPr bwMode="auto">
                <a:xfrm>
                  <a:off x="1900" y="5121"/>
                  <a:ext cx="11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en-US" sz="1200">
                      <a:latin typeface="Times" panose="02020603050405020304" pitchFamily="18" charset="0"/>
                      <a:cs typeface="Times New Roman" panose="02020603050405020304" pitchFamily="18" charset="0"/>
                    </a:rPr>
                    <a:t>Add external L3 cache.</a:t>
                  </a:r>
                </a:p>
                <a:p>
                  <a:endParaRPr lang="en-US" altLang="en-US"/>
                </a:p>
              </p:txBody>
            </p:sp>
            <p:sp>
              <p:nvSpPr>
                <p:cNvPr id="175296" name="Rectangle 192"/>
                <p:cNvSpPr>
                  <a:spLocks noChangeArrowheads="1"/>
                </p:cNvSpPr>
                <p:nvPr/>
              </p:nvSpPr>
              <p:spPr bwMode="auto">
                <a:xfrm>
                  <a:off x="1857" y="5121"/>
                  <a:ext cx="12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9" name="Group 195"/>
              <p:cNvGrpSpPr>
                <a:grpSpLocks/>
              </p:cNvGrpSpPr>
              <p:nvPr/>
            </p:nvGrpSpPr>
            <p:grpSpPr bwMode="auto">
              <a:xfrm>
                <a:off x="3059" y="5121"/>
                <a:ext cx="1029" cy="518"/>
                <a:chOff x="3059" y="5121"/>
                <a:chExt cx="1029" cy="518"/>
              </a:xfrm>
            </p:grpSpPr>
            <p:sp>
              <p:nvSpPr>
                <p:cNvPr id="175251" name="Rectangle 147"/>
                <p:cNvSpPr>
                  <a:spLocks noChangeArrowheads="1"/>
                </p:cNvSpPr>
                <p:nvPr/>
              </p:nvSpPr>
              <p:spPr bwMode="auto">
                <a:xfrm>
                  <a:off x="3102" y="5121"/>
                  <a:ext cx="9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en-US" sz="1200">
                      <a:latin typeface="Times" panose="02020603050405020304" pitchFamily="18" charset="0"/>
                      <a:cs typeface="Times New Roman" panose="02020603050405020304" pitchFamily="18" charset="0"/>
                    </a:rPr>
                    <a:t>Pentium III</a:t>
                  </a:r>
                </a:p>
                <a:p>
                  <a:pPr algn="ctr"/>
                  <a:r>
                    <a:rPr lang="en-US" altLang="en-US" sz="1200">
                      <a:latin typeface="Times" panose="02020603050405020304" pitchFamily="18" charset="0"/>
                      <a:cs typeface="Times New Roman" panose="02020603050405020304" pitchFamily="18" charset="0"/>
                    </a:rPr>
                    <a:t> </a:t>
                  </a:r>
                </a:p>
                <a:p>
                  <a:pPr algn="ctr"/>
                  <a:endParaRPr lang="en-US" altLang="en-US"/>
                </a:p>
              </p:txBody>
            </p:sp>
            <p:sp>
              <p:nvSpPr>
                <p:cNvPr id="175298" name="Rectangle 194"/>
                <p:cNvSpPr>
                  <a:spLocks noChangeArrowheads="1"/>
                </p:cNvSpPr>
                <p:nvPr/>
              </p:nvSpPr>
              <p:spPr bwMode="auto">
                <a:xfrm>
                  <a:off x="3059" y="5121"/>
                  <a:ext cx="10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301" name="Group 197"/>
              <p:cNvGrpSpPr>
                <a:grpSpLocks/>
              </p:cNvGrpSpPr>
              <p:nvPr/>
            </p:nvGrpSpPr>
            <p:grpSpPr bwMode="auto">
              <a:xfrm>
                <a:off x="1857" y="5639"/>
                <a:ext cx="1202" cy="403"/>
                <a:chOff x="1857" y="5639"/>
                <a:chExt cx="1202" cy="403"/>
              </a:xfrm>
            </p:grpSpPr>
            <p:sp>
              <p:nvSpPr>
                <p:cNvPr id="175252" name="Rectangle 148"/>
                <p:cNvSpPr>
                  <a:spLocks noChangeArrowheads="1"/>
                </p:cNvSpPr>
                <p:nvPr/>
              </p:nvSpPr>
              <p:spPr bwMode="auto">
                <a:xfrm>
                  <a:off x="1900" y="5639"/>
                  <a:ext cx="11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en-US" sz="1200">
                      <a:latin typeface="Times" panose="02020603050405020304" pitchFamily="18" charset="0"/>
                      <a:cs typeface="Times New Roman" panose="02020603050405020304" pitchFamily="18" charset="0"/>
                    </a:rPr>
                    <a:t>Move L3 cache on-chip.</a:t>
                  </a:r>
                </a:p>
                <a:p>
                  <a:endParaRPr lang="en-US" altLang="en-US"/>
                </a:p>
              </p:txBody>
            </p:sp>
            <p:sp>
              <p:nvSpPr>
                <p:cNvPr id="175300" name="Rectangle 196"/>
                <p:cNvSpPr>
                  <a:spLocks noChangeArrowheads="1"/>
                </p:cNvSpPr>
                <p:nvPr/>
              </p:nvSpPr>
              <p:spPr bwMode="auto">
                <a:xfrm>
                  <a:off x="1857" y="5639"/>
                  <a:ext cx="120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303" name="Group 199"/>
              <p:cNvGrpSpPr>
                <a:grpSpLocks/>
              </p:cNvGrpSpPr>
              <p:nvPr/>
            </p:nvGrpSpPr>
            <p:grpSpPr bwMode="auto">
              <a:xfrm>
                <a:off x="3059" y="5639"/>
                <a:ext cx="1029" cy="403"/>
                <a:chOff x="3059" y="5639"/>
                <a:chExt cx="1029" cy="403"/>
              </a:xfrm>
            </p:grpSpPr>
            <p:sp>
              <p:nvSpPr>
                <p:cNvPr id="175253" name="Rectangle 149"/>
                <p:cNvSpPr>
                  <a:spLocks noChangeArrowheads="1"/>
                </p:cNvSpPr>
                <p:nvPr/>
              </p:nvSpPr>
              <p:spPr bwMode="auto">
                <a:xfrm>
                  <a:off x="3102" y="5639"/>
                  <a:ext cx="94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en-US" sz="1200">
                      <a:latin typeface="Times" panose="02020603050405020304" pitchFamily="18" charset="0"/>
                      <a:cs typeface="Times New Roman" panose="02020603050405020304" pitchFamily="18" charset="0"/>
                    </a:rPr>
                    <a:t>Pentium 4</a:t>
                  </a:r>
                </a:p>
                <a:p>
                  <a:pPr algn="ctr"/>
                  <a:endParaRPr lang="en-US" altLang="en-US"/>
                </a:p>
              </p:txBody>
            </p:sp>
            <p:sp>
              <p:nvSpPr>
                <p:cNvPr id="175302" name="Rectangle 198"/>
                <p:cNvSpPr>
                  <a:spLocks noChangeArrowheads="1"/>
                </p:cNvSpPr>
                <p:nvPr/>
              </p:nvSpPr>
              <p:spPr bwMode="auto">
                <a:xfrm>
                  <a:off x="3059" y="5639"/>
                  <a:ext cx="102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sp>
          <p:nvSpPr>
            <p:cNvPr id="175305" name="Rectangle 201"/>
            <p:cNvSpPr>
              <a:spLocks noChangeArrowheads="1"/>
            </p:cNvSpPr>
            <p:nvPr/>
          </p:nvSpPr>
          <p:spPr bwMode="auto">
            <a:xfrm>
              <a:off x="-3" y="-3"/>
              <a:ext cx="4094" cy="604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spTree>
    <p:extLst>
      <p:ext uri="{BB962C8B-B14F-4D97-AF65-F5344CB8AC3E}">
        <p14:creationId xmlns:p14="http://schemas.microsoft.com/office/powerpoint/2010/main" val="19864771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altLang="en-US"/>
              <a:t>Pentium 4 Block Diagram</a:t>
            </a:r>
          </a:p>
        </p:txBody>
      </p:sp>
      <p:pic>
        <p:nvPicPr>
          <p:cNvPr id="1546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49413"/>
            <a:ext cx="8569325" cy="45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412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p:txBody>
          <a:bodyPr/>
          <a:lstStyle/>
          <a:p>
            <a:r>
              <a:rPr lang="en-GB" altLang="en-US"/>
              <a:t>Pentium 4 Core Processor</a:t>
            </a:r>
          </a:p>
        </p:txBody>
      </p:sp>
      <p:sp>
        <p:nvSpPr>
          <p:cNvPr id="155653" name="Rectangle 5"/>
          <p:cNvSpPr>
            <a:spLocks noGrp="1" noChangeArrowheads="1"/>
          </p:cNvSpPr>
          <p:nvPr>
            <p:ph type="body" idx="1"/>
          </p:nvPr>
        </p:nvSpPr>
        <p:spPr/>
        <p:txBody>
          <a:bodyPr/>
          <a:lstStyle/>
          <a:p>
            <a:r>
              <a:rPr lang="en-GB" altLang="en-US" sz="2400"/>
              <a:t>Fetch/Decode Unit</a:t>
            </a:r>
          </a:p>
          <a:p>
            <a:pPr lvl="1"/>
            <a:r>
              <a:rPr lang="en-GB" altLang="en-US" sz="2000"/>
              <a:t>Fetches instructions from L2 cache</a:t>
            </a:r>
          </a:p>
          <a:p>
            <a:pPr lvl="1"/>
            <a:r>
              <a:rPr lang="en-GB" altLang="en-US" sz="2000"/>
              <a:t>Decode into micro-ops</a:t>
            </a:r>
          </a:p>
          <a:p>
            <a:pPr lvl="1"/>
            <a:r>
              <a:rPr lang="en-GB" altLang="en-US" sz="2000"/>
              <a:t>Store micro-ops in L1 cache</a:t>
            </a:r>
          </a:p>
          <a:p>
            <a:r>
              <a:rPr lang="en-GB" altLang="en-US" sz="2400"/>
              <a:t>Out of order execution logic</a:t>
            </a:r>
          </a:p>
          <a:p>
            <a:pPr lvl="1"/>
            <a:r>
              <a:rPr lang="en-GB" altLang="en-US" sz="2000"/>
              <a:t>Schedules micro-ops</a:t>
            </a:r>
          </a:p>
          <a:p>
            <a:pPr lvl="1"/>
            <a:r>
              <a:rPr lang="en-GB" altLang="en-US" sz="2000"/>
              <a:t>Based on data dependence and resources</a:t>
            </a:r>
          </a:p>
          <a:p>
            <a:pPr lvl="1"/>
            <a:r>
              <a:rPr lang="en-GB" altLang="en-US" sz="2000"/>
              <a:t>May speculatively execute</a:t>
            </a:r>
          </a:p>
          <a:p>
            <a:r>
              <a:rPr lang="en-GB" altLang="en-US" sz="2400"/>
              <a:t>Execution units</a:t>
            </a:r>
          </a:p>
          <a:p>
            <a:pPr lvl="1"/>
            <a:r>
              <a:rPr lang="en-GB" altLang="en-US" sz="2000"/>
              <a:t>Execute micro-ops</a:t>
            </a:r>
          </a:p>
          <a:p>
            <a:pPr lvl="1"/>
            <a:r>
              <a:rPr lang="en-GB" altLang="en-US" sz="2000"/>
              <a:t>Data from L1 cache</a:t>
            </a:r>
          </a:p>
          <a:p>
            <a:pPr lvl="1"/>
            <a:r>
              <a:rPr lang="en-GB" altLang="en-US" sz="2000"/>
              <a:t>Results in registers</a:t>
            </a:r>
          </a:p>
          <a:p>
            <a:r>
              <a:rPr lang="en-GB" altLang="en-US" sz="2400"/>
              <a:t>Memory subsystem</a:t>
            </a:r>
          </a:p>
          <a:p>
            <a:pPr lvl="1"/>
            <a:r>
              <a:rPr lang="en-GB" altLang="en-US" sz="2000"/>
              <a:t>L2 cache and systems bus</a:t>
            </a:r>
          </a:p>
        </p:txBody>
      </p:sp>
    </p:spTree>
    <p:extLst>
      <p:ext uri="{BB962C8B-B14F-4D97-AF65-F5344CB8AC3E}">
        <p14:creationId xmlns:p14="http://schemas.microsoft.com/office/powerpoint/2010/main" val="185269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028"/>
          <p:cNvSpPr>
            <a:spLocks noGrp="1" noChangeArrowheads="1"/>
          </p:cNvSpPr>
          <p:nvPr>
            <p:ph type="title"/>
          </p:nvPr>
        </p:nvSpPr>
        <p:spPr/>
        <p:txBody>
          <a:bodyPr/>
          <a:lstStyle/>
          <a:p>
            <a:r>
              <a:rPr lang="en-GB" altLang="en-US"/>
              <a:t>Phương thức truy cập</a:t>
            </a:r>
          </a:p>
        </p:txBody>
      </p:sp>
      <p:sp>
        <p:nvSpPr>
          <p:cNvPr id="11269" name="Rectangle 1029"/>
          <p:cNvSpPr>
            <a:spLocks noGrp="1" noChangeArrowheads="1"/>
          </p:cNvSpPr>
          <p:nvPr>
            <p:ph type="body" idx="1"/>
          </p:nvPr>
        </p:nvSpPr>
        <p:spPr/>
        <p:txBody>
          <a:bodyPr/>
          <a:lstStyle/>
          <a:p>
            <a:r>
              <a:rPr lang="en-GB" altLang="en-US"/>
              <a:t>Tuần tự</a:t>
            </a:r>
          </a:p>
          <a:p>
            <a:pPr lvl="1"/>
            <a:r>
              <a:rPr lang="en-GB" altLang="en-US"/>
              <a:t>Bắt đầu từ đầu và đọc theo thứ tự</a:t>
            </a:r>
          </a:p>
          <a:p>
            <a:pPr lvl="1"/>
            <a:r>
              <a:rPr lang="en-GB" altLang="en-US"/>
              <a:t>Thời gian truy cập phụ thuộc vào vị trí của dữ liệu và vị trí trước</a:t>
            </a:r>
          </a:p>
          <a:p>
            <a:pPr lvl="1"/>
            <a:r>
              <a:rPr lang="en-GB" altLang="en-US"/>
              <a:t>VD: băng từ (tape)</a:t>
            </a:r>
          </a:p>
          <a:p>
            <a:r>
              <a:rPr lang="en-GB" altLang="en-US"/>
              <a:t>Trực tiếp</a:t>
            </a:r>
          </a:p>
          <a:p>
            <a:pPr lvl="1"/>
            <a:r>
              <a:rPr lang="en-GB" altLang="en-US"/>
              <a:t>Các khối nhớ riêng có địa chỉ duy nhất</a:t>
            </a:r>
          </a:p>
          <a:p>
            <a:pPr lvl="1"/>
            <a:r>
              <a:rPr lang="en-GB" altLang="en-US"/>
              <a:t>Truy cập bằng cách nhảy tới vùng lân cận cộng với tìm kiếm tuần tự</a:t>
            </a:r>
          </a:p>
          <a:p>
            <a:pPr lvl="1"/>
            <a:r>
              <a:rPr lang="en-GB" altLang="en-US"/>
              <a:t>Thời gian truy cập phụ thuộc vào vị trí và vị trí trước</a:t>
            </a:r>
          </a:p>
          <a:p>
            <a:pPr lvl="1"/>
            <a:r>
              <a:rPr lang="en-GB" altLang="en-US"/>
              <a:t>VD: đĩa (disk)</a:t>
            </a:r>
          </a:p>
        </p:txBody>
      </p:sp>
    </p:spTree>
    <p:extLst>
      <p:ext uri="{BB962C8B-B14F-4D97-AF65-F5344CB8AC3E}">
        <p14:creationId xmlns:p14="http://schemas.microsoft.com/office/powerpoint/2010/main" val="234211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fade">
                                      <p:cBhvr>
                                        <p:cTn id="7" dur="1000"/>
                                        <p:tgtEl>
                                          <p:spTgt spid="11269">
                                            <p:txEl>
                                              <p:pRg st="0" end="0"/>
                                            </p:txEl>
                                          </p:spTgt>
                                        </p:tgtEl>
                                      </p:cBhvr>
                                    </p:animEffect>
                                    <p:anim calcmode="lin" valueType="num">
                                      <p:cBhvr>
                                        <p:cTn id="8" dur="1000" fill="hold"/>
                                        <p:tgtEl>
                                          <p:spTgt spid="1126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fade">
                                      <p:cBhvr>
                                        <p:cTn id="12" dur="1000"/>
                                        <p:tgtEl>
                                          <p:spTgt spid="11269">
                                            <p:txEl>
                                              <p:pRg st="1" end="1"/>
                                            </p:txEl>
                                          </p:spTgt>
                                        </p:tgtEl>
                                      </p:cBhvr>
                                    </p:animEffect>
                                    <p:anim calcmode="lin" valueType="num">
                                      <p:cBhvr>
                                        <p:cTn id="13" dur="1000" fill="hold"/>
                                        <p:tgtEl>
                                          <p:spTgt spid="1126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26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fade">
                                      <p:cBhvr>
                                        <p:cTn id="17" dur="1000"/>
                                        <p:tgtEl>
                                          <p:spTgt spid="11269">
                                            <p:txEl>
                                              <p:pRg st="2" end="2"/>
                                            </p:txEl>
                                          </p:spTgt>
                                        </p:tgtEl>
                                      </p:cBhvr>
                                    </p:animEffect>
                                    <p:anim calcmode="lin" valueType="num">
                                      <p:cBhvr>
                                        <p:cTn id="18" dur="1000" fill="hold"/>
                                        <p:tgtEl>
                                          <p:spTgt spid="1126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26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269">
                                            <p:txEl>
                                              <p:pRg st="3" end="3"/>
                                            </p:txEl>
                                          </p:spTgt>
                                        </p:tgtEl>
                                        <p:attrNameLst>
                                          <p:attrName>style.visibility</p:attrName>
                                        </p:attrNameLst>
                                      </p:cBhvr>
                                      <p:to>
                                        <p:strVal val="visible"/>
                                      </p:to>
                                    </p:set>
                                    <p:animEffect transition="in" filter="fade">
                                      <p:cBhvr>
                                        <p:cTn id="22" dur="1000"/>
                                        <p:tgtEl>
                                          <p:spTgt spid="11269">
                                            <p:txEl>
                                              <p:pRg st="3" end="3"/>
                                            </p:txEl>
                                          </p:spTgt>
                                        </p:tgtEl>
                                      </p:cBhvr>
                                    </p:animEffect>
                                    <p:anim calcmode="lin" valueType="num">
                                      <p:cBhvr>
                                        <p:cTn id="23" dur="1000" fill="hold"/>
                                        <p:tgtEl>
                                          <p:spTgt spid="1126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126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269">
                                            <p:txEl>
                                              <p:pRg st="4" end="4"/>
                                            </p:txEl>
                                          </p:spTgt>
                                        </p:tgtEl>
                                        <p:attrNameLst>
                                          <p:attrName>style.visibility</p:attrName>
                                        </p:attrNameLst>
                                      </p:cBhvr>
                                      <p:to>
                                        <p:strVal val="visible"/>
                                      </p:to>
                                    </p:set>
                                    <p:animEffect transition="in" filter="fade">
                                      <p:cBhvr>
                                        <p:cTn id="29" dur="1000"/>
                                        <p:tgtEl>
                                          <p:spTgt spid="11269">
                                            <p:txEl>
                                              <p:pRg st="4" end="4"/>
                                            </p:txEl>
                                          </p:spTgt>
                                        </p:tgtEl>
                                      </p:cBhvr>
                                    </p:animEffect>
                                    <p:anim calcmode="lin" valueType="num">
                                      <p:cBhvr>
                                        <p:cTn id="30" dur="1000" fill="hold"/>
                                        <p:tgtEl>
                                          <p:spTgt spid="1126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126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269">
                                            <p:txEl>
                                              <p:pRg st="5" end="5"/>
                                            </p:txEl>
                                          </p:spTgt>
                                        </p:tgtEl>
                                        <p:attrNameLst>
                                          <p:attrName>style.visibility</p:attrName>
                                        </p:attrNameLst>
                                      </p:cBhvr>
                                      <p:to>
                                        <p:strVal val="visible"/>
                                      </p:to>
                                    </p:set>
                                    <p:animEffect transition="in" filter="fade">
                                      <p:cBhvr>
                                        <p:cTn id="34" dur="1000"/>
                                        <p:tgtEl>
                                          <p:spTgt spid="11269">
                                            <p:txEl>
                                              <p:pRg st="5" end="5"/>
                                            </p:txEl>
                                          </p:spTgt>
                                        </p:tgtEl>
                                      </p:cBhvr>
                                    </p:animEffect>
                                    <p:anim calcmode="lin" valueType="num">
                                      <p:cBhvr>
                                        <p:cTn id="35" dur="1000" fill="hold"/>
                                        <p:tgtEl>
                                          <p:spTgt spid="1126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1269">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269">
                                            <p:txEl>
                                              <p:pRg st="6" end="6"/>
                                            </p:txEl>
                                          </p:spTgt>
                                        </p:tgtEl>
                                        <p:attrNameLst>
                                          <p:attrName>style.visibility</p:attrName>
                                        </p:attrNameLst>
                                      </p:cBhvr>
                                      <p:to>
                                        <p:strVal val="visible"/>
                                      </p:to>
                                    </p:set>
                                    <p:animEffect transition="in" filter="fade">
                                      <p:cBhvr>
                                        <p:cTn id="39" dur="1000"/>
                                        <p:tgtEl>
                                          <p:spTgt spid="11269">
                                            <p:txEl>
                                              <p:pRg st="6" end="6"/>
                                            </p:txEl>
                                          </p:spTgt>
                                        </p:tgtEl>
                                      </p:cBhvr>
                                    </p:animEffect>
                                    <p:anim calcmode="lin" valueType="num">
                                      <p:cBhvr>
                                        <p:cTn id="40" dur="1000" fill="hold"/>
                                        <p:tgtEl>
                                          <p:spTgt spid="1126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126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269">
                                            <p:txEl>
                                              <p:pRg st="7" end="7"/>
                                            </p:txEl>
                                          </p:spTgt>
                                        </p:tgtEl>
                                        <p:attrNameLst>
                                          <p:attrName>style.visibility</p:attrName>
                                        </p:attrNameLst>
                                      </p:cBhvr>
                                      <p:to>
                                        <p:strVal val="visible"/>
                                      </p:to>
                                    </p:set>
                                    <p:animEffect transition="in" filter="fade">
                                      <p:cBhvr>
                                        <p:cTn id="44" dur="1000"/>
                                        <p:tgtEl>
                                          <p:spTgt spid="11269">
                                            <p:txEl>
                                              <p:pRg st="7" end="7"/>
                                            </p:txEl>
                                          </p:spTgt>
                                        </p:tgtEl>
                                      </p:cBhvr>
                                    </p:animEffect>
                                    <p:anim calcmode="lin" valueType="num">
                                      <p:cBhvr>
                                        <p:cTn id="45" dur="1000" fill="hold"/>
                                        <p:tgtEl>
                                          <p:spTgt spid="1126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1126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269">
                                            <p:txEl>
                                              <p:pRg st="8" end="8"/>
                                            </p:txEl>
                                          </p:spTgt>
                                        </p:tgtEl>
                                        <p:attrNameLst>
                                          <p:attrName>style.visibility</p:attrName>
                                        </p:attrNameLst>
                                      </p:cBhvr>
                                      <p:to>
                                        <p:strVal val="visible"/>
                                      </p:to>
                                    </p:set>
                                    <p:animEffect transition="in" filter="fade">
                                      <p:cBhvr>
                                        <p:cTn id="49" dur="1000"/>
                                        <p:tgtEl>
                                          <p:spTgt spid="11269">
                                            <p:txEl>
                                              <p:pRg st="8" end="8"/>
                                            </p:txEl>
                                          </p:spTgt>
                                        </p:tgtEl>
                                      </p:cBhvr>
                                    </p:animEffect>
                                    <p:anim calcmode="lin" valueType="num">
                                      <p:cBhvr>
                                        <p:cTn id="50" dur="1000" fill="hold"/>
                                        <p:tgtEl>
                                          <p:spTgt spid="1126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126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8" name="Rectangle 6"/>
          <p:cNvSpPr>
            <a:spLocks noGrp="1" noChangeArrowheads="1"/>
          </p:cNvSpPr>
          <p:nvPr>
            <p:ph type="title"/>
          </p:nvPr>
        </p:nvSpPr>
        <p:spPr/>
        <p:txBody>
          <a:bodyPr/>
          <a:lstStyle/>
          <a:p>
            <a:r>
              <a:rPr lang="en-GB" altLang="en-US"/>
              <a:t>Pentium 4 Design Reasoning</a:t>
            </a:r>
          </a:p>
        </p:txBody>
      </p:sp>
      <p:sp>
        <p:nvSpPr>
          <p:cNvPr id="156679" name="Rectangle 7"/>
          <p:cNvSpPr>
            <a:spLocks noGrp="1" noChangeArrowheads="1"/>
          </p:cNvSpPr>
          <p:nvPr>
            <p:ph type="body" idx="1"/>
          </p:nvPr>
        </p:nvSpPr>
        <p:spPr/>
        <p:txBody>
          <a:bodyPr/>
          <a:lstStyle/>
          <a:p>
            <a:pPr>
              <a:lnSpc>
                <a:spcPct val="90000"/>
              </a:lnSpc>
            </a:pPr>
            <a:r>
              <a:rPr lang="en-GB" altLang="en-US" sz="2000"/>
              <a:t>Decodes instructions into RISC like micro-ops before L1 cache</a:t>
            </a:r>
          </a:p>
          <a:p>
            <a:pPr>
              <a:lnSpc>
                <a:spcPct val="90000"/>
              </a:lnSpc>
            </a:pPr>
            <a:r>
              <a:rPr lang="en-GB" altLang="en-US" sz="2000"/>
              <a:t>Micro-ops fixed length</a:t>
            </a:r>
          </a:p>
          <a:p>
            <a:pPr lvl="1">
              <a:lnSpc>
                <a:spcPct val="90000"/>
              </a:lnSpc>
            </a:pPr>
            <a:r>
              <a:rPr lang="en-GB" altLang="en-US" sz="1800"/>
              <a:t>Superscalar pipelining and scheduling</a:t>
            </a:r>
          </a:p>
          <a:p>
            <a:pPr>
              <a:lnSpc>
                <a:spcPct val="90000"/>
              </a:lnSpc>
            </a:pPr>
            <a:r>
              <a:rPr lang="en-GB" altLang="en-US" sz="2000"/>
              <a:t>Pentium instructions long &amp; complex</a:t>
            </a:r>
          </a:p>
          <a:p>
            <a:pPr>
              <a:lnSpc>
                <a:spcPct val="90000"/>
              </a:lnSpc>
            </a:pPr>
            <a:r>
              <a:rPr lang="en-GB" altLang="en-US" sz="2000"/>
              <a:t>Performance improved by separating decoding from scheduling &amp; pipelining</a:t>
            </a:r>
          </a:p>
          <a:p>
            <a:pPr lvl="1">
              <a:lnSpc>
                <a:spcPct val="90000"/>
              </a:lnSpc>
            </a:pPr>
            <a:r>
              <a:rPr lang="en-GB" altLang="en-US" sz="1800"/>
              <a:t>(More later – ch14)</a:t>
            </a:r>
          </a:p>
          <a:p>
            <a:pPr>
              <a:lnSpc>
                <a:spcPct val="90000"/>
              </a:lnSpc>
            </a:pPr>
            <a:r>
              <a:rPr lang="en-GB" altLang="en-US" sz="2000"/>
              <a:t>Data cache is write back</a:t>
            </a:r>
          </a:p>
          <a:p>
            <a:pPr lvl="1">
              <a:lnSpc>
                <a:spcPct val="90000"/>
              </a:lnSpc>
            </a:pPr>
            <a:r>
              <a:rPr lang="en-GB" altLang="en-US" sz="1800"/>
              <a:t>Can be configured to write through</a:t>
            </a:r>
          </a:p>
          <a:p>
            <a:pPr>
              <a:lnSpc>
                <a:spcPct val="90000"/>
              </a:lnSpc>
            </a:pPr>
            <a:r>
              <a:rPr lang="en-GB" altLang="en-US" sz="2000"/>
              <a:t>L1 cache controlled by 2 bits in register</a:t>
            </a:r>
          </a:p>
          <a:p>
            <a:pPr lvl="1">
              <a:lnSpc>
                <a:spcPct val="90000"/>
              </a:lnSpc>
            </a:pPr>
            <a:r>
              <a:rPr lang="en-GB" altLang="en-US" sz="1800"/>
              <a:t>CD = cache disable</a:t>
            </a:r>
          </a:p>
          <a:p>
            <a:pPr lvl="1">
              <a:lnSpc>
                <a:spcPct val="90000"/>
              </a:lnSpc>
            </a:pPr>
            <a:r>
              <a:rPr lang="en-GB" altLang="en-US" sz="1800"/>
              <a:t>NW = not write through</a:t>
            </a:r>
          </a:p>
          <a:p>
            <a:pPr lvl="1">
              <a:lnSpc>
                <a:spcPct val="90000"/>
              </a:lnSpc>
            </a:pPr>
            <a:r>
              <a:rPr lang="en-GB" altLang="en-US" sz="1800"/>
              <a:t>2 instructions to invalidate (flush) cache and write back then invalidate</a:t>
            </a:r>
          </a:p>
          <a:p>
            <a:pPr>
              <a:lnSpc>
                <a:spcPct val="90000"/>
              </a:lnSpc>
            </a:pPr>
            <a:r>
              <a:rPr lang="en-GB" altLang="en-US" sz="2000"/>
              <a:t>L2 and L3 8-way set-associative </a:t>
            </a:r>
          </a:p>
          <a:p>
            <a:pPr lvl="1">
              <a:lnSpc>
                <a:spcPct val="90000"/>
              </a:lnSpc>
            </a:pPr>
            <a:r>
              <a:rPr lang="en-GB" altLang="en-US" sz="1800"/>
              <a:t>Line size 128 bytes</a:t>
            </a:r>
          </a:p>
        </p:txBody>
      </p:sp>
    </p:spTree>
    <p:extLst>
      <p:ext uri="{BB962C8B-B14F-4D97-AF65-F5344CB8AC3E}">
        <p14:creationId xmlns:p14="http://schemas.microsoft.com/office/powerpoint/2010/main" val="4038262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altLang="en-US"/>
              <a:t>ARM Cache Features</a:t>
            </a:r>
          </a:p>
        </p:txBody>
      </p:sp>
      <p:sp>
        <p:nvSpPr>
          <p:cNvPr id="180228" name="Rectangle 4"/>
          <p:cNvSpPr>
            <a:spLocks noChangeArrowheads="1"/>
          </p:cNvSpPr>
          <p:nvPr/>
        </p:nvSpPr>
        <p:spPr bwMode="auto">
          <a:xfrm>
            <a:off x="0" y="1463675"/>
            <a:ext cx="9144000" cy="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aphicFrame>
        <p:nvGraphicFramePr>
          <p:cNvPr id="180644" name="Group 420"/>
          <p:cNvGraphicFramePr>
            <a:graphicFrameLocks noGrp="1"/>
          </p:cNvGraphicFramePr>
          <p:nvPr/>
        </p:nvGraphicFramePr>
        <p:xfrm>
          <a:off x="0" y="1484313"/>
          <a:ext cx="8893175" cy="4989515"/>
        </p:xfrm>
        <a:graphic>
          <a:graphicData uri="http://schemas.openxmlformats.org/drawingml/2006/table">
            <a:tbl>
              <a:tblPr/>
              <a:tblGrid>
                <a:gridCol w="1687513">
                  <a:extLst>
                    <a:ext uri="{9D8B030D-6E8A-4147-A177-3AD203B41FA5}">
                      <a16:colId xmlns:a16="http://schemas.microsoft.com/office/drawing/2014/main" val="20000"/>
                    </a:ext>
                  </a:extLst>
                </a:gridCol>
                <a:gridCol w="871537">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230312">
                  <a:extLst>
                    <a:ext uri="{9D8B030D-6E8A-4147-A177-3AD203B41FA5}">
                      <a16:colId xmlns:a16="http://schemas.microsoft.com/office/drawing/2014/main" val="20003"/>
                    </a:ext>
                  </a:extLst>
                </a:gridCol>
                <a:gridCol w="1414463">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gridCol w="1230312">
                  <a:extLst>
                    <a:ext uri="{9D8B030D-6E8A-4147-A177-3AD203B41FA5}">
                      <a16:colId xmlns:a16="http://schemas.microsoft.com/office/drawing/2014/main" val="20006"/>
                    </a:ext>
                  </a:extLst>
                </a:gridCol>
              </a:tblGrid>
              <a:tr h="104298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Core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Cache Type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Cache Size (kB)</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Cache Line Size (words)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Associativity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Location</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Write Buffer Size (words)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5810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ARM720T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Unified</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4766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ARM920T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16/16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64-way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5810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ARM926EJ-S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4-128/4-128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4766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ARM1022E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16/16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64-way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58102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ARM1026EJ-S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4-128/4-128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57943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Intel StrongARM</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16/16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349250">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Intel Xscale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32/32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Logical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57943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ARM1136-JF-S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Split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4-64/4-64 D/I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4-way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Physical</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32</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03564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GB" altLang="en-US"/>
              <a:t>ARM Cache Organization</a:t>
            </a:r>
          </a:p>
        </p:txBody>
      </p:sp>
      <p:sp>
        <p:nvSpPr>
          <p:cNvPr id="211971" name="Rectangle 3"/>
          <p:cNvSpPr>
            <a:spLocks noGrp="1" noChangeArrowheads="1"/>
          </p:cNvSpPr>
          <p:nvPr>
            <p:ph type="body" idx="1"/>
          </p:nvPr>
        </p:nvSpPr>
        <p:spPr/>
        <p:txBody>
          <a:bodyPr/>
          <a:lstStyle/>
          <a:p>
            <a:r>
              <a:rPr lang="en-GB" altLang="en-US"/>
              <a:t>Small FIFO write buffer</a:t>
            </a:r>
          </a:p>
          <a:p>
            <a:pPr lvl="1"/>
            <a:r>
              <a:rPr lang="en-GB" altLang="en-US"/>
              <a:t>Enhances memory write performance</a:t>
            </a:r>
          </a:p>
          <a:p>
            <a:pPr lvl="1"/>
            <a:r>
              <a:rPr lang="en-GB" altLang="en-US"/>
              <a:t>Between cache and main memory</a:t>
            </a:r>
          </a:p>
          <a:p>
            <a:pPr lvl="1"/>
            <a:r>
              <a:rPr lang="en-GB" altLang="en-US"/>
              <a:t>Small c.f. cache</a:t>
            </a:r>
          </a:p>
          <a:p>
            <a:pPr lvl="1"/>
            <a:r>
              <a:rPr lang="en-GB" altLang="en-US"/>
              <a:t>Data put in write buffer at processor clock speed</a:t>
            </a:r>
          </a:p>
          <a:p>
            <a:pPr lvl="1"/>
            <a:r>
              <a:rPr lang="en-GB" altLang="en-US"/>
              <a:t>Processor continues execution</a:t>
            </a:r>
          </a:p>
          <a:p>
            <a:pPr lvl="1"/>
            <a:r>
              <a:rPr lang="en-GB" altLang="en-US"/>
              <a:t>External write in parallel until empty</a:t>
            </a:r>
          </a:p>
          <a:p>
            <a:pPr lvl="1"/>
            <a:r>
              <a:rPr lang="en-GB" altLang="en-US"/>
              <a:t>If buffer full, processor stalls</a:t>
            </a:r>
          </a:p>
          <a:p>
            <a:pPr lvl="1"/>
            <a:r>
              <a:rPr lang="en-GB" altLang="en-US"/>
              <a:t>Data in write buffer not available until written</a:t>
            </a:r>
          </a:p>
          <a:p>
            <a:pPr lvl="2"/>
            <a:r>
              <a:rPr lang="en-GB" altLang="en-US"/>
              <a:t>So keep buffer small</a:t>
            </a:r>
          </a:p>
        </p:txBody>
      </p:sp>
    </p:spTree>
    <p:extLst>
      <p:ext uri="{BB962C8B-B14F-4D97-AF65-F5344CB8AC3E}">
        <p14:creationId xmlns:p14="http://schemas.microsoft.com/office/powerpoint/2010/main" val="31763699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GB" altLang="en-US" sz="2400"/>
              <a:t>ARM Cache and Write Buffer Organization</a:t>
            </a:r>
          </a:p>
        </p:txBody>
      </p:sp>
      <p:pic>
        <p:nvPicPr>
          <p:cNvPr id="212996" name="Picture 4"/>
          <p:cNvPicPr>
            <a:picLocks noChangeAspect="1" noChangeArrowheads="1"/>
          </p:cNvPicPr>
          <p:nvPr/>
        </p:nvPicPr>
        <p:blipFill>
          <a:blip r:embed="rId2">
            <a:extLst>
              <a:ext uri="{28A0092B-C50C-407E-A947-70E740481C1C}">
                <a14:useLocalDpi xmlns:a14="http://schemas.microsoft.com/office/drawing/2010/main" val="0"/>
              </a:ext>
            </a:extLst>
          </a:blip>
          <a:srcRect b="32933"/>
          <a:stretch>
            <a:fillRect/>
          </a:stretch>
        </p:blipFill>
        <p:spPr bwMode="auto">
          <a:xfrm>
            <a:off x="107950" y="1989138"/>
            <a:ext cx="8885238"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0733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GB" altLang="en-US"/>
              <a:t>Internet Sources</a:t>
            </a:r>
          </a:p>
        </p:txBody>
      </p:sp>
      <p:sp>
        <p:nvSpPr>
          <p:cNvPr id="169987" name="Rectangle 3"/>
          <p:cNvSpPr>
            <a:spLocks noGrp="1" noChangeArrowheads="1"/>
          </p:cNvSpPr>
          <p:nvPr>
            <p:ph type="body" idx="1"/>
          </p:nvPr>
        </p:nvSpPr>
        <p:spPr/>
        <p:txBody>
          <a:bodyPr/>
          <a:lstStyle/>
          <a:p>
            <a:r>
              <a:rPr lang="en-GB" altLang="en-US"/>
              <a:t>Manufacturer sites</a:t>
            </a:r>
          </a:p>
          <a:p>
            <a:pPr lvl="1"/>
            <a:r>
              <a:rPr lang="en-GB" altLang="en-US"/>
              <a:t>Intel</a:t>
            </a:r>
          </a:p>
          <a:p>
            <a:pPr lvl="1"/>
            <a:r>
              <a:rPr lang="en-GB" altLang="en-US"/>
              <a:t>ARM</a:t>
            </a:r>
          </a:p>
          <a:p>
            <a:r>
              <a:rPr lang="en-GB" altLang="en-US"/>
              <a:t>Search on cache</a:t>
            </a:r>
          </a:p>
        </p:txBody>
      </p:sp>
    </p:spTree>
    <p:extLst>
      <p:ext uri="{BB962C8B-B14F-4D97-AF65-F5344CB8AC3E}">
        <p14:creationId xmlns:p14="http://schemas.microsoft.com/office/powerpoint/2010/main" val="13664946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Bộ nhớ trong</a:t>
            </a:r>
          </a:p>
        </p:txBody>
      </p:sp>
      <p:sp>
        <p:nvSpPr>
          <p:cNvPr id="3" name="Content Placeholder 2"/>
          <p:cNvSpPr>
            <a:spLocks noGrp="1"/>
          </p:cNvSpPr>
          <p:nvPr>
            <p:ph idx="1"/>
          </p:nvPr>
        </p:nvSpPr>
        <p:spPr/>
        <p:txBody>
          <a:bodyPr/>
          <a:lstStyle/>
          <a:p>
            <a:r>
              <a:rPr lang="en-US"/>
              <a:t>Phân loại</a:t>
            </a:r>
          </a:p>
          <a:p>
            <a:r>
              <a:rPr lang="en-US"/>
              <a:t>RAM (Random Access Memory)</a:t>
            </a:r>
          </a:p>
          <a:p>
            <a:r>
              <a:rPr lang="en-US"/>
              <a:t>ROM (Read Only Memory)</a:t>
            </a:r>
          </a:p>
        </p:txBody>
      </p:sp>
    </p:spTree>
    <p:extLst>
      <p:ext uri="{BB962C8B-B14F-4D97-AF65-F5344CB8AC3E}">
        <p14:creationId xmlns:p14="http://schemas.microsoft.com/office/powerpoint/2010/main" val="42734102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GB" altLang="en-US"/>
              <a:t>Phân loại</a:t>
            </a:r>
          </a:p>
        </p:txBody>
      </p:sp>
      <p:sp>
        <p:nvSpPr>
          <p:cNvPr id="161797" name="Rectangle 5"/>
          <p:cNvSpPr>
            <a:spLocks noChangeArrowheads="1"/>
          </p:cNvSpPr>
          <p:nvPr/>
        </p:nvSpPr>
        <p:spPr bwMode="auto">
          <a:xfrm>
            <a:off x="1531938" y="1373188"/>
            <a:ext cx="4557712" cy="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aphicFrame>
        <p:nvGraphicFramePr>
          <p:cNvPr id="161979" name="Group 187"/>
          <p:cNvGraphicFramePr>
            <a:graphicFrameLocks noGrp="1"/>
          </p:cNvGraphicFramePr>
          <p:nvPr>
            <p:extLst>
              <p:ext uri="{D42A27DB-BD31-4B8C-83A1-F6EECF244321}">
                <p14:modId xmlns:p14="http://schemas.microsoft.com/office/powerpoint/2010/main" val="1778079193"/>
              </p:ext>
            </p:extLst>
          </p:nvPr>
        </p:nvGraphicFramePr>
        <p:xfrm>
          <a:off x="144463" y="1196975"/>
          <a:ext cx="8820150" cy="5327652"/>
        </p:xfrm>
        <a:graphic>
          <a:graphicData uri="http://schemas.openxmlformats.org/drawingml/2006/table">
            <a:tbl>
              <a:tblPr/>
              <a:tblGrid>
                <a:gridCol w="1763712">
                  <a:extLst>
                    <a:ext uri="{9D8B030D-6E8A-4147-A177-3AD203B41FA5}">
                      <a16:colId xmlns:a16="http://schemas.microsoft.com/office/drawing/2014/main" val="20000"/>
                    </a:ext>
                  </a:extLst>
                </a:gridCol>
                <a:gridCol w="1763713">
                  <a:extLst>
                    <a:ext uri="{9D8B030D-6E8A-4147-A177-3AD203B41FA5}">
                      <a16:colId xmlns:a16="http://schemas.microsoft.com/office/drawing/2014/main" val="20001"/>
                    </a:ext>
                  </a:extLst>
                </a:gridCol>
                <a:gridCol w="1765300">
                  <a:extLst>
                    <a:ext uri="{9D8B030D-6E8A-4147-A177-3AD203B41FA5}">
                      <a16:colId xmlns:a16="http://schemas.microsoft.com/office/drawing/2014/main" val="20002"/>
                    </a:ext>
                  </a:extLst>
                </a:gridCol>
                <a:gridCol w="1763712">
                  <a:extLst>
                    <a:ext uri="{9D8B030D-6E8A-4147-A177-3AD203B41FA5}">
                      <a16:colId xmlns:a16="http://schemas.microsoft.com/office/drawing/2014/main" val="20003"/>
                    </a:ext>
                  </a:extLst>
                </a:gridCol>
                <a:gridCol w="1763713">
                  <a:extLst>
                    <a:ext uri="{9D8B030D-6E8A-4147-A177-3AD203B41FA5}">
                      <a16:colId xmlns:a16="http://schemas.microsoft.com/office/drawing/2014/main" val="20004"/>
                    </a:ext>
                  </a:extLst>
                </a:gridCol>
              </a:tblGrid>
              <a:tr h="59213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Kiểu bộ nhớ</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Loại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Khả năng xóa</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Cơ chế ghi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panose="02020603050405020304" pitchFamily="18" charset="0"/>
                          <a:cs typeface="Times New Roman" panose="02020603050405020304" pitchFamily="18" charset="0"/>
                        </a:rPr>
                        <a:t>Tính khả biến</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82867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Random-access </a:t>
                      </a:r>
                      <a:b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b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memory (RAM)</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Đọc-ghi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Bằng điện, mức byte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Bằng điện</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Khả biến</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82867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Read-only </a:t>
                      </a:r>
                      <a:b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b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memory (ROM)</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Chỉ đọc</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Không xóa được</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Mặt nạ</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rowSpan="5">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Không khả biến</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59213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Programmable </a:t>
                      </a:r>
                      <a:b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b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ROM (PROM)</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vMerge="1">
                  <a:txBody>
                    <a:bodyPr/>
                    <a:lstStyle/>
                    <a:p>
                      <a:endParaRPr lang="en-US"/>
                    </a:p>
                  </a:txBody>
                  <a:tcPr/>
                </a:tc>
                <a:tc rowSpan="4">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Bằng điện</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extLst>
                  <a:ext uri="{0D108BD9-81ED-4DB2-BD59-A6C34878D82A}">
                    <a16:rowId xmlns:a16="http://schemas.microsoft.com/office/drawing/2014/main" val="10003"/>
                  </a:ext>
                </a:extLst>
              </a:tr>
              <a:tr h="828675">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Erasable PROM </a:t>
                      </a:r>
                      <a:b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b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(EPROM)</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rowSpan="3">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Hầu như chỉ đọc</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Bằng tia cực tím, mức chip</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06521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Electrically Erasable PROM (EEPROM)</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Bằng điện, mức byte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592138">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Flash memory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cs typeface="Times New Roman" panose="02020603050405020304" pitchFamily="18" charset="0"/>
                        </a:rPr>
                        <a:t>Bằng điện, mức khối</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986442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r>
              <a:rPr lang="en-GB" altLang="en-US"/>
              <a:t>RAM</a:t>
            </a:r>
          </a:p>
        </p:txBody>
      </p:sp>
      <p:sp>
        <p:nvSpPr>
          <p:cNvPr id="20485" name="Rectangle 5"/>
          <p:cNvSpPr>
            <a:spLocks noGrp="1" noChangeArrowheads="1"/>
          </p:cNvSpPr>
          <p:nvPr>
            <p:ph type="body" idx="1"/>
          </p:nvPr>
        </p:nvSpPr>
        <p:spPr/>
        <p:txBody>
          <a:bodyPr/>
          <a:lstStyle/>
          <a:p>
            <a:r>
              <a:rPr lang="vi-VN" altLang="en-US"/>
              <a:t>Bộ</a:t>
            </a:r>
            <a:r>
              <a:rPr lang="en-US" altLang="en-US"/>
              <a:t> </a:t>
            </a:r>
            <a:r>
              <a:rPr lang="vi-VN" altLang="en-US"/>
              <a:t>nhớ đọc-ghi (Read/Write Memory)</a:t>
            </a:r>
          </a:p>
          <a:p>
            <a:r>
              <a:rPr lang="vi-VN" altLang="en-US"/>
              <a:t>Khả</a:t>
            </a:r>
            <a:r>
              <a:rPr lang="en-US" altLang="en-US"/>
              <a:t> </a:t>
            </a:r>
            <a:r>
              <a:rPr lang="vi-VN" altLang="en-US"/>
              <a:t>biến</a:t>
            </a:r>
          </a:p>
          <a:p>
            <a:r>
              <a:rPr lang="vi-VN" altLang="en-US"/>
              <a:t>Lưu trữ</a:t>
            </a:r>
            <a:r>
              <a:rPr lang="en-US" altLang="en-US"/>
              <a:t> </a:t>
            </a:r>
            <a:r>
              <a:rPr lang="vi-VN" altLang="en-US"/>
              <a:t>thông tin tạm thời</a:t>
            </a:r>
          </a:p>
          <a:p>
            <a:r>
              <a:rPr lang="vi-VN" altLang="en-US"/>
              <a:t>Có hai loại: SRAM và DRAM (Static and Dynamic</a:t>
            </a:r>
            <a:r>
              <a:rPr lang="en-US" altLang="en-US"/>
              <a:t>)</a:t>
            </a:r>
            <a:endParaRPr lang="en-GB" altLang="en-US"/>
          </a:p>
        </p:txBody>
      </p:sp>
    </p:spTree>
    <p:extLst>
      <p:ext uri="{BB962C8B-B14F-4D97-AF65-F5344CB8AC3E}">
        <p14:creationId xmlns:p14="http://schemas.microsoft.com/office/powerpoint/2010/main" val="4535756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en-GB" altLang="en-US"/>
              <a:t>Dynamic RAM</a:t>
            </a:r>
          </a:p>
        </p:txBody>
      </p:sp>
      <p:sp>
        <p:nvSpPr>
          <p:cNvPr id="21509" name="Rectangle 5"/>
          <p:cNvSpPr>
            <a:spLocks noGrp="1" noChangeArrowheads="1"/>
          </p:cNvSpPr>
          <p:nvPr>
            <p:ph type="body" idx="1"/>
          </p:nvPr>
        </p:nvSpPr>
        <p:spPr/>
        <p:txBody>
          <a:bodyPr/>
          <a:lstStyle/>
          <a:p>
            <a:r>
              <a:rPr lang="vi-VN" altLang="en-US"/>
              <a:t>Các bit được lưu trữ</a:t>
            </a:r>
            <a:r>
              <a:rPr lang="en-US" altLang="en-US"/>
              <a:t> </a:t>
            </a:r>
            <a:r>
              <a:rPr lang="vi-VN" altLang="en-US"/>
              <a:t>trên tụ điện </a:t>
            </a:r>
            <a:r>
              <a:rPr lang="en-US" altLang="en-US">
                <a:sym typeface="Wingdings" panose="05000000000000000000" pitchFamily="2" charset="2"/>
              </a:rPr>
              <a:t> </a:t>
            </a:r>
            <a:r>
              <a:rPr lang="en-US" altLang="en-US"/>
              <a:t>C</a:t>
            </a:r>
            <a:r>
              <a:rPr lang="vi-VN" altLang="en-US"/>
              <a:t>ần phải có mạch làm tươi </a:t>
            </a:r>
          </a:p>
          <a:p>
            <a:r>
              <a:rPr lang="vi-VN" altLang="en-US"/>
              <a:t>Cấu trúc đơn giản </a:t>
            </a:r>
          </a:p>
          <a:p>
            <a:r>
              <a:rPr lang="vi-VN" altLang="en-US"/>
              <a:t>Dung lượng lớn</a:t>
            </a:r>
          </a:p>
          <a:p>
            <a:r>
              <a:rPr lang="vi-VN" altLang="en-US"/>
              <a:t>Tốc độ</a:t>
            </a:r>
            <a:r>
              <a:rPr lang="en-US" altLang="en-US"/>
              <a:t> </a:t>
            </a:r>
            <a:r>
              <a:rPr lang="vi-VN" altLang="en-US"/>
              <a:t>chậm hơn </a:t>
            </a:r>
          </a:p>
          <a:p>
            <a:r>
              <a:rPr lang="vi-VN" altLang="en-US"/>
              <a:t>Rẻ</a:t>
            </a:r>
            <a:r>
              <a:rPr lang="en-US" altLang="en-US"/>
              <a:t> </a:t>
            </a:r>
            <a:r>
              <a:rPr lang="vi-VN" altLang="en-US"/>
              <a:t>tiền hơn</a:t>
            </a:r>
          </a:p>
          <a:p>
            <a:r>
              <a:rPr lang="vi-VN" altLang="en-US"/>
              <a:t>Dùng làm bộ</a:t>
            </a:r>
            <a:r>
              <a:rPr lang="en-US" altLang="en-US"/>
              <a:t> </a:t>
            </a:r>
            <a:r>
              <a:rPr lang="vi-VN" altLang="en-US"/>
              <a:t>nhớ</a:t>
            </a:r>
            <a:r>
              <a:rPr lang="en-US" altLang="en-US"/>
              <a:t> </a:t>
            </a:r>
            <a:r>
              <a:rPr lang="vi-VN" altLang="en-US"/>
              <a:t>chín</a:t>
            </a:r>
            <a:r>
              <a:rPr lang="en-US" altLang="en-US"/>
              <a:t>h</a:t>
            </a:r>
            <a:endParaRPr lang="en-GB" altLang="en-US"/>
          </a:p>
        </p:txBody>
      </p:sp>
    </p:spTree>
    <p:extLst>
      <p:ext uri="{BB962C8B-B14F-4D97-AF65-F5344CB8AC3E}">
        <p14:creationId xmlns:p14="http://schemas.microsoft.com/office/powerpoint/2010/main" val="23676890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a:t>Static RAM</a:t>
            </a:r>
          </a:p>
        </p:txBody>
      </p:sp>
      <p:sp>
        <p:nvSpPr>
          <p:cNvPr id="22531" name="Rectangle 3"/>
          <p:cNvSpPr>
            <a:spLocks noGrp="1" noChangeArrowheads="1"/>
          </p:cNvSpPr>
          <p:nvPr>
            <p:ph type="body" idx="1"/>
          </p:nvPr>
        </p:nvSpPr>
        <p:spPr/>
        <p:txBody>
          <a:bodyPr/>
          <a:lstStyle/>
          <a:p>
            <a:r>
              <a:rPr lang="vi-VN" altLang="en-US"/>
              <a:t>Các bit được lưu trữ</a:t>
            </a:r>
            <a:r>
              <a:rPr lang="en-US" altLang="en-US"/>
              <a:t> </a:t>
            </a:r>
            <a:r>
              <a:rPr lang="vi-VN" altLang="en-US"/>
              <a:t>bằng các Flip-Flop </a:t>
            </a:r>
          </a:p>
          <a:p>
            <a:r>
              <a:rPr lang="en-US" altLang="en-US"/>
              <a:t>T</a:t>
            </a:r>
            <a:r>
              <a:rPr lang="vi-VN" altLang="en-US"/>
              <a:t>hông tin ổn định</a:t>
            </a:r>
          </a:p>
          <a:p>
            <a:r>
              <a:rPr lang="vi-VN" altLang="en-US"/>
              <a:t>Cấu trúc phức tạp </a:t>
            </a:r>
          </a:p>
          <a:p>
            <a:r>
              <a:rPr lang="vi-VN" altLang="en-US"/>
              <a:t>Dung lượng chip nhỏ</a:t>
            </a:r>
          </a:p>
          <a:p>
            <a:r>
              <a:rPr lang="vi-VN" altLang="en-US"/>
              <a:t>Tốc độ</a:t>
            </a:r>
            <a:r>
              <a:rPr lang="en-US" altLang="en-US"/>
              <a:t> </a:t>
            </a:r>
            <a:r>
              <a:rPr lang="vi-VN" altLang="en-US"/>
              <a:t>nhanh</a:t>
            </a:r>
          </a:p>
          <a:p>
            <a:r>
              <a:rPr lang="vi-VN" altLang="en-US"/>
              <a:t>Đắt tiền </a:t>
            </a:r>
          </a:p>
          <a:p>
            <a:r>
              <a:rPr lang="vi-VN" altLang="en-US"/>
              <a:t>Dùng làm bộ</a:t>
            </a:r>
            <a:r>
              <a:rPr lang="en-US" altLang="en-US"/>
              <a:t> </a:t>
            </a:r>
            <a:r>
              <a:rPr lang="vi-VN" altLang="en-US"/>
              <a:t>nhớ</a:t>
            </a:r>
            <a:r>
              <a:rPr lang="en-US" altLang="en-US"/>
              <a:t> </a:t>
            </a:r>
            <a:r>
              <a:rPr lang="vi-VN" altLang="en-US"/>
              <a:t>cach</a:t>
            </a:r>
            <a:r>
              <a:rPr lang="en-US" altLang="en-US"/>
              <a:t>e</a:t>
            </a:r>
            <a:endParaRPr lang="en-GB" altLang="en-US"/>
          </a:p>
        </p:txBody>
      </p:sp>
    </p:spTree>
    <p:extLst>
      <p:ext uri="{BB962C8B-B14F-4D97-AF65-F5344CB8AC3E}">
        <p14:creationId xmlns:p14="http://schemas.microsoft.com/office/powerpoint/2010/main" val="400162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028"/>
          <p:cNvSpPr>
            <a:spLocks noGrp="1" noChangeArrowheads="1"/>
          </p:cNvSpPr>
          <p:nvPr>
            <p:ph type="title"/>
          </p:nvPr>
        </p:nvSpPr>
        <p:spPr/>
        <p:txBody>
          <a:bodyPr/>
          <a:lstStyle/>
          <a:p>
            <a:r>
              <a:rPr lang="en-GB" altLang="en-US"/>
              <a:t>Phương thức truy cập</a:t>
            </a:r>
          </a:p>
        </p:txBody>
      </p:sp>
      <p:sp>
        <p:nvSpPr>
          <p:cNvPr id="12293" name="Rectangle 1029"/>
          <p:cNvSpPr>
            <a:spLocks noGrp="1" noChangeArrowheads="1"/>
          </p:cNvSpPr>
          <p:nvPr>
            <p:ph type="body" idx="1"/>
          </p:nvPr>
        </p:nvSpPr>
        <p:spPr/>
        <p:txBody>
          <a:bodyPr/>
          <a:lstStyle/>
          <a:p>
            <a:r>
              <a:rPr lang="en-GB" altLang="en-US"/>
              <a:t>Ngẫu nhiên</a:t>
            </a:r>
          </a:p>
          <a:p>
            <a:pPr lvl="1"/>
            <a:r>
              <a:rPr lang="en-GB" altLang="en-US"/>
              <a:t>Các địa chỉ riêng xác định các vị trí chính xác</a:t>
            </a:r>
          </a:p>
          <a:p>
            <a:pPr lvl="1"/>
            <a:r>
              <a:rPr lang="en-GB" altLang="en-US"/>
              <a:t>Thời gian truy cập phụ thuộc vào vị trí hoặc truy cập trước</a:t>
            </a:r>
          </a:p>
          <a:p>
            <a:pPr lvl="1"/>
            <a:r>
              <a:rPr lang="en-GB" altLang="en-US"/>
              <a:t>VD: RAM</a:t>
            </a:r>
          </a:p>
          <a:p>
            <a:r>
              <a:rPr lang="en-GB" altLang="en-US"/>
              <a:t>Kết hợp</a:t>
            </a:r>
          </a:p>
          <a:p>
            <a:pPr lvl="1"/>
            <a:r>
              <a:rPr lang="en-GB" altLang="en-US"/>
              <a:t>Dữ liệu được định vị bằng cách so sánh nội dung với phần lưu trữ</a:t>
            </a:r>
          </a:p>
          <a:p>
            <a:pPr lvl="1"/>
            <a:r>
              <a:rPr lang="en-GB" altLang="en-US"/>
              <a:t>Thời gian truy cập phụ thuộc vào vị trí hoặc truy cập trước</a:t>
            </a:r>
          </a:p>
          <a:p>
            <a:pPr lvl="1"/>
            <a:r>
              <a:rPr lang="en-GB" altLang="en-US"/>
              <a:t>VD: cache</a:t>
            </a:r>
          </a:p>
        </p:txBody>
      </p:sp>
    </p:spTree>
    <p:extLst>
      <p:ext uri="{BB962C8B-B14F-4D97-AF65-F5344CB8AC3E}">
        <p14:creationId xmlns:p14="http://schemas.microsoft.com/office/powerpoint/2010/main" val="348415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fade">
                                      <p:cBhvr>
                                        <p:cTn id="7" dur="1000"/>
                                        <p:tgtEl>
                                          <p:spTgt spid="12293">
                                            <p:txEl>
                                              <p:pRg st="0" end="0"/>
                                            </p:txEl>
                                          </p:spTgt>
                                        </p:tgtEl>
                                      </p:cBhvr>
                                    </p:animEffect>
                                    <p:anim calcmode="lin" valueType="num">
                                      <p:cBhvr>
                                        <p:cTn id="8" dur="1000" fill="hold"/>
                                        <p:tgtEl>
                                          <p:spTgt spid="122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fade">
                                      <p:cBhvr>
                                        <p:cTn id="12" dur="1000"/>
                                        <p:tgtEl>
                                          <p:spTgt spid="12293">
                                            <p:txEl>
                                              <p:pRg st="1" end="1"/>
                                            </p:txEl>
                                          </p:spTgt>
                                        </p:tgtEl>
                                      </p:cBhvr>
                                    </p:animEffect>
                                    <p:anim calcmode="lin" valueType="num">
                                      <p:cBhvr>
                                        <p:cTn id="13" dur="1000" fill="hold"/>
                                        <p:tgtEl>
                                          <p:spTgt spid="1229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29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fade">
                                      <p:cBhvr>
                                        <p:cTn id="17" dur="1000"/>
                                        <p:tgtEl>
                                          <p:spTgt spid="12293">
                                            <p:txEl>
                                              <p:pRg st="2" end="2"/>
                                            </p:txEl>
                                          </p:spTgt>
                                        </p:tgtEl>
                                      </p:cBhvr>
                                    </p:animEffect>
                                    <p:anim calcmode="lin" valueType="num">
                                      <p:cBhvr>
                                        <p:cTn id="18" dur="1000" fill="hold"/>
                                        <p:tgtEl>
                                          <p:spTgt spid="1229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229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fade">
                                      <p:cBhvr>
                                        <p:cTn id="22" dur="1000"/>
                                        <p:tgtEl>
                                          <p:spTgt spid="12293">
                                            <p:txEl>
                                              <p:pRg st="3" end="3"/>
                                            </p:txEl>
                                          </p:spTgt>
                                        </p:tgtEl>
                                      </p:cBhvr>
                                    </p:animEffect>
                                    <p:anim calcmode="lin" valueType="num">
                                      <p:cBhvr>
                                        <p:cTn id="23" dur="1000" fill="hold"/>
                                        <p:tgtEl>
                                          <p:spTgt spid="1229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229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293">
                                            <p:txEl>
                                              <p:pRg st="4" end="4"/>
                                            </p:txEl>
                                          </p:spTgt>
                                        </p:tgtEl>
                                        <p:attrNameLst>
                                          <p:attrName>style.visibility</p:attrName>
                                        </p:attrNameLst>
                                      </p:cBhvr>
                                      <p:to>
                                        <p:strVal val="visible"/>
                                      </p:to>
                                    </p:set>
                                    <p:animEffect transition="in" filter="fade">
                                      <p:cBhvr>
                                        <p:cTn id="29" dur="1000"/>
                                        <p:tgtEl>
                                          <p:spTgt spid="12293">
                                            <p:txEl>
                                              <p:pRg st="4" end="4"/>
                                            </p:txEl>
                                          </p:spTgt>
                                        </p:tgtEl>
                                      </p:cBhvr>
                                    </p:animEffect>
                                    <p:anim calcmode="lin" valueType="num">
                                      <p:cBhvr>
                                        <p:cTn id="30" dur="1000" fill="hold"/>
                                        <p:tgtEl>
                                          <p:spTgt spid="1229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229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293">
                                            <p:txEl>
                                              <p:pRg st="5" end="5"/>
                                            </p:txEl>
                                          </p:spTgt>
                                        </p:tgtEl>
                                        <p:attrNameLst>
                                          <p:attrName>style.visibility</p:attrName>
                                        </p:attrNameLst>
                                      </p:cBhvr>
                                      <p:to>
                                        <p:strVal val="visible"/>
                                      </p:to>
                                    </p:set>
                                    <p:animEffect transition="in" filter="fade">
                                      <p:cBhvr>
                                        <p:cTn id="34" dur="1000"/>
                                        <p:tgtEl>
                                          <p:spTgt spid="12293">
                                            <p:txEl>
                                              <p:pRg st="5" end="5"/>
                                            </p:txEl>
                                          </p:spTgt>
                                        </p:tgtEl>
                                      </p:cBhvr>
                                    </p:animEffect>
                                    <p:anim calcmode="lin" valueType="num">
                                      <p:cBhvr>
                                        <p:cTn id="35" dur="1000" fill="hold"/>
                                        <p:tgtEl>
                                          <p:spTgt spid="1229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229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293">
                                            <p:txEl>
                                              <p:pRg st="6" end="6"/>
                                            </p:txEl>
                                          </p:spTgt>
                                        </p:tgtEl>
                                        <p:attrNameLst>
                                          <p:attrName>style.visibility</p:attrName>
                                        </p:attrNameLst>
                                      </p:cBhvr>
                                      <p:to>
                                        <p:strVal val="visible"/>
                                      </p:to>
                                    </p:set>
                                    <p:animEffect transition="in" filter="fade">
                                      <p:cBhvr>
                                        <p:cTn id="39" dur="1000"/>
                                        <p:tgtEl>
                                          <p:spTgt spid="12293">
                                            <p:txEl>
                                              <p:pRg st="6" end="6"/>
                                            </p:txEl>
                                          </p:spTgt>
                                        </p:tgtEl>
                                      </p:cBhvr>
                                    </p:animEffect>
                                    <p:anim calcmode="lin" valueType="num">
                                      <p:cBhvr>
                                        <p:cTn id="40" dur="1000" fill="hold"/>
                                        <p:tgtEl>
                                          <p:spTgt spid="1229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229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293">
                                            <p:txEl>
                                              <p:pRg st="7" end="7"/>
                                            </p:txEl>
                                          </p:spTgt>
                                        </p:tgtEl>
                                        <p:attrNameLst>
                                          <p:attrName>style.visibility</p:attrName>
                                        </p:attrNameLst>
                                      </p:cBhvr>
                                      <p:to>
                                        <p:strVal val="visible"/>
                                      </p:to>
                                    </p:set>
                                    <p:animEffect transition="in" filter="fade">
                                      <p:cBhvr>
                                        <p:cTn id="44" dur="1000"/>
                                        <p:tgtEl>
                                          <p:spTgt spid="12293">
                                            <p:txEl>
                                              <p:pRg st="7" end="7"/>
                                            </p:txEl>
                                          </p:spTgt>
                                        </p:tgtEl>
                                      </p:cBhvr>
                                    </p:animEffect>
                                    <p:anim calcmode="lin" valueType="num">
                                      <p:cBhvr>
                                        <p:cTn id="45" dur="1000" fill="hold"/>
                                        <p:tgtEl>
                                          <p:spTgt spid="1229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1229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Read Only Memory (ROM)</a:t>
            </a:r>
          </a:p>
        </p:txBody>
      </p:sp>
      <p:sp>
        <p:nvSpPr>
          <p:cNvPr id="67587" name="Rectangle 3"/>
          <p:cNvSpPr>
            <a:spLocks noGrp="1" noChangeArrowheads="1"/>
          </p:cNvSpPr>
          <p:nvPr>
            <p:ph type="body" idx="1"/>
          </p:nvPr>
        </p:nvSpPr>
        <p:spPr/>
        <p:txBody>
          <a:bodyPr/>
          <a:lstStyle/>
          <a:p>
            <a:r>
              <a:rPr lang="vi-VN" altLang="en-US"/>
              <a:t>Bộ</a:t>
            </a:r>
            <a:r>
              <a:rPr lang="en-US" altLang="en-US"/>
              <a:t> </a:t>
            </a:r>
            <a:r>
              <a:rPr lang="vi-VN" altLang="en-US"/>
              <a:t>nhớ</a:t>
            </a:r>
            <a:r>
              <a:rPr lang="en-US" altLang="en-US"/>
              <a:t> </a:t>
            </a:r>
            <a:r>
              <a:rPr lang="vi-VN" altLang="en-US"/>
              <a:t>không khả</a:t>
            </a:r>
            <a:r>
              <a:rPr lang="en-US" altLang="en-US"/>
              <a:t> </a:t>
            </a:r>
            <a:r>
              <a:rPr lang="vi-VN" altLang="en-US"/>
              <a:t>biến </a:t>
            </a:r>
          </a:p>
          <a:p>
            <a:r>
              <a:rPr lang="vi-VN" altLang="en-US"/>
              <a:t>Lưu trữ</a:t>
            </a:r>
            <a:r>
              <a:rPr lang="en-US" altLang="en-US"/>
              <a:t> </a:t>
            </a:r>
            <a:r>
              <a:rPr lang="vi-VN" altLang="en-US"/>
              <a:t>các thông tin sau:</a:t>
            </a:r>
          </a:p>
          <a:p>
            <a:pPr lvl="1"/>
            <a:r>
              <a:rPr lang="vi-VN" altLang="en-US"/>
              <a:t>Thư</a:t>
            </a:r>
            <a:r>
              <a:rPr lang="en-US" altLang="en-US"/>
              <a:t> </a:t>
            </a:r>
            <a:r>
              <a:rPr lang="vi-VN" altLang="en-US"/>
              <a:t>viện các chương trình con</a:t>
            </a:r>
          </a:p>
          <a:p>
            <a:pPr lvl="1"/>
            <a:r>
              <a:rPr lang="vi-VN" altLang="en-US"/>
              <a:t>Các chương trình điều khiển hệ</a:t>
            </a:r>
            <a:r>
              <a:rPr lang="en-US" altLang="en-US"/>
              <a:t> </a:t>
            </a:r>
            <a:r>
              <a:rPr lang="vi-VN" altLang="en-US"/>
              <a:t>thống (BIOS)</a:t>
            </a:r>
          </a:p>
          <a:p>
            <a:pPr lvl="1"/>
            <a:r>
              <a:rPr lang="vi-VN" altLang="en-US"/>
              <a:t>Các bảng chức năng</a:t>
            </a:r>
          </a:p>
          <a:p>
            <a:pPr lvl="1"/>
            <a:r>
              <a:rPr lang="vi-VN" altLang="en-US"/>
              <a:t>Vi chương trìn</a:t>
            </a:r>
            <a:r>
              <a:rPr lang="en-US" altLang="en-US"/>
              <a:t>h</a:t>
            </a:r>
          </a:p>
        </p:txBody>
      </p:sp>
    </p:spTree>
    <p:extLst>
      <p:ext uri="{BB962C8B-B14F-4D97-AF65-F5344CB8AC3E}">
        <p14:creationId xmlns:p14="http://schemas.microsoft.com/office/powerpoint/2010/main" val="31366344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n-US" altLang="en-US"/>
              <a:t>Các kiểu ROM</a:t>
            </a:r>
          </a:p>
        </p:txBody>
      </p:sp>
      <p:sp>
        <p:nvSpPr>
          <p:cNvPr id="68613" name="Rectangle 5"/>
          <p:cNvSpPr>
            <a:spLocks noGrp="1" noChangeArrowheads="1"/>
          </p:cNvSpPr>
          <p:nvPr>
            <p:ph type="body" idx="1"/>
          </p:nvPr>
        </p:nvSpPr>
        <p:spPr/>
        <p:txBody>
          <a:bodyPr/>
          <a:lstStyle/>
          <a:p>
            <a:r>
              <a:rPr lang="vi-VN" altLang="en-US" sz="2000"/>
              <a:t>ROM mặt nạ: </a:t>
            </a:r>
          </a:p>
          <a:p>
            <a:pPr lvl="1"/>
            <a:r>
              <a:rPr lang="en-US" altLang="en-US" sz="1800"/>
              <a:t>T</a:t>
            </a:r>
            <a:r>
              <a:rPr lang="vi-VN" altLang="en-US" sz="1800"/>
              <a:t>hông tin được ghi khi sản xuất </a:t>
            </a:r>
          </a:p>
          <a:p>
            <a:pPr lvl="1"/>
            <a:r>
              <a:rPr lang="en-US" altLang="en-US" sz="1800"/>
              <a:t>R</a:t>
            </a:r>
            <a:r>
              <a:rPr lang="vi-VN" altLang="en-US" sz="1800"/>
              <a:t>ất đắt</a:t>
            </a:r>
          </a:p>
          <a:p>
            <a:r>
              <a:rPr lang="vi-VN" altLang="en-US" sz="2000"/>
              <a:t>PROM (Programmable ROM)</a:t>
            </a:r>
          </a:p>
          <a:p>
            <a:pPr lvl="1"/>
            <a:r>
              <a:rPr lang="vi-VN" altLang="en-US" sz="1800"/>
              <a:t>Cần thiết bị chuyên dụng để</a:t>
            </a:r>
            <a:r>
              <a:rPr lang="en-US" altLang="en-US" sz="1800"/>
              <a:t> </a:t>
            </a:r>
            <a:r>
              <a:rPr lang="vi-VN" altLang="en-US" sz="1800"/>
              <a:t>ghi bằng chương trình </a:t>
            </a:r>
            <a:r>
              <a:rPr lang="en-US" altLang="en-US" sz="1800">
                <a:sym typeface="Wingdings" panose="05000000000000000000" pitchFamily="2" charset="2"/>
              </a:rPr>
              <a:t> </a:t>
            </a:r>
            <a:r>
              <a:rPr lang="vi-VN" altLang="en-US" sz="1800"/>
              <a:t>chỉ</a:t>
            </a:r>
            <a:r>
              <a:rPr lang="en-US" altLang="en-US" sz="1800"/>
              <a:t> </a:t>
            </a:r>
            <a:r>
              <a:rPr lang="vi-VN" altLang="en-US" sz="1800"/>
              <a:t>ghi được một lần</a:t>
            </a:r>
          </a:p>
          <a:p>
            <a:r>
              <a:rPr lang="vi-VN" altLang="en-US" sz="2000"/>
              <a:t>EPROM (Erasable PROM)</a:t>
            </a:r>
          </a:p>
          <a:p>
            <a:pPr lvl="1"/>
            <a:r>
              <a:rPr lang="vi-VN" altLang="en-US" sz="1800"/>
              <a:t>Cần thiết bị chuyên dụng để</a:t>
            </a:r>
            <a:r>
              <a:rPr lang="en-US" altLang="en-US" sz="1800"/>
              <a:t> </a:t>
            </a:r>
            <a:r>
              <a:rPr lang="vi-VN" altLang="en-US" sz="1800"/>
              <a:t>ghi bằng chương trình </a:t>
            </a:r>
            <a:r>
              <a:rPr lang="en-US" altLang="en-US" sz="1800">
                <a:sym typeface="Wingdings" panose="05000000000000000000" pitchFamily="2" charset="2"/>
              </a:rPr>
              <a:t> </a:t>
            </a:r>
            <a:r>
              <a:rPr lang="vi-VN" altLang="en-US" sz="1800"/>
              <a:t>ghi được nhiều lần</a:t>
            </a:r>
          </a:p>
          <a:p>
            <a:pPr lvl="1"/>
            <a:r>
              <a:rPr lang="vi-VN" altLang="en-US" sz="1800"/>
              <a:t>Trước khi ghi lại, xóa bằng tia cực tí</a:t>
            </a:r>
            <a:r>
              <a:rPr lang="en-US" altLang="en-US" sz="1800"/>
              <a:t>m</a:t>
            </a:r>
          </a:p>
          <a:p>
            <a:r>
              <a:rPr lang="en-US" altLang="en-US" sz="2000"/>
              <a:t>EEPROM (Electrically Erasable PROM)</a:t>
            </a:r>
          </a:p>
          <a:p>
            <a:pPr lvl="1"/>
            <a:r>
              <a:rPr lang="en-US" altLang="en-US" sz="1800"/>
              <a:t>Có thể ghi theo từng byte</a:t>
            </a:r>
          </a:p>
          <a:p>
            <a:pPr lvl="1"/>
            <a:r>
              <a:rPr lang="en-US" altLang="en-US" sz="1800"/>
              <a:t>Xóa bằng điện</a:t>
            </a:r>
          </a:p>
          <a:p>
            <a:r>
              <a:rPr lang="en-US" altLang="en-US" sz="2000"/>
              <a:t>Flash memory (Bộ nhớ cực nhanh)</a:t>
            </a:r>
          </a:p>
          <a:p>
            <a:pPr lvl="1"/>
            <a:r>
              <a:rPr lang="en-US" altLang="en-US" sz="1800"/>
              <a:t>Ghi theo khối</a:t>
            </a:r>
          </a:p>
          <a:p>
            <a:pPr lvl="1"/>
            <a:r>
              <a:rPr lang="en-US" altLang="en-US" sz="1800"/>
              <a:t>Xóa bằng điện</a:t>
            </a:r>
          </a:p>
        </p:txBody>
      </p:sp>
    </p:spTree>
    <p:extLst>
      <p:ext uri="{BB962C8B-B14F-4D97-AF65-F5344CB8AC3E}">
        <p14:creationId xmlns:p14="http://schemas.microsoft.com/office/powerpoint/2010/main" val="7551542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Bộ nhớ ngoài</a:t>
            </a:r>
          </a:p>
        </p:txBody>
      </p:sp>
      <p:sp>
        <p:nvSpPr>
          <p:cNvPr id="3" name="Content Placeholder 2"/>
          <p:cNvSpPr>
            <a:spLocks noGrp="1"/>
          </p:cNvSpPr>
          <p:nvPr>
            <p:ph idx="1"/>
          </p:nvPr>
        </p:nvSpPr>
        <p:spPr/>
        <p:txBody>
          <a:bodyPr/>
          <a:lstStyle/>
          <a:p>
            <a:r>
              <a:rPr lang="en-US"/>
              <a:t>Băng từ</a:t>
            </a:r>
          </a:p>
          <a:p>
            <a:r>
              <a:rPr lang="en-US"/>
              <a:t>Đĩa từ</a:t>
            </a:r>
          </a:p>
          <a:p>
            <a:r>
              <a:rPr lang="en-US"/>
              <a:t>Đĩa quang</a:t>
            </a:r>
          </a:p>
          <a:p>
            <a:r>
              <a:rPr lang="en-US"/>
              <a:t>Flash Disk</a:t>
            </a:r>
          </a:p>
        </p:txBody>
      </p:sp>
    </p:spTree>
    <p:extLst>
      <p:ext uri="{BB962C8B-B14F-4D97-AF65-F5344CB8AC3E}">
        <p14:creationId xmlns:p14="http://schemas.microsoft.com/office/powerpoint/2010/main" val="2378309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Đĩa từ</a:t>
            </a:r>
          </a:p>
        </p:txBody>
      </p:sp>
      <p:sp>
        <p:nvSpPr>
          <p:cNvPr id="5" name="Content Placeholder 4"/>
          <p:cNvSpPr>
            <a:spLocks noGrp="1"/>
          </p:cNvSpPr>
          <p:nvPr>
            <p:ph idx="1"/>
          </p:nvPr>
        </p:nvSpPr>
        <p:spPr/>
        <p:txBody>
          <a:bodyPr/>
          <a:lstStyle/>
          <a:p>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7820" t="9837" r="10632" b="35889"/>
          <a:stretch>
            <a:fillRect/>
          </a:stretch>
        </p:blipFill>
        <p:spPr bwMode="auto">
          <a:xfrm>
            <a:off x="1066800" y="1066800"/>
            <a:ext cx="6629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7843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đặc tính đĩa từ</a:t>
            </a:r>
          </a:p>
        </p:txBody>
      </p:sp>
      <p:sp>
        <p:nvSpPr>
          <p:cNvPr id="3" name="Content Placeholder 2"/>
          <p:cNvSpPr>
            <a:spLocks noGrp="1"/>
          </p:cNvSpPr>
          <p:nvPr>
            <p:ph idx="1"/>
          </p:nvPr>
        </p:nvSpPr>
        <p:spPr/>
        <p:txBody>
          <a:bodyPr/>
          <a:lstStyle/>
          <a:p>
            <a:r>
              <a:rPr lang="vi-VN"/>
              <a:t>Đầu từ</a:t>
            </a:r>
            <a:r>
              <a:rPr lang="en-US"/>
              <a:t> </a:t>
            </a:r>
            <a:r>
              <a:rPr lang="vi-VN"/>
              <a:t>cố định hay đầu từ</a:t>
            </a:r>
            <a:r>
              <a:rPr lang="en-US"/>
              <a:t> </a:t>
            </a:r>
            <a:r>
              <a:rPr lang="vi-VN"/>
              <a:t>di động</a:t>
            </a:r>
          </a:p>
          <a:p>
            <a:r>
              <a:rPr lang="vi-VN"/>
              <a:t>Đĩa cố định hay thay đổi</a:t>
            </a:r>
          </a:p>
          <a:p>
            <a:r>
              <a:rPr lang="vi-VN"/>
              <a:t>Một mặt hay hai mặt</a:t>
            </a:r>
          </a:p>
          <a:p>
            <a:r>
              <a:rPr lang="vi-VN"/>
              <a:t>Một đĩa hay nhiều đĩa</a:t>
            </a:r>
          </a:p>
          <a:p>
            <a:r>
              <a:rPr lang="vi-VN"/>
              <a:t>Cơ</a:t>
            </a:r>
            <a:r>
              <a:rPr lang="en-US"/>
              <a:t> </a:t>
            </a:r>
            <a:r>
              <a:rPr lang="vi-VN"/>
              <a:t>chế đầu từ</a:t>
            </a:r>
          </a:p>
          <a:p>
            <a:pPr lvl="1"/>
            <a:r>
              <a:rPr lang="vi-VN"/>
              <a:t>Tiếp xúc (đĩa mềm)</a:t>
            </a:r>
          </a:p>
          <a:p>
            <a:pPr lvl="1"/>
            <a:r>
              <a:rPr lang="vi-VN"/>
              <a:t>Không tiếp xú</a:t>
            </a:r>
            <a:r>
              <a:rPr lang="en-US"/>
              <a:t>c</a:t>
            </a:r>
          </a:p>
        </p:txBody>
      </p:sp>
    </p:spTree>
    <p:extLst>
      <p:ext uri="{BB962C8B-B14F-4D97-AF65-F5344CB8AC3E}">
        <p14:creationId xmlns:p14="http://schemas.microsoft.com/office/powerpoint/2010/main" val="26785390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Nhiều đĩa</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8541" t="9837" r="18512" b="29376"/>
          <a:stretch>
            <a:fillRect/>
          </a:stretch>
        </p:blipFill>
        <p:spPr bwMode="auto">
          <a:xfrm>
            <a:off x="2267744" y="1035786"/>
            <a:ext cx="4654758" cy="582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6228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Tracks và Cylinders</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7211" t="27205" r="27182" b="27205"/>
          <a:stretch>
            <a:fillRect/>
          </a:stretch>
        </p:blipFill>
        <p:spPr bwMode="auto">
          <a:xfrm>
            <a:off x="2411760" y="1122069"/>
            <a:ext cx="4392488" cy="568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15403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Đĩa mềm</a:t>
            </a:r>
          </a:p>
        </p:txBody>
      </p:sp>
      <p:sp>
        <p:nvSpPr>
          <p:cNvPr id="3" name="Content Placeholder 2"/>
          <p:cNvSpPr>
            <a:spLocks noGrp="1"/>
          </p:cNvSpPr>
          <p:nvPr>
            <p:ph idx="1"/>
          </p:nvPr>
        </p:nvSpPr>
        <p:spPr/>
        <p:txBody>
          <a:bodyPr/>
          <a:lstStyle/>
          <a:p>
            <a:r>
              <a:rPr lang="vi-VN"/>
              <a:t>8”, 5.25”, 3.5”</a:t>
            </a:r>
          </a:p>
          <a:p>
            <a:r>
              <a:rPr lang="vi-VN"/>
              <a:t>Dung lượng nhỏ: chỉ tới 1.44Mbyte</a:t>
            </a:r>
          </a:p>
          <a:p>
            <a:r>
              <a:rPr lang="vi-VN"/>
              <a:t>Tốc độ</a:t>
            </a:r>
            <a:r>
              <a:rPr lang="en-US"/>
              <a:t> </a:t>
            </a:r>
            <a:r>
              <a:rPr lang="vi-VN"/>
              <a:t>chậm</a:t>
            </a:r>
          </a:p>
          <a:p>
            <a:r>
              <a:rPr lang="vi-VN"/>
              <a:t>Thông dụng</a:t>
            </a:r>
          </a:p>
          <a:p>
            <a:r>
              <a:rPr lang="vi-VN"/>
              <a:t>Rẻ</a:t>
            </a:r>
            <a:r>
              <a:rPr lang="en-US"/>
              <a:t> </a:t>
            </a:r>
            <a:r>
              <a:rPr lang="vi-VN"/>
              <a:t>tiền</a:t>
            </a:r>
          </a:p>
        </p:txBody>
      </p:sp>
      <p:pic>
        <p:nvPicPr>
          <p:cNvPr id="5" name="Picture 4">
            <a:extLst>
              <a:ext uri="{FF2B5EF4-FFF2-40B4-BE49-F238E27FC236}">
                <a16:creationId xmlns:a16="http://schemas.microsoft.com/office/drawing/2014/main" id="{56298899-C589-43CC-9FBA-BC681B60C0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3159" y="3284984"/>
            <a:ext cx="6671329" cy="3384376"/>
          </a:xfrm>
          <a:prstGeom prst="rect">
            <a:avLst/>
          </a:prstGeom>
        </p:spPr>
      </p:pic>
    </p:spTree>
    <p:extLst>
      <p:ext uri="{BB962C8B-B14F-4D97-AF65-F5344CB8AC3E}">
        <p14:creationId xmlns:p14="http://schemas.microsoft.com/office/powerpoint/2010/main" val="21754418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Đĩa cứng</a:t>
            </a:r>
          </a:p>
        </p:txBody>
      </p:sp>
      <p:sp>
        <p:nvSpPr>
          <p:cNvPr id="3" name="Content Placeholder 2"/>
          <p:cNvSpPr>
            <a:spLocks noGrp="1"/>
          </p:cNvSpPr>
          <p:nvPr>
            <p:ph idx="1"/>
          </p:nvPr>
        </p:nvSpPr>
        <p:spPr/>
        <p:txBody>
          <a:bodyPr/>
          <a:lstStyle/>
          <a:p>
            <a:r>
              <a:rPr lang="vi-VN"/>
              <a:t>Một hoặc nhiều đĩa</a:t>
            </a:r>
          </a:p>
          <a:p>
            <a:r>
              <a:rPr lang="vi-VN"/>
              <a:t>Thông dụng</a:t>
            </a:r>
          </a:p>
          <a:p>
            <a:r>
              <a:rPr lang="vi-VN"/>
              <a:t>Dung lượng tăng lên rất nhanh</a:t>
            </a:r>
          </a:p>
          <a:p>
            <a:pPr lvl="1"/>
            <a:r>
              <a:rPr lang="vi-VN"/>
              <a:t>1993: 200MB</a:t>
            </a:r>
          </a:p>
          <a:p>
            <a:pPr lvl="1"/>
            <a:r>
              <a:rPr lang="vi-VN"/>
              <a:t>2004: 30GB, 40GB</a:t>
            </a:r>
          </a:p>
          <a:p>
            <a:r>
              <a:rPr lang="vi-VN"/>
              <a:t>Tốc độ đọc/ghi nhanh</a:t>
            </a:r>
          </a:p>
          <a:p>
            <a:r>
              <a:rPr lang="vi-VN"/>
              <a:t>Rẻ</a:t>
            </a:r>
            <a:r>
              <a:rPr lang="en-US"/>
              <a:t> </a:t>
            </a:r>
            <a:r>
              <a:rPr lang="vi-VN"/>
              <a:t>tiề</a:t>
            </a:r>
            <a:r>
              <a:rPr lang="en-US"/>
              <a:t>n</a:t>
            </a:r>
          </a:p>
        </p:txBody>
      </p:sp>
      <p:pic>
        <p:nvPicPr>
          <p:cNvPr id="5" name="Picture 4" descr="A close up of electronics&#10;&#10;Description automatically generated">
            <a:extLst>
              <a:ext uri="{FF2B5EF4-FFF2-40B4-BE49-F238E27FC236}">
                <a16:creationId xmlns:a16="http://schemas.microsoft.com/office/drawing/2014/main" id="{219C096A-A59A-4BC1-9BBF-36E7AF4FA5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3087745"/>
            <a:ext cx="4680520" cy="3581615"/>
          </a:xfrm>
          <a:prstGeom prst="rect">
            <a:avLst/>
          </a:prstGeom>
        </p:spPr>
      </p:pic>
    </p:spTree>
    <p:extLst>
      <p:ext uri="{BB962C8B-B14F-4D97-AF65-F5344CB8AC3E}">
        <p14:creationId xmlns:p14="http://schemas.microsoft.com/office/powerpoint/2010/main" val="1525441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RAID</a:t>
            </a:r>
          </a:p>
        </p:txBody>
      </p:sp>
      <p:sp>
        <p:nvSpPr>
          <p:cNvPr id="3" name="Content Placeholder 2"/>
          <p:cNvSpPr>
            <a:spLocks noGrp="1"/>
          </p:cNvSpPr>
          <p:nvPr>
            <p:ph idx="1"/>
          </p:nvPr>
        </p:nvSpPr>
        <p:spPr/>
        <p:txBody>
          <a:bodyPr/>
          <a:lstStyle/>
          <a:p>
            <a:r>
              <a:rPr lang="en-US"/>
              <a:t>Redundant Array of Inexpensive Disks</a:t>
            </a:r>
          </a:p>
          <a:p>
            <a:r>
              <a:rPr lang="en-US"/>
              <a:t>Redundant Array of Independent Disks </a:t>
            </a:r>
          </a:p>
          <a:p>
            <a:r>
              <a:rPr lang="en-US"/>
              <a:t>Hệ thống nhớ dung lượng lớn</a:t>
            </a:r>
          </a:p>
        </p:txBody>
      </p:sp>
      <p:pic>
        <p:nvPicPr>
          <p:cNvPr id="7" name="Picture 6" descr="A close up of a computer&#10;&#10;Description automatically generated">
            <a:extLst>
              <a:ext uri="{FF2B5EF4-FFF2-40B4-BE49-F238E27FC236}">
                <a16:creationId xmlns:a16="http://schemas.microsoft.com/office/drawing/2014/main" id="{5280D17A-1DDA-413B-BA1B-AF5937DA6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300" y="2924944"/>
            <a:ext cx="5575300" cy="3416300"/>
          </a:xfrm>
          <a:prstGeom prst="rect">
            <a:avLst/>
          </a:prstGeom>
        </p:spPr>
      </p:pic>
    </p:spTree>
    <p:extLst>
      <p:ext uri="{BB962C8B-B14F-4D97-AF65-F5344CB8AC3E}">
        <p14:creationId xmlns:p14="http://schemas.microsoft.com/office/powerpoint/2010/main" val="392513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Phân cấp bộ nhớ</a:t>
            </a:r>
          </a:p>
        </p:txBody>
      </p:sp>
      <p:sp>
        <p:nvSpPr>
          <p:cNvPr id="5123" name="Rectangle 3"/>
          <p:cNvSpPr>
            <a:spLocks noGrp="1" noChangeArrowheads="1"/>
          </p:cNvSpPr>
          <p:nvPr>
            <p:ph type="body" idx="1"/>
          </p:nvPr>
        </p:nvSpPr>
        <p:spPr/>
        <p:txBody>
          <a:bodyPr/>
          <a:lstStyle/>
          <a:p>
            <a:r>
              <a:rPr lang="en-GB" altLang="en-US"/>
              <a:t>Thanh ghi</a:t>
            </a:r>
          </a:p>
          <a:p>
            <a:pPr lvl="1"/>
            <a:r>
              <a:rPr lang="en-GB" altLang="en-US"/>
              <a:t>Trong CPU</a:t>
            </a:r>
          </a:p>
          <a:p>
            <a:r>
              <a:rPr lang="en-GB" altLang="en-US"/>
              <a:t>Bộ nhớ trong hoặc bộ nhớ chính</a:t>
            </a:r>
          </a:p>
          <a:p>
            <a:pPr lvl="1"/>
            <a:r>
              <a:rPr lang="en-GB" altLang="en-US"/>
              <a:t>Có thể gồm một hoặc nhiều mức đệm</a:t>
            </a:r>
          </a:p>
          <a:p>
            <a:pPr lvl="1"/>
            <a:r>
              <a:rPr lang="en-GB" altLang="en-US"/>
              <a:t>“RAM”</a:t>
            </a:r>
          </a:p>
          <a:p>
            <a:r>
              <a:rPr lang="en-GB" altLang="en-US"/>
              <a:t>Bộ nhớ ngoài</a:t>
            </a:r>
          </a:p>
          <a:p>
            <a:pPr lvl="1"/>
            <a:r>
              <a:rPr lang="en-GB" altLang="en-US"/>
              <a:t>Backing store</a:t>
            </a:r>
          </a:p>
        </p:txBody>
      </p:sp>
    </p:spTree>
    <p:extLst>
      <p:ext uri="{BB962C8B-B14F-4D97-AF65-F5344CB8AC3E}">
        <p14:creationId xmlns:p14="http://schemas.microsoft.com/office/powerpoint/2010/main" val="1765951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điểm của RAID</a:t>
            </a:r>
          </a:p>
        </p:txBody>
      </p:sp>
      <p:sp>
        <p:nvSpPr>
          <p:cNvPr id="3" name="Content Placeholder 2"/>
          <p:cNvSpPr>
            <a:spLocks noGrp="1"/>
          </p:cNvSpPr>
          <p:nvPr>
            <p:ph idx="1"/>
          </p:nvPr>
        </p:nvSpPr>
        <p:spPr/>
        <p:txBody>
          <a:bodyPr/>
          <a:lstStyle/>
          <a:p>
            <a:r>
              <a:rPr lang="vi-VN"/>
              <a:t>Tập các đĩa cứng vật lý được OS coi như</a:t>
            </a:r>
            <a:r>
              <a:rPr lang="en-US"/>
              <a:t> </a:t>
            </a:r>
            <a:r>
              <a:rPr lang="vi-VN"/>
              <a:t>một ổ</a:t>
            </a:r>
            <a:r>
              <a:rPr lang="en-US"/>
              <a:t> </a:t>
            </a:r>
            <a:r>
              <a:rPr lang="vi-VN"/>
              <a:t>logic duy nhất </a:t>
            </a:r>
            <a:r>
              <a:rPr lang="en-US">
                <a:sym typeface="Wingdings" panose="05000000000000000000" pitchFamily="2" charset="2"/>
              </a:rPr>
              <a:t> </a:t>
            </a:r>
            <a:r>
              <a:rPr lang="vi-VN"/>
              <a:t>dung lượng lớn</a:t>
            </a:r>
          </a:p>
          <a:p>
            <a:r>
              <a:rPr lang="vi-VN"/>
              <a:t>Dữ</a:t>
            </a:r>
            <a:r>
              <a:rPr lang="en-US"/>
              <a:t> </a:t>
            </a:r>
            <a:r>
              <a:rPr lang="vi-VN"/>
              <a:t>liệu được lưu trữ</a:t>
            </a:r>
            <a:r>
              <a:rPr lang="en-US"/>
              <a:t> </a:t>
            </a:r>
            <a:r>
              <a:rPr lang="vi-VN"/>
              <a:t>phân tán trên các ổ</a:t>
            </a:r>
            <a:r>
              <a:rPr lang="en-US"/>
              <a:t> </a:t>
            </a:r>
            <a:r>
              <a:rPr lang="vi-VN"/>
              <a:t>đĩa vật lý </a:t>
            </a:r>
            <a:r>
              <a:rPr lang="en-US">
                <a:sym typeface="Wingdings" panose="05000000000000000000" pitchFamily="2" charset="2"/>
              </a:rPr>
              <a:t> </a:t>
            </a:r>
            <a:r>
              <a:rPr lang="vi-VN"/>
              <a:t>truy cập song song (nhanh)</a:t>
            </a:r>
          </a:p>
          <a:p>
            <a:r>
              <a:rPr lang="vi-VN"/>
              <a:t>Có thể</a:t>
            </a:r>
            <a:r>
              <a:rPr lang="en-US"/>
              <a:t> </a:t>
            </a:r>
            <a:r>
              <a:rPr lang="vi-VN"/>
              <a:t>sử</a:t>
            </a:r>
            <a:r>
              <a:rPr lang="en-US"/>
              <a:t> </a:t>
            </a:r>
            <a:r>
              <a:rPr lang="vi-VN"/>
              <a:t>dụng dung lượng dư</a:t>
            </a:r>
            <a:r>
              <a:rPr lang="en-US"/>
              <a:t> </a:t>
            </a:r>
            <a:r>
              <a:rPr lang="vi-VN"/>
              <a:t>thừa để</a:t>
            </a:r>
            <a:r>
              <a:rPr lang="en-US"/>
              <a:t> </a:t>
            </a:r>
            <a:r>
              <a:rPr lang="vi-VN"/>
              <a:t>lưu trữ</a:t>
            </a:r>
            <a:r>
              <a:rPr lang="en-US"/>
              <a:t> </a:t>
            </a:r>
            <a:r>
              <a:rPr lang="vi-VN"/>
              <a:t>các thông tin kiểm tra chẵn lẻ, cho phép khôi phục lại thông tin trong trường hợp đĩa bị hỏng </a:t>
            </a:r>
            <a:r>
              <a:rPr lang="en-US">
                <a:sym typeface="Wingdings" panose="05000000000000000000" pitchFamily="2" charset="2"/>
              </a:rPr>
              <a:t> </a:t>
            </a:r>
            <a:r>
              <a:rPr lang="vi-VN"/>
              <a:t>an toàn thông tin</a:t>
            </a:r>
          </a:p>
          <a:p>
            <a:r>
              <a:rPr lang="vi-VN"/>
              <a:t>7 loại phổ</a:t>
            </a:r>
            <a:r>
              <a:rPr lang="en-US"/>
              <a:t> </a:t>
            </a:r>
            <a:r>
              <a:rPr lang="vi-VN"/>
              <a:t>biến (RAID 0 – 6</a:t>
            </a:r>
            <a:r>
              <a:rPr lang="en-US"/>
              <a:t>)</a:t>
            </a:r>
          </a:p>
        </p:txBody>
      </p:sp>
    </p:spTree>
    <p:extLst>
      <p:ext uri="{BB962C8B-B14F-4D97-AF65-F5344CB8AC3E}">
        <p14:creationId xmlns:p14="http://schemas.microsoft.com/office/powerpoint/2010/main" val="5062582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RAID 0, 1, 2</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5624" r="8820" b="11423"/>
          <a:stretch>
            <a:fillRect/>
          </a:stretch>
        </p:blipFill>
        <p:spPr bwMode="auto">
          <a:xfrm>
            <a:off x="717595" y="1196752"/>
            <a:ext cx="7688909"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705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RAID 3 &amp; 4</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210" t="3935" r="25615" b="54071"/>
          <a:stretch>
            <a:fillRect/>
          </a:stretch>
        </p:blipFill>
        <p:spPr bwMode="auto">
          <a:xfrm>
            <a:off x="1071633" y="1196752"/>
            <a:ext cx="688493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9103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altLang="en-US"/>
              <a:t>RAID 5 &amp; 6</a:t>
            </a:r>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t="46744" r="13509" b="7191"/>
          <a:stretch>
            <a:fillRect/>
          </a:stretch>
        </p:blipFill>
        <p:spPr bwMode="auto">
          <a:xfrm>
            <a:off x="609600" y="1239838"/>
            <a:ext cx="7543800" cy="519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4275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Ánh xạ dữ liệu của RAID 0</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6512" t="6503" r="18588" b="18600"/>
          <a:stretch>
            <a:fillRect/>
          </a:stretch>
        </p:blipFill>
        <p:spPr bwMode="auto">
          <a:xfrm>
            <a:off x="971600" y="1126236"/>
            <a:ext cx="7273318" cy="5615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0567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Đĩa quang</a:t>
            </a:r>
          </a:p>
        </p:txBody>
      </p:sp>
      <p:sp>
        <p:nvSpPr>
          <p:cNvPr id="3" name="Content Placeholder 2"/>
          <p:cNvSpPr>
            <a:spLocks noGrp="1"/>
          </p:cNvSpPr>
          <p:nvPr>
            <p:ph idx="1"/>
          </p:nvPr>
        </p:nvSpPr>
        <p:spPr/>
        <p:txBody>
          <a:bodyPr/>
          <a:lstStyle/>
          <a:p>
            <a:r>
              <a:rPr lang="vi-VN"/>
              <a:t>CD-ROM (Compact Disk ROM)</a:t>
            </a:r>
          </a:p>
          <a:p>
            <a:r>
              <a:rPr lang="vi-VN"/>
              <a:t>CD-R (Recordable CD)</a:t>
            </a:r>
          </a:p>
          <a:p>
            <a:r>
              <a:rPr lang="vi-VN"/>
              <a:t>CD-RW (Rewriteable CD)</a:t>
            </a:r>
          </a:p>
          <a:p>
            <a:r>
              <a:rPr lang="vi-VN"/>
              <a:t>Dung lượng thông dụng 650MB</a:t>
            </a:r>
          </a:p>
          <a:p>
            <a:r>
              <a:rPr lang="vi-VN"/>
              <a:t>Ổ đĩa CD: </a:t>
            </a:r>
          </a:p>
          <a:p>
            <a:pPr lvl="1"/>
            <a:r>
              <a:rPr lang="vi-VN"/>
              <a:t>Ổ</a:t>
            </a:r>
            <a:r>
              <a:rPr lang="en-US"/>
              <a:t> </a:t>
            </a:r>
            <a:r>
              <a:rPr lang="vi-VN"/>
              <a:t>CD-ROM</a:t>
            </a:r>
          </a:p>
          <a:p>
            <a:pPr lvl="1"/>
            <a:r>
              <a:rPr lang="vi-VN"/>
              <a:t>Ổ</a:t>
            </a:r>
            <a:r>
              <a:rPr lang="en-US"/>
              <a:t> </a:t>
            </a:r>
            <a:r>
              <a:rPr lang="vi-VN"/>
              <a:t>CD-Writer: Ghi một phiên hoặc ghi nhiều phiên</a:t>
            </a:r>
          </a:p>
          <a:p>
            <a:pPr lvl="1"/>
            <a:r>
              <a:rPr lang="vi-VN"/>
              <a:t>Ổ</a:t>
            </a:r>
            <a:r>
              <a:rPr lang="en-US"/>
              <a:t> </a:t>
            </a:r>
            <a:r>
              <a:rPr lang="vi-VN"/>
              <a:t>CD-RW</a:t>
            </a:r>
          </a:p>
          <a:p>
            <a:r>
              <a:rPr lang="vi-VN"/>
              <a:t>Tốc độ đọc cơ</a:t>
            </a:r>
            <a:r>
              <a:rPr lang="en-US"/>
              <a:t> </a:t>
            </a:r>
            <a:r>
              <a:rPr lang="vi-VN"/>
              <a:t>sở</a:t>
            </a:r>
            <a:r>
              <a:rPr lang="en-US"/>
              <a:t> </a:t>
            </a:r>
            <a:r>
              <a:rPr lang="vi-VN"/>
              <a:t>150KByte/s. </a:t>
            </a:r>
          </a:p>
          <a:p>
            <a:r>
              <a:rPr lang="vi-VN"/>
              <a:t>Tốc độ</a:t>
            </a:r>
            <a:r>
              <a:rPr lang="en-US"/>
              <a:t> </a:t>
            </a:r>
            <a:r>
              <a:rPr lang="vi-VN"/>
              <a:t>bội, ví dụ: 48x, 52x,</a:t>
            </a:r>
            <a:r>
              <a:rPr lang="en-US"/>
              <a:t>…</a:t>
            </a:r>
          </a:p>
        </p:txBody>
      </p:sp>
    </p:spTree>
    <p:extLst>
      <p:ext uri="{BB962C8B-B14F-4D97-AF65-F5344CB8AC3E}">
        <p14:creationId xmlns:p14="http://schemas.microsoft.com/office/powerpoint/2010/main" val="14753674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Đĩa quang</a:t>
            </a:r>
          </a:p>
        </p:txBody>
      </p:sp>
      <p:sp>
        <p:nvSpPr>
          <p:cNvPr id="3" name="Content Placeholder 2"/>
          <p:cNvSpPr>
            <a:spLocks noGrp="1"/>
          </p:cNvSpPr>
          <p:nvPr>
            <p:ph idx="1"/>
          </p:nvPr>
        </p:nvSpPr>
        <p:spPr/>
        <p:txBody>
          <a:bodyPr/>
          <a:lstStyle/>
          <a:p>
            <a:r>
              <a:rPr lang="en-US"/>
              <a:t>DVD </a:t>
            </a:r>
          </a:p>
          <a:p>
            <a:pPr lvl="1"/>
            <a:r>
              <a:rPr lang="en-US"/>
              <a:t>Digital Video Disk: chỉ dùng trên ổ đĩa xem video</a:t>
            </a:r>
          </a:p>
          <a:p>
            <a:pPr lvl="1"/>
            <a:r>
              <a:rPr lang="en-US"/>
              <a:t>Digital Versatile Disk: ổ trên máy tính</a:t>
            </a:r>
          </a:p>
          <a:p>
            <a:pPr lvl="1"/>
            <a:r>
              <a:rPr lang="en-US"/>
              <a:t>Ghi một hoặc hai mặt</a:t>
            </a:r>
          </a:p>
          <a:p>
            <a:pPr lvl="1"/>
            <a:r>
              <a:rPr lang="en-US"/>
              <a:t>Một hoặc hai lớp trên một mặt</a:t>
            </a:r>
          </a:p>
          <a:p>
            <a:pPr lvl="1"/>
            <a:r>
              <a:rPr lang="en-US"/>
              <a:t>Thông dụng: 4,7GB/lớp</a:t>
            </a:r>
          </a:p>
        </p:txBody>
      </p:sp>
    </p:spTree>
    <p:extLst>
      <p:ext uri="{BB962C8B-B14F-4D97-AF65-F5344CB8AC3E}">
        <p14:creationId xmlns:p14="http://schemas.microsoft.com/office/powerpoint/2010/main" val="12312945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Flash Disk</a:t>
            </a:r>
          </a:p>
        </p:txBody>
      </p:sp>
      <p:sp>
        <p:nvSpPr>
          <p:cNvPr id="3" name="Content Placeholder 2"/>
          <p:cNvSpPr>
            <a:spLocks noGrp="1"/>
          </p:cNvSpPr>
          <p:nvPr>
            <p:ph idx="1"/>
          </p:nvPr>
        </p:nvSpPr>
        <p:spPr/>
        <p:txBody>
          <a:bodyPr/>
          <a:lstStyle/>
          <a:p>
            <a:r>
              <a:rPr lang="vi-VN"/>
              <a:t>Thường kết nối qua cổng USB</a:t>
            </a:r>
          </a:p>
          <a:p>
            <a:r>
              <a:rPr lang="vi-VN"/>
              <a:t>Không phải dạng đĩa</a:t>
            </a:r>
          </a:p>
          <a:p>
            <a:r>
              <a:rPr lang="vi-VN"/>
              <a:t>Bộ</a:t>
            </a:r>
            <a:r>
              <a:rPr lang="en-US"/>
              <a:t> </a:t>
            </a:r>
            <a:r>
              <a:rPr lang="vi-VN"/>
              <a:t>nhớ</a:t>
            </a:r>
            <a:r>
              <a:rPr lang="en-US"/>
              <a:t> </a:t>
            </a:r>
            <a:r>
              <a:rPr lang="vi-VN"/>
              <a:t>bán dẫn cực nhanh (flash memory)</a:t>
            </a:r>
          </a:p>
          <a:p>
            <a:r>
              <a:rPr lang="vi-VN"/>
              <a:t>Dung lượng tăng nhanh</a:t>
            </a:r>
          </a:p>
          <a:p>
            <a:r>
              <a:rPr lang="vi-VN"/>
              <a:t>Thuận tiệ</a:t>
            </a:r>
            <a:r>
              <a:rPr lang="en-US"/>
              <a:t>n</a:t>
            </a:r>
          </a:p>
        </p:txBody>
      </p:sp>
    </p:spTree>
    <p:extLst>
      <p:ext uri="{BB962C8B-B14F-4D97-AF65-F5344CB8AC3E}">
        <p14:creationId xmlns:p14="http://schemas.microsoft.com/office/powerpoint/2010/main" val="11677782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Tham khảo</a:t>
            </a:r>
          </a:p>
        </p:txBody>
      </p:sp>
      <p:sp>
        <p:nvSpPr>
          <p:cNvPr id="3" name="Content Placeholder 2"/>
          <p:cNvSpPr>
            <a:spLocks noGrp="1"/>
          </p:cNvSpPr>
          <p:nvPr>
            <p:ph idx="1"/>
          </p:nvPr>
        </p:nvSpPr>
        <p:spPr/>
        <p:txBody>
          <a:bodyPr/>
          <a:lstStyle/>
          <a:p>
            <a:r>
              <a:rPr lang="en-US"/>
              <a:t>Chapter 4, 5, 6; “Computer Organization and Architecture Designing For Performance”, 9 edition, William Stallings.</a:t>
            </a:r>
          </a:p>
          <a:p>
            <a:r>
              <a:rPr lang="en-US"/>
              <a:t>Bài giảng Kiến trúc máy tính, Nguyễn Kim Khánh, Đại học Bách khoa Hà Nội.</a:t>
            </a:r>
          </a:p>
        </p:txBody>
      </p:sp>
    </p:spTree>
    <p:extLst>
      <p:ext uri="{BB962C8B-B14F-4D97-AF65-F5344CB8AC3E}">
        <p14:creationId xmlns:p14="http://schemas.microsoft.com/office/powerpoint/2010/main" val="13614089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84784"/>
            <a:ext cx="8061538" cy="4320480"/>
          </a:xfrm>
        </p:spPr>
      </p:pic>
    </p:spTree>
    <p:extLst>
      <p:ext uri="{BB962C8B-B14F-4D97-AF65-F5344CB8AC3E}">
        <p14:creationId xmlns:p14="http://schemas.microsoft.com/office/powerpoint/2010/main" val="3816270088"/>
      </p:ext>
    </p:extLst>
  </p:cSld>
  <p:clrMapOvr>
    <a:masterClrMapping/>
  </p:clrMapOvr>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8813</TotalTime>
  <Words>8998</Words>
  <Application>Microsoft Office PowerPoint</Application>
  <PresentationFormat>On-screen Show (4:3)</PresentationFormat>
  <Paragraphs>1001</Paragraphs>
  <Slides>102</Slides>
  <Notes>54</Notes>
  <HiddenSlides>19</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5" baseType="lpstr">
      <vt:lpstr>Arial</vt:lpstr>
      <vt:lpstr>Arial Black</vt:lpstr>
      <vt:lpstr>Arial-ItalicMT</vt:lpstr>
      <vt:lpstr>ArialMT</vt:lpstr>
      <vt:lpstr>Calibri</vt:lpstr>
      <vt:lpstr>Tahoma</vt:lpstr>
      <vt:lpstr>Times</vt:lpstr>
      <vt:lpstr>Times New Roman</vt:lpstr>
      <vt:lpstr>Verdana</vt:lpstr>
      <vt:lpstr>Wingdings</vt:lpstr>
      <vt:lpstr>Wingdings-Regular</vt:lpstr>
      <vt:lpstr>COA8e</vt:lpstr>
      <vt:lpstr>Chart</vt:lpstr>
      <vt:lpstr>KIẾN TRÚC MÁY TÍNH</vt:lpstr>
      <vt:lpstr>Nội dung</vt:lpstr>
      <vt:lpstr>1. Tổng quan</vt:lpstr>
      <vt:lpstr>Vị trí</vt:lpstr>
      <vt:lpstr>Dung lượng</vt:lpstr>
      <vt:lpstr>Đơn vị truyền</vt:lpstr>
      <vt:lpstr>Phương thức truy cập</vt:lpstr>
      <vt:lpstr>Phương thức truy cập</vt:lpstr>
      <vt:lpstr>Phân cấp bộ nhớ</vt:lpstr>
      <vt:lpstr>Biểu đồ các cấp độ nhớ</vt:lpstr>
      <vt:lpstr>Hiệu năng</vt:lpstr>
      <vt:lpstr>Phân loại vật lý</vt:lpstr>
      <vt:lpstr>Đặc tả vật lý</vt:lpstr>
      <vt:lpstr>Tổ chức</vt:lpstr>
      <vt:lpstr>2. Bộ nhớ đệm</vt:lpstr>
      <vt:lpstr>Bộ nhớ đệm và bộ nhớ chính</vt:lpstr>
      <vt:lpstr>Cấu trúc bộ nhớ đệm/bộ nhớ chính</vt:lpstr>
      <vt:lpstr>Hoạt động của Cache</vt:lpstr>
      <vt:lpstr>Thao tác đọc của Cache</vt:lpstr>
      <vt:lpstr>Tổ chức của bộ nhớ cache hiện đại</vt:lpstr>
      <vt:lpstr>Các thành phần của bộ nhớ đệm</vt:lpstr>
      <vt:lpstr>Địa chỉ bộ nhớ đệm</vt:lpstr>
      <vt:lpstr>Địa chỉ bộ nhớ đệm</vt:lpstr>
      <vt:lpstr>Kích thước</vt:lpstr>
      <vt:lpstr>So sánh các kích thước cache</vt:lpstr>
      <vt:lpstr>Phương thức ánh xạ</vt:lpstr>
      <vt:lpstr>Cấu trúc bộ nhớ đệm/bộ nhớ chính</vt:lpstr>
      <vt:lpstr>Phương thức ánh xạ</vt:lpstr>
      <vt:lpstr>Ánh xạ trực tiếp</vt:lpstr>
      <vt:lpstr>Ánh xạ trực tiếp: Cấu trúc địa chỉ</vt:lpstr>
      <vt:lpstr>Ánh xạ trực tiếp: từ bộ nhớ chính tới bộ nhớ đệm</vt:lpstr>
      <vt:lpstr>Ánh xạ trực tiếp: Bảng dòng bộ nhớ đệm</vt:lpstr>
      <vt:lpstr>Tổ chức cache trong ánh xạ trực tiếp</vt:lpstr>
      <vt:lpstr>Ví dụ ánh xạ trực tiếp</vt:lpstr>
      <vt:lpstr>Tóm tắt: ánh xạ trực tiếp</vt:lpstr>
      <vt:lpstr>Ánh xạ trực tiếp: ưu và khuyết</vt:lpstr>
      <vt:lpstr>Ví dụ</vt:lpstr>
      <vt:lpstr>Ví dụ</vt:lpstr>
      <vt:lpstr>Bài tập</vt:lpstr>
      <vt:lpstr>Victim Cache</vt:lpstr>
      <vt:lpstr>Ánh xạ liên kết</vt:lpstr>
      <vt:lpstr>Ánh xạ liên kết: Bộ nhớ chính tới bộ nhớ đệm</vt:lpstr>
      <vt:lpstr>Tổ chức cache trong ánh xạ liên kết đầy đủ</vt:lpstr>
      <vt:lpstr>Ví dụ: ánh xạ liên kết</vt:lpstr>
      <vt:lpstr>Ánh xạ liên kết: cấu trúc địa chỉ</vt:lpstr>
      <vt:lpstr>Tóm tắt ánh xạ liên kết</vt:lpstr>
      <vt:lpstr>Ánh xạ liên kết tập hợp</vt:lpstr>
      <vt:lpstr>Ví dụ: Ánh xạ liên kết tập hợp</vt:lpstr>
      <vt:lpstr>Ánh xạ từ bộ nhớ chính tới bộ nhớ đệm: v tập</vt:lpstr>
      <vt:lpstr>Ánh xạ từ bộ nhớ chính tới bộ nhớ đệm: k-way tập</vt:lpstr>
      <vt:lpstr>Tổ chức Cache trong ánh xạ liên kết tập hợp K-Way</vt:lpstr>
      <vt:lpstr>Ánh xạ liên kết tập hợp: cấu trúc địa chỉ</vt:lpstr>
      <vt:lpstr>Ánh xạ liên kết tập hợp Two-Way</vt:lpstr>
      <vt:lpstr>Tóm tắt ánh xạ liên kết tập hợp</vt:lpstr>
      <vt:lpstr>Direct and Set Associative Cache  Performance Differences</vt:lpstr>
      <vt:lpstr>Figure 4.16  Varying Associativity over Cache Size</vt:lpstr>
      <vt:lpstr>Giải thuật thay thế: ánh xạ trực tiếp</vt:lpstr>
      <vt:lpstr>Giải thuật thay thế: ánh xạ liên kết và liên kết tập hợp</vt:lpstr>
      <vt:lpstr>Chính sách ghi</vt:lpstr>
      <vt:lpstr>Write through</vt:lpstr>
      <vt:lpstr>Write back</vt:lpstr>
      <vt:lpstr>Line Size</vt:lpstr>
      <vt:lpstr>Multilevel Caches</vt:lpstr>
      <vt:lpstr>Hit Ratio (L1 &amp; L2) For 8 kbytes and 16 kbyte L1</vt:lpstr>
      <vt:lpstr>Unified v Split Caches</vt:lpstr>
      <vt:lpstr>Pentium 4 Cache</vt:lpstr>
      <vt:lpstr>Intel Cache Evolution</vt:lpstr>
      <vt:lpstr>Pentium 4 Block Diagram</vt:lpstr>
      <vt:lpstr>Pentium 4 Core Processor</vt:lpstr>
      <vt:lpstr>Pentium 4 Design Reasoning</vt:lpstr>
      <vt:lpstr>ARM Cache Features</vt:lpstr>
      <vt:lpstr>ARM Cache Organization</vt:lpstr>
      <vt:lpstr>ARM Cache and Write Buffer Organization</vt:lpstr>
      <vt:lpstr>Internet Sources</vt:lpstr>
      <vt:lpstr>3. Bộ nhớ trong</vt:lpstr>
      <vt:lpstr>Phân loại</vt:lpstr>
      <vt:lpstr>RAM</vt:lpstr>
      <vt:lpstr>Dynamic RAM</vt:lpstr>
      <vt:lpstr>Static RAM</vt:lpstr>
      <vt:lpstr>Read Only Memory (ROM)</vt:lpstr>
      <vt:lpstr>Các kiểu ROM</vt:lpstr>
      <vt:lpstr>4. Bộ nhớ ngoài</vt:lpstr>
      <vt:lpstr>Đĩa từ</vt:lpstr>
      <vt:lpstr>Các đặc tính đĩa từ</vt:lpstr>
      <vt:lpstr>Nhiều đĩa</vt:lpstr>
      <vt:lpstr>Tracks và Cylinders</vt:lpstr>
      <vt:lpstr>Đĩa mềm</vt:lpstr>
      <vt:lpstr>Đĩa cứng</vt:lpstr>
      <vt:lpstr>RAID</vt:lpstr>
      <vt:lpstr>Đặc điểm của RAID</vt:lpstr>
      <vt:lpstr>RAID 0, 1, 2</vt:lpstr>
      <vt:lpstr>RAID 3 &amp; 4</vt:lpstr>
      <vt:lpstr>RAID 5 &amp; 6</vt:lpstr>
      <vt:lpstr>Ánh xạ dữ liệu của RAID 0</vt:lpstr>
      <vt:lpstr>Đĩa quang</vt:lpstr>
      <vt:lpstr>Đĩa quang</vt:lpstr>
      <vt:lpstr>Flash Disk</vt:lpstr>
      <vt:lpstr>Tham khảo</vt:lpstr>
      <vt:lpstr>PowerPoint Presentation</vt:lpstr>
      <vt:lpstr>Bài tập</vt:lpstr>
      <vt:lpstr>Câu hỏi ôn tập</vt:lpstr>
      <vt:lpstr>Câu hỏi ôn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Phạm Tuấn Khiêm</cp:lastModifiedBy>
  <cp:revision>253</cp:revision>
  <dcterms:created xsi:type="dcterms:W3CDTF">1998-09-03T13:41:33Z</dcterms:created>
  <dcterms:modified xsi:type="dcterms:W3CDTF">2021-05-22T01:35:11Z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