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1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259" r:id="rId65"/>
    <p:sldId id="321" r:id="rId6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F7582-E225-4701-9E8B-E2F509C3B490}" v="20" dt="2021-05-18T02:47:11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2560" autoAdjust="0"/>
  </p:normalViewPr>
  <p:slideViewPr>
    <p:cSldViewPr>
      <p:cViewPr varScale="1">
        <p:scale>
          <a:sx n="56" d="100"/>
          <a:sy n="56" d="100"/>
        </p:scale>
        <p:origin x="17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7.xml"/><Relationship Id="rId18" Type="http://schemas.openxmlformats.org/officeDocument/2006/relationships/slide" Target="slides/slide25.xml"/><Relationship Id="rId26" Type="http://schemas.openxmlformats.org/officeDocument/2006/relationships/slide" Target="slides/slide36.xml"/><Relationship Id="rId39" Type="http://schemas.openxmlformats.org/officeDocument/2006/relationships/slide" Target="slides/slide57.xml"/><Relationship Id="rId3" Type="http://schemas.openxmlformats.org/officeDocument/2006/relationships/slide" Target="slides/slide3.xml"/><Relationship Id="rId21" Type="http://schemas.openxmlformats.org/officeDocument/2006/relationships/slide" Target="slides/slide28.xml"/><Relationship Id="rId34" Type="http://schemas.openxmlformats.org/officeDocument/2006/relationships/slide" Target="slides/slide50.xml"/><Relationship Id="rId7" Type="http://schemas.openxmlformats.org/officeDocument/2006/relationships/slide" Target="slides/slide9.xml"/><Relationship Id="rId12" Type="http://schemas.openxmlformats.org/officeDocument/2006/relationships/slide" Target="slides/slide16.xml"/><Relationship Id="rId17" Type="http://schemas.openxmlformats.org/officeDocument/2006/relationships/slide" Target="slides/slide23.xml"/><Relationship Id="rId25" Type="http://schemas.openxmlformats.org/officeDocument/2006/relationships/slide" Target="slides/slide35.xml"/><Relationship Id="rId33" Type="http://schemas.openxmlformats.org/officeDocument/2006/relationships/slide" Target="slides/slide48.xml"/><Relationship Id="rId38" Type="http://schemas.openxmlformats.org/officeDocument/2006/relationships/slide" Target="slides/slide56.xml"/><Relationship Id="rId2" Type="http://schemas.openxmlformats.org/officeDocument/2006/relationships/slide" Target="slides/slide2.xml"/><Relationship Id="rId16" Type="http://schemas.openxmlformats.org/officeDocument/2006/relationships/slide" Target="slides/slide21.xml"/><Relationship Id="rId20" Type="http://schemas.openxmlformats.org/officeDocument/2006/relationships/slide" Target="slides/slide27.xml"/><Relationship Id="rId29" Type="http://schemas.openxmlformats.org/officeDocument/2006/relationships/slide" Target="slides/slide41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5.xml"/><Relationship Id="rId24" Type="http://schemas.openxmlformats.org/officeDocument/2006/relationships/slide" Target="slides/slide31.xml"/><Relationship Id="rId32" Type="http://schemas.openxmlformats.org/officeDocument/2006/relationships/slide" Target="slides/slide44.xml"/><Relationship Id="rId37" Type="http://schemas.openxmlformats.org/officeDocument/2006/relationships/slide" Target="slides/slide54.xml"/><Relationship Id="rId5" Type="http://schemas.openxmlformats.org/officeDocument/2006/relationships/slide" Target="slides/slide6.xml"/><Relationship Id="rId15" Type="http://schemas.openxmlformats.org/officeDocument/2006/relationships/slide" Target="slides/slide20.xml"/><Relationship Id="rId23" Type="http://schemas.openxmlformats.org/officeDocument/2006/relationships/slide" Target="slides/slide30.xml"/><Relationship Id="rId28" Type="http://schemas.openxmlformats.org/officeDocument/2006/relationships/slide" Target="slides/slide39.xml"/><Relationship Id="rId36" Type="http://schemas.openxmlformats.org/officeDocument/2006/relationships/slide" Target="slides/slide52.xml"/><Relationship Id="rId10" Type="http://schemas.openxmlformats.org/officeDocument/2006/relationships/slide" Target="slides/slide14.xml"/><Relationship Id="rId19" Type="http://schemas.openxmlformats.org/officeDocument/2006/relationships/slide" Target="slides/slide26.xml"/><Relationship Id="rId31" Type="http://schemas.openxmlformats.org/officeDocument/2006/relationships/slide" Target="slides/slide43.xml"/><Relationship Id="rId4" Type="http://schemas.openxmlformats.org/officeDocument/2006/relationships/slide" Target="slides/slide4.xml"/><Relationship Id="rId9" Type="http://schemas.openxmlformats.org/officeDocument/2006/relationships/slide" Target="slides/slide12.xml"/><Relationship Id="rId14" Type="http://schemas.openxmlformats.org/officeDocument/2006/relationships/slide" Target="slides/slide18.xml"/><Relationship Id="rId22" Type="http://schemas.openxmlformats.org/officeDocument/2006/relationships/slide" Target="slides/slide29.xml"/><Relationship Id="rId27" Type="http://schemas.openxmlformats.org/officeDocument/2006/relationships/slide" Target="slides/slide38.xml"/><Relationship Id="rId30" Type="http://schemas.openxmlformats.org/officeDocument/2006/relationships/slide" Target="slides/slide42.xml"/><Relationship Id="rId3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ạm Tuấn Khiêm" userId="c680cf82-1e28-4922-b402-bb3f869b2672" providerId="ADAL" clId="{269F7582-E225-4701-9E8B-E2F509C3B490}"/>
    <pc:docChg chg="undo custSel addSld modSld">
      <pc:chgData name="Phạm Tuấn Khiêm" userId="c680cf82-1e28-4922-b402-bb3f869b2672" providerId="ADAL" clId="{269F7582-E225-4701-9E8B-E2F509C3B490}" dt="2021-05-20T07:25:16.225" v="1254" actId="1037"/>
      <pc:docMkLst>
        <pc:docMk/>
      </pc:docMkLst>
      <pc:sldChg chg="modNotesTx">
        <pc:chgData name="Phạm Tuấn Khiêm" userId="c680cf82-1e28-4922-b402-bb3f869b2672" providerId="ADAL" clId="{269F7582-E225-4701-9E8B-E2F509C3B490}" dt="2021-05-18T01:52:21.261" v="166" actId="20577"/>
        <pc:sldMkLst>
          <pc:docMk/>
          <pc:sldMk cId="2280026120" sldId="264"/>
        </pc:sldMkLst>
      </pc:sldChg>
      <pc:sldChg chg="addSp delSp modSp">
        <pc:chgData name="Phạm Tuấn Khiêm" userId="c680cf82-1e28-4922-b402-bb3f869b2672" providerId="ADAL" clId="{269F7582-E225-4701-9E8B-E2F509C3B490}" dt="2021-05-18T01:55:04.511" v="178"/>
        <pc:sldMkLst>
          <pc:docMk/>
          <pc:sldMk cId="3723594610" sldId="265"/>
        </pc:sldMkLst>
        <pc:picChg chg="add del mod">
          <ac:chgData name="Phạm Tuấn Khiêm" userId="c680cf82-1e28-4922-b402-bb3f869b2672" providerId="ADAL" clId="{269F7582-E225-4701-9E8B-E2F509C3B490}" dt="2021-05-18T01:55:04.511" v="178"/>
          <ac:picMkLst>
            <pc:docMk/>
            <pc:sldMk cId="3723594610" sldId="265"/>
            <ac:picMk id="4" creationId="{80DA2EC1-5214-4930-B7CF-D50F9DA2E32A}"/>
          </ac:picMkLst>
        </pc:picChg>
      </pc:sldChg>
      <pc:sldChg chg="modNotesTx">
        <pc:chgData name="Phạm Tuấn Khiêm" userId="c680cf82-1e28-4922-b402-bb3f869b2672" providerId="ADAL" clId="{269F7582-E225-4701-9E8B-E2F509C3B490}" dt="2021-05-20T06:41:46.955" v="1038" actId="20577"/>
        <pc:sldMkLst>
          <pc:docMk/>
          <pc:sldMk cId="4241922544" sldId="268"/>
        </pc:sldMkLst>
      </pc:sldChg>
      <pc:sldChg chg="modNotesTx">
        <pc:chgData name="Phạm Tuấn Khiêm" userId="c680cf82-1e28-4922-b402-bb3f869b2672" providerId="ADAL" clId="{269F7582-E225-4701-9E8B-E2F509C3B490}" dt="2021-05-18T01:25:21.496" v="101" actId="20577"/>
        <pc:sldMkLst>
          <pc:docMk/>
          <pc:sldMk cId="1993114463" sldId="270"/>
        </pc:sldMkLst>
      </pc:sldChg>
      <pc:sldChg chg="modNotesTx">
        <pc:chgData name="Phạm Tuấn Khiêm" userId="c680cf82-1e28-4922-b402-bb3f869b2672" providerId="ADAL" clId="{269F7582-E225-4701-9E8B-E2F509C3B490}" dt="2021-05-20T06:43:26.938" v="1039"/>
        <pc:sldMkLst>
          <pc:docMk/>
          <pc:sldMk cId="1425019701" sldId="271"/>
        </pc:sldMkLst>
      </pc:sldChg>
      <pc:sldChg chg="modSp mod">
        <pc:chgData name="Phạm Tuấn Khiêm" userId="c680cf82-1e28-4922-b402-bb3f869b2672" providerId="ADAL" clId="{269F7582-E225-4701-9E8B-E2F509C3B490}" dt="2021-05-18T02:10:39.921" v="198"/>
        <pc:sldMkLst>
          <pc:docMk/>
          <pc:sldMk cId="3064778464" sldId="272"/>
        </pc:sldMkLst>
        <pc:spChg chg="mod">
          <ac:chgData name="Phạm Tuấn Khiêm" userId="c680cf82-1e28-4922-b402-bb3f869b2672" providerId="ADAL" clId="{269F7582-E225-4701-9E8B-E2F509C3B490}" dt="2021-05-18T02:10:39.921" v="198"/>
          <ac:spMkLst>
            <pc:docMk/>
            <pc:sldMk cId="3064778464" sldId="272"/>
            <ac:spMk id="16387" creationId="{00000000-0000-0000-0000-000000000000}"/>
          </ac:spMkLst>
        </pc:spChg>
      </pc:sldChg>
      <pc:sldChg chg="modNotesTx">
        <pc:chgData name="Phạm Tuấn Khiêm" userId="c680cf82-1e28-4922-b402-bb3f869b2672" providerId="ADAL" clId="{269F7582-E225-4701-9E8B-E2F509C3B490}" dt="2021-05-18T02:15:10.861" v="238" actId="20577"/>
        <pc:sldMkLst>
          <pc:docMk/>
          <pc:sldMk cId="1413656098" sldId="273"/>
        </pc:sldMkLst>
      </pc:sldChg>
      <pc:sldChg chg="modNotesTx">
        <pc:chgData name="Phạm Tuấn Khiêm" userId="c680cf82-1e28-4922-b402-bb3f869b2672" providerId="ADAL" clId="{269F7582-E225-4701-9E8B-E2F509C3B490}" dt="2021-05-20T07:07:21.127" v="1102" actId="20577"/>
        <pc:sldMkLst>
          <pc:docMk/>
          <pc:sldMk cId="1334142470" sldId="274"/>
        </pc:sldMkLst>
      </pc:sldChg>
      <pc:sldChg chg="modSp mod modNotesTx">
        <pc:chgData name="Phạm Tuấn Khiêm" userId="c680cf82-1e28-4922-b402-bb3f869b2672" providerId="ADAL" clId="{269F7582-E225-4701-9E8B-E2F509C3B490}" dt="2021-05-20T07:10:10.633" v="1105"/>
        <pc:sldMkLst>
          <pc:docMk/>
          <pc:sldMk cId="2829610459" sldId="275"/>
        </pc:sldMkLst>
        <pc:spChg chg="mod">
          <ac:chgData name="Phạm Tuấn Khiêm" userId="c680cf82-1e28-4922-b402-bb3f869b2672" providerId="ADAL" clId="{269F7582-E225-4701-9E8B-E2F509C3B490}" dt="2021-05-20T02:01:33.398" v="882" actId="20577"/>
          <ac:spMkLst>
            <pc:docMk/>
            <pc:sldMk cId="2829610459" sldId="275"/>
            <ac:spMk id="19459" creationId="{00000000-0000-0000-0000-000000000000}"/>
          </ac:spMkLst>
        </pc:spChg>
      </pc:sldChg>
      <pc:sldChg chg="modSp mod">
        <pc:chgData name="Phạm Tuấn Khiêm" userId="c680cf82-1e28-4922-b402-bb3f869b2672" providerId="ADAL" clId="{269F7582-E225-4701-9E8B-E2F509C3B490}" dt="2021-05-20T07:18:59.199" v="1107" actId="6549"/>
        <pc:sldMkLst>
          <pc:docMk/>
          <pc:sldMk cId="3693682364" sldId="277"/>
        </pc:sldMkLst>
        <pc:spChg chg="mod">
          <ac:chgData name="Phạm Tuấn Khiêm" userId="c680cf82-1e28-4922-b402-bb3f869b2672" providerId="ADAL" clId="{269F7582-E225-4701-9E8B-E2F509C3B490}" dt="2021-05-20T07:18:59.199" v="1107" actId="6549"/>
          <ac:spMkLst>
            <pc:docMk/>
            <pc:sldMk cId="3693682364" sldId="277"/>
            <ac:spMk id="21509" creationId="{00000000-0000-0000-0000-000000000000}"/>
          </ac:spMkLst>
        </pc:spChg>
      </pc:sldChg>
      <pc:sldChg chg="modSp mod">
        <pc:chgData name="Phạm Tuấn Khiêm" userId="c680cf82-1e28-4922-b402-bb3f869b2672" providerId="ADAL" clId="{269F7582-E225-4701-9E8B-E2F509C3B490}" dt="2021-05-20T07:22:20.151" v="1144" actId="108"/>
        <pc:sldMkLst>
          <pc:docMk/>
          <pc:sldMk cId="2976738958" sldId="278"/>
        </pc:sldMkLst>
        <pc:spChg chg="mod">
          <ac:chgData name="Phạm Tuấn Khiêm" userId="c680cf82-1e28-4922-b402-bb3f869b2672" providerId="ADAL" clId="{269F7582-E225-4701-9E8B-E2F509C3B490}" dt="2021-05-20T07:22:20.151" v="1144" actId="108"/>
          <ac:spMkLst>
            <pc:docMk/>
            <pc:sldMk cId="2976738958" sldId="278"/>
            <ac:spMk id="22531" creationId="{00000000-0000-0000-0000-000000000000}"/>
          </ac:spMkLst>
        </pc:spChg>
      </pc:sldChg>
      <pc:sldChg chg="modSp mod modNotesTx">
        <pc:chgData name="Phạm Tuấn Khiêm" userId="c680cf82-1e28-4922-b402-bb3f869b2672" providerId="ADAL" clId="{269F7582-E225-4701-9E8B-E2F509C3B490}" dt="2021-05-18T02:43:33.706" v="376" actId="20577"/>
        <pc:sldMkLst>
          <pc:docMk/>
          <pc:sldMk cId="4153440329" sldId="279"/>
        </pc:sldMkLst>
        <pc:spChg chg="mod">
          <ac:chgData name="Phạm Tuấn Khiêm" userId="c680cf82-1e28-4922-b402-bb3f869b2672" providerId="ADAL" clId="{269F7582-E225-4701-9E8B-E2F509C3B490}" dt="2021-05-18T02:33:09.437" v="284" actId="20577"/>
          <ac:spMkLst>
            <pc:docMk/>
            <pc:sldMk cId="4153440329" sldId="279"/>
            <ac:spMk id="150530" creationId="{00000000-0000-0000-0000-000000000000}"/>
          </ac:spMkLst>
        </pc:spChg>
        <pc:picChg chg="mod">
          <ac:chgData name="Phạm Tuấn Khiêm" userId="c680cf82-1e28-4922-b402-bb3f869b2672" providerId="ADAL" clId="{269F7582-E225-4701-9E8B-E2F509C3B490}" dt="2021-05-18T02:33:04.725" v="282" actId="14100"/>
          <ac:picMkLst>
            <pc:docMk/>
            <pc:sldMk cId="4153440329" sldId="279"/>
            <ac:picMk id="150532" creationId="{00000000-0000-0000-0000-000000000000}"/>
          </ac:picMkLst>
        </pc:picChg>
      </pc:sldChg>
      <pc:sldChg chg="modSp mod">
        <pc:chgData name="Phạm Tuấn Khiêm" userId="c680cf82-1e28-4922-b402-bb3f869b2672" providerId="ADAL" clId="{269F7582-E225-4701-9E8B-E2F509C3B490}" dt="2021-05-20T02:08:09.143" v="957" actId="404"/>
        <pc:sldMkLst>
          <pc:docMk/>
          <pc:sldMk cId="4268299502" sldId="280"/>
        </pc:sldMkLst>
        <pc:spChg chg="mod">
          <ac:chgData name="Phạm Tuấn Khiêm" userId="c680cf82-1e28-4922-b402-bb3f869b2672" providerId="ADAL" clId="{269F7582-E225-4701-9E8B-E2F509C3B490}" dt="2021-05-20T02:08:09.143" v="957" actId="404"/>
          <ac:spMkLst>
            <pc:docMk/>
            <pc:sldMk cId="4268299502" sldId="280"/>
            <ac:spMk id="23554" creationId="{00000000-0000-0000-0000-000000000000}"/>
          </ac:spMkLst>
        </pc:spChg>
        <pc:spChg chg="mod">
          <ac:chgData name="Phạm Tuấn Khiêm" userId="c680cf82-1e28-4922-b402-bb3f869b2672" providerId="ADAL" clId="{269F7582-E225-4701-9E8B-E2F509C3B490}" dt="2021-05-18T02:53:16.881" v="380" actId="6549"/>
          <ac:spMkLst>
            <pc:docMk/>
            <pc:sldMk cId="4268299502" sldId="280"/>
            <ac:spMk id="23555" creationId="{00000000-0000-0000-0000-000000000000}"/>
          </ac:spMkLst>
        </pc:spChg>
      </pc:sldChg>
      <pc:sldChg chg="modSp mod">
        <pc:chgData name="Phạm Tuấn Khiêm" userId="c680cf82-1e28-4922-b402-bb3f869b2672" providerId="ADAL" clId="{269F7582-E225-4701-9E8B-E2F509C3B490}" dt="2021-05-20T07:23:40.647" v="1232" actId="20577"/>
        <pc:sldMkLst>
          <pc:docMk/>
          <pc:sldMk cId="2329957527" sldId="281"/>
        </pc:sldMkLst>
        <pc:spChg chg="mod">
          <ac:chgData name="Phạm Tuấn Khiêm" userId="c680cf82-1e28-4922-b402-bb3f869b2672" providerId="ADAL" clId="{269F7582-E225-4701-9E8B-E2F509C3B490}" dt="2021-05-20T07:23:40.647" v="1232" actId="20577"/>
          <ac:spMkLst>
            <pc:docMk/>
            <pc:sldMk cId="2329957527" sldId="281"/>
            <ac:spMk id="151554" creationId="{00000000-0000-0000-0000-000000000000}"/>
          </ac:spMkLst>
        </pc:spChg>
        <pc:picChg chg="mod">
          <ac:chgData name="Phạm Tuấn Khiêm" userId="c680cf82-1e28-4922-b402-bb3f869b2672" providerId="ADAL" clId="{269F7582-E225-4701-9E8B-E2F509C3B490}" dt="2021-05-18T02:47:11.154" v="379" actId="14100"/>
          <ac:picMkLst>
            <pc:docMk/>
            <pc:sldMk cId="2329957527" sldId="281"/>
            <ac:picMk id="151556" creationId="{00000000-0000-0000-0000-000000000000}"/>
          </ac:picMkLst>
        </pc:picChg>
      </pc:sldChg>
      <pc:sldChg chg="modSp mod modNotesTx">
        <pc:chgData name="Phạm Tuấn Khiêm" userId="c680cf82-1e28-4922-b402-bb3f869b2672" providerId="ADAL" clId="{269F7582-E225-4701-9E8B-E2F509C3B490}" dt="2021-05-20T07:24:18.269" v="1236" actId="6549"/>
        <pc:sldMkLst>
          <pc:docMk/>
          <pc:sldMk cId="2042635625" sldId="282"/>
        </pc:sldMkLst>
        <pc:spChg chg="mod">
          <ac:chgData name="Phạm Tuấn Khiêm" userId="c680cf82-1e28-4922-b402-bb3f869b2672" providerId="ADAL" clId="{269F7582-E225-4701-9E8B-E2F509C3B490}" dt="2021-05-20T02:09:28.054" v="1025" actId="20577"/>
          <ac:spMkLst>
            <pc:docMk/>
            <pc:sldMk cId="2042635625" sldId="282"/>
            <ac:spMk id="24578" creationId="{00000000-0000-0000-0000-000000000000}"/>
          </ac:spMkLst>
        </pc:spChg>
        <pc:spChg chg="mod">
          <ac:chgData name="Phạm Tuấn Khiêm" userId="c680cf82-1e28-4922-b402-bb3f869b2672" providerId="ADAL" clId="{269F7582-E225-4701-9E8B-E2F509C3B490}" dt="2021-05-20T07:24:18.269" v="1236" actId="6549"/>
          <ac:spMkLst>
            <pc:docMk/>
            <pc:sldMk cId="2042635625" sldId="282"/>
            <ac:spMk id="24579" creationId="{00000000-0000-0000-0000-000000000000}"/>
          </ac:spMkLst>
        </pc:spChg>
      </pc:sldChg>
      <pc:sldChg chg="addSp modSp mod modNotesTx">
        <pc:chgData name="Phạm Tuấn Khiêm" userId="c680cf82-1e28-4922-b402-bb3f869b2672" providerId="ADAL" clId="{269F7582-E225-4701-9E8B-E2F509C3B490}" dt="2021-05-20T07:25:16.225" v="1254" actId="1037"/>
        <pc:sldMkLst>
          <pc:docMk/>
          <pc:sldMk cId="3137842028" sldId="283"/>
        </pc:sldMkLst>
        <pc:spChg chg="mod">
          <ac:chgData name="Phạm Tuấn Khiêm" userId="c680cf82-1e28-4922-b402-bb3f869b2672" providerId="ADAL" clId="{269F7582-E225-4701-9E8B-E2F509C3B490}" dt="2021-05-20T07:25:10.404" v="1241" actId="108"/>
          <ac:spMkLst>
            <pc:docMk/>
            <pc:sldMk cId="3137842028" sldId="283"/>
            <ac:spMk id="25605" creationId="{00000000-0000-0000-0000-000000000000}"/>
          </ac:spMkLst>
        </pc:spChg>
        <pc:picChg chg="add mod">
          <ac:chgData name="Phạm Tuấn Khiêm" userId="c680cf82-1e28-4922-b402-bb3f869b2672" providerId="ADAL" clId="{269F7582-E225-4701-9E8B-E2F509C3B490}" dt="2021-05-20T07:25:16.225" v="1254" actId="1037"/>
          <ac:picMkLst>
            <pc:docMk/>
            <pc:sldMk cId="3137842028" sldId="283"/>
            <ac:picMk id="3" creationId="{832F66C4-DBA5-44AC-836E-9F68563B0DD1}"/>
          </ac:picMkLst>
        </pc:picChg>
      </pc:sldChg>
      <pc:sldChg chg="modSp mod modNotesTx">
        <pc:chgData name="Phạm Tuấn Khiêm" userId="c680cf82-1e28-4922-b402-bb3f869b2672" providerId="ADAL" clId="{269F7582-E225-4701-9E8B-E2F509C3B490}" dt="2021-05-18T03:00:42.183" v="415" actId="108"/>
        <pc:sldMkLst>
          <pc:docMk/>
          <pc:sldMk cId="1135474713" sldId="284"/>
        </pc:sldMkLst>
        <pc:spChg chg="mod">
          <ac:chgData name="Phạm Tuấn Khiêm" userId="c680cf82-1e28-4922-b402-bb3f869b2672" providerId="ADAL" clId="{269F7582-E225-4701-9E8B-E2F509C3B490}" dt="2021-05-18T03:00:42.183" v="415" actId="108"/>
          <ac:spMkLst>
            <pc:docMk/>
            <pc:sldMk cId="1135474713" sldId="284"/>
            <ac:spMk id="27651" creationId="{00000000-0000-0000-0000-000000000000}"/>
          </ac:spMkLst>
        </pc:spChg>
      </pc:sldChg>
      <pc:sldChg chg="mod modShow">
        <pc:chgData name="Phạm Tuấn Khiêm" userId="c680cf82-1e28-4922-b402-bb3f869b2672" providerId="ADAL" clId="{269F7582-E225-4701-9E8B-E2F509C3B490}" dt="2021-05-18T03:08:54.393" v="421" actId="729"/>
        <pc:sldMkLst>
          <pc:docMk/>
          <pc:sldMk cId="1313782528" sldId="286"/>
        </pc:sldMkLst>
      </pc:sldChg>
      <pc:sldChg chg="mod modShow">
        <pc:chgData name="Phạm Tuấn Khiêm" userId="c680cf82-1e28-4922-b402-bb3f869b2672" providerId="ADAL" clId="{269F7582-E225-4701-9E8B-E2F509C3B490}" dt="2021-05-18T03:09:16.934" v="422" actId="729"/>
        <pc:sldMkLst>
          <pc:docMk/>
          <pc:sldMk cId="559868750" sldId="287"/>
        </pc:sldMkLst>
      </pc:sldChg>
      <pc:sldChg chg="mod modShow">
        <pc:chgData name="Phạm Tuấn Khiêm" userId="c680cf82-1e28-4922-b402-bb3f869b2672" providerId="ADAL" clId="{269F7582-E225-4701-9E8B-E2F509C3B490}" dt="2021-05-18T03:09:20.738" v="423" actId="729"/>
        <pc:sldMkLst>
          <pc:docMk/>
          <pc:sldMk cId="1854915935" sldId="288"/>
        </pc:sldMkLst>
      </pc:sldChg>
      <pc:sldChg chg="mod modShow">
        <pc:chgData name="Phạm Tuấn Khiêm" userId="c680cf82-1e28-4922-b402-bb3f869b2672" providerId="ADAL" clId="{269F7582-E225-4701-9E8B-E2F509C3B490}" dt="2021-05-18T03:09:26.584" v="424" actId="729"/>
        <pc:sldMkLst>
          <pc:docMk/>
          <pc:sldMk cId="3203047429" sldId="289"/>
        </pc:sldMkLst>
      </pc:sldChg>
      <pc:sldChg chg="mod modShow">
        <pc:chgData name="Phạm Tuấn Khiêm" userId="c680cf82-1e28-4922-b402-bb3f869b2672" providerId="ADAL" clId="{269F7582-E225-4701-9E8B-E2F509C3B490}" dt="2021-05-18T03:09:29.465" v="425" actId="729"/>
        <pc:sldMkLst>
          <pc:docMk/>
          <pc:sldMk cId="1287951055" sldId="290"/>
        </pc:sldMkLst>
      </pc:sldChg>
      <pc:sldChg chg="mod modShow">
        <pc:chgData name="Phạm Tuấn Khiêm" userId="c680cf82-1e28-4922-b402-bb3f869b2672" providerId="ADAL" clId="{269F7582-E225-4701-9E8B-E2F509C3B490}" dt="2021-05-18T03:09:36.225" v="426" actId="729"/>
        <pc:sldMkLst>
          <pc:docMk/>
          <pc:sldMk cId="677640076" sldId="291"/>
        </pc:sldMkLst>
      </pc:sldChg>
      <pc:sldChg chg="modNotesTx">
        <pc:chgData name="Phạm Tuấn Khiêm" userId="c680cf82-1e28-4922-b402-bb3f869b2672" providerId="ADAL" clId="{269F7582-E225-4701-9E8B-E2F509C3B490}" dt="2021-05-18T03:14:34.145" v="479" actId="20577"/>
        <pc:sldMkLst>
          <pc:docMk/>
          <pc:sldMk cId="1188462478" sldId="293"/>
        </pc:sldMkLst>
      </pc:sldChg>
      <pc:sldChg chg="modNotesTx">
        <pc:chgData name="Phạm Tuấn Khiêm" userId="c680cf82-1e28-4922-b402-bb3f869b2672" providerId="ADAL" clId="{269F7582-E225-4701-9E8B-E2F509C3B490}" dt="2021-05-18T03:32:50.253" v="702" actId="20577"/>
        <pc:sldMkLst>
          <pc:docMk/>
          <pc:sldMk cId="2258635079" sldId="296"/>
        </pc:sldMkLst>
      </pc:sldChg>
      <pc:sldChg chg="modNotesTx">
        <pc:chgData name="Phạm Tuấn Khiêm" userId="c680cf82-1e28-4922-b402-bb3f869b2672" providerId="ADAL" clId="{269F7582-E225-4701-9E8B-E2F509C3B490}" dt="2021-05-18T03:24:34.676" v="633" actId="20577"/>
        <pc:sldMkLst>
          <pc:docMk/>
          <pc:sldMk cId="4135078660" sldId="297"/>
        </pc:sldMkLst>
      </pc:sldChg>
      <pc:sldChg chg="mod modShow modNotesTx">
        <pc:chgData name="Phạm Tuấn Khiêm" userId="c680cf82-1e28-4922-b402-bb3f869b2672" providerId="ADAL" clId="{269F7582-E225-4701-9E8B-E2F509C3B490}" dt="2021-05-18T03:27:16.223" v="692" actId="20577"/>
        <pc:sldMkLst>
          <pc:docMk/>
          <pc:sldMk cId="1454648454" sldId="298"/>
        </pc:sldMkLst>
      </pc:sldChg>
      <pc:sldChg chg="modNotesTx">
        <pc:chgData name="Phạm Tuấn Khiêm" userId="c680cf82-1e28-4922-b402-bb3f869b2672" providerId="ADAL" clId="{269F7582-E225-4701-9E8B-E2F509C3B490}" dt="2021-05-18T03:28:36.738" v="693"/>
        <pc:sldMkLst>
          <pc:docMk/>
          <pc:sldMk cId="4234398689" sldId="299"/>
        </pc:sldMkLst>
      </pc:sldChg>
      <pc:sldChg chg="modNotesTx">
        <pc:chgData name="Phạm Tuấn Khiêm" userId="c680cf82-1e28-4922-b402-bb3f869b2672" providerId="ADAL" clId="{269F7582-E225-4701-9E8B-E2F509C3B490}" dt="2021-05-18T03:29:18.750" v="694"/>
        <pc:sldMkLst>
          <pc:docMk/>
          <pc:sldMk cId="2855784971" sldId="300"/>
        </pc:sldMkLst>
      </pc:sldChg>
      <pc:sldChg chg="mod modShow">
        <pc:chgData name="Phạm Tuấn Khiêm" userId="c680cf82-1e28-4922-b402-bb3f869b2672" providerId="ADAL" clId="{269F7582-E225-4701-9E8B-E2F509C3B490}" dt="2021-05-18T03:17:57.184" v="480" actId="729"/>
        <pc:sldMkLst>
          <pc:docMk/>
          <pc:sldMk cId="2179460808" sldId="302"/>
        </pc:sldMkLst>
      </pc:sldChg>
      <pc:sldChg chg="mod modShow">
        <pc:chgData name="Phạm Tuấn Khiêm" userId="c680cf82-1e28-4922-b402-bb3f869b2672" providerId="ADAL" clId="{269F7582-E225-4701-9E8B-E2F509C3B490}" dt="2021-05-18T03:17:57.184" v="480" actId="729"/>
        <pc:sldMkLst>
          <pc:docMk/>
          <pc:sldMk cId="3199041782" sldId="303"/>
        </pc:sldMkLst>
      </pc:sldChg>
      <pc:sldChg chg="mod modShow">
        <pc:chgData name="Phạm Tuấn Khiêm" userId="c680cf82-1e28-4922-b402-bb3f869b2672" providerId="ADAL" clId="{269F7582-E225-4701-9E8B-E2F509C3B490}" dt="2021-05-18T03:17:57.184" v="480" actId="729"/>
        <pc:sldMkLst>
          <pc:docMk/>
          <pc:sldMk cId="2922432966" sldId="304"/>
        </pc:sldMkLst>
      </pc:sldChg>
      <pc:sldChg chg="modSp new mod">
        <pc:chgData name="Phạm Tuấn Khiêm" userId="c680cf82-1e28-4922-b402-bb3f869b2672" providerId="ADAL" clId="{269F7582-E225-4701-9E8B-E2F509C3B490}" dt="2021-05-18T06:35:49.400" v="840" actId="12"/>
        <pc:sldMkLst>
          <pc:docMk/>
          <pc:sldMk cId="464457956" sldId="321"/>
        </pc:sldMkLst>
        <pc:spChg chg="mod">
          <ac:chgData name="Phạm Tuấn Khiêm" userId="c680cf82-1e28-4922-b402-bb3f869b2672" providerId="ADAL" clId="{269F7582-E225-4701-9E8B-E2F509C3B490}" dt="2021-05-18T06:24:55.738" v="739" actId="20577"/>
          <ac:spMkLst>
            <pc:docMk/>
            <pc:sldMk cId="464457956" sldId="321"/>
            <ac:spMk id="2" creationId="{D2CD8AC5-461F-4866-ADE0-D7F590453763}"/>
          </ac:spMkLst>
        </pc:spChg>
        <pc:spChg chg="mod">
          <ac:chgData name="Phạm Tuấn Khiêm" userId="c680cf82-1e28-4922-b402-bb3f869b2672" providerId="ADAL" clId="{269F7582-E225-4701-9E8B-E2F509C3B490}" dt="2021-05-18T06:35:49.400" v="840" actId="12"/>
          <ac:spMkLst>
            <pc:docMk/>
            <pc:sldMk cId="464457956" sldId="321"/>
            <ac:spMk id="3" creationId="{62419234-067D-4EE6-B1B0-30F8B78CAD1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B2F886-5D15-4E6F-90F6-FEA8D501F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679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C67111C-9520-4821-B1BB-FF19F90331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31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us_register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rogram_counter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E22B66-A832-4D06-AE62-E34270EEF0D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4272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E9FB0-DC30-4FFA-9CAD-F3CC2D46FA8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altLang="en-US"/>
              <a:t>Ẩn hoặc tiết lộ thuộc tính thiết bị với CPU</a:t>
            </a:r>
          </a:p>
          <a:p>
            <a:r>
              <a:rPr lang="vi-VN" altLang="en-US"/>
              <a:t>Hỗ trợ nhiều hoặc một thiết bị</a:t>
            </a:r>
          </a:p>
          <a:p>
            <a:r>
              <a:rPr lang="vi-VN" altLang="en-US"/>
              <a:t>Kiểm soát các chức năng của thiết bị hoặc để</a:t>
            </a:r>
            <a:r>
              <a:rPr lang="en-US" altLang="en-US"/>
              <a:t> lại cho</a:t>
            </a:r>
            <a:r>
              <a:rPr lang="vi-VN" altLang="en-US"/>
              <a:t> CPU</a:t>
            </a:r>
          </a:p>
          <a:p>
            <a:r>
              <a:rPr lang="vi-VN" altLang="en-US"/>
              <a:t>Ngoài ra các quyết định O / S</a:t>
            </a:r>
          </a:p>
          <a:p>
            <a:r>
              <a:rPr lang="vi-VN" altLang="en-US"/>
              <a:t>ví dụ. Unix xử lý mọi thứ nó có thể dưới dạng tệp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7315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E3A4C-09AD-4EA7-A95F-35FDD2CB896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3288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Issue: đưa ra, phát ra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7111C-9520-4821-B1BB-FF19F903310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51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1879C-0CAB-4AE5-A1D3-7E821299B82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Tình trạng cảm biến</a:t>
            </a:r>
          </a:p>
          <a:p>
            <a:r>
              <a:rPr lang="en-GB" altLang="en-US"/>
              <a:t>Đọc / ghi lệnh</a:t>
            </a:r>
          </a:p>
          <a:p>
            <a:r>
              <a:rPr lang="en-GB" altLang="en-US"/>
              <a:t>Truyền dữ liệu</a:t>
            </a:r>
          </a:p>
        </p:txBody>
      </p:sp>
    </p:spTree>
    <p:extLst>
      <p:ext uri="{BB962C8B-B14F-4D97-AF65-F5344CB8AC3E}">
        <p14:creationId xmlns:p14="http://schemas.microsoft.com/office/powerpoint/2010/main" val="327104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85A447-6B91-4BF3-9D86-E73FCA51E89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2529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8483B-46F4-4618-B21B-C7C4C7E999C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Tín hiệu </a:t>
            </a:r>
            <a:r>
              <a:rPr lang="en-US" sz="1800" b="1" i="1">
                <a:solidFill>
                  <a:srgbClr val="000000"/>
                </a:solidFill>
                <a:effectLst/>
                <a:latin typeface="Arial-BoldItalicMT"/>
              </a:rPr>
              <a:t>điều khiển </a:t>
            </a:r>
            <a:r>
              <a:rPr lang="en-US" sz="1800" b="0" i="1">
                <a:solidFill>
                  <a:srgbClr val="000000"/>
                </a:solidFill>
                <a:effectLst/>
                <a:latin typeface="Arial-ItalicMT"/>
              </a:rPr>
              <a:t>(Control): 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kích hoạt thiết bị ngoại vi</a:t>
            </a:r>
          </a:p>
          <a:p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Tín hiệu </a:t>
            </a:r>
            <a:r>
              <a:rPr lang="en-US" sz="1800" b="1" i="1">
                <a:solidFill>
                  <a:srgbClr val="000000"/>
                </a:solidFill>
                <a:effectLst/>
                <a:latin typeface="Arial-BoldItalicMT"/>
              </a:rPr>
              <a:t>kiểm tra </a:t>
            </a:r>
            <a:r>
              <a:rPr lang="en-US" sz="1800" b="0" i="1">
                <a:solidFill>
                  <a:srgbClr val="000000"/>
                </a:solidFill>
                <a:effectLst/>
                <a:latin typeface="Arial-ItalicMT"/>
              </a:rPr>
              <a:t>(Test): 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kiểm tra trạng thái của mô-đun vào-ra và thiết bị ngoại vi</a:t>
            </a:r>
          </a:p>
          <a:p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Tín hiệu điều khiển </a:t>
            </a:r>
            <a:r>
              <a:rPr lang="vi-VN" sz="1800" b="1" i="1">
                <a:solidFill>
                  <a:srgbClr val="000000"/>
                </a:solidFill>
                <a:effectLst/>
                <a:latin typeface="Arial-BoldItalicMT"/>
              </a:rPr>
              <a:t>đọc </a:t>
            </a:r>
            <a:r>
              <a:rPr lang="vi-VN" sz="1800" b="0" i="1">
                <a:solidFill>
                  <a:srgbClr val="000000"/>
                </a:solidFill>
                <a:effectLst/>
                <a:latin typeface="Arial-ItalicMT"/>
              </a:rPr>
              <a:t>(Read): 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yêu cầu mô-đun vào-ra nhận dữ liệu từ thiết bị ngoại vi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và đưa vào thanh ghi đệm dữ liệu, rồi CPU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nhận dữ liệu đó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Tín hiệu điều khiển </a:t>
            </a:r>
            <a:r>
              <a:rPr lang="vi-VN" sz="1800" b="1" i="1">
                <a:solidFill>
                  <a:srgbClr val="000000"/>
                </a:solidFill>
                <a:effectLst/>
                <a:latin typeface="Arial-BoldItalicMT"/>
              </a:rPr>
              <a:t>ghi </a:t>
            </a:r>
            <a:r>
              <a:rPr lang="vi-VN" sz="1800" b="0" i="1">
                <a:solidFill>
                  <a:srgbClr val="000000"/>
                </a:solidFill>
                <a:effectLst/>
                <a:latin typeface="Arial-ItalicMT"/>
              </a:rPr>
              <a:t>(Write): 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yêu cầu mô-đun vào-ra lấy dữ liệu trên bus dữ liệu đưa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đến thanh ghi đệm dữ liệu rồi chuyển ra thiết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bị ngoại vi</a:t>
            </a:r>
            <a:r>
              <a:rPr lang="vi-VN"/>
              <a:t> </a:t>
            </a:r>
            <a:br>
              <a:rPr lang="vi-VN"/>
            </a:br>
            <a:br>
              <a:rPr lang="vi-VN"/>
            </a:br>
            <a:br>
              <a:rPr lang="en-US"/>
            </a:br>
            <a:br>
              <a:rPr lang="en-US"/>
            </a:b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54415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A1DB6-CFCF-4384-9CE6-5641839AAA5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Định địa chỉ thiết bị I/O</a:t>
            </a:r>
          </a:p>
        </p:txBody>
      </p:sp>
    </p:spTree>
    <p:extLst>
      <p:ext uri="{BB962C8B-B14F-4D97-AF65-F5344CB8AC3E}">
        <p14:creationId xmlns:p14="http://schemas.microsoft.com/office/powerpoint/2010/main" val="786349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940639-2278-4935-BD3D-6F0C6D85993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Isolated: Bị cô lập, riêng biệt</a:t>
            </a:r>
          </a:p>
          <a:p>
            <a:endParaRPr lang="en-GB" altLang="en-US"/>
          </a:p>
          <a:p>
            <a:r>
              <a:rPr lang="en-GB" altLang="en-US"/>
              <a:t>Có sẵn nhiều lựa chọn lệnh truy cập bộ nhớ</a:t>
            </a:r>
          </a:p>
        </p:txBody>
      </p:sp>
    </p:spTree>
    <p:extLst>
      <p:ext uri="{BB962C8B-B14F-4D97-AF65-F5344CB8AC3E}">
        <p14:creationId xmlns:p14="http://schemas.microsoft.com/office/powerpoint/2010/main" val="884566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F7D43-126F-475F-B0ED-18C95CC25D6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9809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90CEA-2BEF-4B47-B623-E498062E3F6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319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E8DB9-8D6C-459E-8DF0-CDFC95A6C98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7310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Program status word</a:t>
            </a:r>
            <a:r>
              <a:rPr lang="en-US" b="1" i="0" u="none" strike="noStrike" baseline="3000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(PSW) is a register that performs the function of a </a:t>
            </a:r>
            <a:r>
              <a:rPr lang="en-US" b="1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tatus register"/>
              </a:rPr>
              <a:t>status register</a:t>
            </a:r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program counter</a:t>
            </a:r>
            <a:endParaRPr lang="en-US" b="1" i="0" u="none" strike="noStrike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Signals acknowledgment: tín hiệu báo nhận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7111C-9520-4821-B1BB-FF19F903310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794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71D4AC-235D-4B3D-977F-96C2B4DAAAA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5263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D552A-9976-4262-AC74-FAC93DFA7AA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Làm thế nào để xác định được mô-đun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vào-ra nào phát tín hiệu ngắt ?</a:t>
            </a:r>
            <a:endParaRPr lang="en-US" sz="1800" b="0" i="0">
              <a:solidFill>
                <a:srgbClr val="000000"/>
              </a:solidFill>
              <a:effectLst/>
              <a:latin typeface="ArialMT"/>
            </a:endParaRPr>
          </a:p>
          <a:p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CPU làm như thế nào khi có nhiều yêu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cầu ngắt cùng xẩy ra ?</a:t>
            </a:r>
            <a:r>
              <a:rPr lang="vi-VN"/>
              <a:t> </a:t>
            </a:r>
            <a:br>
              <a:rPr lang="vi-VN"/>
            </a:br>
            <a:br>
              <a:rPr lang="vi-VN"/>
            </a:b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9322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8EA64-7CD8-4CC0-A2F8-C720ED8357A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Sử dụng nhiều đường yêu cầu ngắt</a:t>
            </a:r>
            <a:r>
              <a:rPr lang="vi-VN"/>
              <a:t> </a:t>
            </a:r>
            <a:br>
              <a:rPr lang="vi-VN"/>
            </a:b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Hỏi vòng bằng phần mềm (Software Poll)</a:t>
            </a:r>
            <a:r>
              <a:rPr lang="en-US"/>
              <a:t> </a:t>
            </a:r>
            <a:br>
              <a:rPr lang="en-US"/>
            </a:b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8245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589D1D-B09C-4AB8-94C2-9A262FBB76D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Hỏi vòng bằng phần cứng (Daisy Chain or Hardware Poll)</a:t>
            </a:r>
          </a:p>
          <a:p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Sử dụng bộ điều khiển ngắt (PIC)</a:t>
            </a:r>
            <a:r>
              <a:rPr lang="en-US"/>
              <a:t>  </a:t>
            </a:r>
            <a:br>
              <a:rPr lang="en-US"/>
            </a:b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2383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7C364-1A2D-472D-A356-255A989647A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2024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01AB4-BBC9-481F-A042-EED83693A2D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3101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6BDBA-1447-47B7-AD36-61944BA3BC4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1779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0E76B2-5E02-4749-8701-14FF5AC4EC3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3848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F38DB-7F93-4CC8-8F06-E669F281F01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841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24003-2F2D-4A64-9FFE-E4BBF7A912E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9961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78A36-58D4-425A-B842-5E25FD944EB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3604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4726D-A489-44B9-BC22-07BE5F3E04C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To take over: chuyển, dẫn qua, </a:t>
            </a:r>
          </a:p>
        </p:txBody>
      </p:sp>
    </p:spTree>
    <p:extLst>
      <p:ext uri="{BB962C8B-B14F-4D97-AF65-F5344CB8AC3E}">
        <p14:creationId xmlns:p14="http://schemas.microsoft.com/office/powerpoint/2010/main" val="1021416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E3651-0F06-4620-B063-BBA891E8A314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466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946350-C154-4D61-91BA-A0927A3EF5F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/>
              <a:t>Cycle Stealing: 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sự lấy bớt chu trình</a:t>
            </a:r>
            <a:r>
              <a:rPr lang="en-GB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cắt vòng đời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DMA lấy chu kỳ (Cycle Stealing DMA): DMAC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cưỡng bức CPU treo tạm thời từng chu kỳ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bus, DMAC chiếm bus thực hiện truyền một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vi-VN" sz="1800" b="0" i="0">
                <a:solidFill>
                  <a:srgbClr val="000000"/>
                </a:solidFill>
                <a:effectLst/>
                <a:latin typeface="ArialMT"/>
              </a:rPr>
              <a:t>từ dữ liệu</a:t>
            </a:r>
            <a:r>
              <a:rPr lang="vi-VN"/>
              <a:t> </a:t>
            </a:r>
            <a:br>
              <a:rPr lang="vi-VN"/>
            </a:b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395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Breakpoint: điểm ngắt, điểm dừng, điểm chuyển tiếp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7111C-9520-4821-B1BB-FF19F9033106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871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42EDF-0C38-45B6-9785-D8660FEF662F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Aside: Khía cạnh khác</a:t>
            </a:r>
          </a:p>
        </p:txBody>
      </p:sp>
    </p:spTree>
    <p:extLst>
      <p:ext uri="{BB962C8B-B14F-4D97-AF65-F5344CB8AC3E}">
        <p14:creationId xmlns:p14="http://schemas.microsoft.com/office/powerpoint/2010/main" val="26619567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37F99-167F-42A9-B2C0-5DB8BFA906B0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altLang="en-US"/>
              <a:t>Bus đơn, bộ điều khiển DMA tách rời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31258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FE7AC1-8168-4D36-8415-186668D27BE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altLang="en-US"/>
              <a:t>Bus đơn, bộ điều khiển DMA tích hợp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58586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B3F52-431A-4F13-9862-35502CEA93C4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39618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3A1A2-4CFA-42F4-B8CE-D3343518BC83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740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FE3DC-1EF5-453D-A7FC-3ECD206A7AD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86224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8673A-F4A8-4AD6-B1F1-8A1DB31FB130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34485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F263E-5D27-48D1-9FD7-0F29CE24C1A1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767032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18313C-9C0C-45E1-A484-6FD9F70329C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21182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3CC85-BB5B-4ABF-907C-AB1863D74206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75673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4E020-3804-426F-B983-83EA5998B07C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50585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43E74-6AA6-4664-B33F-31C30447545E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18224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38341-275A-4E14-8DBC-2E812455B0BB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0710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71636-31CB-4ADE-B3A2-33852BE5199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675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Transducer: đầu dò, bộ chuyển đổi tín hiệu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7111C-9520-4821-B1BB-FF19F903310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7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C627ED-1599-44D6-B127-0B56BE326F2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3458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958998-B1C6-408E-B044-FD378AADD20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065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C33A0-2047-4CD3-9B52-4AA2AD62B25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86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A4D316C2-1FFE-400A-8963-0AC4041D9078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468313" y="24923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061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551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71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641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76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764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086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55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57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12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FFCE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468313" y="9810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•"/>
        <a:defRPr kumimoji="1"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—"/>
        <a:defRPr kumimoji="1"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–"/>
        <a:defRPr kumimoji="1"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+"/>
        <a:defRPr kumimoji="1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8792" y="533400"/>
            <a:ext cx="7721600" cy="1905000"/>
          </a:xfrm>
        </p:spPr>
        <p:txBody>
          <a:bodyPr/>
          <a:lstStyle/>
          <a:p>
            <a:r>
              <a:rPr lang="en-GB" altLang="en-US"/>
              <a:t>KIẾN TRÚC MÁY TÍNH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altLang="en-US"/>
              <a:t>CHƯƠNG 6: HỆ THỐNG VÀO RA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Sơ đồ mô-đun vào/ra</a:t>
            </a:r>
          </a:p>
        </p:txBody>
      </p:sp>
      <p:pic>
        <p:nvPicPr>
          <p:cNvPr id="10284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" t="13445" r="9837" b="23286"/>
          <a:stretch>
            <a:fillRect/>
          </a:stretch>
        </p:blipFill>
        <p:spPr bwMode="auto">
          <a:xfrm>
            <a:off x="533400" y="1268413"/>
            <a:ext cx="8153400" cy="48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41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Module Decisions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Hide or reveal device properties to CPU</a:t>
            </a:r>
          </a:p>
          <a:p>
            <a:r>
              <a:rPr lang="en-US" altLang="en-US"/>
              <a:t>Support multiple or single device</a:t>
            </a:r>
          </a:p>
          <a:p>
            <a:r>
              <a:rPr lang="en-US" altLang="en-US"/>
              <a:t>Control device functions or leave for CPU</a:t>
            </a:r>
          </a:p>
          <a:p>
            <a:r>
              <a:rPr lang="en-US" altLang="en-US"/>
              <a:t>Also O/S decisions</a:t>
            </a:r>
          </a:p>
          <a:p>
            <a:pPr lvl="1"/>
            <a:r>
              <a:rPr lang="en-US" altLang="en-US"/>
              <a:t>e.g. Unix treats everything it can as a file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92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Các kỹ thuật vào/ra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Bằng chương trình</a:t>
            </a:r>
          </a:p>
          <a:p>
            <a:r>
              <a:rPr lang="en-US" altLang="en-US"/>
              <a:t>Điều khiển ngắt</a:t>
            </a:r>
          </a:p>
          <a:p>
            <a:r>
              <a:rPr lang="en-US" altLang="en-US"/>
              <a:t>Truy cập bộ nhớ trực tiếp (Direct Memory Access - DMA)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52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3 kỹ thuật: Đầu vào của khối dữ liệu</a:t>
            </a:r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2"/>
          <a:stretch>
            <a:fillRect/>
          </a:stretch>
        </p:blipFill>
        <p:spPr bwMode="auto">
          <a:xfrm>
            <a:off x="533400" y="1077913"/>
            <a:ext cx="8077200" cy="578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11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Vào/ra bằng chương trình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CPU điều khiển trực tiếp trên I/O</a:t>
            </a:r>
          </a:p>
          <a:p>
            <a:pPr lvl="1"/>
            <a:r>
              <a:rPr lang="en-US" altLang="en-US"/>
              <a:t>Sensing status</a:t>
            </a:r>
          </a:p>
          <a:p>
            <a:pPr lvl="1"/>
            <a:r>
              <a:rPr lang="en-US" altLang="en-US"/>
              <a:t>Read/write commands</a:t>
            </a:r>
          </a:p>
          <a:p>
            <a:pPr lvl="1"/>
            <a:r>
              <a:rPr lang="en-US" altLang="en-US"/>
              <a:t>Transferring data</a:t>
            </a:r>
          </a:p>
          <a:p>
            <a:r>
              <a:rPr lang="en-US" altLang="en-US"/>
              <a:t>CPU chờ mô-đun I/O để hoàn thành thao tác</a:t>
            </a:r>
          </a:p>
          <a:p>
            <a:r>
              <a:rPr lang="en-US" altLang="en-US"/>
              <a:t>Phí thời gian CPU</a:t>
            </a:r>
          </a:p>
        </p:txBody>
      </p:sp>
    </p:spTree>
    <p:extLst>
      <p:ext uri="{BB962C8B-B14F-4D97-AF65-F5344CB8AC3E}">
        <p14:creationId xmlns:p14="http://schemas.microsoft.com/office/powerpoint/2010/main" val="142501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Vào/ra bằng chương trình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CPU yêu cầu thao tác I/O</a:t>
            </a:r>
          </a:p>
          <a:p>
            <a:r>
              <a:rPr lang="en-US" altLang="en-US"/>
              <a:t>Mô-đun I/O thực thi thao tác</a:t>
            </a:r>
          </a:p>
          <a:p>
            <a:r>
              <a:rPr lang="en-US" altLang="en-US"/>
              <a:t>Mô-đun I/O thiết lập bit trạng thái</a:t>
            </a:r>
          </a:p>
          <a:p>
            <a:r>
              <a:rPr lang="en-US" altLang="en-US"/>
              <a:t>CPU kiểm tra các bit trạng thái theo chu kỳ</a:t>
            </a:r>
          </a:p>
          <a:p>
            <a:r>
              <a:rPr lang="en-US" altLang="en-US"/>
              <a:t>Mô-đun I/O không thông báo trực tiếp cho CPU</a:t>
            </a:r>
          </a:p>
          <a:p>
            <a:r>
              <a:rPr lang="en-US" altLang="en-US"/>
              <a:t>Mô-đun I/O không ngắt CPU</a:t>
            </a:r>
          </a:p>
          <a:p>
            <a:r>
              <a:rPr lang="en-US" altLang="en-US"/>
              <a:t>CPU có thể đợi hoặc quay lại sau</a:t>
            </a:r>
          </a:p>
        </p:txBody>
      </p:sp>
    </p:spTree>
    <p:extLst>
      <p:ext uri="{BB962C8B-B14F-4D97-AF65-F5344CB8AC3E}">
        <p14:creationId xmlns:p14="http://schemas.microsoft.com/office/powerpoint/2010/main" val="306477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Các lệnh I/O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CPU issues address</a:t>
            </a:r>
          </a:p>
          <a:p>
            <a:pPr lvl="1"/>
            <a:r>
              <a:rPr lang="en-US" altLang="en-US"/>
              <a:t>Identifies module (&amp; device if &gt;1 per module)</a:t>
            </a:r>
          </a:p>
          <a:p>
            <a:r>
              <a:rPr lang="en-US" altLang="en-US"/>
              <a:t>CPU issues command</a:t>
            </a:r>
          </a:p>
          <a:p>
            <a:pPr lvl="1"/>
            <a:r>
              <a:rPr lang="en-US" altLang="en-US"/>
              <a:t>Control - telling module what to do</a:t>
            </a:r>
          </a:p>
          <a:p>
            <a:pPr lvl="2"/>
            <a:r>
              <a:rPr lang="en-US" altLang="en-US"/>
              <a:t>e.g. spin up disk</a:t>
            </a:r>
          </a:p>
          <a:p>
            <a:pPr lvl="1"/>
            <a:r>
              <a:rPr lang="en-US" altLang="en-US"/>
              <a:t>Test - check status</a:t>
            </a:r>
          </a:p>
          <a:p>
            <a:pPr lvl="2"/>
            <a:r>
              <a:rPr lang="en-US" altLang="en-US"/>
              <a:t>e.g. power? Error?</a:t>
            </a:r>
          </a:p>
          <a:p>
            <a:pPr lvl="1"/>
            <a:r>
              <a:rPr lang="en-US" altLang="en-US"/>
              <a:t>Read/Write</a:t>
            </a:r>
          </a:p>
          <a:p>
            <a:pPr lvl="2"/>
            <a:r>
              <a:rPr lang="en-US" altLang="en-US"/>
              <a:t>Module transfers data via buffer from/to device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65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Addressing I/O Devices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Under programmed I/O data transfer is very like memory access (CPU viewpoint)</a:t>
            </a:r>
          </a:p>
          <a:p>
            <a:r>
              <a:rPr lang="en-US" altLang="en-US"/>
              <a:t>Each device given unique identifier</a:t>
            </a:r>
          </a:p>
          <a:p>
            <a:r>
              <a:rPr lang="en-US" altLang="en-US"/>
              <a:t>CPU commands contain identifier (address)</a:t>
            </a:r>
          </a:p>
        </p:txBody>
      </p:sp>
    </p:spTree>
    <p:extLst>
      <p:ext uri="{BB962C8B-B14F-4D97-AF65-F5344CB8AC3E}">
        <p14:creationId xmlns:p14="http://schemas.microsoft.com/office/powerpoint/2010/main" val="1334142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Mapping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Memory mapped I/O (</a:t>
            </a:r>
            <a:r>
              <a:rPr lang="en-US" sz="2400"/>
              <a:t>Vào-ra theo ánh xạ bộ nhớ)</a:t>
            </a:r>
            <a:endParaRPr lang="en-US" altLang="en-US" sz="2400"/>
          </a:p>
          <a:p>
            <a:pPr lvl="1"/>
            <a:r>
              <a:rPr lang="en-US" altLang="en-US" sz="2000"/>
              <a:t>Devices and memory share an address space</a:t>
            </a:r>
          </a:p>
          <a:p>
            <a:pPr lvl="1"/>
            <a:r>
              <a:rPr lang="en-US" altLang="en-US" sz="2000"/>
              <a:t>I/O looks just like memory read/write</a:t>
            </a:r>
          </a:p>
          <a:p>
            <a:pPr lvl="1"/>
            <a:r>
              <a:rPr lang="en-US" altLang="en-US" sz="2000"/>
              <a:t>No special commands for I/O</a:t>
            </a:r>
          </a:p>
          <a:p>
            <a:pPr lvl="2"/>
            <a:r>
              <a:rPr lang="en-US" altLang="en-US" sz="1800"/>
              <a:t>Large selection of memory access commands available</a:t>
            </a:r>
          </a:p>
          <a:p>
            <a:r>
              <a:rPr lang="en-US" altLang="en-US" sz="2400"/>
              <a:t>Isolated I/O (</a:t>
            </a:r>
            <a:r>
              <a:rPr lang="en-US" sz="2400"/>
              <a:t>Vào-ra riêng biệt)</a:t>
            </a:r>
            <a:endParaRPr lang="en-US" altLang="en-US" sz="2400"/>
          </a:p>
          <a:p>
            <a:pPr lvl="1"/>
            <a:r>
              <a:rPr lang="en-US" altLang="en-US" sz="2000"/>
              <a:t>Separate address spaces</a:t>
            </a:r>
          </a:p>
          <a:p>
            <a:pPr lvl="1"/>
            <a:r>
              <a:rPr lang="en-US" altLang="en-US" sz="2000"/>
              <a:t>Need I/O or memory select lines</a:t>
            </a:r>
          </a:p>
          <a:p>
            <a:pPr lvl="1"/>
            <a:r>
              <a:rPr lang="en-US" altLang="en-US" sz="2000"/>
              <a:t>Special commands for I/O</a:t>
            </a:r>
          </a:p>
          <a:p>
            <a:pPr lvl="2"/>
            <a:r>
              <a:rPr lang="en-US" altLang="en-US"/>
              <a:t>Limited set</a:t>
            </a:r>
          </a:p>
        </p:txBody>
      </p:sp>
    </p:spTree>
    <p:extLst>
      <p:ext uri="{BB962C8B-B14F-4D97-AF65-F5344CB8AC3E}">
        <p14:creationId xmlns:p14="http://schemas.microsoft.com/office/powerpoint/2010/main" val="282961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Memory Mapped and Isolated I/O</a:t>
            </a:r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55"/>
          <a:stretch>
            <a:fillRect/>
          </a:stretch>
        </p:blipFill>
        <p:spPr bwMode="auto">
          <a:xfrm>
            <a:off x="2057400" y="1090613"/>
            <a:ext cx="4789488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6" b="38918"/>
          <a:stretch>
            <a:fillRect/>
          </a:stretch>
        </p:blipFill>
        <p:spPr bwMode="auto">
          <a:xfrm>
            <a:off x="0" y="4724400"/>
            <a:ext cx="4495800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5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76" b="11566"/>
          <a:stretch>
            <a:fillRect/>
          </a:stretch>
        </p:blipFill>
        <p:spPr bwMode="auto">
          <a:xfrm>
            <a:off x="4572000" y="4694238"/>
            <a:ext cx="45720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40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Nội dung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Thiết bị ngoại vi</a:t>
            </a:r>
          </a:p>
          <a:p>
            <a:r>
              <a:rPr lang="en-US" altLang="en-US"/>
              <a:t>Mô-đun vào/ra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Vào/ra bằng điều khiển ngắt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Khắc phục sự chờ đợi của CPU</a:t>
            </a:r>
          </a:p>
          <a:p>
            <a:r>
              <a:rPr lang="en-US" altLang="en-US"/>
              <a:t>Mô-đun I / O ngắt khi sẵn sàng</a:t>
            </a:r>
          </a:p>
        </p:txBody>
      </p:sp>
    </p:spTree>
    <p:extLst>
      <p:ext uri="{BB962C8B-B14F-4D97-AF65-F5344CB8AC3E}">
        <p14:creationId xmlns:p14="http://schemas.microsoft.com/office/powerpoint/2010/main" val="369368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Vào/ra bằng điều khiển ngắt: thao tác cơ bản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Mô-đun vào-ra nhận tín hiệu điều khiển đọc từ CPU</a:t>
            </a:r>
            <a:endParaRPr lang="en-US" altLang="en-US"/>
          </a:p>
          <a:p>
            <a:r>
              <a:rPr lang="en-US"/>
              <a:t>Mô-đun vào-ra nhận dữ liệu từ thiết bị ngoại vi, trong khi đó CPU làm việc khác</a:t>
            </a:r>
          </a:p>
          <a:p>
            <a:r>
              <a:rPr lang="en-US"/>
              <a:t>Khi đã có dữ liệu, mô-đun vào-ra phát tín hiệu ngắt CPU</a:t>
            </a:r>
          </a:p>
          <a:p>
            <a:r>
              <a:rPr lang="en-US"/>
              <a:t>CPU yêu cầu dữ liệu</a:t>
            </a:r>
            <a:endParaRPr lang="en-US" altLang="en-US"/>
          </a:p>
          <a:p>
            <a:r>
              <a:rPr lang="en-US"/>
              <a:t>Mô-đun vào-ra chuyển dữ liệu đến CPU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73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/>
              <a:t>Simple Interrupt Processing</a:t>
            </a:r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2"/>
          <a:stretch>
            <a:fillRect/>
          </a:stretch>
        </p:blipFill>
        <p:spPr bwMode="auto">
          <a:xfrm>
            <a:off x="611560" y="1124744"/>
            <a:ext cx="7920880" cy="558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44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CPU Viewpoint (Hoạt động vào dữ liệu nhìn từ CPU)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Issue read command</a:t>
            </a:r>
          </a:p>
          <a:p>
            <a:r>
              <a:rPr lang="en-US" altLang="en-US"/>
              <a:t>Do other work</a:t>
            </a:r>
          </a:p>
          <a:p>
            <a:r>
              <a:rPr lang="en-US" altLang="en-US"/>
              <a:t>Check for interrupt at end of each instruction cycle</a:t>
            </a:r>
          </a:p>
          <a:p>
            <a:r>
              <a:rPr lang="en-US" altLang="en-US"/>
              <a:t>If interrupted:-</a:t>
            </a:r>
          </a:p>
          <a:p>
            <a:pPr lvl="1"/>
            <a:r>
              <a:rPr lang="en-US" altLang="en-US"/>
              <a:t>Save context (registers)</a:t>
            </a:r>
          </a:p>
          <a:p>
            <a:pPr lvl="1"/>
            <a:r>
              <a:rPr lang="en-US" altLang="en-US"/>
              <a:t>Process interrupt</a:t>
            </a:r>
          </a:p>
          <a:p>
            <a:pPr lvl="2"/>
            <a:r>
              <a:rPr lang="en-US" altLang="en-US"/>
              <a:t>Fetch data &amp; store</a:t>
            </a:r>
          </a:p>
        </p:txBody>
      </p:sp>
    </p:spTree>
    <p:extLst>
      <p:ext uri="{BB962C8B-B14F-4D97-AF65-F5344CB8AC3E}">
        <p14:creationId xmlns:p14="http://schemas.microsoft.com/office/powerpoint/2010/main" val="4268299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/>
              <a:t>Thay đổi trong bộ nhớ và thanh ghi khi có ngắt</a:t>
            </a:r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4"/>
          <a:stretch>
            <a:fillRect/>
          </a:stretch>
        </p:blipFill>
        <p:spPr bwMode="auto">
          <a:xfrm>
            <a:off x="1676401" y="1066800"/>
            <a:ext cx="5559896" cy="5724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95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Issues (Các vấn đề thiết kế)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do you identify the module issuing the interrupt?</a:t>
            </a:r>
          </a:p>
          <a:p>
            <a:r>
              <a:rPr lang="en-US" altLang="en-US"/>
              <a:t>How do you deal with multiple interrupts?</a:t>
            </a:r>
          </a:p>
          <a:p>
            <a:pPr lvl="1"/>
            <a:r>
              <a:rPr lang="en-US" altLang="en-US"/>
              <a:t>i.e. an interrupt handler being interrupted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635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Interrupting Module (1)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Different line for each module (</a:t>
            </a:r>
            <a:r>
              <a:rPr lang="vi-VN"/>
              <a:t>Sử dụng nhiều đường yêu cầu ngắt</a:t>
            </a:r>
            <a:r>
              <a:rPr lang="en-US"/>
              <a:t>)</a:t>
            </a:r>
            <a:endParaRPr lang="en-US" altLang="en-US"/>
          </a:p>
          <a:p>
            <a:pPr lvl="1"/>
            <a:r>
              <a:rPr lang="en-US" altLang="en-US"/>
              <a:t>PC</a:t>
            </a:r>
          </a:p>
          <a:p>
            <a:pPr lvl="1"/>
            <a:r>
              <a:rPr lang="en-US" altLang="en-US"/>
              <a:t>Limits number of devices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Software poll (</a:t>
            </a:r>
            <a:r>
              <a:rPr lang="en-US"/>
              <a:t>Hỏi vòng bằng phần mềm)</a:t>
            </a:r>
            <a:endParaRPr lang="en-US" altLang="en-US"/>
          </a:p>
          <a:p>
            <a:pPr lvl="1"/>
            <a:r>
              <a:rPr lang="en-US" altLang="en-US"/>
              <a:t>CPU asks each module in turn</a:t>
            </a:r>
          </a:p>
          <a:p>
            <a:pPr lvl="1"/>
            <a:r>
              <a:rPr lang="en-US" altLang="en-US"/>
              <a:t>Slow</a:t>
            </a:r>
          </a:p>
          <a:p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F66C4-DBA5-44AC-836E-9F68563B0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68960"/>
            <a:ext cx="7787809" cy="221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42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Interrupting Module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Daisy Chain or Hardware poll (</a:t>
            </a:r>
            <a:r>
              <a:rPr lang="en-US"/>
              <a:t>Hỏi vòng bằng phần cứng)</a:t>
            </a:r>
            <a:endParaRPr lang="en-US" altLang="en-US"/>
          </a:p>
          <a:p>
            <a:pPr lvl="1"/>
            <a:r>
              <a:rPr lang="en-US" altLang="en-US"/>
              <a:t>Interrupt Acknowledge sent down a chain</a:t>
            </a:r>
          </a:p>
          <a:p>
            <a:pPr lvl="1"/>
            <a:r>
              <a:rPr lang="en-US" altLang="en-US"/>
              <a:t>Module responsible places vector on bus</a:t>
            </a:r>
          </a:p>
          <a:p>
            <a:pPr lvl="1"/>
            <a:r>
              <a:rPr lang="en-US" altLang="en-US"/>
              <a:t>CPU uses vector to identify handler routine</a:t>
            </a:r>
          </a:p>
          <a:p>
            <a:r>
              <a:rPr lang="en-US" altLang="en-US"/>
              <a:t>Bus Master</a:t>
            </a:r>
          </a:p>
          <a:p>
            <a:pPr lvl="1"/>
            <a:r>
              <a:rPr lang="en-US" altLang="en-US"/>
              <a:t>Module must claim the bus before it can raise interrupt</a:t>
            </a:r>
          </a:p>
          <a:p>
            <a:pPr lvl="1"/>
            <a:r>
              <a:rPr lang="en-US" altLang="en-US"/>
              <a:t>e.g. PCI &amp; SCSI</a:t>
            </a:r>
          </a:p>
        </p:txBody>
      </p:sp>
    </p:spTree>
    <p:extLst>
      <p:ext uri="{BB962C8B-B14F-4D97-AF65-F5344CB8AC3E}">
        <p14:creationId xmlns:p14="http://schemas.microsoft.com/office/powerpoint/2010/main" val="1135474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Interrupts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interrupt line has a priority</a:t>
            </a:r>
          </a:p>
          <a:p>
            <a:r>
              <a:rPr lang="en-US" altLang="en-US"/>
              <a:t>Higher priority lines can interrupt lower priority lines</a:t>
            </a:r>
          </a:p>
          <a:p>
            <a:r>
              <a:rPr lang="en-US" altLang="en-US"/>
              <a:t>If bus mastering only current master can interrupt</a:t>
            </a:r>
          </a:p>
        </p:txBody>
      </p:sp>
    </p:spTree>
    <p:extLst>
      <p:ext uri="{BB962C8B-B14F-4D97-AF65-F5344CB8AC3E}">
        <p14:creationId xmlns:p14="http://schemas.microsoft.com/office/powerpoint/2010/main" val="2345767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 PC Bus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80x86 has one interrupt line</a:t>
            </a:r>
          </a:p>
          <a:p>
            <a:r>
              <a:rPr lang="en-US" altLang="en-US"/>
              <a:t>8086 based systems use one 8259A interrupt controller</a:t>
            </a:r>
          </a:p>
          <a:p>
            <a:r>
              <a:rPr lang="en-US" altLang="en-US"/>
              <a:t>8259A has 8 interrupt lines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78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Các vấn đề vào/ra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Thiết bị ngoại vi đa dạng</a:t>
            </a:r>
          </a:p>
          <a:p>
            <a:pPr lvl="1"/>
            <a:r>
              <a:rPr lang="en-US" altLang="en-US"/>
              <a:t>Cung cấp số dữ liệu khác nhau</a:t>
            </a:r>
          </a:p>
          <a:p>
            <a:pPr lvl="1"/>
            <a:r>
              <a:rPr lang="en-US" altLang="en-US"/>
              <a:t>Tốc độ khác nhau</a:t>
            </a:r>
          </a:p>
          <a:p>
            <a:pPr lvl="1"/>
            <a:r>
              <a:rPr lang="en-US" altLang="en-US"/>
              <a:t>Định dạng khác nhau</a:t>
            </a:r>
          </a:p>
          <a:p>
            <a:r>
              <a:rPr lang="en-US" altLang="en-US"/>
              <a:t>Tất cả chậm hơn CPU và RAM</a:t>
            </a:r>
          </a:p>
          <a:p>
            <a:r>
              <a:rPr lang="en-US" altLang="en-US"/>
              <a:t>Cần các mô-đun I/O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55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of Events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8259A accepts interrupts</a:t>
            </a:r>
          </a:p>
          <a:p>
            <a:r>
              <a:rPr lang="en-US" altLang="en-US"/>
              <a:t>8259A determines priority</a:t>
            </a:r>
          </a:p>
          <a:p>
            <a:r>
              <a:rPr lang="en-US" altLang="en-US"/>
              <a:t>8259A signals 8086 (raises INTR line)</a:t>
            </a:r>
          </a:p>
          <a:p>
            <a:r>
              <a:rPr lang="en-US" altLang="en-US"/>
              <a:t>CPU Acknowledges</a:t>
            </a:r>
          </a:p>
          <a:p>
            <a:r>
              <a:rPr lang="en-US" altLang="en-US"/>
              <a:t>8259A puts correct vector on data bus</a:t>
            </a:r>
          </a:p>
          <a:p>
            <a:r>
              <a:rPr lang="en-US" altLang="en-US"/>
              <a:t>CPU processes interrupt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868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ISA Bus Interrupt System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ISA bus chains two 8259As together</a:t>
            </a:r>
          </a:p>
          <a:p>
            <a:r>
              <a:rPr lang="en-US" altLang="en-US"/>
              <a:t>Link is via interrupt 2</a:t>
            </a:r>
          </a:p>
          <a:p>
            <a:r>
              <a:rPr lang="en-US" altLang="en-US"/>
              <a:t>Gives 15 lines</a:t>
            </a:r>
          </a:p>
          <a:p>
            <a:pPr lvl="1"/>
            <a:r>
              <a:rPr lang="en-US" altLang="en-US"/>
              <a:t>16 lines less one for link</a:t>
            </a:r>
          </a:p>
          <a:p>
            <a:r>
              <a:rPr lang="en-US" altLang="en-US"/>
              <a:t>IRQ 9 is used to re-route anything trying to use IRQ 2</a:t>
            </a:r>
          </a:p>
          <a:p>
            <a:pPr lvl="1"/>
            <a:r>
              <a:rPr lang="en-US" altLang="en-US"/>
              <a:t>Backwards compatibility</a:t>
            </a:r>
          </a:p>
          <a:p>
            <a:r>
              <a:rPr lang="en-US" altLang="en-US"/>
              <a:t>Incorporated in chip set</a:t>
            </a:r>
          </a:p>
        </p:txBody>
      </p:sp>
    </p:spTree>
    <p:extLst>
      <p:ext uri="{BB962C8B-B14F-4D97-AF65-F5344CB8AC3E}">
        <p14:creationId xmlns:p14="http://schemas.microsoft.com/office/powerpoint/2010/main" val="1854915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82C59A Interrupt</a:t>
            </a:r>
            <a:br>
              <a:rPr lang="en-US" altLang="en-US"/>
            </a:br>
            <a:r>
              <a:rPr lang="en-US" altLang="en-US"/>
              <a:t>Controller</a:t>
            </a:r>
          </a:p>
        </p:txBody>
      </p:sp>
      <p:pic>
        <p:nvPicPr>
          <p:cNvPr id="31773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" t="4410" r="14850" b="9837"/>
          <a:stretch>
            <a:fillRect/>
          </a:stretch>
        </p:blipFill>
        <p:spPr bwMode="auto">
          <a:xfrm>
            <a:off x="4283075" y="0"/>
            <a:ext cx="48609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04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Intel 82C55A </a:t>
            </a:r>
            <a:br>
              <a:rPr lang="en-GB" altLang="en-US"/>
            </a:br>
            <a:r>
              <a:rPr lang="en-GB" altLang="en-US"/>
              <a:t>Programmable Peripheral Interface</a:t>
            </a:r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" t="11247" r="18588" b="27271"/>
          <a:stretch>
            <a:fillRect/>
          </a:stretch>
        </p:blipFill>
        <p:spPr bwMode="auto">
          <a:xfrm>
            <a:off x="838200" y="1143000"/>
            <a:ext cx="7696200" cy="502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951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Keyboard/Display Interfaces to 82C55A</a:t>
            </a:r>
          </a:p>
        </p:txBody>
      </p:sp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7666" r="23286" b="20692"/>
          <a:stretch>
            <a:fillRect/>
          </a:stretch>
        </p:blipFill>
        <p:spPr bwMode="auto">
          <a:xfrm>
            <a:off x="2514600" y="1295400"/>
            <a:ext cx="3505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640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Truy cập bộ nhớ trực tiếp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Interrupt driven and programmed I/O require active CPU intervention</a:t>
            </a:r>
          </a:p>
          <a:p>
            <a:pPr lvl="1"/>
            <a:r>
              <a:rPr lang="en-GB" altLang="en-US"/>
              <a:t>Transfer rate is limited</a:t>
            </a:r>
          </a:p>
          <a:p>
            <a:pPr lvl="1"/>
            <a:r>
              <a:rPr lang="en-GB" altLang="en-US"/>
              <a:t>CPU is tied up</a:t>
            </a:r>
          </a:p>
          <a:p>
            <a:r>
              <a:rPr lang="en-GB" altLang="en-US"/>
              <a:t>DMA is the answer</a:t>
            </a:r>
          </a:p>
        </p:txBody>
      </p:sp>
    </p:spTree>
    <p:extLst>
      <p:ext uri="{BB962C8B-B14F-4D97-AF65-F5344CB8AC3E}">
        <p14:creationId xmlns:p14="http://schemas.microsoft.com/office/powerpoint/2010/main" val="3009975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Function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Additional Module (hardware) on bus</a:t>
            </a:r>
          </a:p>
          <a:p>
            <a:r>
              <a:rPr lang="en-GB" altLang="en-US"/>
              <a:t>DMA controller takes over from CPU for I/O</a:t>
            </a:r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8462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Typical DMA Module Diagram</a:t>
            </a:r>
          </a:p>
        </p:txBody>
      </p:sp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t="15196" r="31606" b="35957"/>
          <a:stretch>
            <a:fillRect/>
          </a:stretch>
        </p:blipFill>
        <p:spPr bwMode="auto">
          <a:xfrm>
            <a:off x="909638" y="1066800"/>
            <a:ext cx="576421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363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Operation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CPU tells DMA controller:-</a:t>
            </a:r>
          </a:p>
          <a:p>
            <a:pPr lvl="1"/>
            <a:r>
              <a:rPr lang="en-GB" altLang="en-US"/>
              <a:t>Read/Write</a:t>
            </a:r>
          </a:p>
          <a:p>
            <a:pPr lvl="1"/>
            <a:r>
              <a:rPr lang="en-GB" altLang="en-US"/>
              <a:t>Device address</a:t>
            </a:r>
          </a:p>
          <a:p>
            <a:pPr lvl="1"/>
            <a:r>
              <a:rPr lang="en-GB" altLang="en-US"/>
              <a:t>Starting address of memory block for data</a:t>
            </a:r>
          </a:p>
          <a:p>
            <a:pPr lvl="1"/>
            <a:r>
              <a:rPr lang="en-GB" altLang="en-US"/>
              <a:t>Amount of data to be transferred</a:t>
            </a:r>
          </a:p>
          <a:p>
            <a:r>
              <a:rPr lang="en-GB" altLang="en-US"/>
              <a:t>CPU carries on with other work</a:t>
            </a:r>
          </a:p>
          <a:p>
            <a:r>
              <a:rPr lang="en-GB" altLang="en-US"/>
              <a:t>DMA controller deals with transfer</a:t>
            </a:r>
          </a:p>
          <a:p>
            <a:r>
              <a:rPr lang="en-GB" altLang="en-US"/>
              <a:t>DMA controller sends interrupt when finished</a:t>
            </a:r>
          </a:p>
        </p:txBody>
      </p:sp>
    </p:spTree>
    <p:extLst>
      <p:ext uri="{BB962C8B-B14F-4D97-AF65-F5344CB8AC3E}">
        <p14:creationId xmlns:p14="http://schemas.microsoft.com/office/powerpoint/2010/main" val="3426829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Transfer</a:t>
            </a:r>
            <a:br>
              <a:rPr lang="en-GB" altLang="en-US"/>
            </a:br>
            <a:r>
              <a:rPr lang="en-GB" altLang="en-US"/>
              <a:t>Cycle Stealing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DMA controller takes over bus for a cycle</a:t>
            </a:r>
          </a:p>
          <a:p>
            <a:r>
              <a:rPr lang="en-GB" altLang="en-US"/>
              <a:t>Transfer of one word of data</a:t>
            </a:r>
          </a:p>
          <a:p>
            <a:r>
              <a:rPr lang="en-GB" altLang="en-US"/>
              <a:t>Not an interrupt</a:t>
            </a:r>
          </a:p>
          <a:p>
            <a:pPr lvl="1"/>
            <a:r>
              <a:rPr lang="en-GB" altLang="en-US"/>
              <a:t>CPU does not switch context</a:t>
            </a:r>
          </a:p>
          <a:p>
            <a:r>
              <a:rPr lang="en-GB" altLang="en-US"/>
              <a:t>CPU suspended just before it accesses bus</a:t>
            </a:r>
          </a:p>
          <a:p>
            <a:pPr lvl="1"/>
            <a:r>
              <a:rPr lang="en-GB" altLang="en-US"/>
              <a:t>i.e. before an operand or data fetch or a data write</a:t>
            </a:r>
          </a:p>
          <a:p>
            <a:r>
              <a:rPr lang="en-GB" altLang="en-US"/>
              <a:t>Slows down CPU but not as much as CPU doing transfer</a:t>
            </a:r>
          </a:p>
        </p:txBody>
      </p:sp>
    </p:spTree>
    <p:extLst>
      <p:ext uri="{BB962C8B-B14F-4D97-AF65-F5344CB8AC3E}">
        <p14:creationId xmlns:p14="http://schemas.microsoft.com/office/powerpoint/2010/main" val="225863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Mô- đun vào/ra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Giao tiếp với CPU và Memory</a:t>
            </a:r>
          </a:p>
          <a:p>
            <a:r>
              <a:rPr lang="en-US" altLang="en-US"/>
              <a:t>Giao tiếp với một hoặc nhiều thiết bị ngoại vi</a:t>
            </a:r>
          </a:p>
        </p:txBody>
      </p:sp>
    </p:spTree>
    <p:extLst>
      <p:ext uri="{BB962C8B-B14F-4D97-AF65-F5344CB8AC3E}">
        <p14:creationId xmlns:p14="http://schemas.microsoft.com/office/powerpoint/2010/main" val="3869185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and Interrupt Breakpoints During an Instruction Cycle</a:t>
            </a:r>
          </a:p>
        </p:txBody>
      </p:sp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27"/>
          <a:stretch>
            <a:fillRect/>
          </a:stretch>
        </p:blipFill>
        <p:spPr bwMode="auto">
          <a:xfrm>
            <a:off x="307975" y="1447800"/>
            <a:ext cx="85280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078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Aside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What effect does caching memory have on DMA?</a:t>
            </a:r>
          </a:p>
          <a:p>
            <a:r>
              <a:rPr lang="en-GB" altLang="en-US"/>
              <a:t>What about on board cache?</a:t>
            </a:r>
          </a:p>
          <a:p>
            <a:r>
              <a:rPr lang="en-GB" altLang="en-US"/>
              <a:t>Hint:  how much are the system buses available?</a:t>
            </a:r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4648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Configurations (1)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76600"/>
            <a:ext cx="8178800" cy="2111375"/>
          </a:xfrm>
        </p:spPr>
        <p:txBody>
          <a:bodyPr/>
          <a:lstStyle/>
          <a:p>
            <a:r>
              <a:rPr lang="en-GB" altLang="en-US"/>
              <a:t>Single Bus, Detached DMA controller</a:t>
            </a:r>
          </a:p>
          <a:p>
            <a:r>
              <a:rPr lang="en-GB" altLang="en-US"/>
              <a:t>Each transfer uses bus twice</a:t>
            </a:r>
          </a:p>
          <a:p>
            <a:pPr lvl="1"/>
            <a:r>
              <a:rPr lang="en-GB" altLang="en-US"/>
              <a:t>I/O to DMA then DMA to memory</a:t>
            </a:r>
          </a:p>
          <a:p>
            <a:r>
              <a:rPr lang="en-GB" altLang="en-US"/>
              <a:t>CPU is suspended twice</a:t>
            </a:r>
          </a:p>
        </p:txBody>
      </p:sp>
      <p:pic>
        <p:nvPicPr>
          <p:cNvPr id="4200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1" t="7666" r="12871" b="81479"/>
          <a:stretch>
            <a:fillRect/>
          </a:stretch>
        </p:blipFill>
        <p:spPr bwMode="auto">
          <a:xfrm>
            <a:off x="533400" y="1143000"/>
            <a:ext cx="8153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398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Configurations (2)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178800" cy="2971800"/>
          </a:xfrm>
        </p:spPr>
        <p:txBody>
          <a:bodyPr/>
          <a:lstStyle/>
          <a:p>
            <a:r>
              <a:rPr lang="en-GB" altLang="en-US"/>
              <a:t>Single Bus, Integrated DMA controller</a:t>
            </a:r>
          </a:p>
          <a:p>
            <a:r>
              <a:rPr lang="en-GB" altLang="en-US"/>
              <a:t>Controller may support &gt;1 device</a:t>
            </a:r>
          </a:p>
          <a:p>
            <a:r>
              <a:rPr lang="en-GB" altLang="en-US"/>
              <a:t>Each transfer uses bus once</a:t>
            </a:r>
          </a:p>
          <a:p>
            <a:pPr lvl="1"/>
            <a:r>
              <a:rPr lang="en-GB" altLang="en-US"/>
              <a:t>DMA to memory</a:t>
            </a:r>
          </a:p>
          <a:p>
            <a:r>
              <a:rPr lang="en-GB" altLang="en-US"/>
              <a:t>CPU is suspended once</a:t>
            </a:r>
          </a:p>
        </p:txBody>
      </p:sp>
      <p:pic>
        <p:nvPicPr>
          <p:cNvPr id="43036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t="25034" r="13445" b="52171"/>
          <a:stretch>
            <a:fillRect/>
          </a:stretch>
        </p:blipFill>
        <p:spPr bwMode="auto">
          <a:xfrm>
            <a:off x="990600" y="1073150"/>
            <a:ext cx="7010400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784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DMA Configurations (3)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4114800"/>
            <a:ext cx="8178800" cy="2514600"/>
          </a:xfrm>
        </p:spPr>
        <p:txBody>
          <a:bodyPr/>
          <a:lstStyle/>
          <a:p>
            <a:r>
              <a:rPr lang="en-GB" altLang="en-US"/>
              <a:t>Separate I/O Bus</a:t>
            </a:r>
          </a:p>
          <a:p>
            <a:r>
              <a:rPr lang="en-GB" altLang="en-US"/>
              <a:t>Bus supports all DMA enabled devices</a:t>
            </a:r>
          </a:p>
          <a:p>
            <a:r>
              <a:rPr lang="en-GB" altLang="en-US"/>
              <a:t>Each transfer uses bus once</a:t>
            </a:r>
          </a:p>
          <a:p>
            <a:pPr lvl="1"/>
            <a:r>
              <a:rPr lang="en-GB" altLang="en-US"/>
              <a:t>DMA to memory</a:t>
            </a:r>
          </a:p>
          <a:p>
            <a:r>
              <a:rPr lang="en-GB" altLang="en-US"/>
              <a:t>CPU is suspended once</a:t>
            </a:r>
          </a:p>
        </p:txBody>
      </p:sp>
      <p:pic>
        <p:nvPicPr>
          <p:cNvPr id="44067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t="48915" r="13445" b="25034"/>
          <a:stretch>
            <a:fillRect/>
          </a:stretch>
        </p:blipFill>
        <p:spPr bwMode="auto">
          <a:xfrm>
            <a:off x="1219200" y="1143000"/>
            <a:ext cx="6553200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114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Intel 8237A DMA Controller</a:t>
            </a:r>
          </a:p>
        </p:txBody>
      </p:sp>
      <p:sp>
        <p:nvSpPr>
          <p:cNvPr id="1443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GB" altLang="en-US" sz="2000"/>
              <a:t>Interfaces to 80x86 family and DRAM</a:t>
            </a:r>
          </a:p>
          <a:p>
            <a:pPr marL="457200" indent="-457200">
              <a:lnSpc>
                <a:spcPct val="90000"/>
              </a:lnSpc>
            </a:pPr>
            <a:r>
              <a:rPr lang="en-GB" altLang="en-US" sz="2000"/>
              <a:t>When DMA module needs buses it sends HOLD signal to processor</a:t>
            </a:r>
          </a:p>
          <a:p>
            <a:pPr marL="457200" indent="-457200">
              <a:lnSpc>
                <a:spcPct val="90000"/>
              </a:lnSpc>
            </a:pPr>
            <a:r>
              <a:rPr lang="en-GB" altLang="en-US" sz="2000"/>
              <a:t>CPU responds HLDA (hold acknowledge) </a:t>
            </a:r>
          </a:p>
          <a:p>
            <a:pPr marL="838200" lvl="1" indent="-381000">
              <a:lnSpc>
                <a:spcPct val="90000"/>
              </a:lnSpc>
            </a:pPr>
            <a:r>
              <a:rPr lang="en-GB" altLang="en-US" sz="1800"/>
              <a:t>DMA module can use buses</a:t>
            </a:r>
          </a:p>
          <a:p>
            <a:pPr marL="457200" indent="-457200">
              <a:lnSpc>
                <a:spcPct val="90000"/>
              </a:lnSpc>
            </a:pPr>
            <a:r>
              <a:rPr lang="en-GB" altLang="en-US" sz="2000"/>
              <a:t>E.g. transfer data from memory to disk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GB" altLang="en-US" sz="1800"/>
              <a:t>Device requests service of DMA by pulling DREQ (DMA request) high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GB" altLang="en-US" sz="1800"/>
              <a:t>DMA puts high on HRQ (hold request), 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GB" altLang="en-US" sz="1800"/>
              <a:t>CPU finishes present bus cycle (not necessarily present instruction) and puts high on HDLA (hold acknowledge). HOLD remains active for duration of DMA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GB" altLang="en-US" sz="1800"/>
              <a:t>DMA activates DACK (DMA acknowledge), telling device to start transfer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GB" altLang="en-US" sz="1800"/>
              <a:t>DMA starts transfer by putting address of first byte on address bus and activating MEMR; it then activates IOW to write to peripheral. DMA decrements counter and increments address pointer.  Repeat until count reaches zero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GB" altLang="en-US" sz="1800"/>
              <a:t>DMA deactivates HRQ, giving bus back to CPU</a:t>
            </a:r>
          </a:p>
        </p:txBody>
      </p:sp>
    </p:spTree>
    <p:extLst>
      <p:ext uri="{BB962C8B-B14F-4D97-AF65-F5344CB8AC3E}">
        <p14:creationId xmlns:p14="http://schemas.microsoft.com/office/powerpoint/2010/main" val="2179460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8237 DMA Usage of Systems Bus</a:t>
            </a:r>
          </a:p>
        </p:txBody>
      </p:sp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9"/>
          <a:stretch>
            <a:fillRect/>
          </a:stretch>
        </p:blipFill>
        <p:spPr bwMode="auto">
          <a:xfrm>
            <a:off x="152400" y="1066800"/>
            <a:ext cx="8839200" cy="570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041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Fly-By</a:t>
            </a:r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While DMA using buses processor idle</a:t>
            </a:r>
          </a:p>
          <a:p>
            <a:pPr>
              <a:lnSpc>
                <a:spcPct val="90000"/>
              </a:lnSpc>
            </a:pPr>
            <a:r>
              <a:rPr lang="en-GB" altLang="en-US"/>
              <a:t>Processor using bus, DMA idle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Known as fly-by DMA controller</a:t>
            </a:r>
          </a:p>
          <a:p>
            <a:pPr>
              <a:lnSpc>
                <a:spcPct val="90000"/>
              </a:lnSpc>
            </a:pPr>
            <a:r>
              <a:rPr lang="en-GB" altLang="en-US"/>
              <a:t>Data does not pass through and is not stored in DMA chip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DMA only between I/O port and memory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Not between two I/O ports or two memory locations</a:t>
            </a:r>
          </a:p>
          <a:p>
            <a:pPr>
              <a:lnSpc>
                <a:spcPct val="90000"/>
              </a:lnSpc>
            </a:pPr>
            <a:r>
              <a:rPr lang="en-GB" altLang="en-US"/>
              <a:t>Can do memory to memory via register</a:t>
            </a:r>
          </a:p>
          <a:p>
            <a:pPr>
              <a:lnSpc>
                <a:spcPct val="90000"/>
              </a:lnSpc>
            </a:pPr>
            <a:r>
              <a:rPr lang="en-GB" altLang="en-US"/>
              <a:t>8237 contains four DMA channels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Programmed independently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Any one active 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Numbered 0, 1, 2, and 3</a:t>
            </a:r>
          </a:p>
        </p:txBody>
      </p:sp>
    </p:spTree>
    <p:extLst>
      <p:ext uri="{BB962C8B-B14F-4D97-AF65-F5344CB8AC3E}">
        <p14:creationId xmlns:p14="http://schemas.microsoft.com/office/powerpoint/2010/main" val="2922432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Các kênh vào/ra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I/O devices getting more sophisticated</a:t>
            </a:r>
          </a:p>
          <a:p>
            <a:r>
              <a:rPr lang="en-GB" altLang="en-US"/>
              <a:t>e.g. 3D graphics cards</a:t>
            </a:r>
          </a:p>
          <a:p>
            <a:r>
              <a:rPr lang="en-GB" altLang="en-US"/>
              <a:t>CPU instructs I/O controller to do transfer</a:t>
            </a:r>
          </a:p>
          <a:p>
            <a:r>
              <a:rPr lang="en-GB" altLang="en-US"/>
              <a:t>I/O controller does entire transfer</a:t>
            </a:r>
          </a:p>
          <a:p>
            <a:r>
              <a:rPr lang="en-GB" altLang="en-US"/>
              <a:t>Improves speed</a:t>
            </a:r>
          </a:p>
          <a:p>
            <a:pPr lvl="1"/>
            <a:r>
              <a:rPr lang="en-GB" altLang="en-US"/>
              <a:t>Takes load off CPU</a:t>
            </a:r>
          </a:p>
          <a:p>
            <a:pPr lvl="1"/>
            <a:r>
              <a:rPr lang="en-GB" altLang="en-US"/>
              <a:t>Dedicated processor is faster</a:t>
            </a:r>
          </a:p>
          <a:p>
            <a:pPr lvl="1"/>
            <a:endParaRPr lang="en-GB" altLang="en-US"/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9565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Kiến trúc kênh vào/ra</a:t>
            </a:r>
          </a:p>
        </p:txBody>
      </p:sp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t="10922" r="20767" b="14180"/>
          <a:stretch>
            <a:fillRect/>
          </a:stretch>
        </p:blipFill>
        <p:spPr bwMode="auto">
          <a:xfrm>
            <a:off x="2236788" y="1066800"/>
            <a:ext cx="401161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13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Mô hình chung của mô-đun I/O</a:t>
            </a:r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t="16350" r="10925" b="21777"/>
          <a:stretch>
            <a:fillRect/>
          </a:stretch>
        </p:blipFill>
        <p:spPr bwMode="auto">
          <a:xfrm>
            <a:off x="1524000" y="1077913"/>
            <a:ext cx="5715000" cy="547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5735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Interfacing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Connecting devices together</a:t>
            </a:r>
          </a:p>
          <a:p>
            <a:r>
              <a:rPr lang="en-GB" altLang="en-US"/>
              <a:t>Bit of wire?</a:t>
            </a:r>
          </a:p>
          <a:p>
            <a:r>
              <a:rPr lang="en-GB" altLang="en-US"/>
              <a:t>Dedicated processor/memory/buses?</a:t>
            </a:r>
          </a:p>
          <a:p>
            <a:r>
              <a:rPr lang="en-GB" altLang="en-US"/>
              <a:t>E.g. FireWire, InfiniBand</a:t>
            </a:r>
          </a:p>
        </p:txBody>
      </p:sp>
    </p:spTree>
    <p:extLst>
      <p:ext uri="{BB962C8B-B14F-4D97-AF65-F5344CB8AC3E}">
        <p14:creationId xmlns:p14="http://schemas.microsoft.com/office/powerpoint/2010/main" val="1483432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IEEE 1394 FireWire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High performance serial bus</a:t>
            </a:r>
          </a:p>
          <a:p>
            <a:r>
              <a:rPr lang="en-US" altLang="en-US"/>
              <a:t>Fast</a:t>
            </a:r>
          </a:p>
          <a:p>
            <a:r>
              <a:rPr lang="en-US" altLang="en-US"/>
              <a:t>Low cost</a:t>
            </a:r>
          </a:p>
          <a:p>
            <a:r>
              <a:rPr lang="en-US" altLang="en-US"/>
              <a:t>Easy to implement</a:t>
            </a:r>
          </a:p>
          <a:p>
            <a:r>
              <a:rPr lang="en-US" altLang="en-US"/>
              <a:t>Also being used in digital cameras, VCRs and TV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985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FireWire Configuration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Daisy chain</a:t>
            </a:r>
          </a:p>
          <a:p>
            <a:r>
              <a:rPr lang="en-US" altLang="en-US"/>
              <a:t>Up to 63 devices on single port</a:t>
            </a:r>
          </a:p>
          <a:p>
            <a:pPr lvl="1"/>
            <a:r>
              <a:rPr lang="en-US" altLang="en-US"/>
              <a:t>Really 64 of which one is the interface itself</a:t>
            </a:r>
          </a:p>
          <a:p>
            <a:r>
              <a:rPr lang="en-US" altLang="en-US"/>
              <a:t>Up to 1022 buses can be connected with bridges</a:t>
            </a:r>
          </a:p>
          <a:p>
            <a:r>
              <a:rPr lang="en-US" altLang="en-US"/>
              <a:t>Automatic configuration</a:t>
            </a:r>
          </a:p>
          <a:p>
            <a:r>
              <a:rPr lang="en-US" altLang="en-US"/>
              <a:t>No bus terminators</a:t>
            </a:r>
          </a:p>
          <a:p>
            <a:r>
              <a:rPr lang="en-US" altLang="en-US"/>
              <a:t>May be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9998725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Simple FireWire Configuration</a:t>
            </a:r>
          </a:p>
        </p:txBody>
      </p:sp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" t="35149" r="5563" b="22672"/>
          <a:stretch>
            <a:fillRect/>
          </a:stretch>
        </p:blipFill>
        <p:spPr bwMode="auto">
          <a:xfrm>
            <a:off x="457200" y="2074863"/>
            <a:ext cx="8382000" cy="3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439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FireWire 3 Layer Stack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Physical</a:t>
            </a:r>
          </a:p>
          <a:p>
            <a:pPr lvl="1"/>
            <a:r>
              <a:rPr lang="en-US" altLang="en-US"/>
              <a:t>Transmission medium, electrical and signaling characteristics</a:t>
            </a:r>
          </a:p>
          <a:p>
            <a:r>
              <a:rPr lang="en-US" altLang="en-US"/>
              <a:t>Link</a:t>
            </a:r>
          </a:p>
          <a:p>
            <a:pPr lvl="1"/>
            <a:r>
              <a:rPr lang="en-US" altLang="en-US"/>
              <a:t>Transmission of data in packets</a:t>
            </a:r>
          </a:p>
          <a:p>
            <a:r>
              <a:rPr lang="en-US" altLang="en-US"/>
              <a:t>Transaction</a:t>
            </a:r>
          </a:p>
          <a:p>
            <a:pPr lvl="1"/>
            <a:r>
              <a:rPr lang="en-US" altLang="en-US"/>
              <a:t>Request-response protocol</a:t>
            </a:r>
          </a:p>
        </p:txBody>
      </p:sp>
    </p:spTree>
    <p:extLst>
      <p:ext uri="{BB962C8B-B14F-4D97-AF65-F5344CB8AC3E}">
        <p14:creationId xmlns:p14="http://schemas.microsoft.com/office/powerpoint/2010/main" val="2943371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FireWire Protocol Stack</a:t>
            </a:r>
          </a:p>
        </p:txBody>
      </p:sp>
      <p:pic>
        <p:nvPicPr>
          <p:cNvPr id="136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4"/>
          <a:stretch>
            <a:fillRect/>
          </a:stretch>
        </p:blipFill>
        <p:spPr bwMode="auto">
          <a:xfrm>
            <a:off x="1263650" y="1103313"/>
            <a:ext cx="6615113" cy="567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505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FireWire - Physical Layer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 rates from 25 to 400Mbps</a:t>
            </a:r>
          </a:p>
          <a:p>
            <a:r>
              <a:rPr lang="en-US" altLang="en-US"/>
              <a:t>Two forms of arbitration</a:t>
            </a:r>
          </a:p>
          <a:p>
            <a:pPr lvl="1"/>
            <a:r>
              <a:rPr lang="en-US" altLang="en-US"/>
              <a:t>Based on tree structure</a:t>
            </a:r>
          </a:p>
          <a:p>
            <a:pPr lvl="1"/>
            <a:r>
              <a:rPr lang="en-US" altLang="en-US"/>
              <a:t>Root acts as arbiter</a:t>
            </a:r>
          </a:p>
          <a:p>
            <a:pPr lvl="1"/>
            <a:r>
              <a:rPr lang="en-US" altLang="en-US"/>
              <a:t>First come first served</a:t>
            </a:r>
          </a:p>
          <a:p>
            <a:pPr lvl="1"/>
            <a:r>
              <a:rPr lang="en-US" altLang="en-US"/>
              <a:t>Natural priority controls simultaneous requests</a:t>
            </a:r>
          </a:p>
          <a:p>
            <a:pPr lvl="2"/>
            <a:r>
              <a:rPr lang="en-US" altLang="en-US"/>
              <a:t>i.e. who is nearest to root</a:t>
            </a:r>
          </a:p>
          <a:p>
            <a:pPr lvl="1"/>
            <a:r>
              <a:rPr lang="en-US" altLang="en-US"/>
              <a:t>Fair arbitration</a:t>
            </a:r>
          </a:p>
          <a:p>
            <a:pPr lvl="1"/>
            <a:r>
              <a:rPr lang="en-US" altLang="en-US"/>
              <a:t>Urgent arbitration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5107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FireWire - Link Layer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transmission types</a:t>
            </a:r>
          </a:p>
          <a:p>
            <a:pPr lvl="1"/>
            <a:r>
              <a:rPr lang="en-US" altLang="en-US"/>
              <a:t>Asynchronous</a:t>
            </a:r>
          </a:p>
          <a:p>
            <a:pPr lvl="2"/>
            <a:r>
              <a:rPr lang="en-US" altLang="en-US"/>
              <a:t>Variable amount of data and several bytes of transaction data transferred as a packet</a:t>
            </a:r>
          </a:p>
          <a:p>
            <a:pPr lvl="2"/>
            <a:r>
              <a:rPr lang="en-US" altLang="en-US"/>
              <a:t>To explicit address</a:t>
            </a:r>
          </a:p>
          <a:p>
            <a:pPr lvl="2"/>
            <a:r>
              <a:rPr lang="en-US" altLang="en-US"/>
              <a:t>Acknowledgement returned</a:t>
            </a:r>
          </a:p>
          <a:p>
            <a:pPr lvl="1"/>
            <a:r>
              <a:rPr lang="en-US" altLang="en-US"/>
              <a:t>Isochronous</a:t>
            </a:r>
          </a:p>
          <a:p>
            <a:pPr lvl="2"/>
            <a:r>
              <a:rPr lang="en-US" altLang="en-US"/>
              <a:t>Variable amount of data in sequence of fixed size packets at regular intervals</a:t>
            </a:r>
          </a:p>
          <a:p>
            <a:pPr lvl="2"/>
            <a:r>
              <a:rPr lang="en-US" altLang="en-US"/>
              <a:t>Simplified addressing</a:t>
            </a:r>
          </a:p>
          <a:p>
            <a:pPr lvl="2"/>
            <a:r>
              <a:rPr lang="en-US" altLang="en-US"/>
              <a:t>No 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0690472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FireWire Subactions</a:t>
            </a:r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9"/>
          <a:stretch>
            <a:fillRect/>
          </a:stretch>
        </p:blipFill>
        <p:spPr bwMode="auto">
          <a:xfrm>
            <a:off x="766763" y="1066800"/>
            <a:ext cx="7615237" cy="575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579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InfiniBand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I/O specification aimed at high end servers</a:t>
            </a:r>
          </a:p>
          <a:p>
            <a:pPr lvl="1"/>
            <a:r>
              <a:rPr lang="en-GB" altLang="en-US"/>
              <a:t>Merger of Future I/O (Cisco, HP, Compaq, IBM) and Next Generation I/O (Intel)</a:t>
            </a:r>
          </a:p>
          <a:p>
            <a:r>
              <a:rPr lang="en-GB" altLang="en-US"/>
              <a:t>Version 1 released early 2001</a:t>
            </a:r>
          </a:p>
          <a:p>
            <a:r>
              <a:rPr lang="en-GB" altLang="en-US"/>
              <a:t>Architecture and spec. for data flow between processor and intelligent I/O devices</a:t>
            </a:r>
          </a:p>
          <a:p>
            <a:r>
              <a:rPr lang="en-GB" altLang="en-US"/>
              <a:t>Intended to replace PCI in servers</a:t>
            </a:r>
          </a:p>
          <a:p>
            <a:r>
              <a:rPr lang="en-GB" altLang="en-US"/>
              <a:t>Increased capacity, expandability, flexibility</a:t>
            </a:r>
          </a:p>
        </p:txBody>
      </p:sp>
    </p:spTree>
    <p:extLst>
      <p:ext uri="{BB962C8B-B14F-4D97-AF65-F5344CB8AC3E}">
        <p14:creationId xmlns:p14="http://schemas.microsoft.com/office/powerpoint/2010/main" val="322429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Thiết bị ngoại vi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altLang="en-US"/>
              <a:t>Người có thể đọc được</a:t>
            </a:r>
            <a:endParaRPr lang="en-US" altLang="en-US"/>
          </a:p>
          <a:p>
            <a:pPr lvl="1"/>
            <a:r>
              <a:rPr lang="en-US" altLang="en-US"/>
              <a:t>Màn hình, máy in, bàn phím</a:t>
            </a:r>
          </a:p>
          <a:p>
            <a:r>
              <a:rPr lang="en-US" altLang="en-US"/>
              <a:t>Máy đọc</a:t>
            </a:r>
          </a:p>
          <a:p>
            <a:pPr lvl="1"/>
            <a:r>
              <a:rPr lang="en-US" altLang="en-US"/>
              <a:t>Giám sát và điều khiển</a:t>
            </a:r>
          </a:p>
          <a:p>
            <a:r>
              <a:rPr lang="en-US" altLang="en-US"/>
              <a:t>Truyền thông</a:t>
            </a:r>
          </a:p>
          <a:p>
            <a:pPr lvl="1"/>
            <a:r>
              <a:rPr lang="en-US" altLang="en-US"/>
              <a:t>Modem</a:t>
            </a:r>
          </a:p>
          <a:p>
            <a:pPr lvl="1"/>
            <a:r>
              <a:rPr lang="en-US" altLang="en-US"/>
              <a:t>Network Interface Card (NIC)</a:t>
            </a:r>
          </a:p>
        </p:txBody>
      </p:sp>
    </p:spTree>
    <p:extLst>
      <p:ext uri="{BB962C8B-B14F-4D97-AF65-F5344CB8AC3E}">
        <p14:creationId xmlns:p14="http://schemas.microsoft.com/office/powerpoint/2010/main" val="35081455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InfiniBand Architecture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Remote storage, networking and connection between servers</a:t>
            </a:r>
          </a:p>
          <a:p>
            <a:r>
              <a:rPr lang="en-GB" altLang="en-US" sz="2400"/>
              <a:t>Attach servers, remote storage, network devices to central fabric of switches and links</a:t>
            </a:r>
          </a:p>
          <a:p>
            <a:r>
              <a:rPr lang="en-GB" altLang="en-US" sz="2400"/>
              <a:t>Greater server density</a:t>
            </a:r>
          </a:p>
          <a:p>
            <a:r>
              <a:rPr lang="en-GB" altLang="en-US" sz="2400"/>
              <a:t>Scalable data centre</a:t>
            </a:r>
          </a:p>
          <a:p>
            <a:r>
              <a:rPr lang="en-GB" altLang="en-US" sz="2400"/>
              <a:t>Independent nodes added as required</a:t>
            </a:r>
          </a:p>
          <a:p>
            <a:r>
              <a:rPr lang="en-GB" altLang="en-US" sz="2400"/>
              <a:t>I/O distance from server up to </a:t>
            </a:r>
          </a:p>
          <a:p>
            <a:pPr lvl="1"/>
            <a:r>
              <a:rPr lang="en-GB" altLang="en-US" sz="2000"/>
              <a:t>17m using copper</a:t>
            </a:r>
          </a:p>
          <a:p>
            <a:pPr lvl="1"/>
            <a:r>
              <a:rPr lang="en-GB" altLang="en-US" sz="2000"/>
              <a:t>300m multimode fibre optic</a:t>
            </a:r>
          </a:p>
          <a:p>
            <a:pPr lvl="1"/>
            <a:r>
              <a:rPr lang="en-GB" altLang="en-US" sz="2000"/>
              <a:t>10km single mode fibre</a:t>
            </a:r>
          </a:p>
          <a:p>
            <a:r>
              <a:rPr lang="en-GB" altLang="en-US" sz="2400"/>
              <a:t>Up to 30Gbps</a:t>
            </a:r>
          </a:p>
        </p:txBody>
      </p:sp>
    </p:spTree>
    <p:extLst>
      <p:ext uri="{BB962C8B-B14F-4D97-AF65-F5344CB8AC3E}">
        <p14:creationId xmlns:p14="http://schemas.microsoft.com/office/powerpoint/2010/main" val="1792097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InfiniBand Switch Fabric</a:t>
            </a:r>
          </a:p>
        </p:txBody>
      </p:sp>
      <p:pic>
        <p:nvPicPr>
          <p:cNvPr id="137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1"/>
          <a:stretch>
            <a:fillRect/>
          </a:stretch>
        </p:blipFill>
        <p:spPr bwMode="auto">
          <a:xfrm>
            <a:off x="1039813" y="1301750"/>
            <a:ext cx="7064375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1905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InfiniBand Operation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16 logical channels (virtual lanes) per physical link</a:t>
            </a:r>
          </a:p>
          <a:p>
            <a:r>
              <a:rPr lang="en-GB" altLang="en-US"/>
              <a:t>One lane for management, rest for data</a:t>
            </a:r>
          </a:p>
          <a:p>
            <a:r>
              <a:rPr lang="en-GB" altLang="en-US"/>
              <a:t>Data in stream of packets</a:t>
            </a:r>
          </a:p>
          <a:p>
            <a:r>
              <a:rPr lang="en-GB" altLang="en-US"/>
              <a:t>Virtual lane dedicated temporarily to end to end transfer</a:t>
            </a:r>
          </a:p>
          <a:p>
            <a:r>
              <a:rPr lang="en-GB" altLang="en-US"/>
              <a:t>Switch maps traffic from incoming to outgoing lane</a:t>
            </a:r>
          </a:p>
        </p:txBody>
      </p:sp>
    </p:spTree>
    <p:extLst>
      <p:ext uri="{BB962C8B-B14F-4D97-AF65-F5344CB8AC3E}">
        <p14:creationId xmlns:p14="http://schemas.microsoft.com/office/powerpoint/2010/main" val="2893436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InfiniBand Protocol Stack</a:t>
            </a:r>
          </a:p>
        </p:txBody>
      </p:sp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6"/>
          <a:stretch>
            <a:fillRect/>
          </a:stretch>
        </p:blipFill>
        <p:spPr bwMode="auto">
          <a:xfrm>
            <a:off x="152400" y="1127125"/>
            <a:ext cx="8763000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0215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061538" cy="4320480"/>
          </a:xfrm>
        </p:spPr>
      </p:pic>
    </p:spTree>
    <p:extLst>
      <p:ext uri="{BB962C8B-B14F-4D97-AF65-F5344CB8AC3E}">
        <p14:creationId xmlns:p14="http://schemas.microsoft.com/office/powerpoint/2010/main" val="38162700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8AC5-461F-4866-ADE0-D7F59045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9234-067D-4EE6-B1B0-30F8B78C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Liệt kê ba cách phân loại thiết bị bên ngoài hoặc thiết bị ngoại vi?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Các chức năng chính của mô-đun I/O là gì?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Liệt kê và mô tả ngắn gọn ba kỹ thuật để thực thi I/O?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Nêu s</a:t>
            </a:r>
            <a:r>
              <a:rPr lang="vi-VN"/>
              <a:t>ự khác biệt giữa I/O ánh xạ bộ nhớ</a:t>
            </a:r>
            <a:r>
              <a:rPr lang="en-US"/>
              <a:t> (memory-mapped I/O)</a:t>
            </a:r>
            <a:r>
              <a:rPr lang="vi-VN"/>
              <a:t> và I/O </a:t>
            </a:r>
            <a:r>
              <a:rPr lang="en-US"/>
              <a:t>riêng biệt (isolated I/O)</a:t>
            </a:r>
            <a:r>
              <a:rPr lang="vi-VN"/>
              <a:t>?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Khi một thiết bị ngắt xảy ra, làm thế nào bộ xử lý xác định thiết bị nào đã phát ra ngắt?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Khi một mô-đun DMA kiểm soát một bus và trong lúc nó vẫn giữ quyền kiểm soát bus, bộ xử lý sẽ làm gì?</a:t>
            </a:r>
          </a:p>
        </p:txBody>
      </p:sp>
    </p:spTree>
    <p:extLst>
      <p:ext uri="{BB962C8B-B14F-4D97-AF65-F5344CB8AC3E}">
        <p14:creationId xmlns:p14="http://schemas.microsoft.com/office/powerpoint/2010/main" val="46445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Sơ đồ khối thiết bị ngoại vi</a:t>
            </a:r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8" t="21777" r="17647" b="36266"/>
          <a:stretch>
            <a:fillRect/>
          </a:stretch>
        </p:blipFill>
        <p:spPr bwMode="auto">
          <a:xfrm>
            <a:off x="1600200" y="1385888"/>
            <a:ext cx="5715000" cy="47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02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Chức năng mô-đun I/O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Điều khiển và định giờ</a:t>
            </a:r>
          </a:p>
          <a:p>
            <a:r>
              <a:rPr lang="en-US" altLang="en-US"/>
              <a:t>Truyền thông CPU</a:t>
            </a:r>
          </a:p>
          <a:p>
            <a:r>
              <a:rPr lang="en-US" altLang="en-US"/>
              <a:t>Truyền thông thiết bị</a:t>
            </a:r>
          </a:p>
          <a:p>
            <a:r>
              <a:rPr lang="en-US" altLang="en-US"/>
              <a:t>Đệm dữ liệu</a:t>
            </a:r>
          </a:p>
          <a:p>
            <a:r>
              <a:rPr lang="en-US" altLang="en-US"/>
              <a:t>Dò lỗi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59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Các bước vào/ra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CPU kiểm tra trạng thái mô-đun thiết bị I/O</a:t>
            </a:r>
          </a:p>
          <a:p>
            <a:r>
              <a:rPr lang="en-US" altLang="en-US"/>
              <a:t>Mô-đun I/O trả về trạng thái</a:t>
            </a:r>
          </a:p>
          <a:p>
            <a:r>
              <a:rPr lang="en-US" altLang="en-US"/>
              <a:t>Nếu sẵn sàng, CPU yêu cầu truyền dữ liệu</a:t>
            </a:r>
          </a:p>
          <a:p>
            <a:r>
              <a:rPr lang="en-US" altLang="en-US"/>
              <a:t>Mô-đun I/O lấy dữ liệu từ thiết bị</a:t>
            </a:r>
          </a:p>
          <a:p>
            <a:r>
              <a:rPr lang="en-US" altLang="en-US"/>
              <a:t>Mô-đun I/O truyền dữ liệu tới CPU</a:t>
            </a:r>
          </a:p>
        </p:txBody>
      </p:sp>
    </p:spTree>
    <p:extLst>
      <p:ext uri="{BB962C8B-B14F-4D97-AF65-F5344CB8AC3E}">
        <p14:creationId xmlns:p14="http://schemas.microsoft.com/office/powerpoint/2010/main" val="522814771"/>
      </p:ext>
    </p:extLst>
  </p:cSld>
  <p:clrMapOvr>
    <a:masterClrMapping/>
  </p:clrMapOvr>
</p:sld>
</file>

<file path=ppt/theme/theme1.xml><?xml version="1.0" encoding="utf-8"?>
<a:theme xmlns:a="http://schemas.openxmlformats.org/drawingml/2006/main" name="COA8e">
  <a:themeElements>
    <a:clrScheme name="COA8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A8e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A8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COA8e</Template>
  <TotalTime>4244</TotalTime>
  <Words>2479</Words>
  <Application>Microsoft Office PowerPoint</Application>
  <PresentationFormat>On-screen Show (4:3)</PresentationFormat>
  <Paragraphs>402</Paragraphs>
  <Slides>65</Slides>
  <Notes>46</Notes>
  <HiddenSlides>10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Arial Black</vt:lpstr>
      <vt:lpstr>Arial-BoldItalicMT</vt:lpstr>
      <vt:lpstr>Arial-ItalicMT</vt:lpstr>
      <vt:lpstr>ArialMT</vt:lpstr>
      <vt:lpstr>Tahoma</vt:lpstr>
      <vt:lpstr>Times New Roman</vt:lpstr>
      <vt:lpstr>COA8e</vt:lpstr>
      <vt:lpstr>KIẾN TRÚC MÁY TÍNH</vt:lpstr>
      <vt:lpstr>Nội dung</vt:lpstr>
      <vt:lpstr>Các vấn đề vào/ra</vt:lpstr>
      <vt:lpstr>Mô- đun vào/ra</vt:lpstr>
      <vt:lpstr>Mô hình chung của mô-đun I/O</vt:lpstr>
      <vt:lpstr>Thiết bị ngoại vi</vt:lpstr>
      <vt:lpstr>Sơ đồ khối thiết bị ngoại vi</vt:lpstr>
      <vt:lpstr>Chức năng mô-đun I/O</vt:lpstr>
      <vt:lpstr>Các bước vào/ra</vt:lpstr>
      <vt:lpstr>Sơ đồ mô-đun vào/ra</vt:lpstr>
      <vt:lpstr>I/O Module Decisions</vt:lpstr>
      <vt:lpstr>Các kỹ thuật vào/ra</vt:lpstr>
      <vt:lpstr>3 kỹ thuật: Đầu vào của khối dữ liệu</vt:lpstr>
      <vt:lpstr>Vào/ra bằng chương trình</vt:lpstr>
      <vt:lpstr>Vào/ra bằng chương trình</vt:lpstr>
      <vt:lpstr>Các lệnh I/O</vt:lpstr>
      <vt:lpstr>Addressing I/O Devices</vt:lpstr>
      <vt:lpstr>I/O Mapping</vt:lpstr>
      <vt:lpstr>Memory Mapped and Isolated I/O</vt:lpstr>
      <vt:lpstr>Vào/ra bằng điều khiển ngắt</vt:lpstr>
      <vt:lpstr>Vào/ra bằng điều khiển ngắt: thao tác cơ bản</vt:lpstr>
      <vt:lpstr>Simple Interrupt Processing</vt:lpstr>
      <vt:lpstr>CPU Viewpoint (Hoạt động vào dữ liệu nhìn từ CPU)</vt:lpstr>
      <vt:lpstr>Thay đổi trong bộ nhớ và thanh ghi khi có ngắt</vt:lpstr>
      <vt:lpstr>Design Issues (Các vấn đề thiết kế)</vt:lpstr>
      <vt:lpstr>Identifying Interrupting Module (1)</vt:lpstr>
      <vt:lpstr>Identifying Interrupting Module (2)</vt:lpstr>
      <vt:lpstr>Multiple Interrupts</vt:lpstr>
      <vt:lpstr>Example - PC Bus</vt:lpstr>
      <vt:lpstr>Sequence of Events</vt:lpstr>
      <vt:lpstr>ISA Bus Interrupt System</vt:lpstr>
      <vt:lpstr>82C59A Interrupt Controller</vt:lpstr>
      <vt:lpstr>Intel 82C55A  Programmable Peripheral Interface</vt:lpstr>
      <vt:lpstr>Keyboard/Display Interfaces to 82C55A</vt:lpstr>
      <vt:lpstr>Truy cập bộ nhớ trực tiếp</vt:lpstr>
      <vt:lpstr>DMA Function</vt:lpstr>
      <vt:lpstr>Typical DMA Module Diagram</vt:lpstr>
      <vt:lpstr>DMA Operation</vt:lpstr>
      <vt:lpstr>DMA Transfer Cycle Stealing</vt:lpstr>
      <vt:lpstr>DMA and Interrupt Breakpoints During an Instruction Cycle</vt:lpstr>
      <vt:lpstr>Aside</vt:lpstr>
      <vt:lpstr>DMA Configurations (1)</vt:lpstr>
      <vt:lpstr>DMA Configurations (2)</vt:lpstr>
      <vt:lpstr>DMA Configurations (3)</vt:lpstr>
      <vt:lpstr>Intel 8237A DMA Controller</vt:lpstr>
      <vt:lpstr>8237 DMA Usage of Systems Bus</vt:lpstr>
      <vt:lpstr>Fly-By</vt:lpstr>
      <vt:lpstr>Các kênh vào/ra</vt:lpstr>
      <vt:lpstr>Kiến trúc kênh vào/ra</vt:lpstr>
      <vt:lpstr>Interfacing</vt:lpstr>
      <vt:lpstr>IEEE 1394 FireWire</vt:lpstr>
      <vt:lpstr>FireWire Configuration</vt:lpstr>
      <vt:lpstr>Simple FireWire Configuration</vt:lpstr>
      <vt:lpstr>FireWire 3 Layer Stack</vt:lpstr>
      <vt:lpstr>FireWire Protocol Stack</vt:lpstr>
      <vt:lpstr>FireWire - Physical Layer</vt:lpstr>
      <vt:lpstr>FireWire - Link Layer</vt:lpstr>
      <vt:lpstr>FireWire Subactions</vt:lpstr>
      <vt:lpstr>InfiniBand</vt:lpstr>
      <vt:lpstr>InfiniBand Architecture</vt:lpstr>
      <vt:lpstr>InfiniBand Switch Fabric</vt:lpstr>
      <vt:lpstr>InfiniBand Operation</vt:lpstr>
      <vt:lpstr>InfiniBand Protocol Stack</vt:lpstr>
      <vt:lpstr>PowerPoint Presentation</vt:lpstr>
      <vt:lpstr>Câu hỏi ôn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Phạm Tuấn Khiêm</cp:lastModifiedBy>
  <cp:revision>224</cp:revision>
  <dcterms:created xsi:type="dcterms:W3CDTF">1998-09-03T13:41:33Z</dcterms:created>
  <dcterms:modified xsi:type="dcterms:W3CDTF">2021-05-20T07:25:43Z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