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8"/>
  </p:handoutMasterIdLst>
  <p:sldIdLst>
    <p:sldId id="256" r:id="rId3"/>
    <p:sldId id="274" r:id="rId5"/>
    <p:sldId id="275" r:id="rId6"/>
    <p:sldId id="270" r:id="rId7"/>
    <p:sldId id="272" r:id="rId8"/>
    <p:sldId id="278" r:id="rId9"/>
    <p:sldId id="282" r:id="rId10"/>
    <p:sldId id="273" r:id="rId11"/>
    <p:sldId id="279" r:id="rId12"/>
    <p:sldId id="280" r:id="rId13"/>
    <p:sldId id="276" r:id="rId14"/>
    <p:sldId id="277" r:id="rId15"/>
    <p:sldId id="257" r:id="rId16"/>
    <p:sldId id="259" r:id="rId17"/>
    <p:sldId id="260" r:id="rId18"/>
    <p:sldId id="261" r:id="rId19"/>
    <p:sldId id="262" r:id="rId20"/>
    <p:sldId id="263" r:id="rId21"/>
    <p:sldId id="264" r:id="rId22"/>
    <p:sldId id="265" r:id="rId23"/>
    <p:sldId id="266" r:id="rId24"/>
    <p:sldId id="267" r:id="rId25"/>
    <p:sldId id="268" r:id="rId26"/>
    <p:sldId id="281"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64" d="100"/>
          <a:sy n="64" d="100"/>
        </p:scale>
        <p:origin x="1482" y="60"/>
      </p:cViewPr>
      <p:guideLst>
        <p:guide orient="horz" pos="2160"/>
        <p:guide pos="286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7" Type="http://schemas.openxmlformats.org/officeDocument/2006/relationships/slide" Target="slides/slide15.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8.xml"/><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lstStyle>
            <a:lvl1pPr algn="r">
              <a:defRPr sz="1200">
                <a:latin typeface="Arial" panose="020B0604020202020204" pitchFamily="34" charset="0"/>
              </a:defRPr>
            </a:lvl1pPr>
          </a:lstStyle>
          <a:p>
            <a:fld id="{30B2F886-5D15-4E6F-90F6-FEA8D501F516}"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lstStyle>
            <a:lvl1pPr algn="r">
              <a:defRPr sz="1200">
                <a:latin typeface="Arial" panose="020B0604020202020204" pitchFamily="34" charset="0"/>
              </a:defRPr>
            </a:lvl1pPr>
          </a:lstStyle>
          <a:p>
            <a:fld id="{7C67111C-9520-4821-B1BB-FF19F9033106}"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E22B66-A832-4D06-AE62-E34270EEF0D4}" type="slidenum">
              <a:rPr lang="en-US" altLang="en-US"/>
            </a:fld>
            <a:endParaRPr lang="en-US" altLang="en-US"/>
          </a:p>
        </p:txBody>
      </p:sp>
      <p:sp>
        <p:nvSpPr>
          <p:cNvPr id="52226" name="Rectangle 2050"/>
          <p:cNvSpPr>
            <a:spLocks noGrp="1" noRot="1" noChangeAspect="1" noChangeArrowheads="1" noTextEdit="1"/>
          </p:cNvSpPr>
          <p:nvPr>
            <p:ph type="sldImg"/>
          </p:nvPr>
        </p:nvSpPr>
        <p:spPr/>
      </p:sp>
      <p:sp>
        <p:nvSpPr>
          <p:cNvPr id="52227" name="Rectangle 2051"/>
          <p:cNvSpPr>
            <a:spLocks noGrp="1" noChangeArrowheads="1"/>
          </p:cNvSpPr>
          <p:nvPr>
            <p:ph type="body" idx="1"/>
          </p:nvPr>
        </p:nvSpPr>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1E1D02-CFF4-4993-9E1B-8AFF0940ABBD}" type="slidenum">
              <a:rPr lang="en-US" altLang="en-US"/>
            </a:fld>
            <a:endParaRPr lang="en-US" altLang="en-US"/>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611474-95EE-4CD9-B55A-40EBC616C829}" type="slidenum">
              <a:rPr lang="en-US" altLang="en-US"/>
            </a:fld>
            <a:endParaRPr lang="en-US" altLang="en-US"/>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86B972-EFA3-40EC-8129-7628F214F6E3}" type="slidenum">
              <a:rPr lang="en-US" altLang="en-US"/>
            </a:fld>
            <a:endParaRPr lang="en-US" altLang="en-US"/>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32FBD3-28EE-4EAC-A5E3-FDC64ACC3137}" type="slidenum">
              <a:rPr lang="en-US" altLang="en-US"/>
            </a:fld>
            <a:endParaRPr lang="en-US" altLang="en-US"/>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4B1FB0-6335-49D0-84F3-FF6A5A4FD219}" type="slidenum">
              <a:rPr lang="en-US" altLang="en-US"/>
            </a:fld>
            <a:endParaRPr lang="en-US" altLang="en-US"/>
          </a:p>
        </p:txBody>
      </p:sp>
      <p:sp>
        <p:nvSpPr>
          <p:cNvPr id="63490" name="Rectangle 2"/>
          <p:cNvSpPr>
            <a:spLocks noGrp="1" noRot="1" noChangeAspect="1" noChangeArrowheads="1" noTextEdit="1"/>
          </p:cNvSpPr>
          <p:nvPr>
            <p:ph type="sldImg"/>
          </p:nvPr>
        </p:nvSpPr>
        <p:spPr/>
      </p:sp>
      <p:sp>
        <p:nvSpPr>
          <p:cNvPr id="6349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C47011-2EFE-48BE-8E94-C834587C25E6}" type="slidenum">
              <a:rPr lang="en-US" altLang="en-US"/>
            </a:fld>
            <a:endParaRPr lang="en-US" altLang="en-US"/>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2F2829-A031-4BD7-B900-DD644FECDA94}" type="slidenum">
              <a:rPr lang="en-US" altLang="en-US"/>
            </a:fld>
            <a:endParaRPr lang="en-US" altLang="en-US"/>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14A999-EEB9-4E3F-A9D4-F7BA70A8D41C}" type="slidenum">
              <a:rPr lang="en-US" altLang="en-US"/>
            </a:fld>
            <a:endParaRPr lang="en-US" altLang="en-US"/>
          </a:p>
        </p:txBody>
      </p:sp>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6AEE50-AB63-46E7-8C4D-7849D6E8A918}" type="slidenum">
              <a:rPr lang="en-US" altLang="en-US"/>
            </a:fld>
            <a:endParaRPr lang="en-US" altLang="en-US"/>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2E8DB9-8D6C-459E-8DF0-CDFC95A6C98B}" type="slidenum">
              <a:rPr lang="en-US" altLang="en-US"/>
            </a:fld>
            <a:endParaRPr lang="en-US" altLang="en-US"/>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0DE213-B29E-4D1B-9511-67CAC1491535}" type="slidenum">
              <a:rPr lang="en-US" altLang="en-US"/>
            </a:fld>
            <a:endParaRPr lang="en-US" altLang="en-US"/>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C640D5-52EE-4FC8-8663-5251D9FA4503}" type="slidenum">
              <a:rPr lang="en-US" altLang="en-US"/>
            </a:fld>
            <a:endParaRPr lang="en-US" altLang="en-US"/>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8EE16C-F71F-4A75-8CAC-41E59EF76AE7}" type="slidenum">
              <a:rPr lang="en-US" altLang="en-US"/>
            </a:fld>
            <a:endParaRPr lang="en-US" altLang="en-US"/>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8B9F34-FA43-4466-8170-233741E2F532}" type="slidenum">
              <a:rPr lang="en-US" altLang="en-US"/>
            </a:fld>
            <a:endParaRPr lang="en-US" altLang="en-US"/>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endParaRPr lang="en-GB" altLang="en-US" noProof="0"/>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endParaRPr lang="en-GB" altLang="en-US" noProof="0"/>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p>
            <a:pPr lvl="0"/>
            <a:r>
              <a:rPr lang="en-GB" altLang="en-US"/>
              <a:t>Click to edit Master title style</a:t>
            </a:r>
            <a:endParaRPr lang="en-GB" altLang="en-US"/>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khiempt@cntp.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illiamstallings.com/COA/Animation/Links9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endParaRPr lang="en-GB" altLang="en-US"/>
          </a:p>
        </p:txBody>
      </p:sp>
      <p:sp>
        <p:nvSpPr>
          <p:cNvPr id="4101" name="Rectangle 5"/>
          <p:cNvSpPr>
            <a:spLocks noGrp="1" noChangeArrowheads="1"/>
          </p:cNvSpPr>
          <p:nvPr>
            <p:ph type="subTitle" idx="1"/>
          </p:nvPr>
        </p:nvSpPr>
        <p:spPr/>
        <p:txBody>
          <a:bodyPr/>
          <a:lstStyle/>
          <a:p>
            <a:pPr algn="ctr"/>
            <a:r>
              <a:rPr lang="en-GB" altLang="en-US"/>
              <a:t>GIỚI THIỆU</a:t>
            </a:r>
            <a:endParaRPr lang="en-GB" altLang="en-US"/>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Điểm cá nhân</a:t>
            </a:r>
            <a:endParaRPr lang="en-US"/>
          </a:p>
        </p:txBody>
      </p:sp>
      <p:sp>
        <p:nvSpPr>
          <p:cNvPr id="3" name="Content Placeholder 2"/>
          <p:cNvSpPr>
            <a:spLocks noGrp="1"/>
          </p:cNvSpPr>
          <p:nvPr>
            <p:ph idx="1"/>
          </p:nvPr>
        </p:nvSpPr>
        <p:spPr/>
        <p:txBody>
          <a:bodyPr/>
          <a:lstStyle/>
          <a:p>
            <a:r>
              <a:rPr lang="en-US"/>
              <a:t>Mỗi sinh viên sẽ phải làm một bài kiểm tra tại lớp trên giấy (hoặc trắc nghiệm) và nộp lại cho giảng viên.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43393" y="2967335"/>
            <a:ext cx="8857233" cy="1077218"/>
          </a:xfrm>
          <a:prstGeom prst="rect">
            <a:avLst/>
          </a:prstGeom>
          <a:noFill/>
        </p:spPr>
        <p:txBody>
          <a:bodyPr wrap="none" lIns="91440" tIns="45720" rIns="91440" bIns="45720">
            <a:spAutoFit/>
          </a:bodyPr>
          <a:lstStyle/>
          <a:p>
            <a:pPr algn="ct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KIẾN TRÚC MÁY TÍNH LÀ GÌ?</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TẠI SAO PHẢI HỌC KIẾN TRÚC MÁY TÍNH?</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Lý do nên học kiến trúc máy tính</a:t>
            </a:r>
            <a:endParaRPr lang="en-US"/>
          </a:p>
        </p:txBody>
      </p:sp>
      <p:sp>
        <p:nvSpPr>
          <p:cNvPr id="3" name="Content Placeholder 2"/>
          <p:cNvSpPr>
            <a:spLocks noGrp="1"/>
          </p:cNvSpPr>
          <p:nvPr>
            <p:ph idx="1"/>
          </p:nvPr>
        </p:nvSpPr>
        <p:spPr/>
        <p:txBody>
          <a:bodyPr/>
          <a:lstStyle/>
          <a:p>
            <a:pPr marL="0" indent="0" algn="just">
              <a:buNone/>
            </a:pPr>
            <a:r>
              <a:rPr lang="vi-VN" sz="2400"/>
              <a:t>Chương trình Giáo dục Khoa học Máy tính của IEEE</a:t>
            </a:r>
            <a:r>
              <a:rPr lang="en-US" sz="2400"/>
              <a:t> (Institute of Electrical and Electronics Engineers)</a:t>
            </a:r>
            <a:r>
              <a:rPr lang="vi-VN" sz="2400"/>
              <a:t> / ACM</a:t>
            </a:r>
            <a:r>
              <a:rPr lang="en-US" sz="2400"/>
              <a:t> (Association for Computing Machinery) đề cập:</a:t>
            </a:r>
            <a:endParaRPr lang="en-US" sz="2400"/>
          </a:p>
          <a:p>
            <a:pPr algn="just"/>
            <a:r>
              <a:rPr lang="en-US" sz="2400"/>
              <a:t>K</a:t>
            </a:r>
            <a:r>
              <a:rPr lang="vi-VN" sz="2400"/>
              <a:t>iến trúc máy tính là một trong những chủ đề cốt lõi </a:t>
            </a:r>
            <a:r>
              <a:rPr lang="en-US" sz="2400"/>
              <a:t>n</a:t>
            </a:r>
            <a:r>
              <a:rPr lang="vi-VN" sz="2400"/>
              <a:t>ên nằm trong chương trình giảng dạy của tất cả các sinh viên về khoa học máy tính</a:t>
            </a:r>
            <a:r>
              <a:rPr lang="en-US" sz="2400"/>
              <a:t> (computer science)</a:t>
            </a:r>
            <a:r>
              <a:rPr lang="vi-VN" sz="2400"/>
              <a:t> và kỹ thuật máy tính</a:t>
            </a:r>
            <a:r>
              <a:rPr lang="en-US" sz="2400"/>
              <a:t> (computer engineering)</a:t>
            </a:r>
            <a:r>
              <a:rPr lang="vi-VN" sz="2400"/>
              <a:t>.</a:t>
            </a:r>
            <a:endParaRPr lang="en-US" sz="2400"/>
          </a:p>
          <a:p>
            <a:pPr algn="just"/>
            <a:r>
              <a:rPr lang="vi-VN" sz="2400"/>
              <a:t>Tất cả các sinh viên</a:t>
            </a:r>
            <a:r>
              <a:rPr lang="en-US" sz="2400"/>
              <a:t> học</a:t>
            </a:r>
            <a:r>
              <a:rPr lang="vi-VN" sz="2400"/>
              <a:t> về máy tính cần phải có sự hiểu biết và đánh giá về các </a:t>
            </a:r>
            <a:r>
              <a:rPr lang="vi-VN" sz="2400" b="1"/>
              <a:t>thành phần chức năng của hệ thống máy tính, đặc điểm, hiệu năng và tương tác của hệ thống máy tính</a:t>
            </a:r>
            <a:r>
              <a:rPr lang="vi-VN" sz="2400"/>
              <a:t>. Sinh viên cần hiểu kiến trúc máy tính để sử dụng tốt nhất các công cụ </a:t>
            </a:r>
            <a:r>
              <a:rPr lang="vi-VN" sz="2400" b="1"/>
              <a:t>phần mềm và ngôn ngữ máy tính </a:t>
            </a:r>
            <a:r>
              <a:rPr lang="vi-VN" sz="2400"/>
              <a:t>mà họ sử dụng để tạo ra các chương trình.</a:t>
            </a:r>
            <a:endParaRPr lang="en-US" sz="2400"/>
          </a:p>
          <a:p>
            <a:pPr algn="just"/>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Kiến trúc &amp; tổ chức máy tính</a:t>
            </a:r>
            <a:endParaRPr lang="en-GB" altLang="en-US"/>
          </a:p>
        </p:txBody>
      </p:sp>
      <p:sp>
        <p:nvSpPr>
          <p:cNvPr id="5123" name="Rectangle 3"/>
          <p:cNvSpPr>
            <a:spLocks noGrp="1" noChangeArrowheads="1"/>
          </p:cNvSpPr>
          <p:nvPr>
            <p:ph type="body" idx="1"/>
          </p:nvPr>
        </p:nvSpPr>
        <p:spPr/>
        <p:txBody>
          <a:bodyPr/>
          <a:lstStyle/>
          <a:p>
            <a:pPr algn="just"/>
            <a:r>
              <a:rPr lang="vi-VN" altLang="en-US"/>
              <a:t>Kiến trúc là những thuộc tính có thể nhìn thấy được đối với lập trình viên</a:t>
            </a:r>
            <a:endParaRPr lang="en-GB" altLang="en-US"/>
          </a:p>
          <a:p>
            <a:pPr lvl="1" algn="just"/>
            <a:r>
              <a:rPr lang="en-US" altLang="en-US"/>
              <a:t>Tập</a:t>
            </a:r>
            <a:r>
              <a:rPr lang="vi-VN" altLang="en-US"/>
              <a:t> lệnh, số bit được sử dụng để biểu diễn dữ liệu, các cơ chế I/O</a:t>
            </a:r>
            <a:r>
              <a:rPr lang="en-US" altLang="en-US"/>
              <a:t> (Input/Output)</a:t>
            </a:r>
            <a:r>
              <a:rPr lang="vi-VN" altLang="en-US"/>
              <a:t>, các kỹ thuật </a:t>
            </a:r>
            <a:r>
              <a:rPr lang="en-US" altLang="en-US"/>
              <a:t>định địa chỉ</a:t>
            </a:r>
            <a:endParaRPr lang="en-GB" altLang="en-US"/>
          </a:p>
          <a:p>
            <a:pPr algn="just"/>
            <a:r>
              <a:rPr lang="vi-VN" altLang="en-US"/>
              <a:t>Tổ chức là</a:t>
            </a:r>
            <a:r>
              <a:rPr lang="en-US" altLang="en-US"/>
              <a:t> cách mà</a:t>
            </a:r>
            <a:r>
              <a:rPr lang="vi-VN" altLang="en-US"/>
              <a:t> các tính năng được thực hiện</a:t>
            </a:r>
            <a:endParaRPr lang="en-GB" altLang="en-US"/>
          </a:p>
          <a:p>
            <a:pPr lvl="1" algn="just"/>
            <a:r>
              <a:rPr lang="en-GB" altLang="en-US"/>
              <a:t>Các tín hiệu điều khiển, giao diện, công nghệ bộ nhớ</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 calcmode="lin" valueType="num">
                                      <p:cBhvr additive="base">
                                        <p:cTn id="17"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additive="base">
                                        <p:cTn id="2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a:t>Cấu trúc &amp; chức năng máy tính</a:t>
            </a:r>
            <a:endParaRPr lang="en-GB" altLang="en-US"/>
          </a:p>
        </p:txBody>
      </p:sp>
      <p:sp>
        <p:nvSpPr>
          <p:cNvPr id="7171" name="Rectangle 3"/>
          <p:cNvSpPr>
            <a:spLocks noGrp="1" noChangeArrowheads="1"/>
          </p:cNvSpPr>
          <p:nvPr>
            <p:ph type="body" idx="1"/>
          </p:nvPr>
        </p:nvSpPr>
        <p:spPr/>
        <p:txBody>
          <a:bodyPr/>
          <a:lstStyle/>
          <a:p>
            <a:pPr algn="just"/>
            <a:r>
              <a:rPr lang="en-GB" altLang="en-US"/>
              <a:t>Cấu trúc là cách mà các thành phần liên quan đến nhau</a:t>
            </a:r>
            <a:endParaRPr lang="en-GB" altLang="en-US"/>
          </a:p>
          <a:p>
            <a:pPr algn="just"/>
            <a:r>
              <a:rPr lang="vi-VN" altLang="en-US"/>
              <a:t>Chức năng là hoạt động của từng thành phần như là một phần của cấu trúc</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a:t>Chức năng</a:t>
            </a:r>
            <a:endParaRPr lang="en-GB" altLang="en-US"/>
          </a:p>
        </p:txBody>
      </p:sp>
      <p:sp>
        <p:nvSpPr>
          <p:cNvPr id="8195" name="Rectangle 3"/>
          <p:cNvSpPr>
            <a:spLocks noGrp="1" noChangeArrowheads="1"/>
          </p:cNvSpPr>
          <p:nvPr>
            <p:ph type="body" idx="1"/>
          </p:nvPr>
        </p:nvSpPr>
        <p:spPr/>
        <p:txBody>
          <a:bodyPr/>
          <a:lstStyle/>
          <a:p>
            <a:r>
              <a:rPr lang="en-GB" altLang="en-US"/>
              <a:t>Tất cả các chức năng của máy tính gồm:</a:t>
            </a:r>
            <a:endParaRPr lang="en-GB" altLang="en-US"/>
          </a:p>
          <a:p>
            <a:pPr lvl="1"/>
            <a:r>
              <a:rPr lang="en-GB" altLang="en-US"/>
              <a:t>Xử lý dữ liệu</a:t>
            </a:r>
            <a:endParaRPr lang="en-GB" altLang="en-US"/>
          </a:p>
          <a:p>
            <a:pPr lvl="1"/>
            <a:r>
              <a:rPr lang="en-GB" altLang="en-US"/>
              <a:t>Lưu trữ dữ liệu</a:t>
            </a:r>
            <a:endParaRPr lang="en-GB" altLang="en-US"/>
          </a:p>
          <a:p>
            <a:pPr lvl="1"/>
            <a:r>
              <a:rPr lang="en-GB" altLang="en-US"/>
              <a:t>Di chuyển dữ liệu</a:t>
            </a:r>
            <a:endParaRPr lang="en-GB" altLang="en-US"/>
          </a:p>
          <a:p>
            <a:pPr lvl="1"/>
            <a:r>
              <a:rPr lang="en-GB" altLang="en-US"/>
              <a:t>Điều khiển</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1000"/>
                                        <p:tgtEl>
                                          <p:spTgt spid="8195">
                                            <p:txEl>
                                              <p:pRg st="2" end="2"/>
                                            </p:txEl>
                                          </p:spTgt>
                                        </p:tgtEl>
                                      </p:cBhvr>
                                    </p:animEffect>
                                    <p:anim calcmode="lin" valueType="num">
                                      <p:cBhvr>
                                        <p:cTn id="1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1000"/>
                                        <p:tgtEl>
                                          <p:spTgt spid="8195">
                                            <p:txEl>
                                              <p:pRg st="3" end="3"/>
                                            </p:txEl>
                                          </p:spTgt>
                                        </p:tgtEl>
                                      </p:cBhvr>
                                    </p:animEffect>
                                    <p:anim calcmode="lin" valueType="num">
                                      <p:cBhvr>
                                        <p:cTn id="23"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1000"/>
                                        <p:tgtEl>
                                          <p:spTgt spid="8195">
                                            <p:txEl>
                                              <p:pRg st="4" end="4"/>
                                            </p:txEl>
                                          </p:spTgt>
                                        </p:tgtEl>
                                      </p:cBhvr>
                                    </p:animEffect>
                                    <p:anim calcmode="lin" valueType="num">
                                      <p:cBhvr>
                                        <p:cTn id="2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altLang="en-US"/>
              <a:t>Khung nhìn về chức năng máy tính</a:t>
            </a:r>
            <a:endParaRPr lang="en-GB" altLang="en-US"/>
          </a:p>
        </p:txBody>
      </p:sp>
      <p:pic>
        <p:nvPicPr>
          <p:cNvPr id="9262" name="Picture 46"/>
          <p:cNvPicPr>
            <a:picLocks noChangeAspect="1" noChangeArrowheads="1"/>
          </p:cNvPicPr>
          <p:nvPr/>
        </p:nvPicPr>
        <p:blipFill>
          <a:blip r:embed="rId1">
            <a:extLst>
              <a:ext uri="{28A0092B-C50C-407E-A947-70E740481C1C}">
                <a14:useLocalDpi xmlns:a14="http://schemas.microsoft.com/office/drawing/2010/main" val="0"/>
              </a:ext>
            </a:extLst>
          </a:blip>
          <a:srcRect l="25031" t="11363" r="23865" b="17046"/>
          <a:stretch>
            <a:fillRect/>
          </a:stretch>
        </p:blipFill>
        <p:spPr bwMode="auto">
          <a:xfrm>
            <a:off x="2700338" y="1066800"/>
            <a:ext cx="319087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altLang="en-US"/>
              <a:t>Hoạt động di chuyển dữ liệu</a:t>
            </a:r>
            <a:endParaRPr lang="en-GB" altLang="en-US"/>
          </a:p>
        </p:txBody>
      </p:sp>
      <p:pic>
        <p:nvPicPr>
          <p:cNvPr id="10288" name="Picture 48"/>
          <p:cNvPicPr>
            <a:picLocks noChangeAspect="1" noChangeArrowheads="1"/>
          </p:cNvPicPr>
          <p:nvPr/>
        </p:nvPicPr>
        <p:blipFill>
          <a:blip r:embed="rId1">
            <a:extLst>
              <a:ext uri="{28A0092B-C50C-407E-A947-70E740481C1C}">
                <a14:useLocalDpi xmlns:a14="http://schemas.microsoft.com/office/drawing/2010/main" val="0"/>
              </a:ext>
            </a:extLst>
          </a:blip>
          <a:srcRect l="8835" t="6470" r="54846" b="58243"/>
          <a:stretch>
            <a:fillRect/>
          </a:stretch>
        </p:blipFill>
        <p:spPr bwMode="auto">
          <a:xfrm>
            <a:off x="2057400" y="1143000"/>
            <a:ext cx="4419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GB" altLang="en-US"/>
              <a:t>Hoạt động lưu trữ</a:t>
            </a:r>
            <a:endParaRPr lang="en-GB" altLang="en-US"/>
          </a:p>
        </p:txBody>
      </p:sp>
      <p:pic>
        <p:nvPicPr>
          <p:cNvPr id="11313" name="Picture 49"/>
          <p:cNvPicPr>
            <a:picLocks noChangeAspect="1" noChangeArrowheads="1"/>
          </p:cNvPicPr>
          <p:nvPr/>
        </p:nvPicPr>
        <p:blipFill>
          <a:blip r:embed="rId1">
            <a:extLst>
              <a:ext uri="{28A0092B-C50C-407E-A947-70E740481C1C}">
                <a14:useLocalDpi xmlns:a14="http://schemas.microsoft.com/office/drawing/2010/main" val="0"/>
              </a:ext>
            </a:extLst>
          </a:blip>
          <a:srcRect l="54970" t="6207" r="9694" b="58510"/>
          <a:stretch>
            <a:fillRect/>
          </a:stretch>
        </p:blipFill>
        <p:spPr bwMode="auto">
          <a:xfrm>
            <a:off x="2057400" y="1143000"/>
            <a:ext cx="441801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n-GB" altLang="en-US"/>
              <a:t>Hoạt động xử lý từ/đến thiết bị lưu trữ</a:t>
            </a:r>
            <a:endParaRPr lang="en-GB" altLang="en-US"/>
          </a:p>
        </p:txBody>
      </p:sp>
      <p:pic>
        <p:nvPicPr>
          <p:cNvPr id="12349" name="Picture 61"/>
          <p:cNvPicPr>
            <a:picLocks noChangeAspect="1" noChangeArrowheads="1"/>
          </p:cNvPicPr>
          <p:nvPr/>
        </p:nvPicPr>
        <p:blipFill>
          <a:blip r:embed="rId1">
            <a:extLst>
              <a:ext uri="{28A0092B-C50C-407E-A947-70E740481C1C}">
                <a14:useLocalDpi xmlns:a14="http://schemas.microsoft.com/office/drawing/2010/main" val="0"/>
              </a:ext>
            </a:extLst>
          </a:blip>
          <a:srcRect l="8772" t="50000" r="52945" b="13637"/>
          <a:stretch>
            <a:fillRect/>
          </a:stretch>
        </p:blipFill>
        <p:spPr bwMode="auto">
          <a:xfrm>
            <a:off x="1905000" y="1066800"/>
            <a:ext cx="47053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Thông tin học phần</a:t>
            </a:r>
            <a:endParaRPr lang="en-US"/>
          </a:p>
        </p:txBody>
      </p:sp>
      <p:sp>
        <p:nvSpPr>
          <p:cNvPr id="3" name="Content Placeholder 2"/>
          <p:cNvSpPr>
            <a:spLocks noGrp="1"/>
          </p:cNvSpPr>
          <p:nvPr>
            <p:ph idx="1"/>
          </p:nvPr>
        </p:nvSpPr>
        <p:spPr/>
        <p:txBody>
          <a:bodyPr/>
          <a:lstStyle/>
          <a:p>
            <a:r>
              <a:rPr lang="en-US"/>
              <a:t>Tên học phần: Kiến trúc máy tính / Computer Architecture</a:t>
            </a:r>
            <a:endParaRPr lang="en-US"/>
          </a:p>
          <a:p>
            <a:r>
              <a:rPr lang="en-US"/>
              <a:t>Mã học phần: 0101002289</a:t>
            </a:r>
            <a:endParaRPr lang="en-US"/>
          </a:p>
          <a:p>
            <a:r>
              <a:rPr lang="en-US"/>
              <a:t>Số tín chỉ: 3</a:t>
            </a:r>
            <a:endParaRPr lang="en-US"/>
          </a:p>
          <a:p>
            <a:r>
              <a:rPr lang="en-US"/>
              <a:t>Số tiết lý thuyết: 45</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GB" altLang="en-US" sz="3200"/>
              <a:t>Hoạt động xử lý từ lưu trữ đến nhập/xuất</a:t>
            </a:r>
            <a:endParaRPr lang="en-GB" altLang="en-US" sz="3200"/>
          </a:p>
        </p:txBody>
      </p:sp>
      <p:pic>
        <p:nvPicPr>
          <p:cNvPr id="13374" name="Picture 62"/>
          <p:cNvPicPr>
            <a:picLocks noChangeAspect="1" noChangeArrowheads="1"/>
          </p:cNvPicPr>
          <p:nvPr/>
        </p:nvPicPr>
        <p:blipFill>
          <a:blip r:embed="rId1">
            <a:extLst>
              <a:ext uri="{28A0092B-C50C-407E-A947-70E740481C1C}">
                <a14:useLocalDpi xmlns:a14="http://schemas.microsoft.com/office/drawing/2010/main" val="0"/>
              </a:ext>
            </a:extLst>
          </a:blip>
          <a:srcRect l="54907" t="50000" r="7791" b="13637"/>
          <a:stretch>
            <a:fillRect/>
          </a:stretch>
        </p:blipFill>
        <p:spPr bwMode="auto">
          <a:xfrm>
            <a:off x="2286000" y="1066800"/>
            <a:ext cx="45847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val 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en-GB" altLang="en-US" sz="1600">
              <a:latin typeface="Arial" panose="020B0604020202020204" pitchFamily="34" charset="0"/>
            </a:endParaRPr>
          </a:p>
        </p:txBody>
      </p:sp>
      <p:sp>
        <p:nvSpPr>
          <p:cNvPr id="14345"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42"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38" name="Rectangle 2"/>
          <p:cNvSpPr>
            <a:spLocks noGrp="1" noChangeArrowheads="1"/>
          </p:cNvSpPr>
          <p:nvPr>
            <p:ph type="title"/>
          </p:nvPr>
        </p:nvSpPr>
        <p:spPr>
          <a:noFill/>
          <a:ln cap="flat">
            <a:solidFill>
              <a:schemeClr val="tx1"/>
            </a:solidFill>
            <a:miter lim="800000"/>
          </a:ln>
        </p:spPr>
        <p:txBody>
          <a:bodyPr lIns="90000" tIns="46800" rIns="90000" bIns="46800"/>
          <a:lstStyle/>
          <a:p>
            <a:r>
              <a:rPr lang="en-GB" altLang="en-US"/>
              <a:t>Cấu trúc – mức cao nhất</a:t>
            </a:r>
            <a:endParaRPr lang="en-GB" altLang="en-US"/>
          </a:p>
        </p:txBody>
      </p:sp>
      <p:sp>
        <p:nvSpPr>
          <p:cNvPr id="14340" name="Oval 4"/>
          <p:cNvSpPr>
            <a:spLocks noChangeArrowheads="1"/>
          </p:cNvSpPr>
          <p:nvPr/>
        </p:nvSpPr>
        <p:spPr bwMode="auto">
          <a:xfrm>
            <a:off x="533400" y="3657600"/>
            <a:ext cx="1066800" cy="1066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43"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44"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46" name="Text Box 10"/>
          <p:cNvSpPr txBox="1">
            <a:spLocks noChangeArrowheads="1"/>
          </p:cNvSpPr>
          <p:nvPr/>
        </p:nvSpPr>
        <p:spPr bwMode="auto">
          <a:xfrm>
            <a:off x="519113" y="3946525"/>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Computer</a:t>
            </a:r>
            <a:endParaRPr lang="en-GB" altLang="en-US"/>
          </a:p>
        </p:txBody>
      </p:sp>
      <p:sp>
        <p:nvSpPr>
          <p:cNvPr id="14348" name="Text Box 12"/>
          <p:cNvSpPr txBox="1">
            <a:spLocks noChangeArrowheads="1"/>
          </p:cNvSpPr>
          <p:nvPr/>
        </p:nvSpPr>
        <p:spPr bwMode="auto">
          <a:xfrm>
            <a:off x="6629400" y="3048000"/>
            <a:ext cx="915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Main </a:t>
            </a:r>
            <a:endParaRPr lang="en-GB" altLang="en-US" sz="1600">
              <a:latin typeface="Arial" panose="020B0604020202020204" pitchFamily="34" charset="0"/>
            </a:endParaRPr>
          </a:p>
          <a:p>
            <a:r>
              <a:rPr lang="en-GB" altLang="en-US" sz="1600">
                <a:latin typeface="Arial" panose="020B0604020202020204" pitchFamily="34" charset="0"/>
              </a:rPr>
              <a:t>Memory</a:t>
            </a:r>
            <a:endParaRPr lang="en-GB" altLang="en-US" sz="1600">
              <a:latin typeface="Arial" panose="020B0604020202020204" pitchFamily="34" charset="0"/>
            </a:endParaRPr>
          </a:p>
        </p:txBody>
      </p:sp>
      <p:sp>
        <p:nvSpPr>
          <p:cNvPr id="14349" name="Text Box 13"/>
          <p:cNvSpPr txBox="1">
            <a:spLocks noChangeArrowheads="1"/>
          </p:cNvSpPr>
          <p:nvPr/>
        </p:nvSpPr>
        <p:spPr bwMode="auto">
          <a:xfrm>
            <a:off x="5791200" y="5133975"/>
            <a:ext cx="7921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Input</a:t>
            </a:r>
            <a:endParaRPr lang="en-GB" altLang="en-US" sz="1600">
              <a:latin typeface="Arial" panose="020B0604020202020204" pitchFamily="34" charset="0"/>
            </a:endParaRPr>
          </a:p>
          <a:p>
            <a:r>
              <a:rPr lang="en-GB" altLang="en-US" sz="1600">
                <a:latin typeface="Arial" panose="020B0604020202020204" pitchFamily="34" charset="0"/>
              </a:rPr>
              <a:t>Output</a:t>
            </a:r>
            <a:endParaRPr lang="en-GB" altLang="en-US" sz="1600">
              <a:latin typeface="Arial" panose="020B0604020202020204" pitchFamily="34" charset="0"/>
            </a:endParaRPr>
          </a:p>
        </p:txBody>
      </p:sp>
      <p:sp>
        <p:nvSpPr>
          <p:cNvPr id="14350" name="Text Box 14"/>
          <p:cNvSpPr txBox="1">
            <a:spLocks noChangeArrowheads="1"/>
          </p:cNvSpPr>
          <p:nvPr/>
        </p:nvSpPr>
        <p:spPr bwMode="auto">
          <a:xfrm>
            <a:off x="5410200" y="4067175"/>
            <a:ext cx="1570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Systems</a:t>
            </a:r>
            <a:endParaRPr lang="en-GB" altLang="en-US" sz="1600">
              <a:latin typeface="Arial" panose="020B0604020202020204" pitchFamily="34" charset="0"/>
            </a:endParaRPr>
          </a:p>
          <a:p>
            <a:r>
              <a:rPr lang="en-GB" altLang="en-US" sz="1600">
                <a:latin typeface="Arial" panose="020B0604020202020204" pitchFamily="34" charset="0"/>
              </a:rPr>
              <a:t>Interconnection</a:t>
            </a:r>
            <a:endParaRPr lang="en-GB" altLang="en-US" sz="1600">
              <a:latin typeface="Arial" panose="020B0604020202020204" pitchFamily="34" charset="0"/>
            </a:endParaRPr>
          </a:p>
        </p:txBody>
      </p:sp>
      <p:sp>
        <p:nvSpPr>
          <p:cNvPr id="14351" name="Line 15"/>
          <p:cNvSpPr>
            <a:spLocks noChangeShapeType="1"/>
          </p:cNvSpPr>
          <p:nvPr/>
        </p:nvSpPr>
        <p:spPr bwMode="auto">
          <a:xfrm flipV="1">
            <a:off x="1066800" y="2209800"/>
            <a:ext cx="4343400" cy="1447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52" name="Line 16"/>
          <p:cNvSpPr>
            <a:spLocks noChangeShapeType="1"/>
          </p:cNvSpPr>
          <p:nvPr/>
        </p:nvSpPr>
        <p:spPr bwMode="auto">
          <a:xfrm>
            <a:off x="1066800" y="4724400"/>
            <a:ext cx="4191000" cy="175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55" name="Text Box 19"/>
          <p:cNvSpPr txBox="1">
            <a:spLocks noChangeArrowheads="1"/>
          </p:cNvSpPr>
          <p:nvPr/>
        </p:nvSpPr>
        <p:spPr bwMode="auto">
          <a:xfrm>
            <a:off x="290513" y="2346325"/>
            <a:ext cx="1206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Peripherals</a:t>
            </a:r>
            <a:endParaRPr lang="en-GB" altLang="en-US" sz="1600">
              <a:latin typeface="Arial" panose="020B0604020202020204" pitchFamily="34" charset="0"/>
            </a:endParaRPr>
          </a:p>
        </p:txBody>
      </p:sp>
      <p:sp>
        <p:nvSpPr>
          <p:cNvPr id="14356" name="Text Box 20"/>
          <p:cNvSpPr txBox="1">
            <a:spLocks noChangeArrowheads="1"/>
          </p:cNvSpPr>
          <p:nvPr/>
        </p:nvSpPr>
        <p:spPr bwMode="auto">
          <a:xfrm>
            <a:off x="138113" y="5622925"/>
            <a:ext cx="1590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Communication</a:t>
            </a:r>
            <a:endParaRPr lang="en-GB" altLang="en-US" sz="1600">
              <a:latin typeface="Arial" panose="020B0604020202020204" pitchFamily="34" charset="0"/>
            </a:endParaRPr>
          </a:p>
          <a:p>
            <a:r>
              <a:rPr lang="en-GB" altLang="en-US" sz="1600">
                <a:latin typeface="Arial" panose="020B0604020202020204" pitchFamily="34" charset="0"/>
              </a:rPr>
              <a:t>lines</a:t>
            </a:r>
            <a:endParaRPr lang="en-GB" altLang="en-US" sz="1600">
              <a:latin typeface="Arial" panose="020B0604020202020204" pitchFamily="34" charset="0"/>
            </a:endParaRPr>
          </a:p>
        </p:txBody>
      </p:sp>
      <p:sp>
        <p:nvSpPr>
          <p:cNvPr id="14347" name="Text Box 11"/>
          <p:cNvSpPr txBox="1">
            <a:spLocks noChangeArrowheads="1"/>
          </p:cNvSpPr>
          <p:nvPr/>
        </p:nvSpPr>
        <p:spPr bwMode="auto">
          <a:xfrm>
            <a:off x="4800600" y="2971800"/>
            <a:ext cx="12414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Central</a:t>
            </a:r>
            <a:endParaRPr lang="en-GB" altLang="en-US" sz="1600">
              <a:latin typeface="Arial" panose="020B0604020202020204" pitchFamily="34" charset="0"/>
            </a:endParaRPr>
          </a:p>
          <a:p>
            <a:r>
              <a:rPr lang="en-GB" altLang="en-US" sz="1600">
                <a:latin typeface="Arial" panose="020B0604020202020204" pitchFamily="34" charset="0"/>
              </a:rPr>
              <a:t>Processing </a:t>
            </a:r>
            <a:endParaRPr lang="en-GB" altLang="en-US" sz="1600">
              <a:latin typeface="Arial" panose="020B0604020202020204" pitchFamily="34" charset="0"/>
            </a:endParaRPr>
          </a:p>
          <a:p>
            <a:r>
              <a:rPr lang="en-GB" altLang="en-US" sz="1600">
                <a:latin typeface="Arial" panose="020B0604020202020204" pitchFamily="34" charset="0"/>
              </a:rPr>
              <a:t>Unit</a:t>
            </a:r>
            <a:endParaRPr lang="en-GB" altLang="en-US" sz="1600">
              <a:latin typeface="Arial" panose="020B0604020202020204" pitchFamily="34" charset="0"/>
            </a:endParaRPr>
          </a:p>
        </p:txBody>
      </p:sp>
      <p:sp>
        <p:nvSpPr>
          <p:cNvPr id="14357" name="Line 21"/>
          <p:cNvSpPr>
            <a:spLocks noChangeShapeType="1"/>
          </p:cNvSpPr>
          <p:nvPr/>
        </p:nvSpPr>
        <p:spPr bwMode="auto">
          <a:xfrm>
            <a:off x="914400" y="27432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58" name="Line 22"/>
          <p:cNvSpPr>
            <a:spLocks noChangeShapeType="1"/>
          </p:cNvSpPr>
          <p:nvPr/>
        </p:nvSpPr>
        <p:spPr bwMode="auto">
          <a:xfrm>
            <a:off x="914400" y="47244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4360" name="Text Box 24"/>
          <p:cNvSpPr txBox="1">
            <a:spLocks noChangeArrowheads="1"/>
          </p:cNvSpPr>
          <p:nvPr/>
        </p:nvSpPr>
        <p:spPr bwMode="auto">
          <a:xfrm>
            <a:off x="5603875" y="22574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2000">
                <a:latin typeface="Arial" panose="020B0604020202020204" pitchFamily="34" charset="0"/>
              </a:rPr>
              <a:t>Computer</a:t>
            </a:r>
            <a:endParaRPr lang="en-US" altLang="en-US" sz="16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Oval 20"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en-GB" altLang="en-US" sz="1600">
              <a:latin typeface="Arial" panose="020B0604020202020204" pitchFamily="34" charset="0"/>
            </a:endParaRPr>
          </a:p>
        </p:txBody>
      </p:sp>
      <p:sp>
        <p:nvSpPr>
          <p:cNvPr id="16409" name="Oval 25"/>
          <p:cNvSpPr>
            <a:spLocks noChangeArrowheads="1"/>
          </p:cNvSpPr>
          <p:nvPr/>
        </p:nvSpPr>
        <p:spPr bwMode="auto">
          <a:xfrm>
            <a:off x="5410200" y="3581400"/>
            <a:ext cx="1524000" cy="15240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386" name="Rectangle 2"/>
          <p:cNvSpPr>
            <a:spLocks noGrp="1" noChangeArrowheads="1"/>
          </p:cNvSpPr>
          <p:nvPr>
            <p:ph type="title"/>
          </p:nvPr>
        </p:nvSpPr>
        <p:spPr>
          <a:noFill/>
          <a:ln cap="flat">
            <a:solidFill>
              <a:schemeClr val="tx1"/>
            </a:solidFill>
            <a:miter lim="800000"/>
          </a:ln>
        </p:spPr>
        <p:txBody>
          <a:bodyPr lIns="90000" tIns="46800" rIns="90000" bIns="46800"/>
          <a:lstStyle/>
          <a:p>
            <a:r>
              <a:rPr lang="en-GB" altLang="en-US"/>
              <a:t>Cấu trúc – mức CPU</a:t>
            </a:r>
            <a:endParaRPr lang="en-GB" altLang="en-US"/>
          </a:p>
        </p:txBody>
      </p:sp>
      <p:sp>
        <p:nvSpPr>
          <p:cNvPr id="16405" name="Oval 21"/>
          <p:cNvSpPr>
            <a:spLocks noChangeArrowheads="1"/>
          </p:cNvSpPr>
          <p:nvPr/>
        </p:nvSpPr>
        <p:spPr bwMode="auto">
          <a:xfrm>
            <a:off x="4648200" y="2743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06" name="Oval 22"/>
          <p:cNvSpPr>
            <a:spLocks noChangeArrowheads="1"/>
          </p:cNvSpPr>
          <p:nvPr/>
        </p:nvSpPr>
        <p:spPr bwMode="auto">
          <a:xfrm>
            <a:off x="76200" y="2971800"/>
            <a:ext cx="1981200" cy="2057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07" name="Oval 23"/>
          <p:cNvSpPr>
            <a:spLocks noChangeArrowheads="1"/>
          </p:cNvSpPr>
          <p:nvPr/>
        </p:nvSpPr>
        <p:spPr bwMode="auto">
          <a:xfrm>
            <a:off x="6400800" y="2743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08" name="Oval 24"/>
          <p:cNvSpPr>
            <a:spLocks noChangeArrowheads="1"/>
          </p:cNvSpPr>
          <p:nvPr/>
        </p:nvSpPr>
        <p:spPr bwMode="auto">
          <a:xfrm>
            <a:off x="5486400" y="48006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10" name="Text Box 26"/>
          <p:cNvSpPr txBox="1">
            <a:spLocks noChangeArrowheads="1"/>
          </p:cNvSpPr>
          <p:nvPr/>
        </p:nvSpPr>
        <p:spPr bwMode="auto">
          <a:xfrm>
            <a:off x="603250" y="3016250"/>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Computer</a:t>
            </a:r>
            <a:endParaRPr lang="en-GB" altLang="en-US"/>
          </a:p>
        </p:txBody>
      </p:sp>
      <p:sp>
        <p:nvSpPr>
          <p:cNvPr id="16411" name="Text Box 27"/>
          <p:cNvSpPr txBox="1">
            <a:spLocks noChangeArrowheads="1"/>
          </p:cNvSpPr>
          <p:nvPr/>
        </p:nvSpPr>
        <p:spPr bwMode="auto">
          <a:xfrm>
            <a:off x="6553200" y="2971800"/>
            <a:ext cx="10937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Arithmetic</a:t>
            </a:r>
            <a:endParaRPr lang="en-GB" altLang="en-US" sz="1600">
              <a:latin typeface="Arial" panose="020B0604020202020204" pitchFamily="34" charset="0"/>
            </a:endParaRPr>
          </a:p>
          <a:p>
            <a:r>
              <a:rPr lang="en-GB" altLang="en-US" sz="1600">
                <a:latin typeface="Arial" panose="020B0604020202020204" pitchFamily="34" charset="0"/>
              </a:rPr>
              <a:t>and </a:t>
            </a:r>
            <a:endParaRPr lang="en-GB" altLang="en-US" sz="1600">
              <a:latin typeface="Arial" panose="020B0604020202020204" pitchFamily="34" charset="0"/>
            </a:endParaRPr>
          </a:p>
          <a:p>
            <a:r>
              <a:rPr lang="en-GB" altLang="en-US" sz="1600">
                <a:latin typeface="Arial" panose="020B0604020202020204" pitchFamily="34" charset="0"/>
              </a:rPr>
              <a:t>Logic Unit</a:t>
            </a:r>
            <a:endParaRPr lang="en-GB" altLang="en-US" sz="1600">
              <a:latin typeface="Arial" panose="020B0604020202020204" pitchFamily="34" charset="0"/>
            </a:endParaRPr>
          </a:p>
        </p:txBody>
      </p:sp>
      <p:sp>
        <p:nvSpPr>
          <p:cNvPr id="16412" name="Text Box 28"/>
          <p:cNvSpPr txBox="1">
            <a:spLocks noChangeArrowheads="1"/>
          </p:cNvSpPr>
          <p:nvPr/>
        </p:nvSpPr>
        <p:spPr bwMode="auto">
          <a:xfrm>
            <a:off x="5715000" y="5133975"/>
            <a:ext cx="835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Control</a:t>
            </a:r>
            <a:endParaRPr lang="en-GB" altLang="en-US" sz="1600">
              <a:latin typeface="Arial" panose="020B0604020202020204" pitchFamily="34" charset="0"/>
            </a:endParaRPr>
          </a:p>
          <a:p>
            <a:r>
              <a:rPr lang="en-GB" altLang="en-US" sz="1600">
                <a:latin typeface="Arial" panose="020B0604020202020204" pitchFamily="34" charset="0"/>
              </a:rPr>
              <a:t>Unit</a:t>
            </a:r>
            <a:endParaRPr lang="en-GB" altLang="en-US" sz="1600">
              <a:latin typeface="Arial" panose="020B0604020202020204" pitchFamily="34" charset="0"/>
            </a:endParaRPr>
          </a:p>
        </p:txBody>
      </p:sp>
      <p:sp>
        <p:nvSpPr>
          <p:cNvPr id="16413" name="Text Box 29"/>
          <p:cNvSpPr txBox="1">
            <a:spLocks noChangeArrowheads="1"/>
          </p:cNvSpPr>
          <p:nvPr/>
        </p:nvSpPr>
        <p:spPr bwMode="auto">
          <a:xfrm>
            <a:off x="5410200" y="4067175"/>
            <a:ext cx="1570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Internal CPU</a:t>
            </a:r>
            <a:endParaRPr lang="en-GB" altLang="en-US" sz="1600">
              <a:latin typeface="Arial" panose="020B0604020202020204" pitchFamily="34" charset="0"/>
            </a:endParaRPr>
          </a:p>
          <a:p>
            <a:r>
              <a:rPr lang="en-GB" altLang="en-US" sz="1600">
                <a:latin typeface="Arial" panose="020B0604020202020204" pitchFamily="34" charset="0"/>
              </a:rPr>
              <a:t>Interconnection</a:t>
            </a:r>
            <a:endParaRPr lang="en-GB" altLang="en-US" sz="1600">
              <a:latin typeface="Arial" panose="020B0604020202020204" pitchFamily="34" charset="0"/>
            </a:endParaRPr>
          </a:p>
        </p:txBody>
      </p:sp>
      <p:sp>
        <p:nvSpPr>
          <p:cNvPr id="16414" name="Line 30"/>
          <p:cNvSpPr>
            <a:spLocks noChangeShapeType="1"/>
          </p:cNvSpPr>
          <p:nvPr/>
        </p:nvSpPr>
        <p:spPr bwMode="auto">
          <a:xfrm flipV="1">
            <a:off x="1524000" y="2209800"/>
            <a:ext cx="3886200" cy="137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15" name="Line 31"/>
          <p:cNvSpPr>
            <a:spLocks noChangeShapeType="1"/>
          </p:cNvSpPr>
          <p:nvPr/>
        </p:nvSpPr>
        <p:spPr bwMode="auto">
          <a:xfrm>
            <a:off x="1524000" y="4343400"/>
            <a:ext cx="3733800" cy="2133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18" name="Text Box 34"/>
          <p:cNvSpPr txBox="1">
            <a:spLocks noChangeArrowheads="1"/>
          </p:cNvSpPr>
          <p:nvPr/>
        </p:nvSpPr>
        <p:spPr bwMode="auto">
          <a:xfrm>
            <a:off x="4829175" y="3168650"/>
            <a:ext cx="103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Registers</a:t>
            </a:r>
            <a:endParaRPr lang="en-GB" altLang="en-US" sz="1600">
              <a:latin typeface="Arial" panose="020B0604020202020204" pitchFamily="34" charset="0"/>
            </a:endParaRPr>
          </a:p>
        </p:txBody>
      </p:sp>
      <p:sp>
        <p:nvSpPr>
          <p:cNvPr id="16421" name="Oval 37"/>
          <p:cNvSpPr>
            <a:spLocks noChangeArrowheads="1"/>
          </p:cNvSpPr>
          <p:nvPr/>
        </p:nvSpPr>
        <p:spPr bwMode="auto">
          <a:xfrm>
            <a:off x="1219200" y="3581400"/>
            <a:ext cx="685800" cy="76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22" name="Text Box 38"/>
          <p:cNvSpPr txBox="1">
            <a:spLocks noChangeArrowheads="1"/>
          </p:cNvSpPr>
          <p:nvPr/>
        </p:nvSpPr>
        <p:spPr bwMode="auto">
          <a:xfrm>
            <a:off x="1327150" y="3810000"/>
            <a:ext cx="5016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CPU</a:t>
            </a:r>
            <a:endParaRPr lang="en-US" altLang="en-US" sz="1600">
              <a:latin typeface="Arial" panose="020B0604020202020204" pitchFamily="34" charset="0"/>
            </a:endParaRPr>
          </a:p>
        </p:txBody>
      </p:sp>
      <p:sp>
        <p:nvSpPr>
          <p:cNvPr id="16423" name="Oval 39"/>
          <p:cNvSpPr>
            <a:spLocks noChangeArrowheads="1"/>
          </p:cNvSpPr>
          <p:nvPr/>
        </p:nvSpPr>
        <p:spPr bwMode="auto">
          <a:xfrm>
            <a:off x="304800" y="3276600"/>
            <a:ext cx="609600" cy="609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200">
                <a:latin typeface="Arial" panose="020B0604020202020204" pitchFamily="34" charset="0"/>
              </a:rPr>
              <a:t>I/O</a:t>
            </a:r>
            <a:endParaRPr lang="en-US" altLang="en-US" sz="1600">
              <a:latin typeface="Arial" panose="020B0604020202020204" pitchFamily="34" charset="0"/>
            </a:endParaRPr>
          </a:p>
        </p:txBody>
      </p:sp>
      <p:sp>
        <p:nvSpPr>
          <p:cNvPr id="16424" name="Oval 40"/>
          <p:cNvSpPr>
            <a:spLocks noChangeArrowheads="1"/>
          </p:cNvSpPr>
          <p:nvPr/>
        </p:nvSpPr>
        <p:spPr bwMode="auto">
          <a:xfrm>
            <a:off x="381000" y="4191000"/>
            <a:ext cx="685800" cy="685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25" name="Oval 41"/>
          <p:cNvSpPr>
            <a:spLocks noChangeArrowheads="1"/>
          </p:cNvSpPr>
          <p:nvPr/>
        </p:nvSpPr>
        <p:spPr bwMode="auto">
          <a:xfrm>
            <a:off x="609600" y="3581400"/>
            <a:ext cx="685800" cy="76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427" name="Text Box 43"/>
          <p:cNvSpPr txBox="1">
            <a:spLocks noChangeArrowheads="1"/>
          </p:cNvSpPr>
          <p:nvPr/>
        </p:nvSpPr>
        <p:spPr bwMode="auto">
          <a:xfrm>
            <a:off x="381000" y="4373563"/>
            <a:ext cx="730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Memory</a:t>
            </a:r>
            <a:endParaRPr lang="en-US" altLang="en-US" sz="1600">
              <a:latin typeface="Arial" panose="020B0604020202020204" pitchFamily="34" charset="0"/>
            </a:endParaRPr>
          </a:p>
        </p:txBody>
      </p:sp>
      <p:sp>
        <p:nvSpPr>
          <p:cNvPr id="16428" name="Text Box 44"/>
          <p:cNvSpPr txBox="1">
            <a:spLocks noChangeArrowheads="1"/>
          </p:cNvSpPr>
          <p:nvPr/>
        </p:nvSpPr>
        <p:spPr bwMode="auto">
          <a:xfrm>
            <a:off x="606425" y="3810000"/>
            <a:ext cx="68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System</a:t>
            </a:r>
            <a:endParaRPr lang="en-US" altLang="en-US" sz="1200">
              <a:latin typeface="Arial" panose="020B0604020202020204" pitchFamily="34" charset="0"/>
            </a:endParaRPr>
          </a:p>
          <a:p>
            <a:pPr algn="ctr"/>
            <a:r>
              <a:rPr lang="en-US" altLang="en-US" sz="1200">
                <a:latin typeface="Arial" panose="020B0604020202020204" pitchFamily="34" charset="0"/>
              </a:rPr>
              <a:t>Bus</a:t>
            </a:r>
            <a:endParaRPr lang="en-US" altLang="en-US" sz="1200">
              <a:latin typeface="Arial" panose="020B0604020202020204" pitchFamily="34" charset="0"/>
            </a:endParaRPr>
          </a:p>
        </p:txBody>
      </p:sp>
      <p:sp>
        <p:nvSpPr>
          <p:cNvPr id="16430" name="Text Box 46"/>
          <p:cNvSpPr txBox="1">
            <a:spLocks noChangeArrowheads="1"/>
          </p:cNvSpPr>
          <p:nvPr/>
        </p:nvSpPr>
        <p:spPr bwMode="auto">
          <a:xfrm>
            <a:off x="5910263" y="2317750"/>
            <a:ext cx="71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2000">
                <a:latin typeface="Arial" panose="020B0604020202020204" pitchFamily="34" charset="0"/>
              </a:rPr>
              <a:t>CPU</a:t>
            </a:r>
            <a:endParaRPr lang="en-US" altLang="en-US" sz="16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3" name="Oval 3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48" name="Oval 40"/>
          <p:cNvSpPr>
            <a:spLocks noChangeArrowheads="1"/>
          </p:cNvSpPr>
          <p:nvPr/>
        </p:nvSpPr>
        <p:spPr bwMode="auto">
          <a:xfrm>
            <a:off x="5410200" y="3581400"/>
            <a:ext cx="1828800" cy="18288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10" name="Rectangle 2"/>
          <p:cNvSpPr>
            <a:spLocks noGrp="1" noChangeArrowheads="1"/>
          </p:cNvSpPr>
          <p:nvPr>
            <p:ph type="title"/>
          </p:nvPr>
        </p:nvSpPr>
        <p:spPr>
          <a:noFill/>
          <a:ln cap="flat">
            <a:solidFill>
              <a:schemeClr val="tx1"/>
            </a:solidFill>
            <a:miter lim="800000"/>
          </a:ln>
        </p:spPr>
        <p:txBody>
          <a:bodyPr lIns="90000" tIns="46800" rIns="90000" bIns="46800"/>
          <a:lstStyle/>
          <a:p>
            <a:r>
              <a:rPr lang="en-GB" altLang="en-US"/>
              <a:t>Cấu trúc - The Control Unit</a:t>
            </a:r>
            <a:endParaRPr lang="en-GB" altLang="en-US"/>
          </a:p>
        </p:txBody>
      </p:sp>
      <p:sp>
        <p:nvSpPr>
          <p:cNvPr id="17444" name="Oval 36"/>
          <p:cNvSpPr>
            <a:spLocks noChangeArrowheads="1"/>
          </p:cNvSpPr>
          <p:nvPr/>
        </p:nvSpPr>
        <p:spPr bwMode="auto">
          <a:xfrm>
            <a:off x="4648200" y="2743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45" name="Oval 37"/>
          <p:cNvSpPr>
            <a:spLocks noChangeArrowheads="1"/>
          </p:cNvSpPr>
          <p:nvPr/>
        </p:nvSpPr>
        <p:spPr bwMode="auto">
          <a:xfrm>
            <a:off x="76200" y="2971800"/>
            <a:ext cx="1981200" cy="20574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47" name="Oval 39"/>
          <p:cNvSpPr>
            <a:spLocks noChangeArrowheads="1"/>
          </p:cNvSpPr>
          <p:nvPr/>
        </p:nvSpPr>
        <p:spPr bwMode="auto">
          <a:xfrm>
            <a:off x="5715000" y="5029200"/>
            <a:ext cx="1371600" cy="1371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49" name="Text Box 41"/>
          <p:cNvSpPr txBox="1">
            <a:spLocks noChangeArrowheads="1"/>
          </p:cNvSpPr>
          <p:nvPr/>
        </p:nvSpPr>
        <p:spPr bwMode="auto">
          <a:xfrm>
            <a:off x="763588" y="3016250"/>
            <a:ext cx="608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CPU</a:t>
            </a:r>
            <a:endParaRPr lang="en-GB" altLang="en-US"/>
          </a:p>
        </p:txBody>
      </p:sp>
      <p:sp>
        <p:nvSpPr>
          <p:cNvPr id="17451" name="Text Box 43"/>
          <p:cNvSpPr txBox="1">
            <a:spLocks noChangeArrowheads="1"/>
          </p:cNvSpPr>
          <p:nvPr/>
        </p:nvSpPr>
        <p:spPr bwMode="auto">
          <a:xfrm>
            <a:off x="5942013" y="5362575"/>
            <a:ext cx="9159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Control</a:t>
            </a:r>
            <a:endParaRPr lang="en-GB" altLang="en-US" sz="1600">
              <a:latin typeface="Arial" panose="020B0604020202020204" pitchFamily="34" charset="0"/>
            </a:endParaRPr>
          </a:p>
          <a:p>
            <a:r>
              <a:rPr lang="en-GB" altLang="en-US" sz="1600">
                <a:latin typeface="Arial" panose="020B0604020202020204" pitchFamily="34" charset="0"/>
              </a:rPr>
              <a:t>Memory</a:t>
            </a:r>
            <a:endParaRPr lang="en-GB" altLang="en-US" sz="1600">
              <a:latin typeface="Arial" panose="020B0604020202020204" pitchFamily="34" charset="0"/>
            </a:endParaRPr>
          </a:p>
        </p:txBody>
      </p:sp>
      <p:sp>
        <p:nvSpPr>
          <p:cNvPr id="17452" name="Text Box 44"/>
          <p:cNvSpPr txBox="1">
            <a:spLocks noChangeArrowheads="1"/>
          </p:cNvSpPr>
          <p:nvPr/>
        </p:nvSpPr>
        <p:spPr bwMode="auto">
          <a:xfrm>
            <a:off x="5672138" y="4067175"/>
            <a:ext cx="14906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Control Unit </a:t>
            </a:r>
            <a:endParaRPr lang="en-GB" altLang="en-US" sz="1600">
              <a:latin typeface="Arial" panose="020B0604020202020204" pitchFamily="34" charset="0"/>
            </a:endParaRPr>
          </a:p>
          <a:p>
            <a:r>
              <a:rPr lang="en-GB" altLang="en-US" sz="1600">
                <a:latin typeface="Arial" panose="020B0604020202020204" pitchFamily="34" charset="0"/>
              </a:rPr>
              <a:t>Registers and </a:t>
            </a:r>
            <a:endParaRPr lang="en-GB" altLang="en-US" sz="1600">
              <a:latin typeface="Arial" panose="020B0604020202020204" pitchFamily="34" charset="0"/>
            </a:endParaRPr>
          </a:p>
          <a:p>
            <a:r>
              <a:rPr lang="en-GB" altLang="en-US" sz="1600">
                <a:latin typeface="Arial" panose="020B0604020202020204" pitchFamily="34" charset="0"/>
              </a:rPr>
              <a:t>Decoders</a:t>
            </a:r>
            <a:endParaRPr lang="en-GB" altLang="en-US" sz="1600">
              <a:latin typeface="Arial" panose="020B0604020202020204" pitchFamily="34" charset="0"/>
            </a:endParaRPr>
          </a:p>
        </p:txBody>
      </p:sp>
      <p:sp>
        <p:nvSpPr>
          <p:cNvPr id="17453" name="Line 45"/>
          <p:cNvSpPr>
            <a:spLocks noChangeShapeType="1"/>
          </p:cNvSpPr>
          <p:nvPr/>
        </p:nvSpPr>
        <p:spPr bwMode="auto">
          <a:xfrm flipV="1">
            <a:off x="1524000" y="2209800"/>
            <a:ext cx="3886200" cy="137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54" name="Line 46"/>
          <p:cNvSpPr>
            <a:spLocks noChangeShapeType="1"/>
          </p:cNvSpPr>
          <p:nvPr/>
        </p:nvSpPr>
        <p:spPr bwMode="auto">
          <a:xfrm>
            <a:off x="1524000" y="4343400"/>
            <a:ext cx="3733800" cy="2133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55" name="Text Box 47"/>
          <p:cNvSpPr txBox="1">
            <a:spLocks noChangeArrowheads="1"/>
          </p:cNvSpPr>
          <p:nvPr/>
        </p:nvSpPr>
        <p:spPr bwMode="auto">
          <a:xfrm>
            <a:off x="4829175" y="3168650"/>
            <a:ext cx="126218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GB" altLang="en-US" sz="1600">
                <a:latin typeface="Arial" panose="020B0604020202020204" pitchFamily="34" charset="0"/>
              </a:rPr>
              <a:t>Sequencing</a:t>
            </a:r>
            <a:endParaRPr lang="en-GB" altLang="en-US" sz="1600">
              <a:latin typeface="Arial" panose="020B0604020202020204" pitchFamily="34" charset="0"/>
            </a:endParaRPr>
          </a:p>
          <a:p>
            <a:r>
              <a:rPr lang="en-GB" altLang="en-US" sz="1600">
                <a:latin typeface="Arial" panose="020B0604020202020204" pitchFamily="34" charset="0"/>
              </a:rPr>
              <a:t>Logic</a:t>
            </a:r>
            <a:endParaRPr lang="en-GB" altLang="en-US" sz="1600">
              <a:latin typeface="Arial" panose="020B0604020202020204" pitchFamily="34" charset="0"/>
            </a:endParaRPr>
          </a:p>
        </p:txBody>
      </p:sp>
      <p:sp>
        <p:nvSpPr>
          <p:cNvPr id="17456" name="Oval 48"/>
          <p:cNvSpPr>
            <a:spLocks noChangeArrowheads="1"/>
          </p:cNvSpPr>
          <p:nvPr/>
        </p:nvSpPr>
        <p:spPr bwMode="auto">
          <a:xfrm>
            <a:off x="1219200" y="3581400"/>
            <a:ext cx="685800" cy="76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57" name="Text Box 49"/>
          <p:cNvSpPr txBox="1">
            <a:spLocks noChangeArrowheads="1"/>
          </p:cNvSpPr>
          <p:nvPr/>
        </p:nvSpPr>
        <p:spPr bwMode="auto">
          <a:xfrm>
            <a:off x="1246188" y="3719513"/>
            <a:ext cx="66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Control</a:t>
            </a:r>
            <a:endParaRPr lang="en-US" altLang="en-US" sz="1200">
              <a:latin typeface="Arial" panose="020B0604020202020204" pitchFamily="34" charset="0"/>
            </a:endParaRPr>
          </a:p>
          <a:p>
            <a:pPr algn="ctr"/>
            <a:r>
              <a:rPr lang="en-US" altLang="en-US" sz="1200">
                <a:latin typeface="Arial" panose="020B0604020202020204" pitchFamily="34" charset="0"/>
              </a:rPr>
              <a:t>Unit</a:t>
            </a:r>
            <a:endParaRPr lang="en-US" altLang="en-US" sz="1600">
              <a:latin typeface="Arial" panose="020B0604020202020204" pitchFamily="34" charset="0"/>
            </a:endParaRPr>
          </a:p>
        </p:txBody>
      </p:sp>
      <p:sp>
        <p:nvSpPr>
          <p:cNvPr id="17458" name="Oval 50"/>
          <p:cNvSpPr>
            <a:spLocks noChangeArrowheads="1"/>
          </p:cNvSpPr>
          <p:nvPr/>
        </p:nvSpPr>
        <p:spPr bwMode="auto">
          <a:xfrm>
            <a:off x="304800" y="3276600"/>
            <a:ext cx="609600" cy="609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200">
                <a:latin typeface="Arial" panose="020B0604020202020204" pitchFamily="34" charset="0"/>
              </a:rPr>
              <a:t>ALU</a:t>
            </a:r>
            <a:endParaRPr lang="en-US" altLang="en-US" sz="1600">
              <a:latin typeface="Arial" panose="020B0604020202020204" pitchFamily="34" charset="0"/>
            </a:endParaRPr>
          </a:p>
        </p:txBody>
      </p:sp>
      <p:sp>
        <p:nvSpPr>
          <p:cNvPr id="17459" name="Oval 51"/>
          <p:cNvSpPr>
            <a:spLocks noChangeArrowheads="1"/>
          </p:cNvSpPr>
          <p:nvPr/>
        </p:nvSpPr>
        <p:spPr bwMode="auto">
          <a:xfrm>
            <a:off x="381000" y="4191000"/>
            <a:ext cx="685800" cy="6858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60" name="Oval 52"/>
          <p:cNvSpPr>
            <a:spLocks noChangeArrowheads="1"/>
          </p:cNvSpPr>
          <p:nvPr/>
        </p:nvSpPr>
        <p:spPr bwMode="auto">
          <a:xfrm>
            <a:off x="609600" y="3581400"/>
            <a:ext cx="685800" cy="76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7461" name="Text Box 53"/>
          <p:cNvSpPr txBox="1">
            <a:spLocks noChangeArrowheads="1"/>
          </p:cNvSpPr>
          <p:nvPr/>
        </p:nvSpPr>
        <p:spPr bwMode="auto">
          <a:xfrm>
            <a:off x="338138" y="4373563"/>
            <a:ext cx="822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Registers</a:t>
            </a:r>
            <a:endParaRPr lang="en-US" altLang="en-US" sz="1600">
              <a:latin typeface="Arial" panose="020B0604020202020204" pitchFamily="34" charset="0"/>
            </a:endParaRPr>
          </a:p>
        </p:txBody>
      </p:sp>
      <p:sp>
        <p:nvSpPr>
          <p:cNvPr id="17462" name="Text Box 54"/>
          <p:cNvSpPr txBox="1">
            <a:spLocks noChangeArrowheads="1"/>
          </p:cNvSpPr>
          <p:nvPr/>
        </p:nvSpPr>
        <p:spPr bwMode="auto">
          <a:xfrm>
            <a:off x="609600" y="3810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en-US" sz="1200">
                <a:latin typeface="Arial" panose="020B0604020202020204" pitchFamily="34" charset="0"/>
              </a:rPr>
              <a:t>Internal</a:t>
            </a:r>
            <a:endParaRPr lang="en-US" altLang="en-US" sz="1200">
              <a:latin typeface="Arial" panose="020B0604020202020204" pitchFamily="34" charset="0"/>
            </a:endParaRPr>
          </a:p>
          <a:p>
            <a:pPr algn="ctr"/>
            <a:r>
              <a:rPr lang="en-US" altLang="en-US" sz="1200">
                <a:latin typeface="Arial" panose="020B0604020202020204" pitchFamily="34" charset="0"/>
              </a:rPr>
              <a:t>Bus</a:t>
            </a:r>
            <a:endParaRPr lang="en-US" altLang="en-US" sz="1200">
              <a:latin typeface="Arial" panose="020B0604020202020204" pitchFamily="34" charset="0"/>
            </a:endParaRPr>
          </a:p>
        </p:txBody>
      </p:sp>
      <p:sp>
        <p:nvSpPr>
          <p:cNvPr id="17463" name="Text Box 55"/>
          <p:cNvSpPr txBox="1">
            <a:spLocks noChangeArrowheads="1"/>
          </p:cNvSpPr>
          <p:nvPr/>
        </p:nvSpPr>
        <p:spPr bwMode="auto">
          <a:xfrm>
            <a:off x="5411788" y="2286000"/>
            <a:ext cx="1522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en-US" altLang="en-US" sz="2000">
                <a:latin typeface="Arial" panose="020B0604020202020204" pitchFamily="34" charset="0"/>
              </a:rPr>
              <a:t>Control Unit</a:t>
            </a:r>
            <a:endParaRPr lang="en-US" altLang="en-US" sz="16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67544" y="1484784"/>
            <a:ext cx="8061538" cy="432048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Thông tin giảng viên</a:t>
            </a:r>
            <a:endParaRPr lang="en-US"/>
          </a:p>
        </p:txBody>
      </p:sp>
      <p:sp>
        <p:nvSpPr>
          <p:cNvPr id="3" name="Content Placeholder 2"/>
          <p:cNvSpPr>
            <a:spLocks noGrp="1"/>
          </p:cNvSpPr>
          <p:nvPr>
            <p:ph idx="1"/>
          </p:nvPr>
        </p:nvSpPr>
        <p:spPr/>
        <p:txBody>
          <a:bodyPr/>
          <a:lstStyle/>
          <a:p>
            <a:r>
              <a:rPr lang="en-US"/>
              <a:t>Phạm Tuấn Khiêm</a:t>
            </a:r>
            <a:endParaRPr lang="en-US"/>
          </a:p>
          <a:p>
            <a:r>
              <a:rPr lang="en-US"/>
              <a:t>Bộ môn: Mạng máy tính và truyền thông</a:t>
            </a:r>
            <a:endParaRPr lang="en-US"/>
          </a:p>
          <a:p>
            <a:r>
              <a:rPr lang="en-US"/>
              <a:t>Khoa: Công nghệ Thông tin, ĐH CNTP Tp.HCM</a:t>
            </a:r>
            <a:endParaRPr lang="en-US"/>
          </a:p>
          <a:p>
            <a:r>
              <a:rPr lang="en-US"/>
              <a:t>Email: </a:t>
            </a:r>
            <a:r>
              <a:rPr lang="en-US">
                <a:hlinkClick r:id="rId1"/>
              </a:rPr>
              <a:t>khiempt@hufi.edu.vn</a:t>
            </a:r>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Nội dung học phần</a:t>
            </a:r>
            <a:endParaRPr lang="en-US" altLang="en-US"/>
          </a:p>
        </p:txBody>
      </p:sp>
      <p:sp>
        <p:nvSpPr>
          <p:cNvPr id="44035" name="Rectangle 3"/>
          <p:cNvSpPr>
            <a:spLocks noGrp="1" noChangeArrowheads="1"/>
          </p:cNvSpPr>
          <p:nvPr>
            <p:ph type="body" idx="1"/>
          </p:nvPr>
        </p:nvSpPr>
        <p:spPr/>
        <p:txBody>
          <a:bodyPr/>
          <a:lstStyle/>
          <a:p>
            <a:r>
              <a:rPr lang="en-US" altLang="en-US"/>
              <a:t>Tổng quan</a:t>
            </a:r>
            <a:endParaRPr lang="en-US" altLang="en-US"/>
          </a:p>
          <a:p>
            <a:r>
              <a:rPr lang="en-US" altLang="en-US"/>
              <a:t>Hệ thống máy tính</a:t>
            </a:r>
            <a:endParaRPr lang="en-US" altLang="en-US"/>
          </a:p>
          <a:p>
            <a:r>
              <a:rPr lang="en-US" altLang="en-US"/>
              <a:t>Biểu diễn dữ liệu và số học</a:t>
            </a:r>
            <a:endParaRPr lang="en-US" altLang="en-US"/>
          </a:p>
          <a:p>
            <a:r>
              <a:rPr lang="en-US" altLang="en-US"/>
              <a:t>Bộ xử lý trung tâm</a:t>
            </a:r>
            <a:endParaRPr lang="en-US" altLang="en-US"/>
          </a:p>
          <a:p>
            <a:r>
              <a:rPr lang="en-US" altLang="en-US"/>
              <a:t>Bộ nhớ máy tính</a:t>
            </a:r>
            <a:endParaRPr lang="en-US" altLang="en-US"/>
          </a:p>
          <a:p>
            <a:r>
              <a:rPr lang="en-US" altLang="en-US"/>
              <a:t>Hệ thống vào ra</a:t>
            </a:r>
            <a:endParaRPr lang="en-US" altLang="en-US"/>
          </a:p>
          <a:p>
            <a:r>
              <a:rPr lang="en-US" altLang="en-US"/>
              <a:t>Hợp ngữ</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Tài liệu tham khảo</a:t>
            </a:r>
            <a:endParaRPr lang="en-US" altLang="en-US"/>
          </a:p>
        </p:txBody>
      </p:sp>
      <p:sp>
        <p:nvSpPr>
          <p:cNvPr id="46083" name="Rectangle 3"/>
          <p:cNvSpPr>
            <a:spLocks noGrp="1" noChangeArrowheads="1"/>
          </p:cNvSpPr>
          <p:nvPr>
            <p:ph type="body" idx="1"/>
          </p:nvPr>
        </p:nvSpPr>
        <p:spPr/>
        <p:txBody>
          <a:bodyPr/>
          <a:lstStyle/>
          <a:p>
            <a:r>
              <a:rPr lang="en-US" altLang="en-US" sz="2400"/>
              <a:t>William Stallings, Computer Organization and Architecture, 10th edition.</a:t>
            </a:r>
            <a:endParaRPr lang="en-US" altLang="en-US" sz="2400"/>
          </a:p>
          <a:p>
            <a:r>
              <a:rPr lang="en-US" altLang="en-US" sz="2400"/>
              <a:t>David A. Patterson &amp; John L. Hennessy Computer Organization and Design: The Hardware/Software Interface, 4</a:t>
            </a:r>
            <a:r>
              <a:rPr lang="en-US" altLang="en-US" sz="2400" baseline="30000"/>
              <a:t>th</a:t>
            </a:r>
            <a:r>
              <a:rPr lang="en-US" altLang="en-US" sz="2400"/>
              <a:t> edition, Elsevier, 2012.</a:t>
            </a:r>
            <a:endParaRPr lang="en-US" altLang="en-US" sz="2400"/>
          </a:p>
          <a:p>
            <a:r>
              <a:rPr lang="en-US" altLang="en-US" sz="2400"/>
              <a:t>Msc. Võ Văn Chín, ThS. Nguyễn Hồng Vân, KS Phạm Hữu Tài, Giáo trình  KIẾN TRÚC MÁY TÍNH, Đại học Cần Thơ, 2003.</a:t>
            </a:r>
            <a:endParaRPr lang="en-US" altLang="en-US" sz="2400"/>
          </a:p>
          <a:p>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Tài liệu tham khảo</a:t>
            </a:r>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56176" y="1499016"/>
            <a:ext cx="2945018" cy="4536504"/>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158" y="1499016"/>
            <a:ext cx="2945018" cy="4594280"/>
          </a:xfrm>
          <a:prstGeom prst="rect">
            <a:avLst/>
          </a:prstGeom>
        </p:spPr>
      </p:pic>
      <p:pic>
        <p:nvPicPr>
          <p:cNvPr id="7" name="Picture 6"/>
          <p:cNvPicPr>
            <a:picLocks noChangeAspect="1"/>
          </p:cNvPicPr>
          <p:nvPr/>
        </p:nvPicPr>
        <p:blipFill>
          <a:blip r:embed="rId3"/>
          <a:stretch>
            <a:fillRect/>
          </a:stretch>
        </p:blipFill>
        <p:spPr>
          <a:xfrm>
            <a:off x="42805" y="1499016"/>
            <a:ext cx="3177733" cy="45567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Kênh học tập</a:t>
            </a:r>
            <a:endParaRPr lang="en-US"/>
          </a:p>
        </p:txBody>
      </p:sp>
      <p:sp>
        <p:nvSpPr>
          <p:cNvPr id="3" name="Content Placeholder 2"/>
          <p:cNvSpPr>
            <a:spLocks noGrp="1"/>
          </p:cNvSpPr>
          <p:nvPr>
            <p:ph idx="1"/>
          </p:nvPr>
        </p:nvSpPr>
        <p:spPr/>
        <p:txBody>
          <a:bodyPr/>
          <a:lstStyle/>
          <a:p>
            <a:r>
              <a:rPr lang="en-US" sz="5400"/>
              <a:t>Google Classroom</a:t>
            </a:r>
            <a:endParaRPr lang="en-US" sz="5400"/>
          </a:p>
          <a:p>
            <a:pPr lvl="1"/>
            <a:r>
              <a:rPr lang="en-US" sz="4800"/>
              <a:t>User: gmail cá nhân</a:t>
            </a:r>
            <a:endParaRPr lang="en-US" sz="4800"/>
          </a:p>
          <a:p>
            <a:pPr lvl="1"/>
            <a:r>
              <a:rPr lang="en-US" sz="4800"/>
              <a:t>Mã gia nhập: </a:t>
            </a:r>
            <a:r>
              <a:rPr lang="en-US" sz="4400" b="0" i="0">
                <a:solidFill>
                  <a:srgbClr val="007B83"/>
                </a:solidFill>
                <a:effectLst/>
                <a:latin typeface="Google Sans Display"/>
              </a:rPr>
              <a:t>xiqqr4i</a:t>
            </a:r>
            <a:endParaRPr lang="en-US" sz="4400" b="0" i="0">
              <a:solidFill>
                <a:srgbClr val="007B83"/>
              </a:solidFill>
              <a:effectLst/>
              <a:latin typeface="Google Sans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Đánh giá</a:t>
            </a:r>
            <a:endParaRPr lang="en-US" altLang="en-US"/>
          </a:p>
        </p:txBody>
      </p:sp>
      <p:sp>
        <p:nvSpPr>
          <p:cNvPr id="47107" name="Rectangle 3"/>
          <p:cNvSpPr>
            <a:spLocks noGrp="1" noChangeArrowheads="1"/>
          </p:cNvSpPr>
          <p:nvPr>
            <p:ph type="body" idx="1"/>
          </p:nvPr>
        </p:nvSpPr>
        <p:spPr/>
        <p:txBody>
          <a:bodyPr/>
          <a:lstStyle/>
          <a:p>
            <a:r>
              <a:rPr lang="en-US" altLang="en-US">
                <a:ea typeface="MS PGothic" panose="020B0600070205080204" pitchFamily="34" charset="-128"/>
              </a:rPr>
              <a:t>Tiểu luận (20%):</a:t>
            </a:r>
            <a:endParaRPr lang="en-US" altLang="en-US">
              <a:ea typeface="MS PGothic" panose="020B0600070205080204" pitchFamily="34" charset="-128"/>
            </a:endParaRPr>
          </a:p>
          <a:p>
            <a:pPr lvl="1" algn="just"/>
            <a:r>
              <a:rPr lang="en-US">
                <a:sym typeface="+mn-ea"/>
              </a:rPr>
              <a:t>Thực hiện theo nhóm</a:t>
            </a:r>
            <a:endParaRPr lang="en-US">
              <a:latin typeface="Times New Roman" panose="02020603050405020304" pitchFamily="18" charset="0"/>
              <a:cs typeface="Times New Roman" panose="02020603050405020304" pitchFamily="18" charset="0"/>
            </a:endParaRPr>
          </a:p>
          <a:p>
            <a:pPr lvl="1" algn="just"/>
            <a:r>
              <a:rPr lang="en-US" b="1">
                <a:solidFill>
                  <a:srgbClr val="FF0000"/>
                </a:solidFill>
                <a:sym typeface="Wingdings" panose="05000000000000000000" pitchFamily="2" charset="2"/>
              </a:rPr>
              <a:t>Điểm tiểu luận = Bài báo cáo + bài cá nhân</a:t>
            </a:r>
            <a:endParaRPr lang="en-US" b="1">
              <a:solidFill>
                <a:srgbClr val="FF0000"/>
              </a:solidFill>
              <a:sym typeface="Wingdings" panose="05000000000000000000" pitchFamily="2" charset="2"/>
            </a:endParaRPr>
          </a:p>
          <a:p>
            <a:pPr algn="just"/>
            <a:r>
              <a:rPr lang="en-US" sz="2800">
                <a:sym typeface="+mn-ea"/>
              </a:rPr>
              <a:t>Giữa kỳ (30%)</a:t>
            </a:r>
            <a:r>
              <a:rPr lang="vi-VN" sz="2800">
                <a:sym typeface="+mn-ea"/>
              </a:rPr>
              <a:t>:</a:t>
            </a:r>
            <a:endParaRPr lang="en-US" sz="2800">
              <a:latin typeface="Times New Roman" panose="02020603050405020304" pitchFamily="18" charset="0"/>
              <a:cs typeface="Times New Roman" panose="02020603050405020304" pitchFamily="18" charset="0"/>
            </a:endParaRPr>
          </a:p>
          <a:p>
            <a:pPr lvl="1" algn="just"/>
            <a:r>
              <a:rPr lang="en-US" sz="2800">
                <a:sym typeface="+mn-ea"/>
              </a:rPr>
              <a:t>Thực hiện theo nhóm</a:t>
            </a:r>
            <a:endParaRPr lang="en-US" sz="2800">
              <a:latin typeface="Times New Roman" panose="02020603050405020304" pitchFamily="18" charset="0"/>
              <a:cs typeface="Times New Roman" panose="02020603050405020304" pitchFamily="18" charset="0"/>
            </a:endParaRPr>
          </a:p>
          <a:p>
            <a:pPr lvl="1" algn="just"/>
            <a:r>
              <a:rPr lang="en-US" sz="2800">
                <a:sym typeface="+mn-ea"/>
              </a:rPr>
              <a:t>Chuyên cần: tham dự đầy đủ các buổi học</a:t>
            </a:r>
            <a:endParaRPr lang="en-US" sz="2800">
              <a:latin typeface="Times New Roman" panose="02020603050405020304" pitchFamily="18" charset="0"/>
              <a:cs typeface="Times New Roman" panose="02020603050405020304" pitchFamily="18" charset="0"/>
            </a:endParaRPr>
          </a:p>
          <a:p>
            <a:pPr lvl="1" algn="just"/>
            <a:r>
              <a:rPr lang="en-US" sz="2800" b="1">
                <a:solidFill>
                  <a:srgbClr val="FF0000"/>
                </a:solidFill>
                <a:sym typeface="Wingdings" panose="05000000000000000000" pitchFamily="2" charset="2"/>
              </a:rPr>
              <a:t>Điểm giữa kỳ = Các hoạt động trên lớp (Thảo luận, Bài tập, …) + bài cá nhân + chuyên cần</a:t>
            </a:r>
            <a:endParaRPr lang="vi-VN" sz="2800" b="1">
              <a:solidFill>
                <a:srgbClr val="FF0000"/>
              </a:solidFill>
            </a:endParaRPr>
          </a:p>
          <a:p>
            <a:pPr lvl="0" algn="just"/>
            <a:r>
              <a:rPr lang="en-US" altLang="en-US">
                <a:ea typeface="MS PGothic" panose="020B0600070205080204" pitchFamily="34" charset="-128"/>
              </a:rPr>
              <a:t>Thi cuối kỳ: 50% - trắc nghiệm</a:t>
            </a:r>
            <a:endParaRPr lang="en-US" altLang="en-US">
              <a:ea typeface="MS PGothic" panose="020B0600070205080204" pitchFamily="34" charset="-128"/>
            </a:endParaRPr>
          </a:p>
          <a:p>
            <a:pPr marL="0" indent="0">
              <a:buNone/>
            </a:pPr>
            <a:endParaRPr lang="en-US" b="1">
              <a:sym typeface="+mn-ea"/>
            </a:endParaRPr>
          </a:p>
          <a:p>
            <a:pPr marL="0" indent="0">
              <a:buNone/>
            </a:pPr>
            <a:r>
              <a:rPr lang="en-US" b="1">
                <a:sym typeface="+mn-ea"/>
              </a:rPr>
              <a:t>Điểm tổng kết = TL + GK + CK</a:t>
            </a:r>
            <a:endParaRPr lang="vi-VN" b="1">
              <a:latin typeface="Times New Roman" panose="02020603050405020304" pitchFamily="18" charset="0"/>
              <a:cs typeface="Times New Roman" panose="02020603050405020304" pitchFamily="18" charset="0"/>
            </a:endParaRPr>
          </a:p>
          <a:p>
            <a:pPr marL="0" inden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Tiểu luận</a:t>
            </a:r>
            <a:endParaRPr lang="en-US"/>
          </a:p>
        </p:txBody>
      </p:sp>
      <p:sp>
        <p:nvSpPr>
          <p:cNvPr id="3" name="Content Placeholder 2"/>
          <p:cNvSpPr>
            <a:spLocks noGrp="1"/>
          </p:cNvSpPr>
          <p:nvPr>
            <p:ph idx="1"/>
          </p:nvPr>
        </p:nvSpPr>
        <p:spPr/>
        <p:txBody>
          <a:bodyPr/>
          <a:lstStyle/>
          <a:p>
            <a:r>
              <a:rPr lang="en-US" sz="3200"/>
              <a:t>Mỗi nhóm sẽ thực hiện một mô phỏng tương tác (Interactive Simulations) theo chủ đề được chọn. Mô phỏng này được hỗ trợ online trên trang của tác giả William Stallings. Sau đó viết báo cáo kết quả đạt được.</a:t>
            </a:r>
            <a:endParaRPr lang="en-US" sz="3200"/>
          </a:p>
          <a:p>
            <a:pPr marL="0" indent="0">
              <a:buNone/>
            </a:pPr>
            <a:r>
              <a:rPr lang="en-US" sz="3200">
                <a:hlinkClick r:id="rId1"/>
              </a:rPr>
              <a:t>http://williamstallings.com/COA/Animation/Links9e.html</a:t>
            </a:r>
            <a:endParaRPr lang="en-US" sz="3200">
              <a:hlinkClick r:id="rId1"/>
            </a:endParaRPr>
          </a:p>
          <a:p>
            <a:r>
              <a:rPr lang="en-US" sz="3200"/>
              <a:t>Hoặc chọn 1 trong các đề tài GV đề nghị</a:t>
            </a:r>
            <a:endParaRPr lang="en-US" sz="3200"/>
          </a:p>
          <a:p>
            <a:r>
              <a:rPr lang="en-US" sz="3200"/>
              <a:t>Hoặc tự đề xuất 1 đề tài thuộc môn KTMT</a:t>
            </a:r>
            <a:endParaRPr lang="en-US" sz="3200"/>
          </a:p>
          <a:p>
            <a:pPr marL="0" indent="0">
              <a:buNone/>
            </a:pPr>
            <a:endParaRPr lang="en-US" sz="3200"/>
          </a:p>
        </p:txBody>
      </p:sp>
    </p:spTree>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0</TotalTime>
  <Words>3489</Words>
  <Application>WPS Presentation</Application>
  <PresentationFormat>On-screen Show (4:3)</PresentationFormat>
  <Paragraphs>188</Paragraphs>
  <Slides>24</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Times New Roman</vt:lpstr>
      <vt:lpstr>Arial Black</vt:lpstr>
      <vt:lpstr>Tahoma</vt:lpstr>
      <vt:lpstr>Google Sans Display</vt:lpstr>
      <vt:lpstr>Segoe Print</vt:lpstr>
      <vt:lpstr>MS PGothic</vt:lpstr>
      <vt:lpstr>Microsoft YaHei</vt:lpstr>
      <vt:lpstr>Arial Unicode MS</vt:lpstr>
      <vt:lpstr>COA8e</vt:lpstr>
      <vt:lpstr>KIẾN TRÚC MÁY TÍNH</vt:lpstr>
      <vt:lpstr>Thông tin học phần</vt:lpstr>
      <vt:lpstr>Thông tin giảng viên</vt:lpstr>
      <vt:lpstr>Nội dung học phần</vt:lpstr>
      <vt:lpstr>Tài liệu tham khảo</vt:lpstr>
      <vt:lpstr>Tài liệu tham khảo</vt:lpstr>
      <vt:lpstr>Kênh học tập</vt:lpstr>
      <vt:lpstr>Đánh giá</vt:lpstr>
      <vt:lpstr>Điểm nhóm</vt:lpstr>
      <vt:lpstr>Điểm cá nhân</vt:lpstr>
      <vt:lpstr>PowerPoint 演示文稿</vt:lpstr>
      <vt:lpstr>Lý do nên học kiến trúc máy tính</vt:lpstr>
      <vt:lpstr>Kiến trúc &amp; tổ chức máy tính</vt:lpstr>
      <vt:lpstr>Cấu trúc &amp; chức năng máy tính</vt:lpstr>
      <vt:lpstr>Chức năng</vt:lpstr>
      <vt:lpstr>Khung nhìn về chức năng máy tính</vt:lpstr>
      <vt:lpstr>Hoạt động di chuyển dữ liệu</vt:lpstr>
      <vt:lpstr>Hoạt động lưu trữ</vt:lpstr>
      <vt:lpstr>Hoạt động xử lý từ/đến thiết bị lưu trữ</vt:lpstr>
      <vt:lpstr>Hoạt động xử lý từ lưu trữ đến nhập/xuất</vt:lpstr>
      <vt:lpstr>Cấu trúc – mức cao nhất</vt:lpstr>
      <vt:lpstr>Cấu trúc – mức CPU</vt:lpstr>
      <vt:lpstr>Cấu trúc - The Control Unit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Windows 10</cp:lastModifiedBy>
  <cp:revision>122</cp:revision>
  <dcterms:created xsi:type="dcterms:W3CDTF">1998-09-03T13:41:00Z</dcterms:created>
  <dcterms:modified xsi:type="dcterms:W3CDTF">2022-03-05T07:08:26Z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y fmtid="{D5CDD505-2E9C-101B-9397-08002B2CF9AE}" pid="22" name="ICV">
    <vt:lpwstr>54755CE36DA14D63B53E5D9E3213C586</vt:lpwstr>
  </property>
  <property fmtid="{D5CDD505-2E9C-101B-9397-08002B2CF9AE}" pid="23" name="KSOProductBuildVer">
    <vt:lpwstr>1033-11.2.0.10463</vt:lpwstr>
  </property>
</Properties>
</file>