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Wedges" charset="1" panose="02000500000000000000"/>
      <p:regular r:id="rId16"/>
    </p:embeddedFont>
    <p:embeddedFont>
      <p:font typeface="Noto Sans" charset="1" panose="020B0502040504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00739" y="2780390"/>
            <a:ext cx="10286523" cy="3926839"/>
          </a:xfrm>
          <a:prstGeom prst="rect">
            <a:avLst/>
          </a:prstGeom>
        </p:spPr>
        <p:txBody>
          <a:bodyPr anchor="t" rtlCol="false" tIns="0" lIns="0" bIns="0" rIns="0">
            <a:spAutoFit/>
          </a:bodyPr>
          <a:lstStyle/>
          <a:p>
            <a:pPr algn="ctr">
              <a:lnSpc>
                <a:spcPts val="15099"/>
              </a:lnSpc>
            </a:pPr>
            <a:r>
              <a:rPr lang="en-US" sz="15099">
                <a:solidFill>
                  <a:srgbClr val="B5838D"/>
                </a:solidFill>
                <a:latin typeface="Wedges"/>
              </a:rPr>
              <a:t>DSD FInal Project</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4" id="14"/>
          <p:cNvSpPr txBox="true"/>
          <p:nvPr/>
        </p:nvSpPr>
        <p:spPr>
          <a:xfrm rot="0">
            <a:off x="3283182" y="7068297"/>
            <a:ext cx="11721636" cy="448310"/>
          </a:xfrm>
          <a:prstGeom prst="rect">
            <a:avLst/>
          </a:prstGeom>
        </p:spPr>
        <p:txBody>
          <a:bodyPr anchor="t" rtlCol="false" tIns="0" lIns="0" bIns="0" rIns="0">
            <a:spAutoFit/>
          </a:bodyPr>
          <a:lstStyle/>
          <a:p>
            <a:pPr algn="ctr">
              <a:lnSpc>
                <a:spcPts val="3399"/>
              </a:lnSpc>
            </a:pPr>
            <a:r>
              <a:rPr lang="en-US" sz="3399">
                <a:solidFill>
                  <a:srgbClr val="805A62"/>
                </a:solidFill>
                <a:latin typeface="Noto Sans"/>
              </a:rPr>
              <a:t>INSTRUCTOR: DR. VO MINH THANH</a:t>
            </a:r>
          </a:p>
        </p:txBody>
      </p:sp>
      <p:sp>
        <p:nvSpPr>
          <p:cNvPr name="Freeform 15" id="15"/>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322955"/>
            <a:ext cx="9656288" cy="3926839"/>
          </a:xfrm>
          <a:prstGeom prst="rect">
            <a:avLst/>
          </a:prstGeom>
        </p:spPr>
        <p:txBody>
          <a:bodyPr anchor="t" rtlCol="false" tIns="0" lIns="0" bIns="0" rIns="0">
            <a:spAutoFit/>
          </a:bodyPr>
          <a:lstStyle/>
          <a:p>
            <a:pPr algn="ctr">
              <a:lnSpc>
                <a:spcPts val="15099"/>
              </a:lnSpc>
            </a:pPr>
            <a:r>
              <a:rPr lang="en-US" sz="15099">
                <a:solidFill>
                  <a:srgbClr val="B5838D"/>
                </a:solidFill>
                <a:latin typeface="Wedges"/>
              </a:rPr>
              <a:t>Thank</a:t>
            </a:r>
          </a:p>
          <a:p>
            <a:pPr algn="ctr">
              <a:lnSpc>
                <a:spcPts val="15099"/>
              </a:lnSpc>
            </a:pPr>
            <a:r>
              <a:rPr lang="en-US" sz="15099">
                <a:solidFill>
                  <a:srgbClr val="B5838D"/>
                </a:solidFill>
                <a:latin typeface="Wedges"/>
              </a:rPr>
              <a:t>You</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4630400"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1447800" y="1694833"/>
            <a:ext cx="8115300" cy="1273302"/>
          </a:xfrm>
          <a:prstGeom prst="rect">
            <a:avLst/>
          </a:prstGeom>
        </p:spPr>
        <p:txBody>
          <a:bodyPr anchor="t" rtlCol="false" tIns="0" lIns="0" bIns="0" rIns="0">
            <a:spAutoFit/>
          </a:bodyPr>
          <a:lstStyle/>
          <a:p>
            <a:pPr algn="l">
              <a:lnSpc>
                <a:spcPts val="9630"/>
              </a:lnSpc>
            </a:pPr>
            <a:r>
              <a:rPr lang="en-US" sz="9630">
                <a:solidFill>
                  <a:srgbClr val="B5838D"/>
                </a:solidFill>
                <a:latin typeface="Wedges"/>
              </a:rPr>
              <a:t>our team</a:t>
            </a:r>
          </a:p>
        </p:txBody>
      </p:sp>
      <p:sp>
        <p:nvSpPr>
          <p:cNvPr name="TextBox 12" id="12"/>
          <p:cNvSpPr txBox="true"/>
          <p:nvPr/>
        </p:nvSpPr>
        <p:spPr>
          <a:xfrm rot="0">
            <a:off x="4356109" y="4308495"/>
            <a:ext cx="6765598" cy="649414"/>
          </a:xfrm>
          <a:prstGeom prst="rect">
            <a:avLst/>
          </a:prstGeom>
        </p:spPr>
        <p:txBody>
          <a:bodyPr anchor="t" rtlCol="false" tIns="0" lIns="0" bIns="0" rIns="0">
            <a:spAutoFit/>
          </a:bodyPr>
          <a:lstStyle/>
          <a:p>
            <a:pPr algn="ctr">
              <a:lnSpc>
                <a:spcPts val="4942"/>
              </a:lnSpc>
            </a:pPr>
            <a:r>
              <a:rPr lang="en-US" sz="4942">
                <a:solidFill>
                  <a:srgbClr val="805A62"/>
                </a:solidFill>
                <a:latin typeface="Noto Sans"/>
              </a:rPr>
              <a:t>Trần Minh Phương</a:t>
            </a:r>
          </a:p>
        </p:txBody>
      </p:sp>
      <p:sp>
        <p:nvSpPr>
          <p:cNvPr name="TextBox 13" id="13"/>
          <p:cNvSpPr txBox="true"/>
          <p:nvPr/>
        </p:nvSpPr>
        <p:spPr>
          <a:xfrm rot="0">
            <a:off x="4356109" y="6591584"/>
            <a:ext cx="9575782" cy="649414"/>
          </a:xfrm>
          <a:prstGeom prst="rect">
            <a:avLst/>
          </a:prstGeom>
        </p:spPr>
        <p:txBody>
          <a:bodyPr anchor="t" rtlCol="false" tIns="0" lIns="0" bIns="0" rIns="0">
            <a:spAutoFit/>
          </a:bodyPr>
          <a:lstStyle/>
          <a:p>
            <a:pPr algn="ctr">
              <a:lnSpc>
                <a:spcPts val="4942"/>
              </a:lnSpc>
            </a:pPr>
            <a:r>
              <a:rPr lang="en-US" sz="4942">
                <a:solidFill>
                  <a:srgbClr val="805A62"/>
                </a:solidFill>
                <a:latin typeface="Noto Sans"/>
              </a:rPr>
              <a:t>Nguyễn Huỳnh Minh Thông</a:t>
            </a:r>
          </a:p>
        </p:txBody>
      </p:sp>
      <p:sp>
        <p:nvSpPr>
          <p:cNvPr name="Freeform 14" id="14"/>
          <p:cNvSpPr/>
          <p:nvPr/>
        </p:nvSpPr>
        <p:spPr>
          <a:xfrm flipH="false" flipV="false" rot="0">
            <a:off x="-4355123" y="161881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5" id="15"/>
          <p:cNvSpPr txBox="true"/>
          <p:nvPr/>
        </p:nvSpPr>
        <p:spPr>
          <a:xfrm rot="0">
            <a:off x="4356109" y="5456859"/>
            <a:ext cx="6765598" cy="649414"/>
          </a:xfrm>
          <a:prstGeom prst="rect">
            <a:avLst/>
          </a:prstGeom>
        </p:spPr>
        <p:txBody>
          <a:bodyPr anchor="t" rtlCol="false" tIns="0" lIns="0" bIns="0" rIns="0">
            <a:spAutoFit/>
          </a:bodyPr>
          <a:lstStyle/>
          <a:p>
            <a:pPr algn="ctr">
              <a:lnSpc>
                <a:spcPts val="4942"/>
              </a:lnSpc>
            </a:pPr>
            <a:r>
              <a:rPr lang="en-US" sz="4942">
                <a:solidFill>
                  <a:srgbClr val="805A62"/>
                </a:solidFill>
                <a:latin typeface="Noto Sans"/>
              </a:rPr>
              <a:t>Phạm Quang Vinh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879566" y="1543354"/>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Description</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3553245" y="3467839"/>
            <a:ext cx="11181511" cy="4631055"/>
          </a:xfrm>
          <a:prstGeom prst="rect">
            <a:avLst/>
          </a:prstGeom>
        </p:spPr>
        <p:txBody>
          <a:bodyPr anchor="t" rtlCol="false" tIns="0" lIns="0" bIns="0" rIns="0">
            <a:spAutoFit/>
          </a:bodyPr>
          <a:lstStyle/>
          <a:p>
            <a:pPr algn="l">
              <a:lnSpc>
                <a:spcPts val="4620"/>
              </a:lnSpc>
            </a:pPr>
            <a:r>
              <a:rPr lang="en-US" sz="3300">
                <a:solidFill>
                  <a:srgbClr val="805A62"/>
                </a:solidFill>
                <a:latin typeface="Noto Sans"/>
              </a:rPr>
              <a:t>This project aims to design and implement a multi-cycle MIPS (Microprocessor without Interlocked Pipeline Stages) microprocessor using the Verilog Hardware Description Language (HDL) and an Altera FPGA (Field-Programmable Gate Array) development kit. The objective is to develop a fully functional microprocessor capable of executing MIPS instructions, adhering to the multi-cycle architecture.</a:t>
            </a: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0" y="0"/>
            <a:ext cx="18288000" cy="10287000"/>
            <a:chOff x="0" y="0"/>
            <a:chExt cx="2833290" cy="1593725"/>
          </a:xfrm>
        </p:grpSpPr>
        <p:sp>
          <p:nvSpPr>
            <p:cNvPr name="Freeform 11" id="11"/>
            <p:cNvSpPr/>
            <p:nvPr/>
          </p:nvSpPr>
          <p:spPr>
            <a:xfrm flipH="false" flipV="false" rot="0">
              <a:off x="0" y="0"/>
              <a:ext cx="2833290" cy="1593725"/>
            </a:xfrm>
            <a:custGeom>
              <a:avLst/>
              <a:gdLst/>
              <a:ahLst/>
              <a:cxnLst/>
              <a:rect r="r" b="b" t="t" l="l"/>
              <a:pathLst>
                <a:path h="1593725" w="2833290">
                  <a:moveTo>
                    <a:pt x="9737" y="0"/>
                  </a:moveTo>
                  <a:lnTo>
                    <a:pt x="2823553" y="0"/>
                  </a:lnTo>
                  <a:cubicBezTo>
                    <a:pt x="2828931" y="0"/>
                    <a:pt x="2833290" y="4359"/>
                    <a:pt x="2833290" y="9737"/>
                  </a:cubicBezTo>
                  <a:lnTo>
                    <a:pt x="2833290" y="1583989"/>
                  </a:lnTo>
                  <a:cubicBezTo>
                    <a:pt x="2833290" y="1589366"/>
                    <a:pt x="2828931" y="1593725"/>
                    <a:pt x="2823553" y="1593725"/>
                  </a:cubicBezTo>
                  <a:lnTo>
                    <a:pt x="9737" y="1593725"/>
                  </a:lnTo>
                  <a:cubicBezTo>
                    <a:pt x="4359" y="1593725"/>
                    <a:pt x="0" y="1589366"/>
                    <a:pt x="0" y="1583989"/>
                  </a:cubicBezTo>
                  <a:lnTo>
                    <a:pt x="0" y="9737"/>
                  </a:lnTo>
                  <a:cubicBezTo>
                    <a:pt x="0" y="4359"/>
                    <a:pt x="4359" y="0"/>
                    <a:pt x="9737" y="0"/>
                  </a:cubicBezTo>
                  <a:close/>
                </a:path>
              </a:pathLst>
            </a:custGeom>
            <a:blipFill>
              <a:blip r:embed="rId14"/>
              <a:stretch>
                <a:fillRect l="0" t="-871" r="0" b="-871"/>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3216193" y="495840"/>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testing assembly</a:t>
            </a:r>
          </a:p>
        </p:txBody>
      </p:sp>
      <p:sp>
        <p:nvSpPr>
          <p:cNvPr name="TextBox 12" id="12"/>
          <p:cNvSpPr txBox="true"/>
          <p:nvPr/>
        </p:nvSpPr>
        <p:spPr>
          <a:xfrm rot="0">
            <a:off x="2556363" y="2120623"/>
            <a:ext cx="13520282" cy="7697694"/>
          </a:xfrm>
          <a:prstGeom prst="rect">
            <a:avLst/>
          </a:prstGeom>
        </p:spPr>
        <p:txBody>
          <a:bodyPr anchor="t" rtlCol="false" tIns="0" lIns="0" bIns="0" rIns="0">
            <a:spAutoFit/>
          </a:bodyPr>
          <a:lstStyle/>
          <a:p>
            <a:pPr algn="l">
              <a:lnSpc>
                <a:spcPts val="4117"/>
              </a:lnSpc>
            </a:pPr>
            <a:r>
              <a:rPr lang="en-US" sz="2941">
                <a:solidFill>
                  <a:srgbClr val="805A62"/>
                </a:solidFill>
                <a:latin typeface="Noto Sans"/>
              </a:rPr>
              <a:t>Instruction and Meaning</a:t>
            </a:r>
          </a:p>
          <a:p>
            <a:pPr algn="l">
              <a:lnSpc>
                <a:spcPts val="4117"/>
              </a:lnSpc>
            </a:pPr>
            <a:r>
              <a:rPr lang="en-US" sz="2941">
                <a:solidFill>
                  <a:srgbClr val="805A62"/>
                </a:solidFill>
                <a:latin typeface="Noto Sans"/>
              </a:rPr>
              <a:t>Begin:     </a:t>
            </a:r>
          </a:p>
          <a:p>
            <a:pPr algn="l">
              <a:lnSpc>
                <a:spcPts val="4117"/>
              </a:lnSpc>
            </a:pPr>
            <a:r>
              <a:rPr lang="en-US" sz="2941">
                <a:solidFill>
                  <a:srgbClr val="805A62"/>
                </a:solidFill>
                <a:latin typeface="Noto Sans"/>
              </a:rPr>
              <a:t>addi $s2, $zero, 0x55 //  load immediate value 0x55 to register $s2</a:t>
            </a:r>
          </a:p>
          <a:p>
            <a:pPr algn="l">
              <a:lnSpc>
                <a:spcPts val="4117"/>
              </a:lnSpc>
            </a:pPr>
            <a:r>
              <a:rPr lang="en-US" sz="2941">
                <a:solidFill>
                  <a:srgbClr val="805A62"/>
                </a:solidFill>
                <a:latin typeface="Noto Sans"/>
              </a:rPr>
              <a:t>addi $s3, $zero, 0x22 //     load immediate value 0x22 to register $s3</a:t>
            </a:r>
          </a:p>
          <a:p>
            <a:pPr algn="l">
              <a:lnSpc>
                <a:spcPts val="4117"/>
              </a:lnSpc>
            </a:pPr>
            <a:r>
              <a:rPr lang="en-US" sz="2941">
                <a:solidFill>
                  <a:srgbClr val="805A62"/>
                </a:solidFill>
                <a:latin typeface="Noto Sans"/>
              </a:rPr>
              <a:t>addi $s5, $zero, 0x77 //     load immediate value 0x77 to register $s5</a:t>
            </a:r>
          </a:p>
          <a:p>
            <a:pPr algn="l">
              <a:lnSpc>
                <a:spcPts val="4117"/>
              </a:lnSpc>
            </a:pPr>
            <a:r>
              <a:rPr lang="en-US" sz="2941">
                <a:solidFill>
                  <a:srgbClr val="805A62"/>
                </a:solidFill>
                <a:latin typeface="Noto Sans"/>
              </a:rPr>
              <a:t>add $s4, $s2, $s3     // $s4 = $s2 + $s3=&gt; R20=0x77 </a:t>
            </a:r>
          </a:p>
          <a:p>
            <a:pPr algn="l">
              <a:lnSpc>
                <a:spcPts val="4117"/>
              </a:lnSpc>
            </a:pPr>
            <a:r>
              <a:rPr lang="en-US" sz="2941">
                <a:solidFill>
                  <a:srgbClr val="805A62"/>
                </a:solidFill>
                <a:latin typeface="Noto Sans"/>
              </a:rPr>
              <a:t>sub $s1, $s2, $s3     // $s1 = $s2 – $s3 =&gt; R17=0x22 </a:t>
            </a:r>
          </a:p>
          <a:p>
            <a:pPr algn="l">
              <a:lnSpc>
                <a:spcPts val="4117"/>
              </a:lnSpc>
            </a:pPr>
            <a:r>
              <a:rPr lang="en-US" sz="2941">
                <a:solidFill>
                  <a:srgbClr val="805A62"/>
                </a:solidFill>
                <a:latin typeface="Noto Sans"/>
              </a:rPr>
              <a:t> sw $s1, 0x02($s2)     // Memory[$s2+0x02] = $s1</a:t>
            </a:r>
          </a:p>
          <a:p>
            <a:pPr algn="l">
              <a:lnSpc>
                <a:spcPts val="4117"/>
              </a:lnSpc>
            </a:pPr>
            <a:r>
              <a:rPr lang="en-US" sz="2941">
                <a:solidFill>
                  <a:srgbClr val="805A62"/>
                </a:solidFill>
                <a:latin typeface="Noto Sans"/>
              </a:rPr>
              <a:t> lw $s6, 0x02($s2)    // $s6 = Memory[$s2+0x02] </a:t>
            </a:r>
          </a:p>
          <a:p>
            <a:pPr algn="l">
              <a:lnSpc>
                <a:spcPts val="4117"/>
              </a:lnSpc>
            </a:pPr>
            <a:r>
              <a:rPr lang="en-US" sz="2941">
                <a:solidFill>
                  <a:srgbClr val="805A62"/>
                </a:solidFill>
                <a:latin typeface="Noto Sans"/>
              </a:rPr>
              <a:t>bne $s5, $s4, End      //     Next instr. is at End if $s5 != $s4 </a:t>
            </a:r>
          </a:p>
          <a:p>
            <a:pPr algn="l">
              <a:lnSpc>
                <a:spcPts val="4117"/>
              </a:lnSpc>
            </a:pPr>
            <a:r>
              <a:rPr lang="en-US" sz="2941">
                <a:solidFill>
                  <a:srgbClr val="805A62"/>
                </a:solidFill>
                <a:latin typeface="Noto Sans"/>
              </a:rPr>
              <a:t>addi $s8, $zero, 0x10 //     load immediate value 10 to register $s8</a:t>
            </a:r>
          </a:p>
          <a:p>
            <a:pPr algn="l">
              <a:lnSpc>
                <a:spcPts val="4117"/>
              </a:lnSpc>
            </a:pPr>
            <a:r>
              <a:rPr lang="en-US" sz="2941">
                <a:solidFill>
                  <a:srgbClr val="805A62"/>
                </a:solidFill>
                <a:latin typeface="Noto Sans"/>
              </a:rPr>
              <a:t> beq $s5,$s4, End       //     Next instr. is at End if $s7 == $s4</a:t>
            </a:r>
          </a:p>
          <a:p>
            <a:pPr algn="l">
              <a:lnSpc>
                <a:spcPts val="4117"/>
              </a:lnSpc>
            </a:pPr>
            <a:r>
              <a:rPr lang="en-US" sz="2941">
                <a:solidFill>
                  <a:srgbClr val="805A62"/>
                </a:solidFill>
                <a:latin typeface="Noto Sans"/>
              </a:rPr>
              <a:t> addi $s8, $zero, 0x20 //  load immediate value 20 to register $s8</a:t>
            </a:r>
          </a:p>
          <a:p>
            <a:pPr algn="l">
              <a:lnSpc>
                <a:spcPts val="4117"/>
              </a:lnSpc>
            </a:pPr>
            <a:r>
              <a:rPr lang="en-US" sz="2941">
                <a:solidFill>
                  <a:srgbClr val="805A62"/>
                </a:solidFill>
                <a:latin typeface="Noto Sans"/>
              </a:rPr>
              <a:t>End:        j End                    //   jump End</a:t>
            </a:r>
          </a:p>
          <a:p>
            <a:pPr algn="l">
              <a:lnSpc>
                <a:spcPts val="4117"/>
              </a:lnSpc>
            </a:pP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3140600" y="-78726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3216193" y="495840"/>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testing assembly</a:t>
            </a:r>
          </a:p>
        </p:txBody>
      </p:sp>
      <p:sp>
        <p:nvSpPr>
          <p:cNvPr name="TextBox 12" id="12"/>
          <p:cNvSpPr txBox="true"/>
          <p:nvPr/>
        </p:nvSpPr>
        <p:spPr>
          <a:xfrm rot="0">
            <a:off x="2556363" y="2120623"/>
            <a:ext cx="13520282" cy="7697694"/>
          </a:xfrm>
          <a:prstGeom prst="rect">
            <a:avLst/>
          </a:prstGeom>
        </p:spPr>
        <p:txBody>
          <a:bodyPr anchor="t" rtlCol="false" tIns="0" lIns="0" bIns="0" rIns="0">
            <a:spAutoFit/>
          </a:bodyPr>
          <a:lstStyle/>
          <a:p>
            <a:pPr algn="l">
              <a:lnSpc>
                <a:spcPts val="4117"/>
              </a:lnSpc>
            </a:pPr>
            <a:r>
              <a:rPr lang="en-US" sz="2941">
                <a:solidFill>
                  <a:srgbClr val="805A62"/>
                </a:solidFill>
                <a:latin typeface="Noto Sans"/>
              </a:rPr>
              <a:t>Instruction and Meaning</a:t>
            </a:r>
          </a:p>
          <a:p>
            <a:pPr algn="l">
              <a:lnSpc>
                <a:spcPts val="4117"/>
              </a:lnSpc>
            </a:pPr>
            <a:r>
              <a:rPr lang="en-US" sz="2941">
                <a:solidFill>
                  <a:srgbClr val="805A62"/>
                </a:solidFill>
                <a:latin typeface="Noto Sans"/>
              </a:rPr>
              <a:t>Begin:     </a:t>
            </a:r>
          </a:p>
          <a:p>
            <a:pPr algn="l">
              <a:lnSpc>
                <a:spcPts val="4117"/>
              </a:lnSpc>
            </a:pPr>
            <a:r>
              <a:rPr lang="en-US" sz="2941">
                <a:solidFill>
                  <a:srgbClr val="805A62"/>
                </a:solidFill>
                <a:latin typeface="Noto Sans"/>
              </a:rPr>
              <a:t>addi $s2, $zero, 0x55 //  load immediate value 0x55 to register $s2</a:t>
            </a:r>
          </a:p>
          <a:p>
            <a:pPr algn="l">
              <a:lnSpc>
                <a:spcPts val="4117"/>
              </a:lnSpc>
            </a:pPr>
            <a:r>
              <a:rPr lang="en-US" sz="2941">
                <a:solidFill>
                  <a:srgbClr val="805A62"/>
                </a:solidFill>
                <a:latin typeface="Noto Sans"/>
              </a:rPr>
              <a:t>addi $s3, $zero, 0x22 //     load immediate value 0x22 to register $s3</a:t>
            </a:r>
          </a:p>
          <a:p>
            <a:pPr algn="l">
              <a:lnSpc>
                <a:spcPts val="4117"/>
              </a:lnSpc>
            </a:pPr>
            <a:r>
              <a:rPr lang="en-US" sz="2941">
                <a:solidFill>
                  <a:srgbClr val="805A62"/>
                </a:solidFill>
                <a:latin typeface="Noto Sans"/>
              </a:rPr>
              <a:t>addi $s5, $zero, 0x77 //     load immediate value 0x77 to register $s5</a:t>
            </a:r>
          </a:p>
          <a:p>
            <a:pPr algn="l">
              <a:lnSpc>
                <a:spcPts val="4117"/>
              </a:lnSpc>
            </a:pPr>
            <a:r>
              <a:rPr lang="en-US" sz="2941">
                <a:solidFill>
                  <a:srgbClr val="805A62"/>
                </a:solidFill>
                <a:latin typeface="Noto Sans"/>
              </a:rPr>
              <a:t>add $s4, $s2, $s3     // $s4 = $s2 + $s3=&gt; R20=0x77 </a:t>
            </a:r>
          </a:p>
          <a:p>
            <a:pPr algn="l">
              <a:lnSpc>
                <a:spcPts val="4117"/>
              </a:lnSpc>
            </a:pPr>
            <a:r>
              <a:rPr lang="en-US" sz="2941">
                <a:solidFill>
                  <a:srgbClr val="805A62"/>
                </a:solidFill>
                <a:latin typeface="Noto Sans"/>
              </a:rPr>
              <a:t> sub $s1, $s2, $s3     // $s1 = $s2 – $s3 =&gt; R17=0x22 </a:t>
            </a:r>
          </a:p>
          <a:p>
            <a:pPr algn="l">
              <a:lnSpc>
                <a:spcPts val="4117"/>
              </a:lnSpc>
            </a:pPr>
            <a:r>
              <a:rPr lang="en-US" sz="2941">
                <a:solidFill>
                  <a:srgbClr val="805A62"/>
                </a:solidFill>
                <a:latin typeface="Noto Sans"/>
              </a:rPr>
              <a:t> sw $s1, 0x02($s2)     // Memory[$s2+0x02] = $s1</a:t>
            </a:r>
          </a:p>
          <a:p>
            <a:pPr algn="l">
              <a:lnSpc>
                <a:spcPts val="4117"/>
              </a:lnSpc>
            </a:pPr>
            <a:r>
              <a:rPr lang="en-US" sz="2941">
                <a:solidFill>
                  <a:srgbClr val="805A62"/>
                </a:solidFill>
                <a:latin typeface="Noto Sans"/>
              </a:rPr>
              <a:t> lw $s6, 0x02($s2)    // $s6 = Memory[$s2+0x02] </a:t>
            </a:r>
          </a:p>
          <a:p>
            <a:pPr algn="l">
              <a:lnSpc>
                <a:spcPts val="4117"/>
              </a:lnSpc>
            </a:pPr>
            <a:r>
              <a:rPr lang="en-US" sz="2941">
                <a:solidFill>
                  <a:srgbClr val="805A62"/>
                </a:solidFill>
                <a:latin typeface="Noto Sans"/>
              </a:rPr>
              <a:t>beq $s5,$s4, End      // Next instr. is at End if $s7 == $s4</a:t>
            </a:r>
          </a:p>
          <a:p>
            <a:pPr algn="l">
              <a:lnSpc>
                <a:spcPts val="4117"/>
              </a:lnSpc>
            </a:pPr>
            <a:r>
              <a:rPr lang="en-US" sz="2941">
                <a:solidFill>
                  <a:srgbClr val="805A62"/>
                </a:solidFill>
                <a:latin typeface="Noto Sans"/>
              </a:rPr>
              <a:t>addi $s8, $zero, 0x10 //  load immediate value 10 to register $s8</a:t>
            </a:r>
          </a:p>
          <a:p>
            <a:pPr algn="l">
              <a:lnSpc>
                <a:spcPts val="4117"/>
              </a:lnSpc>
            </a:pPr>
            <a:r>
              <a:rPr lang="en-US" sz="2941">
                <a:solidFill>
                  <a:srgbClr val="805A62"/>
                </a:solidFill>
                <a:latin typeface="Noto Sans"/>
              </a:rPr>
              <a:t>bne $s5, $s4, End   //  Next instr. is at End if $s5 != $s4 </a:t>
            </a:r>
          </a:p>
          <a:p>
            <a:pPr algn="l">
              <a:lnSpc>
                <a:spcPts val="4117"/>
              </a:lnSpc>
            </a:pPr>
            <a:r>
              <a:rPr lang="en-US" sz="2941">
                <a:solidFill>
                  <a:srgbClr val="805A62"/>
                </a:solidFill>
                <a:latin typeface="Noto Sans"/>
              </a:rPr>
              <a:t> addi $s8, $zero, 0x20 //  load immediate value 20 to register $s8</a:t>
            </a:r>
          </a:p>
          <a:p>
            <a:pPr algn="l">
              <a:lnSpc>
                <a:spcPts val="4117"/>
              </a:lnSpc>
            </a:pPr>
            <a:r>
              <a:rPr lang="en-US" sz="2941">
                <a:solidFill>
                  <a:srgbClr val="805A62"/>
                </a:solidFill>
                <a:latin typeface="Noto Sans"/>
              </a:rPr>
              <a:t>End:        j End                   //    jump End</a:t>
            </a:r>
          </a:p>
          <a:p>
            <a:pPr algn="l">
              <a:lnSpc>
                <a:spcPts val="4117"/>
              </a:lnSpc>
            </a:pP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3140600" y="-78726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1028700" y="4602099"/>
            <a:ext cx="16230600"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Demo and explanation</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3553245" y="4503146"/>
            <a:ext cx="11181511" cy="2887980"/>
          </a:xfrm>
          <a:prstGeom prst="rect">
            <a:avLst/>
          </a:prstGeom>
        </p:spPr>
        <p:txBody>
          <a:bodyPr anchor="t" rtlCol="false" tIns="0" lIns="0" bIns="0" rIns="0">
            <a:spAutoFit/>
          </a:bodyPr>
          <a:lstStyle/>
          <a:p>
            <a:pPr algn="ctr">
              <a:lnSpc>
                <a:spcPts val="4620"/>
              </a:lnSpc>
            </a:pPr>
            <a:r>
              <a:rPr lang="en-US" sz="3300">
                <a:solidFill>
                  <a:srgbClr val="805A62"/>
                </a:solidFill>
                <a:latin typeface="Noto Sans"/>
              </a:rPr>
              <a:t>The program is a simple multicycle microprocessor that outputs the result via the hex. The input can be easily manipulated using converted MIPS language to binary in the main function, showing what the value where is it, stored it and where it will be stored.</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0">
            <a:off x="2879566" y="2613652"/>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Conclusion</a:t>
            </a:r>
          </a:p>
        </p:txBody>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322955"/>
            <a:ext cx="9656288" cy="3926839"/>
          </a:xfrm>
          <a:prstGeom prst="rect">
            <a:avLst/>
          </a:prstGeom>
        </p:spPr>
        <p:txBody>
          <a:bodyPr anchor="t" rtlCol="false" tIns="0" lIns="0" bIns="0" rIns="0">
            <a:spAutoFit/>
          </a:bodyPr>
          <a:lstStyle/>
          <a:p>
            <a:pPr algn="ctr">
              <a:lnSpc>
                <a:spcPts val="15099"/>
              </a:lnSpc>
            </a:pPr>
            <a:r>
              <a:rPr lang="en-US" sz="15099">
                <a:solidFill>
                  <a:srgbClr val="B5838D"/>
                </a:solidFill>
                <a:latin typeface="Wedges"/>
              </a:rPr>
              <a:t>QnA</a:t>
            </a:r>
          </a:p>
          <a:p>
            <a:pPr algn="ctr">
              <a:lnSpc>
                <a:spcPts val="15099"/>
              </a:lnSpc>
            </a:pPr>
            <a:r>
              <a:rPr lang="en-US" sz="15099">
                <a:solidFill>
                  <a:srgbClr val="B5838D"/>
                </a:solidFill>
                <a:latin typeface="Wedges"/>
              </a:rPr>
              <a:t>Session</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DAGJb86VbdU</dc:identifier>
  <dcterms:modified xsi:type="dcterms:W3CDTF">2011-08-01T06:04:30Z</dcterms:modified>
  <cp:revision>1</cp:revision>
  <dc:title>DSD FInal Project</dc:title>
</cp:coreProperties>
</file>