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ppt/theme/themeOverride26.xml" ContentType="application/vnd.openxmlformats-officedocument.themeOverride+xml"/>
  <Override PartName="/ppt/notesSlides/notesSlide26.xml" ContentType="application/vnd.openxmlformats-officedocument.presentationml.notesSlide+xml"/>
  <Override PartName="/ppt/theme/themeOverride27.xml" ContentType="application/vnd.openxmlformats-officedocument.themeOverride+xml"/>
  <Override PartName="/ppt/notesSlides/notesSlide27.xml" ContentType="application/vnd.openxmlformats-officedocument.presentationml.notesSlide+xml"/>
  <Override PartName="/ppt/theme/themeOverride28.xml" ContentType="application/vnd.openxmlformats-officedocument.themeOverride+xml"/>
  <Override PartName="/ppt/notesSlides/notesSlide28.xml" ContentType="application/vnd.openxmlformats-officedocument.presentationml.notesSlide+xml"/>
  <Override PartName="/ppt/theme/themeOverride29.xml" ContentType="application/vnd.openxmlformats-officedocument.themeOverride+xml"/>
  <Override PartName="/ppt/notesSlides/notesSlide29.xml" ContentType="application/vnd.openxmlformats-officedocument.presentationml.notesSlide+xml"/>
  <Override PartName="/ppt/theme/themeOverride30.xml" ContentType="application/vnd.openxmlformats-officedocument.themeOverride+xml"/>
  <Override PartName="/ppt/notesSlides/notesSlide30.xml" ContentType="application/vnd.openxmlformats-officedocument.presentationml.notesSlide+xml"/>
  <Override PartName="/ppt/theme/themeOverride31.xml" ContentType="application/vnd.openxmlformats-officedocument.themeOverride+xml"/>
  <Override PartName="/ppt/notesSlides/notesSlide31.xml" ContentType="application/vnd.openxmlformats-officedocument.presentationml.notesSlide+xml"/>
  <Override PartName="/ppt/theme/themeOverride32.xml" ContentType="application/vnd.openxmlformats-officedocument.themeOverride+xml"/>
  <Override PartName="/ppt/notesSlides/notesSlide32.xml" ContentType="application/vnd.openxmlformats-officedocument.presentationml.notesSlide+xml"/>
  <Override PartName="/ppt/theme/themeOverride33.xml" ContentType="application/vnd.openxmlformats-officedocument.themeOverride+xml"/>
  <Override PartName="/ppt/notesSlides/notesSlide33.xml" ContentType="application/vnd.openxmlformats-officedocument.presentationml.notesSlide+xml"/>
  <Override PartName="/ppt/theme/themeOverride34.xml" ContentType="application/vnd.openxmlformats-officedocument.themeOverride+xml"/>
  <Override PartName="/ppt/notesSlides/notesSlide34.xml" ContentType="application/vnd.openxmlformats-officedocument.presentationml.notesSlide+xml"/>
  <Override PartName="/ppt/theme/themeOverride35.xml" ContentType="application/vnd.openxmlformats-officedocument.themeOverride+xml"/>
  <Override PartName="/ppt/notesSlides/notesSlide35.xml" ContentType="application/vnd.openxmlformats-officedocument.presentationml.notesSlide+xml"/>
  <Override PartName="/ppt/theme/themeOverride36.xml" ContentType="application/vnd.openxmlformats-officedocument.themeOverride+xml"/>
  <Override PartName="/ppt/notesSlides/notesSlide36.xml" ContentType="application/vnd.openxmlformats-officedocument.presentationml.notesSlide+xml"/>
  <Override PartName="/ppt/theme/themeOverride37.xml" ContentType="application/vnd.openxmlformats-officedocument.themeOverride+xml"/>
  <Override PartName="/ppt/notesSlides/notesSlide37.xml" ContentType="application/vnd.openxmlformats-officedocument.presentationml.notesSlide+xml"/>
  <Override PartName="/ppt/theme/themeOverride38.xml" ContentType="application/vnd.openxmlformats-officedocument.themeOverride+xml"/>
  <Override PartName="/ppt/notesSlides/notesSlide38.xml" ContentType="application/vnd.openxmlformats-officedocument.presentationml.notesSlide+xml"/>
  <Override PartName="/ppt/theme/themeOverride39.xml" ContentType="application/vnd.openxmlformats-officedocument.themeOverride+xml"/>
  <Override PartName="/ppt/notesSlides/notesSlide39.xml" ContentType="application/vnd.openxmlformats-officedocument.presentationml.notesSlide+xml"/>
  <Override PartName="/ppt/theme/themeOverride40.xml" ContentType="application/vnd.openxmlformats-officedocument.themeOverr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4"/>
  </p:notesMasterIdLst>
  <p:handoutMasterIdLst>
    <p:handoutMasterId r:id="rId45"/>
  </p:handoutMasterIdLst>
  <p:sldIdLst>
    <p:sldId id="258" r:id="rId2"/>
    <p:sldId id="256" r:id="rId3"/>
    <p:sldId id="259" r:id="rId4"/>
    <p:sldId id="548" r:id="rId5"/>
    <p:sldId id="549" r:id="rId6"/>
    <p:sldId id="550" r:id="rId7"/>
    <p:sldId id="552" r:id="rId8"/>
    <p:sldId id="551" r:id="rId9"/>
    <p:sldId id="554" r:id="rId10"/>
    <p:sldId id="553" r:id="rId11"/>
    <p:sldId id="555" r:id="rId12"/>
    <p:sldId id="556" r:id="rId13"/>
    <p:sldId id="557" r:id="rId14"/>
    <p:sldId id="558" r:id="rId15"/>
    <p:sldId id="559" r:id="rId16"/>
    <p:sldId id="560" r:id="rId17"/>
    <p:sldId id="561" r:id="rId18"/>
    <p:sldId id="562" r:id="rId19"/>
    <p:sldId id="563" r:id="rId20"/>
    <p:sldId id="564" r:id="rId21"/>
    <p:sldId id="565" r:id="rId22"/>
    <p:sldId id="566" r:id="rId23"/>
    <p:sldId id="567" r:id="rId24"/>
    <p:sldId id="568" r:id="rId25"/>
    <p:sldId id="594" r:id="rId26"/>
    <p:sldId id="569" r:id="rId27"/>
    <p:sldId id="570" r:id="rId28"/>
    <p:sldId id="571" r:id="rId29"/>
    <p:sldId id="572" r:id="rId30"/>
    <p:sldId id="573" r:id="rId31"/>
    <p:sldId id="574" r:id="rId32"/>
    <p:sldId id="575" r:id="rId33"/>
    <p:sldId id="576" r:id="rId34"/>
    <p:sldId id="577" r:id="rId35"/>
    <p:sldId id="579" r:id="rId36"/>
    <p:sldId id="578" r:id="rId37"/>
    <p:sldId id="580" r:id="rId38"/>
    <p:sldId id="591" r:id="rId39"/>
    <p:sldId id="592" r:id="rId40"/>
    <p:sldId id="581" r:id="rId41"/>
    <p:sldId id="547" r:id="rId42"/>
    <p:sldId id="588" r:id="rId43"/>
  </p:sldIdLst>
  <p:sldSz cx="9144000" cy="6858000" type="screen4x3"/>
  <p:notesSz cx="6858000" cy="9144000"/>
  <p:defaultTextStyle>
    <a:defPPr>
      <a:defRPr lang="en-US"/>
    </a:defPPr>
    <a:lvl1pPr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1pPr>
    <a:lvl2pPr marL="4572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2pPr>
    <a:lvl3pPr marL="9144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3pPr>
    <a:lvl4pPr marL="13716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4pPr>
    <a:lvl5pPr marL="18288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5pPr>
    <a:lvl6pPr marL="2286000" algn="l" defTabSz="914400" rtl="0" eaLnBrk="1" latinLnBrk="0" hangingPunct="1">
      <a:defRPr sz="2000" kern="1200" baseline="30000">
        <a:solidFill>
          <a:schemeClr val="tx1"/>
        </a:solidFill>
        <a:latin typeface="Times New Roman" pitchFamily="18" charset="0"/>
        <a:ea typeface="+mn-ea"/>
        <a:cs typeface="+mn-cs"/>
      </a:defRPr>
    </a:lvl6pPr>
    <a:lvl7pPr marL="2743200" algn="l" defTabSz="914400" rtl="0" eaLnBrk="1" latinLnBrk="0" hangingPunct="1">
      <a:defRPr sz="2000" kern="1200" baseline="30000">
        <a:solidFill>
          <a:schemeClr val="tx1"/>
        </a:solidFill>
        <a:latin typeface="Times New Roman" pitchFamily="18" charset="0"/>
        <a:ea typeface="+mn-ea"/>
        <a:cs typeface="+mn-cs"/>
      </a:defRPr>
    </a:lvl7pPr>
    <a:lvl8pPr marL="3200400" algn="l" defTabSz="914400" rtl="0" eaLnBrk="1" latinLnBrk="0" hangingPunct="1">
      <a:defRPr sz="2000" kern="1200" baseline="30000">
        <a:solidFill>
          <a:schemeClr val="tx1"/>
        </a:solidFill>
        <a:latin typeface="Times New Roman" pitchFamily="18" charset="0"/>
        <a:ea typeface="+mn-ea"/>
        <a:cs typeface="+mn-cs"/>
      </a:defRPr>
    </a:lvl8pPr>
    <a:lvl9pPr marL="3657600" algn="l" defTabSz="914400" rtl="0" eaLnBrk="1" latinLnBrk="0" hangingPunct="1">
      <a:defRPr sz="2000" kern="1200" baseline="300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9FF"/>
    <a:srgbClr val="FFFF99"/>
    <a:srgbClr val="FFCCCC"/>
    <a:srgbClr val="93B9DF"/>
    <a:srgbClr val="B9C0F5"/>
    <a:srgbClr val="99CCFF"/>
    <a:srgbClr val="CC3300"/>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24" autoAdjust="0"/>
    <p:restoredTop sz="95748" autoAdjust="0"/>
  </p:normalViewPr>
  <p:slideViewPr>
    <p:cSldViewPr>
      <p:cViewPr varScale="1">
        <p:scale>
          <a:sx n="105" d="100"/>
          <a:sy n="105" d="100"/>
        </p:scale>
        <p:origin x="134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3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0EB82E-E973-444D-9860-81D898CA393B}" type="datetimeFigureOut">
              <a:rPr lang="en-US" smtClean="0"/>
              <a:t>3/19/18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FAB71B-ED04-414C-B061-F066AFBBDD37}" type="slidenum">
              <a:rPr lang="en-US" smtClean="0"/>
              <a:t>‹#›</a:t>
            </a:fld>
            <a:endParaRPr lang="en-US" dirty="0"/>
          </a:p>
        </p:txBody>
      </p:sp>
    </p:spTree>
    <p:extLst>
      <p:ext uri="{BB962C8B-B14F-4D97-AF65-F5344CB8AC3E}">
        <p14:creationId xmlns:p14="http://schemas.microsoft.com/office/powerpoint/2010/main" val="15001289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aseline="0">
                <a:latin typeface="Times New Roman" charset="0"/>
              </a:defRPr>
            </a:lvl1pPr>
          </a:lstStyle>
          <a:p>
            <a:pPr>
              <a:defRPr/>
            </a:pPr>
            <a:endParaRPr lang="en-US" dirty="0"/>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aseline="0">
                <a:latin typeface="Times New Roman" charset="0"/>
              </a:defRPr>
            </a:lvl1pPr>
          </a:lstStyle>
          <a:p>
            <a:pPr>
              <a:defRPr/>
            </a:pPr>
            <a:endParaRPr lang="en-US" dirty="0"/>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aseline="0">
                <a:latin typeface="Times New Roman" charset="0"/>
              </a:defRPr>
            </a:lvl1pPr>
          </a:lstStyle>
          <a:p>
            <a:pPr>
              <a:defRPr/>
            </a:pPr>
            <a:endParaRPr lang="en-US" dirty="0"/>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aseline="0">
                <a:latin typeface="Times New Roman" charset="0"/>
              </a:defRPr>
            </a:lvl1pPr>
          </a:lstStyle>
          <a:p>
            <a:pPr>
              <a:defRPr/>
            </a:pPr>
            <a:fld id="{8FDFD12D-0D21-4556-A738-909D6DAC3F3D}" type="slidenum">
              <a:rPr lang="en-US"/>
              <a:pPr>
                <a:defRPr/>
              </a:pPr>
              <a:t>‹#›</a:t>
            </a:fld>
            <a:endParaRPr lang="en-US" dirty="0"/>
          </a:p>
        </p:txBody>
      </p:sp>
    </p:spTree>
    <p:extLst>
      <p:ext uri="{BB962C8B-B14F-4D97-AF65-F5344CB8AC3E}">
        <p14:creationId xmlns:p14="http://schemas.microsoft.com/office/powerpoint/2010/main" val="157458424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40395FC1-7D24-4E03-86F4-88F4CD5804BB}" type="slidenum">
              <a:rPr lang="en-US" altLang="en-US" sz="1200" baseline="0" smtClean="0"/>
              <a:pPr/>
              <a:t>3</a:t>
            </a:fld>
            <a:endParaRPr lang="en-US" altLang="en-US" sz="1200" baseline="0"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FF67939A-959B-4D4C-A325-148232E2773B}" type="slidenum">
              <a:rPr lang="en-US" altLang="en-US" sz="1200" baseline="0" smtClean="0"/>
              <a:pPr/>
              <a:t>12</a:t>
            </a:fld>
            <a:endParaRPr lang="en-US" altLang="en-US" sz="1200" baseline="0"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B857AACB-61D0-4AAE-8395-FA337C81507A}" type="slidenum">
              <a:rPr lang="en-US" altLang="en-US" sz="1200" baseline="0" smtClean="0"/>
              <a:pPr/>
              <a:t>13</a:t>
            </a:fld>
            <a:endParaRPr lang="en-US" altLang="en-US" sz="1200" baseline="0"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12EC835D-4218-44E4-95C0-87AB303BCEDE}" type="slidenum">
              <a:rPr lang="en-US" altLang="en-US" sz="1200" baseline="0" smtClean="0"/>
              <a:pPr/>
              <a:t>14</a:t>
            </a:fld>
            <a:endParaRPr lang="en-US" altLang="en-US" sz="1200" baseline="0" dirty="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D73AFFF-3BDD-46EB-8317-4A6A3B74A601}" type="slidenum">
              <a:rPr lang="en-US" altLang="en-US" sz="1200" baseline="0" smtClean="0"/>
              <a:pPr/>
              <a:t>15</a:t>
            </a:fld>
            <a:endParaRPr lang="en-US" altLang="en-US" sz="1200" baseline="0"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1542F7E-CEDD-4A44-B67A-9FC9F931B138}" type="slidenum">
              <a:rPr lang="en-US" altLang="en-US" sz="1200" baseline="0" smtClean="0"/>
              <a:pPr/>
              <a:t>16</a:t>
            </a:fld>
            <a:endParaRPr lang="en-US" altLang="en-US" sz="1200" baseline="0"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445B8CC4-614F-4326-B68B-A0DAA5478490}" type="slidenum">
              <a:rPr lang="en-US" altLang="en-US" sz="1200" baseline="0" smtClean="0"/>
              <a:pPr/>
              <a:t>17</a:t>
            </a:fld>
            <a:endParaRPr lang="en-US" altLang="en-US" sz="1200" baseline="0" dirty="0"/>
          </a:p>
        </p:txBody>
      </p:sp>
      <p:sp>
        <p:nvSpPr>
          <p:cNvPr id="71683" name="Rectangle 1026"/>
          <p:cNvSpPr>
            <a:spLocks noGrp="1" noRot="1" noChangeAspect="1" noChangeArrowheads="1" noTextEdit="1"/>
          </p:cNvSpPr>
          <p:nvPr>
            <p:ph type="sldImg"/>
          </p:nvPr>
        </p:nvSpPr>
        <p:spPr>
          <a:ln/>
        </p:spPr>
      </p:sp>
      <p:sp>
        <p:nvSpPr>
          <p:cNvPr id="71684"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26DCDB0-3999-411E-88B0-AD34237C166A}" type="slidenum">
              <a:rPr lang="en-US" altLang="en-US" sz="1200" baseline="0" smtClean="0"/>
              <a:pPr/>
              <a:t>18</a:t>
            </a:fld>
            <a:endParaRPr lang="en-US" altLang="en-US" sz="1200" baseline="0"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D458D0B0-6055-40CF-86EC-5EF4E63BA4B7}" type="slidenum">
              <a:rPr lang="en-US" altLang="en-US" sz="1200" baseline="0" smtClean="0"/>
              <a:pPr/>
              <a:t>19</a:t>
            </a:fld>
            <a:endParaRPr lang="en-US" altLang="en-US" sz="1200" baseline="0" dirty="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3826B8B7-D8CC-43B6-B4F3-34D26E100F75}" type="slidenum">
              <a:rPr lang="en-US" altLang="en-US" sz="1200" baseline="0" smtClean="0"/>
              <a:pPr/>
              <a:t>20</a:t>
            </a:fld>
            <a:endParaRPr lang="en-US" altLang="en-US" sz="1200" baseline="0"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3160CF3-6DD6-4EF5-AFD9-FC5675B52FEE}" type="slidenum">
              <a:rPr lang="en-US" altLang="en-US" sz="1200" baseline="0" smtClean="0"/>
              <a:pPr/>
              <a:t>21</a:t>
            </a:fld>
            <a:endParaRPr lang="en-US" altLang="en-US" sz="1200" baseline="0"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A87B017-D457-4BF0-AA5B-52573A62979C}" type="slidenum">
              <a:rPr lang="en-US" altLang="en-US" sz="1200" baseline="0" smtClean="0"/>
              <a:pPr/>
              <a:t>4</a:t>
            </a:fld>
            <a:endParaRPr lang="en-US" altLang="en-US" sz="1200" baseline="0" dirty="0"/>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7B99FBD-4EB3-4C12-A47F-1A599E0837FC}" type="slidenum">
              <a:rPr lang="en-US" altLang="en-US" sz="1200" baseline="0" smtClean="0"/>
              <a:pPr/>
              <a:t>22</a:t>
            </a:fld>
            <a:endParaRPr lang="en-US" altLang="en-US" sz="1200" baseline="0"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C7D3551-8E0F-4AB4-ABE1-03A66B737BE0}" type="slidenum">
              <a:rPr lang="en-US" altLang="en-US" sz="1200" baseline="0" smtClean="0"/>
              <a:pPr/>
              <a:t>23</a:t>
            </a:fld>
            <a:endParaRPr lang="en-US" altLang="en-US" sz="1200" baseline="0"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FB04C305-A04F-4ED5-BAD0-028230A454A7}" type="slidenum">
              <a:rPr lang="en-US" altLang="en-US" sz="1200" baseline="0" smtClean="0"/>
              <a:pPr/>
              <a:t>24</a:t>
            </a:fld>
            <a:endParaRPr lang="en-US" altLang="en-US" sz="1200" baseline="0" dirty="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0E9B591F-CB2D-4B70-9ABF-D0A1FFCAC1FB}" type="slidenum">
              <a:rPr lang="en-US" altLang="en-US" sz="1200" baseline="0" smtClean="0"/>
              <a:pPr/>
              <a:t>25</a:t>
            </a:fld>
            <a:endParaRPr lang="en-US" altLang="en-US" sz="1200" baseline="0" dirty="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67AFFB46-D931-4D6B-9E90-06E164F46FA1}" type="slidenum">
              <a:rPr lang="en-US" altLang="en-US" sz="1200" baseline="0" smtClean="0"/>
              <a:pPr/>
              <a:t>26</a:t>
            </a:fld>
            <a:endParaRPr lang="en-US" altLang="en-US" sz="1200" baseline="0"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044D776F-C188-4D2C-B03E-7615123D607F}" type="slidenum">
              <a:rPr lang="en-US" altLang="en-US" sz="1200" baseline="0" smtClean="0"/>
              <a:pPr/>
              <a:t>27</a:t>
            </a:fld>
            <a:endParaRPr lang="en-US" altLang="en-US" sz="1200" baseline="0" dirty="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B2A71A9-6E54-485F-AC74-CC718D6EBD59}" type="slidenum">
              <a:rPr lang="en-US" altLang="en-US" sz="1200" baseline="0" smtClean="0"/>
              <a:pPr/>
              <a:t>28</a:t>
            </a:fld>
            <a:endParaRPr lang="en-US" altLang="en-US" sz="1200" baseline="0" dirty="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44091BC2-A178-4764-899E-EF69561775B3}" type="slidenum">
              <a:rPr lang="en-US" altLang="en-US" sz="1200" baseline="0" smtClean="0"/>
              <a:pPr/>
              <a:t>29</a:t>
            </a:fld>
            <a:endParaRPr lang="en-US" altLang="en-US" sz="1200" baseline="0" dirty="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A1E4A178-CFC9-44DE-988F-F04475544FCC}" type="slidenum">
              <a:rPr lang="en-US" altLang="en-US" sz="1200" baseline="0" smtClean="0"/>
              <a:pPr/>
              <a:t>30</a:t>
            </a:fld>
            <a:endParaRPr lang="en-US" altLang="en-US" sz="1200" baseline="0" dirty="0"/>
          </a:p>
        </p:txBody>
      </p:sp>
      <p:sp>
        <p:nvSpPr>
          <p:cNvPr id="84995" name="Rectangle 1026"/>
          <p:cNvSpPr>
            <a:spLocks noGrp="1" noRot="1" noChangeAspect="1" noChangeArrowheads="1" noTextEdit="1"/>
          </p:cNvSpPr>
          <p:nvPr>
            <p:ph type="sldImg"/>
          </p:nvPr>
        </p:nvSpPr>
        <p:spPr>
          <a:ln/>
        </p:spPr>
      </p:sp>
      <p:sp>
        <p:nvSpPr>
          <p:cNvPr id="84996"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25538D5E-4D1A-43DC-BFA2-6A609596D5D5}" type="slidenum">
              <a:rPr lang="en-US" altLang="en-US" sz="1200" baseline="0" smtClean="0"/>
              <a:pPr/>
              <a:t>31</a:t>
            </a:fld>
            <a:endParaRPr lang="en-US" altLang="en-US" sz="1200" baseline="0" dirty="0"/>
          </a:p>
        </p:txBody>
      </p:sp>
      <p:sp>
        <p:nvSpPr>
          <p:cNvPr id="86019" name="Rectangle 2050"/>
          <p:cNvSpPr>
            <a:spLocks noGrp="1" noRot="1" noChangeAspect="1" noChangeArrowheads="1" noTextEdit="1"/>
          </p:cNvSpPr>
          <p:nvPr>
            <p:ph type="sldImg"/>
          </p:nvPr>
        </p:nvSpPr>
        <p:spPr>
          <a:ln/>
        </p:spPr>
      </p:sp>
      <p:sp>
        <p:nvSpPr>
          <p:cNvPr id="86020" name="Rectangle 2051"/>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EC9AC04-7CCA-4885-9008-6C215366C26F}" type="slidenum">
              <a:rPr lang="en-US" altLang="en-US" sz="1200" baseline="0" smtClean="0"/>
              <a:pPr/>
              <a:t>5</a:t>
            </a:fld>
            <a:endParaRPr lang="en-US" altLang="en-US" sz="1200" baseline="0" dirty="0"/>
          </a:p>
        </p:txBody>
      </p:sp>
      <p:sp>
        <p:nvSpPr>
          <p:cNvPr id="59395" name="Rectangle 2050"/>
          <p:cNvSpPr>
            <a:spLocks noGrp="1" noRot="1" noChangeAspect="1" noChangeArrowheads="1" noTextEdit="1"/>
          </p:cNvSpPr>
          <p:nvPr>
            <p:ph type="sldImg"/>
          </p:nvPr>
        </p:nvSpPr>
        <p:spPr>
          <a:ln/>
        </p:spPr>
      </p:sp>
      <p:sp>
        <p:nvSpPr>
          <p:cNvPr id="59396" name="Rectangle 2051"/>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57F5E1F-25CD-4873-83BB-B8D3C012EEB2}" type="slidenum">
              <a:rPr lang="en-US" altLang="en-US" sz="1200" baseline="0" smtClean="0"/>
              <a:pPr/>
              <a:t>32</a:t>
            </a:fld>
            <a:endParaRPr lang="en-US" altLang="en-US" sz="1200" baseline="0" dirty="0"/>
          </a:p>
        </p:txBody>
      </p:sp>
      <p:sp>
        <p:nvSpPr>
          <p:cNvPr id="87043" name="Rectangle 2050"/>
          <p:cNvSpPr>
            <a:spLocks noGrp="1" noRot="1" noChangeAspect="1" noChangeArrowheads="1" noTextEdit="1"/>
          </p:cNvSpPr>
          <p:nvPr>
            <p:ph type="sldImg"/>
          </p:nvPr>
        </p:nvSpPr>
        <p:spPr>
          <a:ln/>
        </p:spPr>
      </p:sp>
      <p:sp>
        <p:nvSpPr>
          <p:cNvPr id="87044" name="Rectangle 2051"/>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8BD9078-12AC-474B-B835-6DD113110E90}" type="slidenum">
              <a:rPr lang="en-US" altLang="en-US" sz="1200" baseline="0" smtClean="0"/>
              <a:pPr/>
              <a:t>33</a:t>
            </a:fld>
            <a:endParaRPr lang="en-US" altLang="en-US" sz="1200" baseline="0" dirty="0"/>
          </a:p>
        </p:txBody>
      </p:sp>
      <p:sp>
        <p:nvSpPr>
          <p:cNvPr id="88067" name="Rectangle 2050"/>
          <p:cNvSpPr>
            <a:spLocks noGrp="1" noRot="1" noChangeAspect="1" noChangeArrowheads="1" noTextEdit="1"/>
          </p:cNvSpPr>
          <p:nvPr>
            <p:ph type="sldImg"/>
          </p:nvPr>
        </p:nvSpPr>
        <p:spPr>
          <a:ln/>
        </p:spPr>
      </p:sp>
      <p:sp>
        <p:nvSpPr>
          <p:cNvPr id="88068" name="Rectangle 2051"/>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B040F6D-2650-4231-8C31-2A7FAC98F4C6}" type="slidenum">
              <a:rPr lang="en-US" altLang="en-US" sz="1200" baseline="0" smtClean="0"/>
              <a:pPr/>
              <a:t>34</a:t>
            </a:fld>
            <a:endParaRPr lang="en-US" altLang="en-US" sz="1200" baseline="0" dirty="0"/>
          </a:p>
        </p:txBody>
      </p:sp>
      <p:sp>
        <p:nvSpPr>
          <p:cNvPr id="89091" name="Rectangle 1026"/>
          <p:cNvSpPr>
            <a:spLocks noGrp="1" noRot="1" noChangeAspect="1" noChangeArrowheads="1" noTextEdit="1"/>
          </p:cNvSpPr>
          <p:nvPr>
            <p:ph type="sldImg"/>
          </p:nvPr>
        </p:nvSpPr>
        <p:spPr>
          <a:ln/>
        </p:spPr>
      </p:sp>
      <p:sp>
        <p:nvSpPr>
          <p:cNvPr id="89092"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18B19FA3-E1AB-4B98-A8E8-0C3647E46CA7}" type="slidenum">
              <a:rPr lang="en-US" altLang="en-US" sz="1200" baseline="0" smtClean="0"/>
              <a:pPr/>
              <a:t>35</a:t>
            </a:fld>
            <a:endParaRPr lang="en-US" altLang="en-US" sz="1200" baseline="0" dirty="0"/>
          </a:p>
        </p:txBody>
      </p:sp>
      <p:sp>
        <p:nvSpPr>
          <p:cNvPr id="90115" name="Rectangle 1026"/>
          <p:cNvSpPr>
            <a:spLocks noGrp="1" noRot="1" noChangeAspect="1" noChangeArrowheads="1" noTextEdit="1"/>
          </p:cNvSpPr>
          <p:nvPr>
            <p:ph type="sldImg"/>
          </p:nvPr>
        </p:nvSpPr>
        <p:spPr>
          <a:ln/>
        </p:spPr>
      </p:sp>
      <p:sp>
        <p:nvSpPr>
          <p:cNvPr id="90116"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F609C84-D448-41E4-9D66-964B4FBD3E70}" type="slidenum">
              <a:rPr lang="en-US" altLang="en-US" sz="1200" baseline="0" smtClean="0"/>
              <a:pPr/>
              <a:t>36</a:t>
            </a:fld>
            <a:endParaRPr lang="en-US" altLang="en-US" sz="1200" baseline="0" dirty="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7A3A54D4-2E19-450C-AC8F-9A178CCD4F89}" type="slidenum">
              <a:rPr lang="en-US" altLang="en-US" sz="1200" baseline="0" smtClean="0"/>
              <a:pPr/>
              <a:t>37</a:t>
            </a:fld>
            <a:endParaRPr lang="en-US" altLang="en-US" sz="1200" baseline="0"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EE954228-3E90-464C-9D64-85B47A235D4D}" type="slidenum">
              <a:rPr lang="en-US" altLang="en-US" sz="1200" baseline="0"/>
              <a:pPr algn="r">
                <a:spcBef>
                  <a:spcPct val="0"/>
                </a:spcBef>
              </a:pPr>
              <a:t>38</a:t>
            </a:fld>
            <a:endParaRPr lang="en-US" altLang="en-US" sz="1200" baseline="0"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pPr algn="r">
              <a:spcBef>
                <a:spcPct val="0"/>
              </a:spcBef>
            </a:pPr>
            <a:fld id="{600A5940-2103-4F05-B07D-529522579DB2}" type="slidenum">
              <a:rPr lang="en-US" altLang="en-US" sz="1200" baseline="0"/>
              <a:pPr algn="r">
                <a:spcBef>
                  <a:spcPct val="0"/>
                </a:spcBef>
              </a:pPr>
              <a:t>39</a:t>
            </a:fld>
            <a:endParaRPr lang="en-US" altLang="en-US" sz="1200" baseline="0" dirty="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D4B8A9C-749B-456B-8238-698FF74FAEF9}" type="slidenum">
              <a:rPr lang="en-US" altLang="en-US" sz="1200" baseline="0" smtClean="0"/>
              <a:pPr/>
              <a:t>40</a:t>
            </a:fld>
            <a:endParaRPr lang="en-US" altLang="en-US" sz="1200" baseline="0" dirty="0"/>
          </a:p>
        </p:txBody>
      </p:sp>
      <p:sp>
        <p:nvSpPr>
          <p:cNvPr id="95235" name="Rectangle 1026"/>
          <p:cNvSpPr>
            <a:spLocks noGrp="1" noRot="1" noChangeAspect="1" noChangeArrowheads="1" noTextEdit="1"/>
          </p:cNvSpPr>
          <p:nvPr>
            <p:ph type="sldImg"/>
          </p:nvPr>
        </p:nvSpPr>
        <p:spPr>
          <a:ln/>
        </p:spPr>
      </p:sp>
      <p:sp>
        <p:nvSpPr>
          <p:cNvPr id="95236"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6395FCD-A49C-4854-B620-63A650D36EB6}" type="slidenum">
              <a:rPr lang="en-US" altLang="en-US" sz="1200" baseline="0" smtClean="0"/>
              <a:pPr/>
              <a:t>41</a:t>
            </a:fld>
            <a:endParaRPr lang="en-US" altLang="en-US" sz="1200" baseline="0" dirty="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0DC15745-D4B3-475F-B1EE-57072CD4110B}" type="slidenum">
              <a:rPr lang="en-US" altLang="en-US" sz="1200" baseline="0" smtClean="0"/>
              <a:pPr/>
              <a:t>6</a:t>
            </a:fld>
            <a:endParaRPr lang="en-US" altLang="en-US" sz="1200" baseline="0" dirty="0"/>
          </a:p>
        </p:txBody>
      </p:sp>
      <p:sp>
        <p:nvSpPr>
          <p:cNvPr id="60419" name="Rectangle 2050"/>
          <p:cNvSpPr>
            <a:spLocks noGrp="1" noRot="1" noChangeAspect="1" noChangeArrowheads="1" noTextEdit="1"/>
          </p:cNvSpPr>
          <p:nvPr>
            <p:ph type="sldImg"/>
          </p:nvPr>
        </p:nvSpPr>
        <p:spPr>
          <a:ln/>
        </p:spPr>
      </p:sp>
      <p:sp>
        <p:nvSpPr>
          <p:cNvPr id="60420" name="Rectangle 2051"/>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8A7C1A58-FB07-4BE6-8743-1EF1E03A972F}" type="slidenum">
              <a:rPr lang="en-US" altLang="en-US" sz="1200" baseline="0" smtClean="0"/>
              <a:pPr/>
              <a:t>42</a:t>
            </a:fld>
            <a:endParaRPr lang="en-US" altLang="en-US" sz="1200" baseline="0" dirty="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C0240108-AA98-4F49-9A12-C4931B31E7E0}" type="slidenum">
              <a:rPr lang="en-US" altLang="en-US" sz="1200" baseline="0" smtClean="0"/>
              <a:pPr/>
              <a:t>7</a:t>
            </a:fld>
            <a:endParaRPr lang="en-US" altLang="en-US" sz="1200" baseline="0" dirty="0"/>
          </a:p>
        </p:txBody>
      </p:sp>
      <p:sp>
        <p:nvSpPr>
          <p:cNvPr id="61443" name="Rectangle 1026"/>
          <p:cNvSpPr>
            <a:spLocks noGrp="1" noRot="1" noChangeAspect="1" noChangeArrowheads="1" noTextEdit="1"/>
          </p:cNvSpPr>
          <p:nvPr>
            <p:ph type="sldImg"/>
          </p:nvPr>
        </p:nvSpPr>
        <p:spPr>
          <a:ln/>
        </p:spPr>
      </p:sp>
      <p:sp>
        <p:nvSpPr>
          <p:cNvPr id="61444"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47D245AB-6420-498B-BCF7-150BBA3B0D38}" type="slidenum">
              <a:rPr lang="en-US" altLang="en-US" sz="1200" baseline="0" smtClean="0"/>
              <a:pPr/>
              <a:t>8</a:t>
            </a:fld>
            <a:endParaRPr lang="en-US" altLang="en-US" sz="1200" baseline="0" dirty="0"/>
          </a:p>
        </p:txBody>
      </p:sp>
      <p:sp>
        <p:nvSpPr>
          <p:cNvPr id="62467" name="Rectangle 1026"/>
          <p:cNvSpPr>
            <a:spLocks noGrp="1" noRot="1" noChangeAspect="1" noChangeArrowheads="1" noTextEdit="1"/>
          </p:cNvSpPr>
          <p:nvPr>
            <p:ph type="sldImg"/>
          </p:nvPr>
        </p:nvSpPr>
        <p:spPr>
          <a:ln/>
        </p:spPr>
      </p:sp>
      <p:sp>
        <p:nvSpPr>
          <p:cNvPr id="62468"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F6F7385F-F617-4F76-9E78-7F6D7F4BDC8F}" type="slidenum">
              <a:rPr lang="en-US" altLang="en-US" sz="1200" baseline="0" smtClean="0"/>
              <a:pPr/>
              <a:t>9</a:t>
            </a:fld>
            <a:endParaRPr lang="en-US" altLang="en-US" sz="1200" baseline="0" dirty="0"/>
          </a:p>
        </p:txBody>
      </p:sp>
      <p:sp>
        <p:nvSpPr>
          <p:cNvPr id="63491" name="Rectangle 1026"/>
          <p:cNvSpPr>
            <a:spLocks noGrp="1" noRot="1" noChangeAspect="1" noChangeArrowheads="1" noTextEdit="1"/>
          </p:cNvSpPr>
          <p:nvPr>
            <p:ph type="sldImg"/>
          </p:nvPr>
        </p:nvSpPr>
        <p:spPr>
          <a:ln/>
        </p:spPr>
      </p:sp>
      <p:sp>
        <p:nvSpPr>
          <p:cNvPr id="63492"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E2262A71-E2A6-46B9-9F89-D0BAF3F9EE2B}" type="slidenum">
              <a:rPr lang="en-US" altLang="en-US" sz="1200" baseline="0" smtClean="0"/>
              <a:pPr/>
              <a:t>10</a:t>
            </a:fld>
            <a:endParaRPr lang="en-US" altLang="en-US" sz="1200" baseline="0" dirty="0"/>
          </a:p>
        </p:txBody>
      </p:sp>
      <p:sp>
        <p:nvSpPr>
          <p:cNvPr id="64515" name="Rectangle 3074"/>
          <p:cNvSpPr>
            <a:spLocks noGrp="1" noRot="1" noChangeAspect="1" noChangeArrowheads="1" noTextEdit="1"/>
          </p:cNvSpPr>
          <p:nvPr>
            <p:ph type="sldImg"/>
          </p:nvPr>
        </p:nvSpPr>
        <p:spPr>
          <a:ln/>
        </p:spPr>
      </p:sp>
      <p:sp>
        <p:nvSpPr>
          <p:cNvPr id="64516" name="Rectangle 307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baseline="30000">
                <a:solidFill>
                  <a:schemeClr val="tx1"/>
                </a:solidFill>
                <a:latin typeface="Times New Roman" pitchFamily="18" charset="0"/>
              </a:defRPr>
            </a:lvl1pPr>
            <a:lvl2pPr marL="742950" indent="-285750">
              <a:defRPr sz="2000" baseline="30000">
                <a:solidFill>
                  <a:schemeClr val="tx1"/>
                </a:solidFill>
                <a:latin typeface="Times New Roman" pitchFamily="18" charset="0"/>
              </a:defRPr>
            </a:lvl2pPr>
            <a:lvl3pPr marL="1143000" indent="-228600">
              <a:defRPr sz="2000" baseline="30000">
                <a:solidFill>
                  <a:schemeClr val="tx1"/>
                </a:solidFill>
                <a:latin typeface="Times New Roman" pitchFamily="18" charset="0"/>
              </a:defRPr>
            </a:lvl3pPr>
            <a:lvl4pPr marL="1600200" indent="-228600">
              <a:defRPr sz="2000" baseline="30000">
                <a:solidFill>
                  <a:schemeClr val="tx1"/>
                </a:solidFill>
                <a:latin typeface="Times New Roman" pitchFamily="18" charset="0"/>
              </a:defRPr>
            </a:lvl4pPr>
            <a:lvl5pPr marL="2057400" indent="-228600">
              <a:defRPr sz="2000" baseline="30000">
                <a:solidFill>
                  <a:schemeClr val="tx1"/>
                </a:solidFill>
                <a:latin typeface="Times New Roman" pitchFamily="18" charset="0"/>
              </a:defRPr>
            </a:lvl5pPr>
            <a:lvl6pPr marL="2514600" indent="-228600" eaLnBrk="0" fontAlgn="base" hangingPunct="0">
              <a:spcBef>
                <a:spcPct val="15000"/>
              </a:spcBef>
              <a:spcAft>
                <a:spcPct val="0"/>
              </a:spcAft>
              <a:defRPr sz="2000" baseline="30000">
                <a:solidFill>
                  <a:schemeClr val="tx1"/>
                </a:solidFill>
                <a:latin typeface="Times New Roman" pitchFamily="18" charset="0"/>
              </a:defRPr>
            </a:lvl6pPr>
            <a:lvl7pPr marL="2971800" indent="-228600" eaLnBrk="0" fontAlgn="base" hangingPunct="0">
              <a:spcBef>
                <a:spcPct val="15000"/>
              </a:spcBef>
              <a:spcAft>
                <a:spcPct val="0"/>
              </a:spcAft>
              <a:defRPr sz="2000" baseline="30000">
                <a:solidFill>
                  <a:schemeClr val="tx1"/>
                </a:solidFill>
                <a:latin typeface="Times New Roman" pitchFamily="18" charset="0"/>
              </a:defRPr>
            </a:lvl7pPr>
            <a:lvl8pPr marL="3429000" indent="-228600" eaLnBrk="0" fontAlgn="base" hangingPunct="0">
              <a:spcBef>
                <a:spcPct val="15000"/>
              </a:spcBef>
              <a:spcAft>
                <a:spcPct val="0"/>
              </a:spcAft>
              <a:defRPr sz="2000" baseline="30000">
                <a:solidFill>
                  <a:schemeClr val="tx1"/>
                </a:solidFill>
                <a:latin typeface="Times New Roman" pitchFamily="18" charset="0"/>
              </a:defRPr>
            </a:lvl8pPr>
            <a:lvl9pPr marL="3886200" indent="-228600" eaLnBrk="0" fontAlgn="base" hangingPunct="0">
              <a:spcBef>
                <a:spcPct val="15000"/>
              </a:spcBef>
              <a:spcAft>
                <a:spcPct val="0"/>
              </a:spcAft>
              <a:defRPr sz="2000" baseline="30000">
                <a:solidFill>
                  <a:schemeClr val="tx1"/>
                </a:solidFill>
                <a:latin typeface="Times New Roman" pitchFamily="18" charset="0"/>
              </a:defRPr>
            </a:lvl9pPr>
          </a:lstStyle>
          <a:p>
            <a:fld id="{63EF9E80-BB52-4DB4-93FC-7F4C001E826B}" type="slidenum">
              <a:rPr lang="en-US" altLang="en-US" sz="1200" baseline="0" smtClean="0"/>
              <a:pPr/>
              <a:t>11</a:t>
            </a:fld>
            <a:endParaRPr lang="en-US" altLang="en-US" sz="1200" baseline="0" dirty="0"/>
          </a:p>
        </p:txBody>
      </p:sp>
      <p:sp>
        <p:nvSpPr>
          <p:cNvPr id="65539" name="Rectangle 2050"/>
          <p:cNvSpPr>
            <a:spLocks noGrp="1" noRot="1" noChangeAspect="1" noChangeArrowheads="1" noTextEdit="1"/>
          </p:cNvSpPr>
          <p:nvPr>
            <p:ph type="sldImg"/>
          </p:nvPr>
        </p:nvSpPr>
        <p:spPr>
          <a:ln/>
        </p:spPr>
      </p:sp>
      <p:sp>
        <p:nvSpPr>
          <p:cNvPr id="65540" name="Rectangle 2051"/>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9746BB67-52FD-4F35-961F-A58CFA36EB03}" type="slidenum">
              <a:rPr lang="en-US"/>
              <a:pPr>
                <a:defRPr/>
              </a:pPr>
              <a:t>‹#›</a:t>
            </a:fld>
            <a:endParaRPr lang="en-US" dirty="0"/>
          </a:p>
        </p:txBody>
      </p:sp>
    </p:spTree>
    <p:extLst>
      <p:ext uri="{BB962C8B-B14F-4D97-AF65-F5344CB8AC3E}">
        <p14:creationId xmlns:p14="http://schemas.microsoft.com/office/powerpoint/2010/main" val="316772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63C37A78-C4AA-4E1D-8147-B83F6AB4F84E}" type="slidenum">
              <a:rPr lang="en-US"/>
              <a:pPr>
                <a:defRPr/>
              </a:pPr>
              <a:t>‹#›</a:t>
            </a:fld>
            <a:endParaRPr lang="en-US" dirty="0"/>
          </a:p>
        </p:txBody>
      </p:sp>
    </p:spTree>
    <p:extLst>
      <p:ext uri="{BB962C8B-B14F-4D97-AF65-F5344CB8AC3E}">
        <p14:creationId xmlns:p14="http://schemas.microsoft.com/office/powerpoint/2010/main" val="346661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4A050953-3484-4A2C-B393-CA9892B23C10}" type="slidenum">
              <a:rPr lang="en-US"/>
              <a:pPr>
                <a:defRPr/>
              </a:pPr>
              <a:t>‹#›</a:t>
            </a:fld>
            <a:endParaRPr lang="en-US" dirty="0"/>
          </a:p>
        </p:txBody>
      </p:sp>
    </p:spTree>
    <p:extLst>
      <p:ext uri="{BB962C8B-B14F-4D97-AF65-F5344CB8AC3E}">
        <p14:creationId xmlns:p14="http://schemas.microsoft.com/office/powerpoint/2010/main" val="36044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aseline="0">
                <a:latin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aseline="0">
                <a:latin typeface="Arial" panose="020B0604020202020204" pitchFamily="34" charset="0"/>
              </a:defRPr>
            </a:lvl1pPr>
            <a:lvl2pPr>
              <a:defRPr baseline="0">
                <a:latin typeface="Arial" panose="020B0604020202020204" pitchFamily="34" charset="0"/>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553200" y="6248400"/>
            <a:ext cx="1905000" cy="457200"/>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85800" y="6248400"/>
            <a:ext cx="1905000" cy="457200"/>
          </a:xfrm>
          <a:prstGeom prst="rect">
            <a:avLst/>
          </a:prstGeom>
        </p:spPr>
        <p:txBody>
          <a:bodyPr/>
          <a:lstStyle>
            <a:lvl1pPr algn="l">
              <a:defRPr/>
            </a:lvl1pPr>
          </a:lstStyle>
          <a:p>
            <a:pPr>
              <a:defRPr/>
            </a:pPr>
            <a:fld id="{9C9719BE-228A-4066-A8A0-DC2BCAC4FAD8}" type="slidenum">
              <a:rPr lang="en-US"/>
              <a:pPr>
                <a:defRPr/>
              </a:pPr>
              <a:t>‹#›</a:t>
            </a:fld>
            <a:endParaRPr lang="en-US" dirty="0"/>
          </a:p>
        </p:txBody>
      </p:sp>
    </p:spTree>
    <p:extLst>
      <p:ext uri="{BB962C8B-B14F-4D97-AF65-F5344CB8AC3E}">
        <p14:creationId xmlns:p14="http://schemas.microsoft.com/office/powerpoint/2010/main" val="112419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401D93F1-0C24-42B4-9613-5EB455B06F58}" type="slidenum">
              <a:rPr lang="en-US"/>
              <a:pPr>
                <a:defRPr/>
              </a:pPr>
              <a:t>‹#›</a:t>
            </a:fld>
            <a:endParaRPr lang="en-US" dirty="0"/>
          </a:p>
        </p:txBody>
      </p:sp>
    </p:spTree>
    <p:extLst>
      <p:ext uri="{BB962C8B-B14F-4D97-AF65-F5344CB8AC3E}">
        <p14:creationId xmlns:p14="http://schemas.microsoft.com/office/powerpoint/2010/main" val="253323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dirty="0"/>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B1DDD928-BE89-49A5-BD4A-8AA93FE8117D}" type="slidenum">
              <a:rPr lang="en-US"/>
              <a:pPr>
                <a:defRPr/>
              </a:pPr>
              <a:t>‹#›</a:t>
            </a:fld>
            <a:endParaRPr lang="en-US" dirty="0"/>
          </a:p>
        </p:txBody>
      </p:sp>
    </p:spTree>
    <p:extLst>
      <p:ext uri="{BB962C8B-B14F-4D97-AF65-F5344CB8AC3E}">
        <p14:creationId xmlns:p14="http://schemas.microsoft.com/office/powerpoint/2010/main" val="372482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E5950F67-1CF5-4880-A18B-08238DD86D56}" type="slidenum">
              <a:rPr lang="en-US"/>
              <a:pPr>
                <a:defRPr/>
              </a:pPr>
              <a:t>‹#›</a:t>
            </a:fld>
            <a:endParaRPr lang="en-US" dirty="0"/>
          </a:p>
        </p:txBody>
      </p:sp>
    </p:spTree>
    <p:extLst>
      <p:ext uri="{BB962C8B-B14F-4D97-AF65-F5344CB8AC3E}">
        <p14:creationId xmlns:p14="http://schemas.microsoft.com/office/powerpoint/2010/main" val="203702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CB5871C2-978C-45CB-AD5B-D71E0DEF45CA}" type="slidenum">
              <a:rPr lang="en-US"/>
              <a:pPr>
                <a:defRPr/>
              </a:pPr>
              <a:t>‹#›</a:t>
            </a:fld>
            <a:endParaRPr lang="en-US" dirty="0"/>
          </a:p>
        </p:txBody>
      </p:sp>
    </p:spTree>
    <p:extLst>
      <p:ext uri="{BB962C8B-B14F-4D97-AF65-F5344CB8AC3E}">
        <p14:creationId xmlns:p14="http://schemas.microsoft.com/office/powerpoint/2010/main" val="397917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FB2BDC9-9330-416F-9877-2837687EFE95}" type="slidenum">
              <a:rPr lang="en-US"/>
              <a:pPr>
                <a:defRPr/>
              </a:pPr>
              <a:t>‹#›</a:t>
            </a:fld>
            <a:endParaRPr lang="en-US" dirty="0"/>
          </a:p>
        </p:txBody>
      </p:sp>
    </p:spTree>
    <p:extLst>
      <p:ext uri="{BB962C8B-B14F-4D97-AF65-F5344CB8AC3E}">
        <p14:creationId xmlns:p14="http://schemas.microsoft.com/office/powerpoint/2010/main" val="267857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dirty="0"/>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35B280A-27C1-4A2E-A821-61B1B5186CED}" type="slidenum">
              <a:rPr lang="en-US"/>
              <a:pPr>
                <a:defRPr/>
              </a:pPr>
              <a:t>‹#›</a:t>
            </a:fld>
            <a:endParaRPr lang="en-US" dirty="0"/>
          </a:p>
        </p:txBody>
      </p:sp>
    </p:spTree>
    <p:extLst>
      <p:ext uri="{BB962C8B-B14F-4D97-AF65-F5344CB8AC3E}">
        <p14:creationId xmlns:p14="http://schemas.microsoft.com/office/powerpoint/2010/main" val="11990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dirty="0"/>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CC40873C-9D35-48EA-9FD1-58FC18E75730}" type="slidenum">
              <a:rPr lang="en-US"/>
              <a:pPr>
                <a:defRPr/>
              </a:pPr>
              <a:t>‹#›</a:t>
            </a:fld>
            <a:endParaRPr lang="en-US" dirty="0"/>
          </a:p>
        </p:txBody>
      </p:sp>
    </p:spTree>
    <p:extLst>
      <p:ext uri="{BB962C8B-B14F-4D97-AF65-F5344CB8AC3E}">
        <p14:creationId xmlns:p14="http://schemas.microsoft.com/office/powerpoint/2010/main" val="82953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73" r:id="rId1"/>
    <p:sldLayoutId id="214748368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rtl="0" eaLnBrk="0" fontAlgn="base" hangingPunct="0">
        <a:spcBef>
          <a:spcPct val="0"/>
        </a:spcBef>
        <a:spcAft>
          <a:spcPct val="0"/>
        </a:spcAft>
        <a:defRPr sz="4000">
          <a:solidFill>
            <a:schemeClr val="tx2"/>
          </a:solidFill>
          <a:latin typeface="Calibri" panose="020F0502020204030204" pitchFamily="34" charset="0"/>
          <a:ea typeface="+mj-ea"/>
          <a:cs typeface="Calibri" panose="020F0502020204030204" pitchFamily="34" charset="0"/>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2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200">
          <a:solidFill>
            <a:schemeClr val="tx1"/>
          </a:solidFill>
          <a:latin typeface="Calibri" panose="020F0502020204030204" pitchFamily="34" charset="0"/>
          <a:cs typeface="Calibri" panose="020F0502020204030204" pitchFamily="34"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3.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35.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39.xml"/><Relationship Id="rId4" Type="http://schemas.openxmlformats.org/officeDocument/2006/relationships/image" Target="../media/image2.jp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40.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ctrTitle"/>
          </p:nvPr>
        </p:nvSpPr>
        <p:spPr>
          <a:xfrm>
            <a:off x="152400" y="3124200"/>
            <a:ext cx="4038600" cy="838200"/>
          </a:xfrm>
        </p:spPr>
        <p:txBody>
          <a:bodyPr/>
          <a:lstStyle/>
          <a:p>
            <a:r>
              <a:rPr lang="en-US" altLang="en-US" sz="4800" b="1" dirty="0">
                <a:solidFill>
                  <a:schemeClr val="bg1"/>
                </a:solidFill>
              </a:rPr>
              <a:t>Chapter 8</a:t>
            </a:r>
            <a:endParaRPr lang="en-US" altLang="en-US" sz="4800" dirty="0">
              <a:solidFill>
                <a:schemeClr val="bg1"/>
              </a:solidFill>
            </a:endParaRPr>
          </a:p>
        </p:txBody>
      </p:sp>
      <p:sp>
        <p:nvSpPr>
          <p:cNvPr id="3075" name="Rectangle 4"/>
          <p:cNvSpPr>
            <a:spLocks noGrp="1" noChangeArrowheads="1"/>
          </p:cNvSpPr>
          <p:nvPr>
            <p:ph type="subTitle" idx="1"/>
          </p:nvPr>
        </p:nvSpPr>
        <p:spPr>
          <a:xfrm>
            <a:off x="152400" y="4038600"/>
            <a:ext cx="4191000" cy="762000"/>
          </a:xfrm>
        </p:spPr>
        <p:txBody>
          <a:bodyPr/>
          <a:lstStyle/>
          <a:p>
            <a:r>
              <a:rPr lang="en-US" altLang="en-US" sz="4000" dirty="0">
                <a:solidFill>
                  <a:schemeClr val="bg1"/>
                </a:solidFill>
              </a:rPr>
              <a:t>System Software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050"/>
          <p:cNvSpPr>
            <a:spLocks noGrp="1" noChangeArrowheads="1"/>
          </p:cNvSpPr>
          <p:nvPr>
            <p:ph type="title"/>
          </p:nvPr>
        </p:nvSpPr>
        <p:spPr/>
        <p:txBody>
          <a:bodyPr/>
          <a:lstStyle/>
          <a:p>
            <a:r>
              <a:rPr lang="en-US" altLang="en-US" dirty="0"/>
              <a:t>8.2 Operating Systems (7 of 12)</a:t>
            </a:r>
          </a:p>
        </p:txBody>
      </p:sp>
      <p:sp>
        <p:nvSpPr>
          <p:cNvPr id="12292" name="Rectangle 2051"/>
          <p:cNvSpPr>
            <a:spLocks noGrp="1" noChangeArrowheads="1"/>
          </p:cNvSpPr>
          <p:nvPr>
            <p:ph idx="1"/>
          </p:nvPr>
        </p:nvSpPr>
        <p:spPr/>
        <p:txBody>
          <a:bodyPr>
            <a:normAutofit fontScale="77500" lnSpcReduction="20000"/>
          </a:bodyPr>
          <a:lstStyle/>
          <a:p>
            <a:r>
              <a:rPr lang="en-US" altLang="en-US" dirty="0"/>
              <a:t>Two operating system components are crucial: The </a:t>
            </a:r>
            <a:r>
              <a:rPr lang="en-US" altLang="en-US" i="1" dirty="0"/>
              <a:t>kernel</a:t>
            </a:r>
            <a:r>
              <a:rPr lang="en-US" altLang="en-US" dirty="0"/>
              <a:t> and the system programs.</a:t>
            </a:r>
          </a:p>
          <a:p>
            <a:r>
              <a:rPr lang="en-US" altLang="en-US" dirty="0"/>
              <a:t>As the core of the operating system, the kernel performs scheduling, synchronization, memory management, interrupt handling and it provides security and protection.</a:t>
            </a:r>
          </a:p>
          <a:p>
            <a:r>
              <a:rPr lang="en-US" altLang="en-US" i="1" dirty="0"/>
              <a:t>Microkernel</a:t>
            </a:r>
            <a:r>
              <a:rPr lang="en-US" altLang="en-US" dirty="0"/>
              <a:t> systems provide minimal functionality, with most services carried out by external programs.</a:t>
            </a:r>
          </a:p>
          <a:p>
            <a:r>
              <a:rPr lang="en-US" altLang="en-US" i="1" dirty="0"/>
              <a:t>Monolithic</a:t>
            </a:r>
            <a:r>
              <a:rPr lang="en-US" altLang="en-US" dirty="0"/>
              <a:t> systems provide most of their services within a single operating system program.</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026"/>
          <p:cNvSpPr>
            <a:spLocks noGrp="1" noChangeArrowheads="1"/>
          </p:cNvSpPr>
          <p:nvPr>
            <p:ph type="title"/>
          </p:nvPr>
        </p:nvSpPr>
        <p:spPr/>
        <p:txBody>
          <a:bodyPr/>
          <a:lstStyle/>
          <a:p>
            <a:r>
              <a:rPr lang="en-US" altLang="en-US" dirty="0"/>
              <a:t>8.2 Operating Systems (8 of 12)</a:t>
            </a:r>
          </a:p>
        </p:txBody>
      </p:sp>
      <p:sp>
        <p:nvSpPr>
          <p:cNvPr id="13316" name="Rectangle 1027"/>
          <p:cNvSpPr>
            <a:spLocks noGrp="1" noChangeArrowheads="1"/>
          </p:cNvSpPr>
          <p:nvPr>
            <p:ph idx="1"/>
          </p:nvPr>
        </p:nvSpPr>
        <p:spPr/>
        <p:txBody>
          <a:bodyPr>
            <a:normAutofit fontScale="85000" lnSpcReduction="10000"/>
          </a:bodyPr>
          <a:lstStyle/>
          <a:p>
            <a:r>
              <a:rPr lang="en-US" altLang="en-US" dirty="0"/>
              <a:t>Microkernel systems provide better security, easier maintenance, and portability at the expense of execution speed.</a:t>
            </a:r>
          </a:p>
          <a:p>
            <a:pPr lvl="1"/>
            <a:r>
              <a:rPr lang="en-US" altLang="en-US" dirty="0"/>
              <a:t>Examples are MINIX, Mach, and QNX.</a:t>
            </a:r>
          </a:p>
          <a:p>
            <a:pPr lvl="1"/>
            <a:r>
              <a:rPr lang="en-US" altLang="en-US" dirty="0"/>
              <a:t>Symmetric multiprocessor computers are ideal platforms for microkernel operating systems.</a:t>
            </a:r>
          </a:p>
          <a:p>
            <a:r>
              <a:rPr lang="en-US" altLang="en-US" dirty="0"/>
              <a:t>Monolithic systems give faster execution speed, but are difficult to port from one architecture to another.</a:t>
            </a:r>
          </a:p>
          <a:p>
            <a:pPr lvl="1"/>
            <a:r>
              <a:rPr lang="en-US" altLang="en-US" dirty="0"/>
              <a:t>Examples are Linux, MacOS, and DOS.</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en-US" dirty="0"/>
              <a:t>8.2 Operating Systems (9 of 12)</a:t>
            </a:r>
          </a:p>
        </p:txBody>
      </p:sp>
      <p:sp>
        <p:nvSpPr>
          <p:cNvPr id="14340" name="Rectangle 3"/>
          <p:cNvSpPr>
            <a:spLocks noGrp="1" noChangeArrowheads="1"/>
          </p:cNvSpPr>
          <p:nvPr>
            <p:ph idx="1"/>
          </p:nvPr>
        </p:nvSpPr>
        <p:spPr/>
        <p:txBody>
          <a:bodyPr>
            <a:normAutofit fontScale="70000" lnSpcReduction="20000"/>
          </a:bodyPr>
          <a:lstStyle/>
          <a:p>
            <a:r>
              <a:rPr lang="en-US" altLang="en-US" dirty="0"/>
              <a:t>Process management lies at the heart of operating system services.</a:t>
            </a:r>
          </a:p>
          <a:p>
            <a:pPr lvl="1"/>
            <a:r>
              <a:rPr lang="en-US" altLang="en-US" dirty="0"/>
              <a:t>The operating system creates processes, schedules their access to resources, deletes processes, and deallocates resources that were allocated during process execution.</a:t>
            </a:r>
          </a:p>
          <a:p>
            <a:r>
              <a:rPr lang="en-US" altLang="en-US" dirty="0"/>
              <a:t>The operating system monitors the activities of each process to avoid synchronization problems that can occur when processes use shared resources.</a:t>
            </a:r>
          </a:p>
          <a:p>
            <a:r>
              <a:rPr lang="en-US" altLang="en-US" dirty="0"/>
              <a:t>If processes need to communicate with one another, the operating system provides the services.</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en-US" dirty="0"/>
              <a:t>8.2 Operating Systems (10 of 12)</a:t>
            </a:r>
          </a:p>
        </p:txBody>
      </p:sp>
      <p:sp>
        <p:nvSpPr>
          <p:cNvPr id="15364" name="Rectangle 3"/>
          <p:cNvSpPr>
            <a:spLocks noGrp="1" noChangeArrowheads="1"/>
          </p:cNvSpPr>
          <p:nvPr>
            <p:ph idx="1"/>
          </p:nvPr>
        </p:nvSpPr>
        <p:spPr/>
        <p:txBody>
          <a:bodyPr>
            <a:normAutofit fontScale="70000" lnSpcReduction="20000"/>
          </a:bodyPr>
          <a:lstStyle/>
          <a:p>
            <a:r>
              <a:rPr lang="en-US" altLang="en-US" dirty="0"/>
              <a:t>The operating system schedules process execution.</a:t>
            </a:r>
          </a:p>
          <a:p>
            <a:r>
              <a:rPr lang="en-US" altLang="en-US" dirty="0"/>
              <a:t>First, the operating system determines which process shall be granted access to the CPU.</a:t>
            </a:r>
          </a:p>
          <a:p>
            <a:pPr lvl="1"/>
            <a:r>
              <a:rPr lang="en-US" altLang="en-US" dirty="0"/>
              <a:t>This is </a:t>
            </a:r>
            <a:r>
              <a:rPr lang="en-US" altLang="en-US" i="1" dirty="0"/>
              <a:t>long-term scheduling</a:t>
            </a:r>
            <a:r>
              <a:rPr lang="en-US" altLang="en-US" dirty="0"/>
              <a:t>.</a:t>
            </a:r>
          </a:p>
          <a:p>
            <a:r>
              <a:rPr lang="en-US" altLang="en-US" dirty="0"/>
              <a:t>After a number of processes have been admitted, the operating system determines which one will have access to the CPU at any particular moment.</a:t>
            </a:r>
          </a:p>
          <a:p>
            <a:pPr lvl="1"/>
            <a:r>
              <a:rPr lang="en-US" altLang="en-US" dirty="0"/>
              <a:t>This is </a:t>
            </a:r>
            <a:r>
              <a:rPr lang="en-US" altLang="en-US" i="1" dirty="0"/>
              <a:t>short-term scheduling</a:t>
            </a:r>
            <a:r>
              <a:rPr lang="en-US" altLang="en-US" dirty="0"/>
              <a:t>.</a:t>
            </a:r>
          </a:p>
          <a:p>
            <a:r>
              <a:rPr lang="en-US" altLang="en-US" dirty="0"/>
              <a:t>Context switches occur when a process is taken from the CPU and replaced by another process.</a:t>
            </a:r>
          </a:p>
          <a:p>
            <a:pPr lvl="1"/>
            <a:r>
              <a:rPr lang="en-US" altLang="en-US" dirty="0"/>
              <a:t>Information relating to the state of the process is preserved during a context switch.</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en-US" dirty="0"/>
              <a:t>8.2 Operating Systems (11 of 12)</a:t>
            </a:r>
          </a:p>
        </p:txBody>
      </p:sp>
      <p:sp>
        <p:nvSpPr>
          <p:cNvPr id="16388" name="Rectangle 3"/>
          <p:cNvSpPr>
            <a:spLocks noGrp="1" noChangeArrowheads="1"/>
          </p:cNvSpPr>
          <p:nvPr>
            <p:ph idx="1"/>
          </p:nvPr>
        </p:nvSpPr>
        <p:spPr/>
        <p:txBody>
          <a:bodyPr>
            <a:normAutofit fontScale="85000" lnSpcReduction="20000"/>
          </a:bodyPr>
          <a:lstStyle/>
          <a:p>
            <a:r>
              <a:rPr lang="en-US" altLang="en-US" dirty="0"/>
              <a:t>Short-term scheduling can be nonpreemptive or preemptive</a:t>
            </a:r>
          </a:p>
          <a:p>
            <a:r>
              <a:rPr lang="en-US" altLang="en-US" dirty="0"/>
              <a:t>In nonpreemptive scheduling, a process has use of the CPU until either it terminates, or must wait for resources that are temporarily unavailable.</a:t>
            </a:r>
          </a:p>
          <a:p>
            <a:r>
              <a:rPr lang="en-US" altLang="en-US" dirty="0"/>
              <a:t>In preemptive scheduling, each process is allocated a time slice. When the time slice expires, a context switch occurs.</a:t>
            </a:r>
          </a:p>
          <a:p>
            <a:r>
              <a:rPr lang="en-US" altLang="en-US" dirty="0"/>
              <a:t>A context switch can also occur when a higher-priority process needs the CPU.</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dirty="0"/>
              <a:t>8.2 Operating Systems (12 of 12)</a:t>
            </a:r>
          </a:p>
        </p:txBody>
      </p:sp>
      <p:sp>
        <p:nvSpPr>
          <p:cNvPr id="17412" name="Rectangle 3"/>
          <p:cNvSpPr>
            <a:spLocks noGrp="1" noChangeArrowheads="1"/>
          </p:cNvSpPr>
          <p:nvPr>
            <p:ph idx="1"/>
          </p:nvPr>
        </p:nvSpPr>
        <p:spPr/>
        <p:txBody>
          <a:bodyPr>
            <a:normAutofit fontScale="85000" lnSpcReduction="20000"/>
          </a:bodyPr>
          <a:lstStyle/>
          <a:p>
            <a:r>
              <a:rPr lang="en-US" altLang="en-US" dirty="0"/>
              <a:t>Four approaches to CPU scheduling are:</a:t>
            </a:r>
          </a:p>
          <a:p>
            <a:pPr lvl="1"/>
            <a:r>
              <a:rPr lang="en-US" altLang="en-US" dirty="0"/>
              <a:t>First-come, first-served where jobs are serviced in arrival sequence and run to completion if they have all of the resources they need.</a:t>
            </a:r>
          </a:p>
          <a:p>
            <a:pPr lvl="1"/>
            <a:r>
              <a:rPr lang="en-US" altLang="en-US" dirty="0"/>
              <a:t>Shortest job first where the smallest jobs get scheduled first. (The trouble is in knowing which jobs are shortest!)</a:t>
            </a:r>
          </a:p>
          <a:p>
            <a:pPr lvl="1"/>
            <a:r>
              <a:rPr lang="en-US" altLang="en-US" dirty="0"/>
              <a:t>Round robin scheduling where each job is allotted a certain amount of CPU time. A context switch occurs when the time expires.</a:t>
            </a:r>
          </a:p>
          <a:p>
            <a:pPr lvl="1"/>
            <a:r>
              <a:rPr lang="en-US" altLang="en-US" dirty="0"/>
              <a:t>Priority scheduling preempts a job with a lower priority when a higher-priority job needs the CPU.</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fontScale="90000"/>
          </a:bodyPr>
          <a:lstStyle/>
          <a:p>
            <a:r>
              <a:rPr lang="en-US" altLang="en-US" dirty="0"/>
              <a:t>8.3 Protected Environments (1 of 7)</a:t>
            </a:r>
          </a:p>
        </p:txBody>
      </p:sp>
      <p:sp>
        <p:nvSpPr>
          <p:cNvPr id="18436" name="Rectangle 3"/>
          <p:cNvSpPr>
            <a:spLocks noGrp="1" noChangeArrowheads="1"/>
          </p:cNvSpPr>
          <p:nvPr>
            <p:ph idx="1"/>
          </p:nvPr>
        </p:nvSpPr>
        <p:spPr/>
        <p:txBody>
          <a:bodyPr>
            <a:normAutofit fontScale="77500" lnSpcReduction="20000"/>
          </a:bodyPr>
          <a:lstStyle/>
          <a:p>
            <a:r>
              <a:rPr lang="en-US" altLang="en-US" dirty="0"/>
              <a:t>In their role as resource managers and protectors, many operating systems provide protected environments that isolate processes, or groups of processes from each other.</a:t>
            </a:r>
          </a:p>
          <a:p>
            <a:r>
              <a:rPr lang="en-US" altLang="en-US" dirty="0"/>
              <a:t>Three common approaches to establishing protected environments are virtual machines, subsystems, and partitions.</a:t>
            </a:r>
          </a:p>
          <a:p>
            <a:r>
              <a:rPr lang="en-US" altLang="en-US" dirty="0"/>
              <a:t>These environments simplify system management and control, and can provide emulated machines to enable execution of programs that the system would otherwise be unable to run.</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fontScale="90000"/>
          </a:bodyPr>
          <a:lstStyle/>
          <a:p>
            <a:r>
              <a:rPr lang="en-US" altLang="en-US" dirty="0"/>
              <a:t>8.3 Protected Environments (2 of 7)</a:t>
            </a:r>
          </a:p>
        </p:txBody>
      </p:sp>
      <p:sp>
        <p:nvSpPr>
          <p:cNvPr id="19460" name="Rectangle 3"/>
          <p:cNvSpPr>
            <a:spLocks noGrp="1" noChangeArrowheads="1"/>
          </p:cNvSpPr>
          <p:nvPr>
            <p:ph idx="1"/>
          </p:nvPr>
        </p:nvSpPr>
        <p:spPr/>
        <p:txBody>
          <a:bodyPr>
            <a:normAutofit fontScale="85000" lnSpcReduction="20000"/>
          </a:bodyPr>
          <a:lstStyle/>
          <a:p>
            <a:r>
              <a:rPr lang="en-US" altLang="en-US" dirty="0"/>
              <a:t>Virtual machines are a protected environment that presents an image of itself</a:t>
            </a:r>
            <a:r>
              <a:rPr lang="en-US" dirty="0"/>
              <a:t>—</a:t>
            </a:r>
            <a:r>
              <a:rPr lang="en-US" altLang="en-US" dirty="0"/>
              <a:t>or the image of a totally different architecture</a:t>
            </a:r>
            <a:r>
              <a:rPr lang="en-US" dirty="0"/>
              <a:t>—</a:t>
            </a:r>
            <a:r>
              <a:rPr lang="en-US" altLang="en-US" dirty="0"/>
              <a:t>to the processes that run within the environment.</a:t>
            </a:r>
          </a:p>
          <a:p>
            <a:r>
              <a:rPr lang="en-US" altLang="en-US" dirty="0"/>
              <a:t>A virtual machine is exactly that: an imaginary computer.</a:t>
            </a:r>
          </a:p>
          <a:p>
            <a:r>
              <a:rPr lang="en-US" altLang="en-US" dirty="0"/>
              <a:t>The underlying real machine is under the control of the kernel. The kernel receives and manages all resource requests that emit from processes running in the virtual environment.</a:t>
            </a:r>
          </a:p>
          <a:p>
            <a:r>
              <a:rPr lang="en-US" altLang="en-US" dirty="0"/>
              <a:t>The next slide provides an illustration. </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26"/>
          <p:cNvSpPr>
            <a:spLocks noGrp="1" noChangeArrowheads="1"/>
          </p:cNvSpPr>
          <p:nvPr>
            <p:ph type="title"/>
          </p:nvPr>
        </p:nvSpPr>
        <p:spPr/>
        <p:txBody>
          <a:bodyPr>
            <a:normAutofit fontScale="90000"/>
          </a:bodyPr>
          <a:lstStyle/>
          <a:p>
            <a:r>
              <a:rPr lang="en-US" altLang="en-US" dirty="0"/>
              <a:t>8.3 Protected Environments (3 of 7)</a:t>
            </a:r>
          </a:p>
        </p:txBody>
      </p:sp>
      <p:pic>
        <p:nvPicPr>
          <p:cNvPr id="3" name="Content Placeholder 2">
            <a:extLst>
              <a:ext uri="{FF2B5EF4-FFF2-40B4-BE49-F238E27FC236}">
                <a16:creationId xmlns:a16="http://schemas.microsoft.com/office/drawing/2014/main" id="{A8901429-BAC4-AA40-B833-C9A5DCAE024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78140" y="1981200"/>
            <a:ext cx="4387720" cy="4114800"/>
          </a:xfrm>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fontScale="90000"/>
          </a:bodyPr>
          <a:lstStyle/>
          <a:p>
            <a:r>
              <a:rPr lang="en-US" altLang="en-US" dirty="0"/>
              <a:t>8.3 Protected Environments (4 of 7)</a:t>
            </a:r>
          </a:p>
        </p:txBody>
      </p:sp>
      <p:sp>
        <p:nvSpPr>
          <p:cNvPr id="21508" name="Rectangle 3"/>
          <p:cNvSpPr>
            <a:spLocks noGrp="1" noChangeArrowheads="1"/>
          </p:cNvSpPr>
          <p:nvPr>
            <p:ph idx="1"/>
          </p:nvPr>
        </p:nvSpPr>
        <p:spPr/>
        <p:txBody>
          <a:bodyPr>
            <a:normAutofit fontScale="77500" lnSpcReduction="20000"/>
          </a:bodyPr>
          <a:lstStyle/>
          <a:p>
            <a:r>
              <a:rPr lang="en-US" altLang="en-US" dirty="0"/>
              <a:t>Subsystems are another type of protected environment. </a:t>
            </a:r>
          </a:p>
          <a:p>
            <a:r>
              <a:rPr lang="en-US" altLang="en-US" dirty="0"/>
              <a:t>They provide logically distinct environments that can be individually controlled and managed. They can be stopped and started independent of each other.</a:t>
            </a:r>
          </a:p>
          <a:p>
            <a:pPr lvl="1"/>
            <a:r>
              <a:rPr lang="en-US" altLang="en-US" dirty="0"/>
              <a:t>Subsystems can have special purposes, such as controlling I/O or virtual machines. Others partition large application systems to make them more manageable.</a:t>
            </a:r>
          </a:p>
          <a:p>
            <a:pPr lvl="1"/>
            <a:r>
              <a:rPr lang="en-US" altLang="en-US" dirty="0"/>
              <a:t>In many cases, resources must be made visible to the subsystem before they can be accessed by the processes running within it.</a:t>
            </a:r>
          </a:p>
        </p:txBody>
      </p:sp>
      <p:sp>
        <p:nvSpPr>
          <p:cNvPr id="806918" name="Text Box 6"/>
          <p:cNvSpPr txBox="1">
            <a:spLocks noChangeArrowheads="1"/>
          </p:cNvSpPr>
          <p:nvPr/>
        </p:nvSpPr>
        <p:spPr bwMode="auto">
          <a:xfrm>
            <a:off x="2133600" y="5969913"/>
            <a:ext cx="4876800" cy="430887"/>
          </a:xfrm>
          <a:prstGeom prst="rect">
            <a:avLst/>
          </a:prstGeom>
          <a:solidFill>
            <a:schemeClr val="accent3"/>
          </a:solidFill>
          <a:ln w="9525">
            <a:noFill/>
            <a:miter lim="800000"/>
            <a:headEnd/>
            <a:tailEnd/>
          </a:ln>
          <a:effectLst/>
        </p:spPr>
        <p:txBody>
          <a:bodyPr anchor="ctr">
            <a:spAutoFit/>
          </a:bodyPr>
          <a:lstStyle/>
          <a:p>
            <a:pPr>
              <a:defRPr/>
            </a:pPr>
            <a:r>
              <a:rPr lang="en-US" sz="2200" baseline="0" dirty="0">
                <a:solidFill>
                  <a:srgbClr val="000000"/>
                </a:solidFill>
                <a:latin typeface="Arial" panose="020B0604020202020204" pitchFamily="34" charset="0"/>
                <a:cs typeface="Arial" panose="020B0604020202020204" pitchFamily="34" charset="0"/>
              </a:rPr>
              <a:t>The next slide provides an illustration. </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en-US" dirty="0"/>
              <a:t>Objectives</a:t>
            </a:r>
          </a:p>
        </p:txBody>
      </p:sp>
      <p:sp>
        <p:nvSpPr>
          <p:cNvPr id="4100" name="Rectangle 4"/>
          <p:cNvSpPr>
            <a:spLocks noGrp="1" noChangeArrowheads="1"/>
          </p:cNvSpPr>
          <p:nvPr>
            <p:ph idx="1"/>
          </p:nvPr>
        </p:nvSpPr>
        <p:spPr/>
        <p:txBody>
          <a:bodyPr/>
          <a:lstStyle/>
          <a:p>
            <a:r>
              <a:rPr lang="en-US" altLang="en-US" dirty="0"/>
              <a:t>Become familiar with the functions provided by operating systems, programming tools, database software, and transaction managers.</a:t>
            </a:r>
          </a:p>
          <a:p>
            <a:r>
              <a:rPr lang="en-US" altLang="en-US" dirty="0"/>
              <a:t>Understand the role played by each software component in maintaining the integrity of a computer system and its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fontScale="90000"/>
          </a:bodyPr>
          <a:lstStyle/>
          <a:p>
            <a:r>
              <a:rPr lang="en-US" altLang="en-US" dirty="0"/>
              <a:t>8.3 Protected Environments (5 of 7)</a:t>
            </a:r>
          </a:p>
        </p:txBody>
      </p:sp>
      <p:pic>
        <p:nvPicPr>
          <p:cNvPr id="3" name="Content Placeholder 2">
            <a:extLst>
              <a:ext uri="{FF2B5EF4-FFF2-40B4-BE49-F238E27FC236}">
                <a16:creationId xmlns:a16="http://schemas.microsoft.com/office/drawing/2014/main" id="{9D7D0CD7-DB35-2240-A61D-05C7D80FFE3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08200" y="2552700"/>
            <a:ext cx="4927600" cy="2971800"/>
          </a:xfrm>
        </p:spPr>
      </p:pic>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normAutofit fontScale="90000"/>
          </a:bodyPr>
          <a:lstStyle/>
          <a:p>
            <a:r>
              <a:rPr lang="en-US" altLang="en-US" dirty="0"/>
              <a:t>8.3 Protected Environments (6 of 7) </a:t>
            </a:r>
          </a:p>
        </p:txBody>
      </p:sp>
      <p:sp>
        <p:nvSpPr>
          <p:cNvPr id="23556" name="Rectangle 3"/>
          <p:cNvSpPr>
            <a:spLocks noGrp="1" noChangeArrowheads="1"/>
          </p:cNvSpPr>
          <p:nvPr>
            <p:ph idx="1"/>
          </p:nvPr>
        </p:nvSpPr>
        <p:spPr/>
        <p:txBody>
          <a:bodyPr>
            <a:normAutofit fontScale="77500" lnSpcReduction="20000"/>
          </a:bodyPr>
          <a:lstStyle/>
          <a:p>
            <a:r>
              <a:rPr lang="en-US" altLang="en-US" dirty="0"/>
              <a:t>In very large computers, subsystems do not go far enough to establish a protected environment.  </a:t>
            </a:r>
          </a:p>
          <a:p>
            <a:r>
              <a:rPr lang="en-US" altLang="en-US" dirty="0"/>
              <a:t>Logical partitions (LPARs) provide much higher barriers: Processes running within a logical partition have no access to processes running in another partition unless a connection between them (e.g., FTP) is explicitly established.</a:t>
            </a:r>
          </a:p>
          <a:p>
            <a:r>
              <a:rPr lang="en-US" altLang="en-US" dirty="0"/>
              <a:t>LPARs are an enabling technology for the recent trend of consolidating hundreds of small servers within the confines of a single large system.</a:t>
            </a:r>
          </a:p>
        </p:txBody>
      </p:sp>
      <p:sp>
        <p:nvSpPr>
          <p:cNvPr id="811012" name="Text Box 4"/>
          <p:cNvSpPr txBox="1">
            <a:spLocks noChangeArrowheads="1"/>
          </p:cNvSpPr>
          <p:nvPr/>
        </p:nvSpPr>
        <p:spPr bwMode="auto">
          <a:xfrm>
            <a:off x="2133600" y="5943600"/>
            <a:ext cx="4876800" cy="430887"/>
          </a:xfrm>
          <a:prstGeom prst="rect">
            <a:avLst/>
          </a:prstGeom>
          <a:solidFill>
            <a:schemeClr val="accent3"/>
          </a:solidFill>
          <a:ln w="9525">
            <a:noFill/>
            <a:miter lim="800000"/>
            <a:headEnd/>
            <a:tailEnd/>
          </a:ln>
          <a:effectLst/>
        </p:spPr>
        <p:txBody>
          <a:bodyPr anchor="ctr">
            <a:spAutoFit/>
          </a:bodyPr>
          <a:lstStyle/>
          <a:p>
            <a:pPr>
              <a:defRPr/>
            </a:pPr>
            <a:r>
              <a:rPr lang="en-US" sz="2200" baseline="0" dirty="0">
                <a:solidFill>
                  <a:srgbClr val="000000"/>
                </a:solidFill>
                <a:latin typeface="Arial" panose="020B0604020202020204" pitchFamily="34" charset="0"/>
                <a:cs typeface="Arial" panose="020B0604020202020204" pitchFamily="34" charset="0"/>
              </a:rPr>
              <a:t>The next slide provides an illustration. </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fontScale="90000"/>
          </a:bodyPr>
          <a:lstStyle/>
          <a:p>
            <a:r>
              <a:rPr lang="en-US" altLang="en-US" dirty="0"/>
              <a:t>8.3 Protected Environments (7 of 7)</a:t>
            </a:r>
          </a:p>
        </p:txBody>
      </p:sp>
      <p:pic>
        <p:nvPicPr>
          <p:cNvPr id="3" name="Content Placeholder 2">
            <a:extLst>
              <a:ext uri="{FF2B5EF4-FFF2-40B4-BE49-F238E27FC236}">
                <a16:creationId xmlns:a16="http://schemas.microsoft.com/office/drawing/2014/main" id="{81BC77C3-AA62-304F-ACEF-1568C81B2FC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78050" y="2438400"/>
            <a:ext cx="4787900" cy="3238500"/>
          </a:xfrm>
        </p:spPr>
      </p:pic>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dirty="0"/>
              <a:t>8.4 Programming Tools (1 of 13)</a:t>
            </a:r>
          </a:p>
        </p:txBody>
      </p:sp>
      <p:sp>
        <p:nvSpPr>
          <p:cNvPr id="25604" name="Rectangle 3"/>
          <p:cNvSpPr>
            <a:spLocks noGrp="1" noChangeArrowheads="1"/>
          </p:cNvSpPr>
          <p:nvPr>
            <p:ph idx="1"/>
          </p:nvPr>
        </p:nvSpPr>
        <p:spPr/>
        <p:txBody>
          <a:bodyPr>
            <a:normAutofit fontScale="77500" lnSpcReduction="20000"/>
          </a:bodyPr>
          <a:lstStyle/>
          <a:p>
            <a:r>
              <a:rPr lang="en-US" altLang="en-US" dirty="0"/>
              <a:t>Programming tools carry out the mechanics of software creation within the confines of the operating system and hardware environment.</a:t>
            </a:r>
          </a:p>
          <a:p>
            <a:r>
              <a:rPr lang="en-US" altLang="en-US" dirty="0"/>
              <a:t>Assemblers are the simplest of all programming tools. They translate mnemonic instructions to machine code.</a:t>
            </a:r>
          </a:p>
          <a:p>
            <a:r>
              <a:rPr lang="en-US" altLang="en-US" dirty="0"/>
              <a:t>Most assemblers carry out this translation in two passes over the source code.  </a:t>
            </a:r>
          </a:p>
          <a:p>
            <a:pPr lvl="1"/>
            <a:r>
              <a:rPr lang="en-US" altLang="en-US" dirty="0"/>
              <a:t>The first pass partially assembles the code and builds the symbol table.</a:t>
            </a:r>
          </a:p>
          <a:p>
            <a:pPr lvl="1"/>
            <a:r>
              <a:rPr lang="en-US" altLang="en-US" dirty="0"/>
              <a:t>The second pass completes the instructions by supplying values stored in the symbol table.</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en-US" dirty="0"/>
              <a:t>8.4 Programming Tools (2 of 13)</a:t>
            </a:r>
          </a:p>
        </p:txBody>
      </p:sp>
      <p:sp>
        <p:nvSpPr>
          <p:cNvPr id="26628" name="Rectangle 3"/>
          <p:cNvSpPr>
            <a:spLocks noGrp="1" noChangeArrowheads="1"/>
          </p:cNvSpPr>
          <p:nvPr>
            <p:ph idx="1"/>
          </p:nvPr>
        </p:nvSpPr>
        <p:spPr/>
        <p:txBody>
          <a:bodyPr>
            <a:normAutofit fontScale="77500" lnSpcReduction="20000"/>
          </a:bodyPr>
          <a:lstStyle/>
          <a:p>
            <a:r>
              <a:rPr lang="en-US" altLang="en-US" dirty="0"/>
              <a:t>The output of most assemblers is a stream of relocatable binary code.</a:t>
            </a:r>
          </a:p>
          <a:p>
            <a:pPr lvl="1"/>
            <a:r>
              <a:rPr lang="en-US" altLang="en-US" dirty="0"/>
              <a:t>In relocatable code, operand addresses are relative to where the operating system chooses to load the program.</a:t>
            </a:r>
          </a:p>
          <a:p>
            <a:pPr lvl="1"/>
            <a:r>
              <a:rPr lang="en-US" altLang="en-US" dirty="0"/>
              <a:t>Absolute (nonrelocatable) code is most suitable for device and operating system control programming. </a:t>
            </a:r>
          </a:p>
          <a:p>
            <a:r>
              <a:rPr lang="en-US" altLang="en-US" dirty="0"/>
              <a:t>When relocatable code is loaded for execution, special registers provide the base addressing.</a:t>
            </a:r>
          </a:p>
          <a:p>
            <a:r>
              <a:rPr lang="en-US" altLang="en-US" dirty="0"/>
              <a:t>Addresses specified within the program are interpreted as offsets from the base address. </a:t>
            </a:r>
          </a:p>
        </p:txBody>
      </p:sp>
      <p:sp>
        <p:nvSpPr>
          <p:cNvPr id="26629" name="Text Box 4"/>
          <p:cNvSpPr txBox="1">
            <a:spLocks noChangeArrowheads="1"/>
          </p:cNvSpPr>
          <p:nvPr/>
        </p:nvSpPr>
        <p:spPr bwMode="auto">
          <a:xfrm>
            <a:off x="2209800" y="5895638"/>
            <a:ext cx="4572000" cy="430887"/>
          </a:xfrm>
          <a:prstGeom prst="rect">
            <a:avLst/>
          </a:prstGeom>
          <a:solidFill>
            <a:srgbClr val="E5F6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15000"/>
              </a:spcBef>
              <a:buFontTx/>
              <a:buNone/>
            </a:pPr>
            <a:r>
              <a:rPr lang="en-US" altLang="en-US" sz="2200" baseline="0" dirty="0">
                <a:solidFill>
                  <a:srgbClr val="000000"/>
                </a:solidFill>
                <a:latin typeface="Arial"/>
                <a:cs typeface="Arial"/>
              </a:rPr>
              <a:t>The next slide illustrates this idea. </a:t>
            </a:r>
            <a:endParaRPr lang="en-US" altLang="en-US" sz="2000" baseline="0" dirty="0">
              <a:solidFill>
                <a:srgbClr val="000000"/>
              </a:solidFill>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en-US" dirty="0"/>
              <a:t>8.4 Programming Tools (3 of 13)</a:t>
            </a:r>
          </a:p>
        </p:txBody>
      </p:sp>
      <p:sp>
        <p:nvSpPr>
          <p:cNvPr id="27652" name="Rectangle 3"/>
          <p:cNvSpPr>
            <a:spLocks noGrp="1" noChangeArrowheads="1"/>
          </p:cNvSpPr>
          <p:nvPr>
            <p:ph idx="1"/>
          </p:nvPr>
        </p:nvSpPr>
        <p:spPr/>
        <p:txBody>
          <a:bodyPr/>
          <a:lstStyle/>
          <a:p>
            <a:r>
              <a:rPr lang="en-US" altLang="en-US" dirty="0"/>
              <a:t>Example: MARIE Code </a:t>
            </a:r>
          </a:p>
        </p:txBody>
      </p:sp>
      <p:sp>
        <p:nvSpPr>
          <p:cNvPr id="3" name="TextBox 2"/>
          <p:cNvSpPr txBox="1"/>
          <p:nvPr/>
        </p:nvSpPr>
        <p:spPr>
          <a:xfrm>
            <a:off x="762000" y="2971800"/>
            <a:ext cx="1905000" cy="1965325"/>
          </a:xfrm>
          <a:prstGeom prst="rect">
            <a:avLst/>
          </a:prstGeom>
          <a:noFill/>
          <a:ln w="19050">
            <a:solidFill>
              <a:schemeClr val="tx1"/>
            </a:solidFill>
          </a:ln>
        </p:spPr>
        <p:txBody>
          <a:bodyPr tIns="274320" anchor="ctr">
            <a:spAutoFit/>
          </a:bodyPr>
          <a:lstStyle/>
          <a:p>
            <a:pPr>
              <a:defRPr/>
            </a:pPr>
            <a:r>
              <a:rPr lang="en-US" altLang="en-US" sz="3200" dirty="0">
                <a:latin typeface="Arial" panose="020B0604020202020204" pitchFamily="34" charset="0"/>
                <a:cs typeface="Arial" panose="020B0604020202020204" pitchFamily="34" charset="0"/>
              </a:rPr>
              <a:t>Assembled version is on top right. The “+” indicates relative offset.</a:t>
            </a:r>
          </a:p>
        </p:txBody>
      </p:sp>
      <p:pic>
        <p:nvPicPr>
          <p:cNvPr id="4" name="Picture 3">
            <a:extLst>
              <a:ext uri="{FF2B5EF4-FFF2-40B4-BE49-F238E27FC236}">
                <a16:creationId xmlns:a16="http://schemas.microsoft.com/office/drawing/2014/main" id="{E3024253-BB1C-1C4C-AD78-E902EEB3D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3047999"/>
            <a:ext cx="2362200" cy="1901283"/>
          </a:xfrm>
          <a:prstGeom prst="rect">
            <a:avLst/>
          </a:prstGeom>
        </p:spPr>
      </p:pic>
      <p:pic>
        <p:nvPicPr>
          <p:cNvPr id="6" name="Picture 5">
            <a:extLst>
              <a:ext uri="{FF2B5EF4-FFF2-40B4-BE49-F238E27FC236}">
                <a16:creationId xmlns:a16="http://schemas.microsoft.com/office/drawing/2014/main" id="{845ED544-2E38-A747-BC93-1E76D1B359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5000" y="3048000"/>
            <a:ext cx="2438400" cy="18288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en-US" dirty="0"/>
              <a:t>8.4 Programming Tools (4 of 13)</a:t>
            </a:r>
          </a:p>
        </p:txBody>
      </p:sp>
      <p:sp>
        <p:nvSpPr>
          <p:cNvPr id="28676" name="Rectangle 3"/>
          <p:cNvSpPr>
            <a:spLocks noGrp="1" noChangeArrowheads="1"/>
          </p:cNvSpPr>
          <p:nvPr>
            <p:ph idx="1"/>
          </p:nvPr>
        </p:nvSpPr>
        <p:spPr/>
        <p:txBody>
          <a:bodyPr>
            <a:normAutofit fontScale="85000" lnSpcReduction="20000"/>
          </a:bodyPr>
          <a:lstStyle/>
          <a:p>
            <a:r>
              <a:rPr lang="en-US" altLang="en-US" dirty="0"/>
              <a:t>The process of assigning physical addresses to program variables is called </a:t>
            </a:r>
            <a:r>
              <a:rPr lang="en-US" altLang="en-US" i="1" dirty="0"/>
              <a:t>binding</a:t>
            </a:r>
            <a:r>
              <a:rPr lang="en-US" altLang="en-US" dirty="0"/>
              <a:t>.</a:t>
            </a:r>
          </a:p>
          <a:p>
            <a:r>
              <a:rPr lang="en-US" altLang="en-US" dirty="0"/>
              <a:t>Binding can occur at compile time, load time, or run time. </a:t>
            </a:r>
          </a:p>
          <a:p>
            <a:r>
              <a:rPr lang="en-US" altLang="en-US" dirty="0"/>
              <a:t>Compile time binding gives us absolute code.</a:t>
            </a:r>
          </a:p>
          <a:p>
            <a:r>
              <a:rPr lang="en-US" altLang="en-US" dirty="0"/>
              <a:t>Load time binding assigns physical addresses as the program is loaded into memory.</a:t>
            </a:r>
          </a:p>
          <a:p>
            <a:pPr lvl="1"/>
            <a:r>
              <a:rPr lang="en-US" altLang="en-US" dirty="0"/>
              <a:t>With load time, binding the program cannot be moved!</a:t>
            </a:r>
          </a:p>
          <a:p>
            <a:r>
              <a:rPr lang="en-US" altLang="en-US" dirty="0"/>
              <a:t>Run time binding requires a base register to carry out the address mapping.</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a:t>8.4 Programming Tools (5 of 13)</a:t>
            </a:r>
          </a:p>
        </p:txBody>
      </p:sp>
      <p:sp>
        <p:nvSpPr>
          <p:cNvPr id="29700" name="Rectangle 3"/>
          <p:cNvSpPr>
            <a:spLocks noGrp="1" noChangeArrowheads="1"/>
          </p:cNvSpPr>
          <p:nvPr>
            <p:ph idx="1"/>
          </p:nvPr>
        </p:nvSpPr>
        <p:spPr/>
        <p:txBody>
          <a:bodyPr>
            <a:normAutofit fontScale="92500" lnSpcReduction="20000"/>
          </a:bodyPr>
          <a:lstStyle/>
          <a:p>
            <a:r>
              <a:rPr lang="en-US" altLang="en-US" dirty="0"/>
              <a:t>On most systems, binary instructions must pass through a link editor (or linker) to create an executable module. </a:t>
            </a:r>
          </a:p>
          <a:p>
            <a:r>
              <a:rPr lang="en-US" altLang="en-US" dirty="0"/>
              <a:t>Link editors incorporate various binary routines into a single executable file as called for by a program’s external symbols.</a:t>
            </a:r>
          </a:p>
          <a:p>
            <a:r>
              <a:rPr lang="en-US" altLang="en-US" dirty="0"/>
              <a:t>Like assemblers, link editors perform two passes: The first pass creates a symbol table and the second resolves references to the values in the symbol table.</a:t>
            </a:r>
          </a:p>
        </p:txBody>
      </p:sp>
      <p:sp>
        <p:nvSpPr>
          <p:cNvPr id="29701" name="Text Box 4"/>
          <p:cNvSpPr txBox="1">
            <a:spLocks noChangeArrowheads="1"/>
          </p:cNvSpPr>
          <p:nvPr/>
        </p:nvSpPr>
        <p:spPr bwMode="auto">
          <a:xfrm>
            <a:off x="1524000" y="5834826"/>
            <a:ext cx="5867400" cy="400110"/>
          </a:xfrm>
          <a:prstGeom prst="rect">
            <a:avLst/>
          </a:prstGeom>
          <a:solidFill>
            <a:srgbClr val="E5F6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15000"/>
              </a:spcBef>
              <a:buFontTx/>
              <a:buNone/>
            </a:pPr>
            <a:r>
              <a:rPr lang="en-US" altLang="en-US" sz="2000" baseline="0" dirty="0">
                <a:solidFill>
                  <a:srgbClr val="000000"/>
                </a:solidFill>
                <a:latin typeface="Arial"/>
                <a:cs typeface="Arial"/>
              </a:rPr>
              <a:t>The next slide shows this process schematically. </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6"/>
          <p:cNvSpPr>
            <a:spLocks noGrp="1" noChangeArrowheads="1"/>
          </p:cNvSpPr>
          <p:nvPr>
            <p:ph type="title"/>
          </p:nvPr>
        </p:nvSpPr>
        <p:spPr/>
        <p:txBody>
          <a:bodyPr/>
          <a:lstStyle/>
          <a:p>
            <a:r>
              <a:rPr lang="en-US" altLang="en-US" dirty="0"/>
              <a:t>8.4 Programming Tools (6 of 13)</a:t>
            </a:r>
          </a:p>
        </p:txBody>
      </p:sp>
      <p:pic>
        <p:nvPicPr>
          <p:cNvPr id="3" name="Content Placeholder 2">
            <a:extLst>
              <a:ext uri="{FF2B5EF4-FFF2-40B4-BE49-F238E27FC236}">
                <a16:creationId xmlns:a16="http://schemas.microsoft.com/office/drawing/2014/main" id="{EA385A5F-7F46-6D48-BF32-D8800F392E3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49450" y="2120900"/>
            <a:ext cx="5245100" cy="3835400"/>
          </a:xfrm>
        </p:spPr>
      </p:pic>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ltLang="en-US" dirty="0"/>
              <a:t>8.4 Programming Tools (7 of 13)</a:t>
            </a:r>
          </a:p>
        </p:txBody>
      </p:sp>
      <p:sp>
        <p:nvSpPr>
          <p:cNvPr id="31748" name="Rectangle 3"/>
          <p:cNvSpPr>
            <a:spLocks noGrp="1" noChangeArrowheads="1"/>
          </p:cNvSpPr>
          <p:nvPr>
            <p:ph idx="1"/>
          </p:nvPr>
        </p:nvSpPr>
        <p:spPr/>
        <p:txBody>
          <a:bodyPr>
            <a:normAutofit fontScale="77500" lnSpcReduction="20000"/>
          </a:bodyPr>
          <a:lstStyle/>
          <a:p>
            <a:r>
              <a:rPr lang="en-US" altLang="en-US" dirty="0"/>
              <a:t>Dynamic linking is when the link editing is delayed until load time or at run time. </a:t>
            </a:r>
          </a:p>
          <a:p>
            <a:r>
              <a:rPr lang="en-US" altLang="en-US" dirty="0"/>
              <a:t>External modules are loaded from from </a:t>
            </a:r>
            <a:r>
              <a:rPr lang="en-US" altLang="en-US" i="1" dirty="0"/>
              <a:t>dynamic link libraries </a:t>
            </a:r>
            <a:r>
              <a:rPr lang="en-US" altLang="en-US" dirty="0"/>
              <a:t>(DLLs).</a:t>
            </a:r>
          </a:p>
          <a:p>
            <a:r>
              <a:rPr lang="en-US" altLang="en-US" dirty="0"/>
              <a:t>Load time dynamic linking slows down program loading, but calls to the DLLs are faster.</a:t>
            </a:r>
          </a:p>
          <a:p>
            <a:r>
              <a:rPr lang="en-US" altLang="en-US" dirty="0"/>
              <a:t>Run time dynamic linking occurs when an external module is first called, causing slower execution time.</a:t>
            </a:r>
          </a:p>
          <a:p>
            <a:pPr lvl="1"/>
            <a:r>
              <a:rPr lang="en-US" altLang="en-US" dirty="0"/>
              <a:t>Dynamic linking makes program modules smaller, but carries the risk that the programmer may not have control over the DLL.</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dirty="0"/>
              <a:t>8.1 Introduction</a:t>
            </a:r>
          </a:p>
        </p:txBody>
      </p:sp>
      <p:sp>
        <p:nvSpPr>
          <p:cNvPr id="5124" name="Rectangle 3"/>
          <p:cNvSpPr>
            <a:spLocks noGrp="1" noChangeArrowheads="1"/>
          </p:cNvSpPr>
          <p:nvPr>
            <p:ph idx="1"/>
          </p:nvPr>
        </p:nvSpPr>
        <p:spPr/>
        <p:txBody>
          <a:bodyPr>
            <a:normAutofit fontScale="92500" lnSpcReduction="20000"/>
          </a:bodyPr>
          <a:lstStyle/>
          <a:p>
            <a:r>
              <a:rPr lang="en-US" altLang="en-US" dirty="0"/>
              <a:t>The biggest and fastest computer in the world is of no use if it cannot efficiently provide beneficial services to its users.</a:t>
            </a:r>
          </a:p>
          <a:p>
            <a:r>
              <a:rPr lang="en-US" altLang="en-US" dirty="0"/>
              <a:t>Users see the computer through their application programs. These programs are ultimately executed by computer hardware.</a:t>
            </a:r>
          </a:p>
          <a:p>
            <a:r>
              <a:rPr lang="en-US" altLang="en-US" dirty="0"/>
              <a:t>System software</a:t>
            </a:r>
            <a:r>
              <a:rPr lang="en-US" dirty="0"/>
              <a:t>—</a:t>
            </a:r>
            <a:r>
              <a:rPr lang="en-US" altLang="en-US" dirty="0"/>
              <a:t>in the form of operating systems and middleware</a:t>
            </a:r>
            <a:r>
              <a:rPr lang="en-US" dirty="0"/>
              <a:t>—</a:t>
            </a:r>
            <a:r>
              <a:rPr lang="en-US" altLang="en-US" dirty="0"/>
              <a:t>is the glue that holds everything together.</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051"/>
          <p:cNvSpPr>
            <a:spLocks noGrp="1" noChangeArrowheads="1"/>
          </p:cNvSpPr>
          <p:nvPr>
            <p:ph type="title"/>
          </p:nvPr>
        </p:nvSpPr>
        <p:spPr/>
        <p:txBody>
          <a:bodyPr/>
          <a:lstStyle/>
          <a:p>
            <a:r>
              <a:rPr lang="en-US" altLang="en-US" dirty="0"/>
              <a:t>8.4 Programming Tools (8 of 13)</a:t>
            </a:r>
          </a:p>
        </p:txBody>
      </p:sp>
      <p:sp>
        <p:nvSpPr>
          <p:cNvPr id="32772" name="Rectangle 2052"/>
          <p:cNvSpPr>
            <a:spLocks noGrp="1" noChangeArrowheads="1"/>
          </p:cNvSpPr>
          <p:nvPr>
            <p:ph idx="1"/>
          </p:nvPr>
        </p:nvSpPr>
        <p:spPr/>
        <p:txBody>
          <a:bodyPr>
            <a:normAutofit fontScale="92500" lnSpcReduction="20000"/>
          </a:bodyPr>
          <a:lstStyle/>
          <a:p>
            <a:r>
              <a:rPr lang="en-US" altLang="en-US" dirty="0"/>
              <a:t>Assembly language is considered a “second generation” programming language (2GL).</a:t>
            </a:r>
          </a:p>
          <a:p>
            <a:r>
              <a:rPr lang="en-US" altLang="en-US" dirty="0"/>
              <a:t>Compiled programming languages, such as C, C++, Pascal, and COBOL, are “third generation” languages (3GLs).</a:t>
            </a:r>
          </a:p>
          <a:p>
            <a:r>
              <a:rPr lang="en-US" altLang="en-US" dirty="0"/>
              <a:t>Each language generation presents problem solving tools that are closer to how people think and farther away from how the machine implements the solution.</a:t>
            </a: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050"/>
          <p:cNvSpPr>
            <a:spLocks noGrp="1" noChangeArrowheads="1"/>
          </p:cNvSpPr>
          <p:nvPr>
            <p:ph type="title"/>
          </p:nvPr>
        </p:nvSpPr>
        <p:spPr/>
        <p:txBody>
          <a:bodyPr/>
          <a:lstStyle/>
          <a:p>
            <a:r>
              <a:rPr lang="en-US" altLang="en-US" dirty="0"/>
              <a:t>8.4 Programming Tools (9 of 13)</a:t>
            </a:r>
          </a:p>
        </p:txBody>
      </p:sp>
      <p:pic>
        <p:nvPicPr>
          <p:cNvPr id="3" name="Content Placeholder 2">
            <a:extLst>
              <a:ext uri="{FF2B5EF4-FFF2-40B4-BE49-F238E27FC236}">
                <a16:creationId xmlns:a16="http://schemas.microsoft.com/office/drawing/2014/main" id="{E9FBC69E-9865-CE49-A155-A3EB21DA222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33600" y="2590800"/>
            <a:ext cx="4935236" cy="2482850"/>
          </a:xfrm>
        </p:spPr>
      </p:pic>
      <p:sp>
        <p:nvSpPr>
          <p:cNvPr id="33796" name="Text Box 2055"/>
          <p:cNvSpPr txBox="1">
            <a:spLocks noChangeArrowheads="1"/>
          </p:cNvSpPr>
          <p:nvPr/>
        </p:nvSpPr>
        <p:spPr bwMode="auto">
          <a:xfrm>
            <a:off x="762000" y="5334000"/>
            <a:ext cx="7885342"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15000"/>
              </a:spcBef>
              <a:buFontTx/>
              <a:buNone/>
            </a:pPr>
            <a:r>
              <a:rPr lang="en-US" altLang="en-US" sz="2200" baseline="0" dirty="0">
                <a:latin typeface="Arial" charset="0"/>
              </a:rPr>
              <a:t>Keep in mind that the computer can understand only the 1GL!</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050"/>
          <p:cNvSpPr>
            <a:spLocks noGrp="1" noChangeArrowheads="1"/>
          </p:cNvSpPr>
          <p:nvPr>
            <p:ph type="title"/>
          </p:nvPr>
        </p:nvSpPr>
        <p:spPr/>
        <p:txBody>
          <a:bodyPr>
            <a:normAutofit fontScale="90000"/>
          </a:bodyPr>
          <a:lstStyle/>
          <a:p>
            <a:r>
              <a:rPr lang="en-US" altLang="en-US" dirty="0"/>
              <a:t>8.4 Programming Tools (10 of 13)</a:t>
            </a:r>
          </a:p>
        </p:txBody>
      </p:sp>
      <p:sp>
        <p:nvSpPr>
          <p:cNvPr id="34820" name="Rectangle 2051"/>
          <p:cNvSpPr>
            <a:spLocks noGrp="1" noChangeArrowheads="1"/>
          </p:cNvSpPr>
          <p:nvPr>
            <p:ph idx="1"/>
          </p:nvPr>
        </p:nvSpPr>
        <p:spPr/>
        <p:txBody>
          <a:bodyPr>
            <a:normAutofit fontScale="77500" lnSpcReduction="20000"/>
          </a:bodyPr>
          <a:lstStyle/>
          <a:p>
            <a:r>
              <a:rPr lang="en-US" altLang="en-US" dirty="0"/>
              <a:t>Compilers bridge the semantic gap between the higher level language and the machine’s binary instructions.</a:t>
            </a:r>
          </a:p>
          <a:p>
            <a:r>
              <a:rPr lang="en-US" altLang="en-US" dirty="0"/>
              <a:t>Most compilers effect this translation in a six-phase process. The first three are analysis phases:</a:t>
            </a:r>
          </a:p>
          <a:p>
            <a:pPr lvl="1"/>
            <a:r>
              <a:rPr lang="en-US" altLang="en-US" dirty="0"/>
              <a:t>1. Lexical analysis extracts tokens (e.g., reserved words and variables).</a:t>
            </a:r>
          </a:p>
          <a:p>
            <a:pPr lvl="1"/>
            <a:r>
              <a:rPr lang="en-US" altLang="en-US" dirty="0"/>
              <a:t>2. Syntax analysis (parsing) checks statement construction.</a:t>
            </a:r>
          </a:p>
          <a:p>
            <a:pPr lvl="1"/>
            <a:r>
              <a:rPr lang="en-US" altLang="en-US" dirty="0"/>
              <a:t>3. Semantic analysis checks data types and the validity of operators.</a:t>
            </a: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026"/>
          <p:cNvSpPr>
            <a:spLocks noGrp="1" noChangeArrowheads="1"/>
          </p:cNvSpPr>
          <p:nvPr>
            <p:ph type="title"/>
          </p:nvPr>
        </p:nvSpPr>
        <p:spPr/>
        <p:txBody>
          <a:bodyPr>
            <a:normAutofit fontScale="90000"/>
          </a:bodyPr>
          <a:lstStyle/>
          <a:p>
            <a:r>
              <a:rPr lang="en-US" altLang="en-US" dirty="0"/>
              <a:t>8.4 Programming Tools (11 of 13)</a:t>
            </a:r>
          </a:p>
        </p:txBody>
      </p:sp>
      <p:sp>
        <p:nvSpPr>
          <p:cNvPr id="35844" name="Rectangle 1027"/>
          <p:cNvSpPr>
            <a:spLocks noGrp="1" noChangeArrowheads="1"/>
          </p:cNvSpPr>
          <p:nvPr>
            <p:ph idx="1"/>
          </p:nvPr>
        </p:nvSpPr>
        <p:spPr/>
        <p:txBody>
          <a:bodyPr>
            <a:normAutofit fontScale="77500" lnSpcReduction="20000"/>
          </a:bodyPr>
          <a:lstStyle/>
          <a:p>
            <a:r>
              <a:rPr lang="en-US" altLang="en-US" dirty="0"/>
              <a:t>The last three compiler phases are synthesis phases:</a:t>
            </a:r>
          </a:p>
          <a:p>
            <a:pPr lvl="1"/>
            <a:r>
              <a:rPr lang="en-US" altLang="en-US" dirty="0"/>
              <a:t>4. Intermediate code generation creates three address code to facilitate optimization and translation.</a:t>
            </a:r>
          </a:p>
          <a:p>
            <a:pPr lvl="1"/>
            <a:r>
              <a:rPr lang="en-US" altLang="en-US" dirty="0"/>
              <a:t>5. Optimization creates assembly code while taking into account architectural features that can make the code efficient.</a:t>
            </a:r>
          </a:p>
          <a:p>
            <a:pPr lvl="1"/>
            <a:r>
              <a:rPr lang="en-US" altLang="en-US" dirty="0"/>
              <a:t>6. Code generation creates binary code from the optimized assembly code.</a:t>
            </a:r>
          </a:p>
          <a:p>
            <a:r>
              <a:rPr lang="en-US" altLang="en-US" dirty="0"/>
              <a:t>Through this modularity, compilers can be written for various platforms by rewriting only the last two phases.</a:t>
            </a:r>
          </a:p>
        </p:txBody>
      </p:sp>
      <p:sp>
        <p:nvSpPr>
          <p:cNvPr id="833540" name="Text Box 1028"/>
          <p:cNvSpPr txBox="1">
            <a:spLocks noChangeArrowheads="1"/>
          </p:cNvSpPr>
          <p:nvPr/>
        </p:nvSpPr>
        <p:spPr bwMode="auto">
          <a:xfrm>
            <a:off x="1600200" y="5893713"/>
            <a:ext cx="5867400" cy="430887"/>
          </a:xfrm>
          <a:prstGeom prst="rect">
            <a:avLst/>
          </a:prstGeom>
          <a:solidFill>
            <a:schemeClr val="accent3"/>
          </a:solidFill>
          <a:ln w="9525">
            <a:noFill/>
            <a:miter lim="800000"/>
            <a:headEnd/>
            <a:tailEnd/>
          </a:ln>
          <a:effectLst/>
        </p:spPr>
        <p:txBody>
          <a:bodyPr anchor="ctr">
            <a:spAutoFit/>
          </a:bodyPr>
          <a:lstStyle/>
          <a:p>
            <a:pPr>
              <a:defRPr/>
            </a:pPr>
            <a:r>
              <a:rPr lang="en-US" sz="2200" baseline="0" dirty="0">
                <a:solidFill>
                  <a:srgbClr val="000000"/>
                </a:solidFill>
                <a:latin typeface="Arial" panose="020B0604020202020204" pitchFamily="34" charset="0"/>
                <a:cs typeface="Arial" panose="020B0604020202020204" pitchFamily="34" charset="0"/>
              </a:rPr>
              <a:t>The next slide shows this process graphically. </a:t>
            </a: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026"/>
          <p:cNvSpPr>
            <a:spLocks noGrp="1" noChangeArrowheads="1"/>
          </p:cNvSpPr>
          <p:nvPr>
            <p:ph type="title"/>
          </p:nvPr>
        </p:nvSpPr>
        <p:spPr/>
        <p:txBody>
          <a:bodyPr>
            <a:normAutofit fontScale="90000"/>
          </a:bodyPr>
          <a:lstStyle/>
          <a:p>
            <a:r>
              <a:rPr lang="en-US" altLang="en-US" dirty="0"/>
              <a:t>8.4 Programming Tools (12 of 13)</a:t>
            </a:r>
          </a:p>
        </p:txBody>
      </p:sp>
      <p:pic>
        <p:nvPicPr>
          <p:cNvPr id="3" name="Content Placeholder 2">
            <a:extLst>
              <a:ext uri="{FF2B5EF4-FFF2-40B4-BE49-F238E27FC236}">
                <a16:creationId xmlns:a16="http://schemas.microsoft.com/office/drawing/2014/main" id="{C643AD9C-8960-BE4D-9854-BF75CBE8684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438400" y="2057400"/>
            <a:ext cx="4076700" cy="3492500"/>
          </a:xfrm>
        </p:spPr>
      </p:pic>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normAutofit fontScale="90000"/>
          </a:bodyPr>
          <a:lstStyle/>
          <a:p>
            <a:r>
              <a:rPr lang="en-US" altLang="en-US" dirty="0"/>
              <a:t>8.4 Programming Tools (13 of 13)</a:t>
            </a:r>
          </a:p>
        </p:txBody>
      </p:sp>
      <p:sp>
        <p:nvSpPr>
          <p:cNvPr id="37892" name="Rectangle 3"/>
          <p:cNvSpPr>
            <a:spLocks noGrp="1" noChangeArrowheads="1"/>
          </p:cNvSpPr>
          <p:nvPr>
            <p:ph idx="1"/>
          </p:nvPr>
        </p:nvSpPr>
        <p:spPr/>
        <p:txBody>
          <a:bodyPr>
            <a:normAutofit fontScale="85000" lnSpcReduction="10000"/>
          </a:bodyPr>
          <a:lstStyle/>
          <a:p>
            <a:r>
              <a:rPr lang="en-US" altLang="en-US" dirty="0"/>
              <a:t>Interpreters produce executable code from source code in real time, one line at a time.</a:t>
            </a:r>
          </a:p>
          <a:p>
            <a:r>
              <a:rPr lang="en-US" altLang="en-US" dirty="0"/>
              <a:t>Consequently, this not only makes interpreted languages slower than compiled languages but it also affords less opportunity for error checking.</a:t>
            </a:r>
          </a:p>
          <a:p>
            <a:r>
              <a:rPr lang="en-US" altLang="en-US" dirty="0"/>
              <a:t>Interpreted languages are, however, very useful for teaching programming concepts, because feedback is nearly instantaneous, and performance is rarely a concern.</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dirty="0"/>
              <a:t>8.5 Java: All of the Above (1 of 5)</a:t>
            </a:r>
          </a:p>
        </p:txBody>
      </p:sp>
      <p:sp>
        <p:nvSpPr>
          <p:cNvPr id="38916" name="Rectangle 3"/>
          <p:cNvSpPr>
            <a:spLocks noGrp="1" noChangeArrowheads="1"/>
          </p:cNvSpPr>
          <p:nvPr>
            <p:ph idx="1"/>
          </p:nvPr>
        </p:nvSpPr>
        <p:spPr/>
        <p:txBody>
          <a:bodyPr>
            <a:normAutofit fontScale="77500" lnSpcReduction="20000"/>
          </a:bodyPr>
          <a:lstStyle/>
          <a:p>
            <a:r>
              <a:rPr lang="en-US" altLang="en-US" dirty="0"/>
              <a:t>The Java programming language exemplifies many of the concepts that we have discussed in this chapter.</a:t>
            </a:r>
          </a:p>
          <a:p>
            <a:r>
              <a:rPr lang="en-US" altLang="en-US" dirty="0"/>
              <a:t>Java programs (classes) execute within a virtual machine, the </a:t>
            </a:r>
            <a:r>
              <a:rPr lang="en-US" altLang="en-US" i="1" dirty="0"/>
              <a:t>Java Virtual Machine </a:t>
            </a:r>
            <a:r>
              <a:rPr lang="en-US" altLang="en-US" dirty="0"/>
              <a:t>(JVM). </a:t>
            </a:r>
          </a:p>
          <a:p>
            <a:r>
              <a:rPr lang="en-US" altLang="en-US" dirty="0"/>
              <a:t>This allows the language to run on any platform for which a virtual machine environment has been written.</a:t>
            </a:r>
          </a:p>
          <a:p>
            <a:r>
              <a:rPr lang="en-US" altLang="en-US" dirty="0"/>
              <a:t>Java is both a compiled and an interpreted language.  The output of the compilation process is an assembly-like intermediate code (</a:t>
            </a:r>
            <a:r>
              <a:rPr lang="en-US" altLang="en-US" i="1" dirty="0"/>
              <a:t>bytecode</a:t>
            </a:r>
            <a:r>
              <a:rPr lang="en-US" altLang="en-US" dirty="0"/>
              <a:t>) that is interpreted by the JVM.</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en-US" dirty="0"/>
              <a:t>8.5 Java: All of the Above (2 of 5)</a:t>
            </a:r>
          </a:p>
        </p:txBody>
      </p:sp>
      <p:sp>
        <p:nvSpPr>
          <p:cNvPr id="39940" name="Rectangle 3"/>
          <p:cNvSpPr>
            <a:spLocks noGrp="1" noChangeArrowheads="1"/>
          </p:cNvSpPr>
          <p:nvPr>
            <p:ph idx="1"/>
          </p:nvPr>
        </p:nvSpPr>
        <p:spPr/>
        <p:txBody>
          <a:bodyPr>
            <a:normAutofit fontScale="77500" lnSpcReduction="20000"/>
          </a:bodyPr>
          <a:lstStyle/>
          <a:p>
            <a:r>
              <a:rPr lang="en-US" altLang="en-US" dirty="0"/>
              <a:t>The JVM is an operating system in miniature.  </a:t>
            </a:r>
          </a:p>
          <a:p>
            <a:pPr lvl="1"/>
            <a:r>
              <a:rPr lang="en-US" altLang="en-US" dirty="0"/>
              <a:t>It loads programs, links them, starts execution threads, manages program resources, and deallocates resources when the programs terminate.</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r>
              <a:rPr lang="en-US" altLang="en-US" dirty="0"/>
              <a:t>Because the JVM performs so many tasks at run time, its performance cannot match the performance of a traditional compiled language. </a:t>
            </a:r>
          </a:p>
        </p:txBody>
      </p:sp>
      <p:pic>
        <p:nvPicPr>
          <p:cNvPr id="3" name="Picture 2">
            <a:extLst>
              <a:ext uri="{FF2B5EF4-FFF2-40B4-BE49-F238E27FC236}">
                <a16:creationId xmlns:a16="http://schemas.microsoft.com/office/drawing/2014/main" id="{838A9EDB-A2CA-5A44-8BA8-131C10865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3224999"/>
            <a:ext cx="3663950" cy="149940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en-US" dirty="0"/>
              <a:t>8.5 Java: All of the Above (3 of 5)</a:t>
            </a:r>
          </a:p>
        </p:txBody>
      </p:sp>
      <p:sp>
        <p:nvSpPr>
          <p:cNvPr id="40964" name="Rectangle 3"/>
          <p:cNvSpPr>
            <a:spLocks noGrp="1" noChangeArrowheads="1"/>
          </p:cNvSpPr>
          <p:nvPr>
            <p:ph idx="1"/>
          </p:nvPr>
        </p:nvSpPr>
        <p:spPr/>
        <p:txBody>
          <a:bodyPr>
            <a:normAutofit fontScale="85000" lnSpcReduction="10000"/>
          </a:bodyPr>
          <a:lstStyle/>
          <a:p>
            <a:r>
              <a:rPr lang="en-US" altLang="en-US" dirty="0"/>
              <a:t>At execution time, a Java Virtual Machine must be running on the host system.</a:t>
            </a:r>
          </a:p>
          <a:p>
            <a:r>
              <a:rPr lang="en-US" altLang="en-US" dirty="0"/>
              <a:t>It loads end executes the bytecode class file.</a:t>
            </a:r>
          </a:p>
          <a:p>
            <a:r>
              <a:rPr lang="en-US" altLang="en-US" dirty="0"/>
              <a:t>While loading the class file, the JVM verifies the integrity of the bytecode.</a:t>
            </a:r>
          </a:p>
          <a:p>
            <a:r>
              <a:rPr lang="en-US" altLang="en-US" dirty="0"/>
              <a:t>The loader then performs a number of run-time checks as it places the bytecode in memory.</a:t>
            </a:r>
          </a:p>
          <a:p>
            <a:r>
              <a:rPr lang="en-US" altLang="en-US" dirty="0"/>
              <a:t>The loader invokes the bytecode interpreter. </a:t>
            </a: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en-US" dirty="0"/>
              <a:t>8.5 Java: All of the Above (4 of 5)</a:t>
            </a:r>
          </a:p>
        </p:txBody>
      </p:sp>
      <p:sp>
        <p:nvSpPr>
          <p:cNvPr id="41988" name="Rectangle 3"/>
          <p:cNvSpPr>
            <a:spLocks noGrp="1" noChangeArrowheads="1"/>
          </p:cNvSpPr>
          <p:nvPr>
            <p:ph idx="1"/>
          </p:nvPr>
        </p:nvSpPr>
        <p:spPr/>
        <p:txBody>
          <a:bodyPr>
            <a:normAutofit fontScale="77500" lnSpcReduction="20000"/>
          </a:bodyPr>
          <a:lstStyle/>
          <a:p>
            <a:r>
              <a:rPr lang="en-US" altLang="en-US" dirty="0"/>
              <a:t>The bytecode interpreter:</a:t>
            </a:r>
          </a:p>
          <a:p>
            <a:pPr lvl="1"/>
            <a:r>
              <a:rPr lang="en-US" altLang="en-US" dirty="0"/>
              <a:t>Performs a link edit of the bytecode instructions by asking the loader to supply all referenced classes and system binaries, if they are not already loaded.</a:t>
            </a:r>
          </a:p>
          <a:p>
            <a:pPr lvl="1"/>
            <a:r>
              <a:rPr lang="en-US" altLang="en-US" dirty="0"/>
              <a:t>Creates and initializes the main stack frame and local variables.</a:t>
            </a:r>
          </a:p>
          <a:p>
            <a:pPr lvl="1"/>
            <a:r>
              <a:rPr lang="en-US" altLang="en-US" dirty="0"/>
              <a:t>Creates and starts execution thread(s).</a:t>
            </a:r>
          </a:p>
          <a:p>
            <a:pPr lvl="1"/>
            <a:r>
              <a:rPr lang="en-US" altLang="en-US" dirty="0"/>
              <a:t>Manages heap storage by deallocating unused storage while the threads are executing.</a:t>
            </a:r>
          </a:p>
          <a:p>
            <a:pPr lvl="1"/>
            <a:r>
              <a:rPr lang="en-US" altLang="en-US" dirty="0"/>
              <a:t>Deallocates resources of terminated threads.</a:t>
            </a:r>
          </a:p>
          <a:p>
            <a:pPr lvl="1"/>
            <a:r>
              <a:rPr lang="en-US" altLang="en-US" dirty="0"/>
              <a:t>Upon program termination, kills any remaining threads and terminates the JVM.</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6"/>
          <p:cNvSpPr>
            <a:spLocks noGrp="1" noChangeArrowheads="1"/>
          </p:cNvSpPr>
          <p:nvPr>
            <p:ph type="title"/>
          </p:nvPr>
        </p:nvSpPr>
        <p:spPr/>
        <p:txBody>
          <a:bodyPr/>
          <a:lstStyle/>
          <a:p>
            <a:r>
              <a:rPr lang="en-US" altLang="en-US" dirty="0"/>
              <a:t>8.2 Operating Systems (1 of 12)</a:t>
            </a:r>
          </a:p>
        </p:txBody>
      </p:sp>
      <p:sp>
        <p:nvSpPr>
          <p:cNvPr id="6148" name="Rectangle 1027"/>
          <p:cNvSpPr>
            <a:spLocks noGrp="1" noChangeArrowheads="1"/>
          </p:cNvSpPr>
          <p:nvPr>
            <p:ph idx="1"/>
          </p:nvPr>
        </p:nvSpPr>
        <p:spPr/>
        <p:txBody>
          <a:bodyPr>
            <a:normAutofit fontScale="85000" lnSpcReduction="20000"/>
          </a:bodyPr>
          <a:lstStyle/>
          <a:p>
            <a:r>
              <a:rPr lang="en-US" altLang="en-US" dirty="0"/>
              <a:t>The evolution of operating systems has paralleled the evolution of computer hardware.</a:t>
            </a:r>
          </a:p>
          <a:p>
            <a:pPr lvl="1"/>
            <a:r>
              <a:rPr lang="en-US" altLang="en-US" dirty="0"/>
              <a:t>As hardware became more powerful, operating systems allowed people to more easily manage the power of the machine.</a:t>
            </a:r>
          </a:p>
          <a:p>
            <a:r>
              <a:rPr lang="en-US" altLang="en-US" dirty="0"/>
              <a:t>In the days when main memory was measured in kilobytes, and tape drives were the only form of magnetic storage, operating systems were simple </a:t>
            </a:r>
            <a:r>
              <a:rPr lang="en-US" altLang="en-US" i="1" dirty="0"/>
              <a:t>resident monitor </a:t>
            </a:r>
            <a:r>
              <a:rPr lang="en-US" altLang="en-US" dirty="0"/>
              <a:t>programs.</a:t>
            </a:r>
          </a:p>
          <a:p>
            <a:pPr lvl="1"/>
            <a:r>
              <a:rPr lang="en-US" altLang="en-US" dirty="0"/>
              <a:t>The resident monitor could only load, execute, and terminate programs.</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A1D1B7-B429-CB4C-91A4-6295DDEBFFFD}"/>
              </a:ext>
            </a:extLst>
          </p:cNvPr>
          <p:cNvSpPr>
            <a:spLocks noGrp="1"/>
          </p:cNvSpPr>
          <p:nvPr>
            <p:ph type="title"/>
          </p:nvPr>
        </p:nvSpPr>
        <p:spPr/>
        <p:txBody>
          <a:bodyPr/>
          <a:lstStyle/>
          <a:p>
            <a:r>
              <a:rPr lang="en-US" altLang="en-US" dirty="0"/>
              <a:t>8.5 Java: All of the Above (5 of 5)</a:t>
            </a:r>
            <a:endParaRPr lang="en-US" dirty="0"/>
          </a:p>
        </p:txBody>
      </p:sp>
      <p:sp>
        <p:nvSpPr>
          <p:cNvPr id="43011" name="Rectangle 3"/>
          <p:cNvSpPr>
            <a:spLocks noGrp="1" noChangeArrowheads="1"/>
          </p:cNvSpPr>
          <p:nvPr>
            <p:ph idx="1"/>
          </p:nvPr>
        </p:nvSpPr>
        <p:spPr/>
        <p:txBody>
          <a:bodyPr>
            <a:normAutofit fontScale="70000" lnSpcReduction="20000"/>
          </a:bodyPr>
          <a:lstStyle/>
          <a:p>
            <a:r>
              <a:rPr lang="en-US" altLang="en-US" dirty="0"/>
              <a:t>Because the JVM does so much as it loads and executes its bytecode, its can't match the performance of a compiled language. </a:t>
            </a:r>
          </a:p>
          <a:p>
            <a:pPr lvl="1"/>
            <a:r>
              <a:rPr lang="en-US" altLang="en-US" dirty="0"/>
              <a:t>This is true even when speedup software like Java’s Just-In-Time (JIT) compiler is used.</a:t>
            </a:r>
          </a:p>
          <a:p>
            <a:r>
              <a:rPr lang="en-US" altLang="en-US" dirty="0"/>
              <a:t>However class files can be created and stored on one platform and executed on a completely different platform. </a:t>
            </a:r>
          </a:p>
          <a:p>
            <a:r>
              <a:rPr lang="en-US" altLang="en-US" dirty="0"/>
              <a:t>This “write once, run-anywhere” paradigm is of enormous benefit for enterprises with disparate and geographically separate systems.</a:t>
            </a:r>
          </a:p>
          <a:p>
            <a:r>
              <a:rPr lang="en-US" altLang="en-US" dirty="0"/>
              <a:t>Given its portability and relative ease of use, the Java language and its virtual machine environment are the ideal middleware platform.</a:t>
            </a: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52228" name="Rectangle 3"/>
          <p:cNvSpPr>
            <a:spLocks noGrp="1" noChangeArrowheads="1"/>
          </p:cNvSpPr>
          <p:nvPr>
            <p:ph type="title"/>
          </p:nvPr>
        </p:nvSpPr>
        <p:spPr/>
        <p:txBody>
          <a:bodyPr/>
          <a:lstStyle/>
          <a:p>
            <a:r>
              <a:rPr lang="en-US" altLang="en-US" dirty="0"/>
              <a:t>Conclusion (1 of 2)</a:t>
            </a:r>
          </a:p>
        </p:txBody>
      </p:sp>
      <p:sp>
        <p:nvSpPr>
          <p:cNvPr id="52227" name="Rectangle 2"/>
          <p:cNvSpPr>
            <a:spLocks noGrp="1" noChangeArrowheads="1"/>
          </p:cNvSpPr>
          <p:nvPr>
            <p:ph idx="1"/>
          </p:nvPr>
        </p:nvSpPr>
        <p:spPr/>
        <p:txBody>
          <a:bodyPr>
            <a:normAutofit fontScale="85000" lnSpcReduction="10000"/>
          </a:bodyPr>
          <a:lstStyle/>
          <a:p>
            <a:r>
              <a:rPr lang="en-US" altLang="en-US" dirty="0"/>
              <a:t>The proper functioning and performance of a computer system depends as much on its software as its hardware.</a:t>
            </a:r>
          </a:p>
          <a:p>
            <a:r>
              <a:rPr lang="en-US" altLang="en-US" dirty="0"/>
              <a:t>The operating system is the system software component upon which all other software rests.</a:t>
            </a:r>
          </a:p>
          <a:p>
            <a:r>
              <a:rPr lang="en-US" altLang="en-US" dirty="0"/>
              <a:t>Operating systems control process execution, resource management, protection, and security.</a:t>
            </a:r>
          </a:p>
          <a:p>
            <a:r>
              <a:rPr lang="en-US" altLang="en-US" dirty="0"/>
              <a:t>Subsystems and partitions provide compatibility and ease of management.</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53252" name="Rectangle 3"/>
          <p:cNvSpPr>
            <a:spLocks noGrp="1" noChangeArrowheads="1"/>
          </p:cNvSpPr>
          <p:nvPr>
            <p:ph type="title"/>
          </p:nvPr>
        </p:nvSpPr>
        <p:spPr/>
        <p:txBody>
          <a:bodyPr/>
          <a:lstStyle/>
          <a:p>
            <a:r>
              <a:rPr lang="en-US" altLang="en-US" dirty="0"/>
              <a:t>Conclusion (2 of 2)</a:t>
            </a:r>
          </a:p>
        </p:txBody>
      </p:sp>
      <p:sp>
        <p:nvSpPr>
          <p:cNvPr id="53251" name="Rectangle 2"/>
          <p:cNvSpPr>
            <a:spLocks noGrp="1" noChangeArrowheads="1"/>
          </p:cNvSpPr>
          <p:nvPr>
            <p:ph idx="1"/>
          </p:nvPr>
        </p:nvSpPr>
        <p:spPr/>
        <p:txBody>
          <a:bodyPr>
            <a:normAutofit fontScale="77500" lnSpcReduction="20000"/>
          </a:bodyPr>
          <a:lstStyle/>
          <a:p>
            <a:r>
              <a:rPr lang="en-US" altLang="en-US" dirty="0"/>
              <a:t>Programming languages are often classed into generations, with assembly language being the first generation.</a:t>
            </a:r>
          </a:p>
          <a:p>
            <a:r>
              <a:rPr lang="en-US" altLang="en-US" dirty="0"/>
              <a:t>All languages above the machine level must be translated into machine code.</a:t>
            </a:r>
          </a:p>
          <a:p>
            <a:r>
              <a:rPr lang="en-US" altLang="en-US" dirty="0"/>
              <a:t>Compilers bridge this semantic gap through a series of six steps.</a:t>
            </a:r>
          </a:p>
          <a:p>
            <a:r>
              <a:rPr lang="en-US" altLang="en-US" dirty="0"/>
              <a:t>Link editors resolve system calls and external routines, creating a unified executable module.</a:t>
            </a:r>
          </a:p>
          <a:p>
            <a:r>
              <a:rPr lang="en-US" altLang="en-US" dirty="0"/>
              <a:t>The Java programming language incorporates the idea of a virtual machine, a compiler and an interpreter.</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26"/>
          <p:cNvSpPr>
            <a:spLocks noGrp="1" noChangeArrowheads="1"/>
          </p:cNvSpPr>
          <p:nvPr>
            <p:ph type="title"/>
          </p:nvPr>
        </p:nvSpPr>
        <p:spPr/>
        <p:txBody>
          <a:bodyPr/>
          <a:lstStyle/>
          <a:p>
            <a:r>
              <a:rPr lang="en-US" altLang="en-US" dirty="0"/>
              <a:t>8.2 Operating Systems (2 of 12)</a:t>
            </a:r>
          </a:p>
        </p:txBody>
      </p:sp>
      <p:sp>
        <p:nvSpPr>
          <p:cNvPr id="7172" name="Rectangle 1027"/>
          <p:cNvSpPr>
            <a:spLocks noGrp="1" noChangeArrowheads="1"/>
          </p:cNvSpPr>
          <p:nvPr>
            <p:ph idx="1"/>
          </p:nvPr>
        </p:nvSpPr>
        <p:spPr/>
        <p:txBody>
          <a:bodyPr>
            <a:normAutofit fontScale="77500" lnSpcReduction="20000"/>
          </a:bodyPr>
          <a:lstStyle/>
          <a:p>
            <a:r>
              <a:rPr lang="en-US" altLang="en-US" dirty="0"/>
              <a:t>In the 1960s, hardware has become powerful enough to accommodate </a:t>
            </a:r>
            <a:r>
              <a:rPr lang="en-US" altLang="en-US" i="1" dirty="0"/>
              <a:t>multiprogramming</a:t>
            </a:r>
            <a:r>
              <a:rPr lang="en-US" altLang="en-US" dirty="0"/>
              <a:t>, the concurrent execution of more than one task.</a:t>
            </a:r>
          </a:p>
          <a:p>
            <a:r>
              <a:rPr lang="en-US" altLang="en-US" dirty="0"/>
              <a:t>Multiprogramming is achieved by allocating each process a given portion of CPU time (a </a:t>
            </a:r>
            <a:r>
              <a:rPr lang="en-US" altLang="en-US" i="1" dirty="0"/>
              <a:t>timeslice</a:t>
            </a:r>
            <a:r>
              <a:rPr lang="en-US" altLang="en-US" dirty="0"/>
              <a:t>).</a:t>
            </a:r>
          </a:p>
          <a:p>
            <a:r>
              <a:rPr lang="en-US" altLang="en-US" dirty="0"/>
              <a:t>Interactive multiprogramming systems were called </a:t>
            </a:r>
            <a:r>
              <a:rPr lang="en-US" altLang="en-US" i="1" dirty="0"/>
              <a:t>timesharing</a:t>
            </a:r>
            <a:r>
              <a:rPr lang="en-US" altLang="en-US" dirty="0"/>
              <a:t> systems.</a:t>
            </a:r>
          </a:p>
          <a:p>
            <a:pPr lvl="1"/>
            <a:r>
              <a:rPr lang="en-US" altLang="en-US" dirty="0"/>
              <a:t>When a process is taken from the CPU and replaced by another, we say that a </a:t>
            </a:r>
            <a:r>
              <a:rPr lang="en-US" altLang="en-US" i="1" dirty="0"/>
              <a:t>context switch </a:t>
            </a:r>
            <a:r>
              <a:rPr lang="en-US" altLang="en-US" dirty="0"/>
              <a:t>has occurred.</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026"/>
          <p:cNvSpPr>
            <a:spLocks noGrp="1" noChangeArrowheads="1"/>
          </p:cNvSpPr>
          <p:nvPr>
            <p:ph type="title"/>
          </p:nvPr>
        </p:nvSpPr>
        <p:spPr/>
        <p:txBody>
          <a:bodyPr/>
          <a:lstStyle/>
          <a:p>
            <a:r>
              <a:rPr lang="en-US" altLang="en-US" dirty="0"/>
              <a:t>8.2 Operating Systems (3 of 12)</a:t>
            </a:r>
          </a:p>
        </p:txBody>
      </p:sp>
      <p:sp>
        <p:nvSpPr>
          <p:cNvPr id="8196" name="Rectangle 1027"/>
          <p:cNvSpPr>
            <a:spLocks noGrp="1" noChangeArrowheads="1"/>
          </p:cNvSpPr>
          <p:nvPr>
            <p:ph idx="1"/>
          </p:nvPr>
        </p:nvSpPr>
        <p:spPr/>
        <p:txBody>
          <a:bodyPr>
            <a:normAutofit fontScale="85000" lnSpcReduction="20000"/>
          </a:bodyPr>
          <a:lstStyle/>
          <a:p>
            <a:r>
              <a:rPr lang="en-US" altLang="en-US" dirty="0"/>
              <a:t>Today, multiprocessor systems have become commonplace. </a:t>
            </a:r>
          </a:p>
          <a:p>
            <a:pPr lvl="1"/>
            <a:r>
              <a:rPr lang="en-US" altLang="en-US" dirty="0"/>
              <a:t>They present an array of challenges to the operating system designer, including the manner in which the processors will be synchronized, and how to keep their activities from interfering with each other.</a:t>
            </a:r>
          </a:p>
          <a:p>
            <a:r>
              <a:rPr lang="en-US" altLang="en-US" i="1" dirty="0"/>
              <a:t>Tightly coupled </a:t>
            </a:r>
            <a:r>
              <a:rPr lang="en-US" altLang="en-US" dirty="0"/>
              <a:t>multiprocessor systems share a common memory and the same set of I/O devices.</a:t>
            </a:r>
          </a:p>
          <a:p>
            <a:pPr lvl="1"/>
            <a:r>
              <a:rPr lang="en-US" altLang="en-US" i="1" dirty="0"/>
              <a:t>Symmetric multiprocessor systems </a:t>
            </a:r>
            <a:r>
              <a:rPr lang="en-US" altLang="en-US" dirty="0"/>
              <a:t>are tightly coupled and load balanced.</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026"/>
          <p:cNvSpPr>
            <a:spLocks noGrp="1" noChangeArrowheads="1"/>
          </p:cNvSpPr>
          <p:nvPr>
            <p:ph type="title"/>
          </p:nvPr>
        </p:nvSpPr>
        <p:spPr/>
        <p:txBody>
          <a:bodyPr/>
          <a:lstStyle/>
          <a:p>
            <a:r>
              <a:rPr lang="en-US" altLang="en-US" dirty="0"/>
              <a:t>8.2 Operating Systems (4 of 12)</a:t>
            </a:r>
          </a:p>
        </p:txBody>
      </p:sp>
      <p:sp>
        <p:nvSpPr>
          <p:cNvPr id="9220" name="Rectangle 1027"/>
          <p:cNvSpPr>
            <a:spLocks noGrp="1" noChangeArrowheads="1"/>
          </p:cNvSpPr>
          <p:nvPr>
            <p:ph idx="1"/>
          </p:nvPr>
        </p:nvSpPr>
        <p:spPr/>
        <p:txBody>
          <a:bodyPr>
            <a:normAutofit fontScale="85000" lnSpcReduction="10000"/>
          </a:bodyPr>
          <a:lstStyle/>
          <a:p>
            <a:r>
              <a:rPr lang="en-US" altLang="en-US" dirty="0"/>
              <a:t>Loosely coupled multiprocessor systems have physically separate memory. </a:t>
            </a:r>
          </a:p>
          <a:p>
            <a:pPr lvl="1"/>
            <a:r>
              <a:rPr lang="en-US" altLang="en-US" dirty="0"/>
              <a:t>These are often called </a:t>
            </a:r>
            <a:r>
              <a:rPr lang="en-US" altLang="en-US" i="1" dirty="0"/>
              <a:t>distributed systems</a:t>
            </a:r>
            <a:r>
              <a:rPr lang="en-US" altLang="en-US" dirty="0"/>
              <a:t>.</a:t>
            </a:r>
          </a:p>
          <a:p>
            <a:pPr lvl="1"/>
            <a:r>
              <a:rPr lang="en-US" altLang="en-US" dirty="0"/>
              <a:t>Another type of distributed system is a networked system, which consists of a collection of interconnected, collaborating workstations.</a:t>
            </a:r>
          </a:p>
          <a:p>
            <a:r>
              <a:rPr lang="en-US" altLang="en-US" dirty="0"/>
              <a:t>Real-time operating systems control computers that respond to their environment.</a:t>
            </a:r>
          </a:p>
          <a:p>
            <a:pPr lvl="1"/>
            <a:r>
              <a:rPr lang="en-US" altLang="en-US" i="1" dirty="0"/>
              <a:t>Hard real-time </a:t>
            </a:r>
            <a:r>
              <a:rPr lang="en-US" altLang="en-US" dirty="0"/>
              <a:t>systems have tight timing constraints, </a:t>
            </a:r>
            <a:r>
              <a:rPr lang="en-US" altLang="en-US" i="1" dirty="0"/>
              <a:t>soft real-time </a:t>
            </a:r>
            <a:r>
              <a:rPr lang="en-US" altLang="en-US" dirty="0"/>
              <a:t>systems do not.</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050"/>
          <p:cNvSpPr>
            <a:spLocks noGrp="1" noChangeArrowheads="1"/>
          </p:cNvSpPr>
          <p:nvPr>
            <p:ph type="title"/>
          </p:nvPr>
        </p:nvSpPr>
        <p:spPr/>
        <p:txBody>
          <a:bodyPr/>
          <a:lstStyle/>
          <a:p>
            <a:r>
              <a:rPr lang="en-US" altLang="en-US" dirty="0"/>
              <a:t>8.2 Operating Systems (5 of 12)</a:t>
            </a:r>
          </a:p>
        </p:txBody>
      </p:sp>
      <p:sp>
        <p:nvSpPr>
          <p:cNvPr id="10244" name="Rectangle 2051"/>
          <p:cNvSpPr>
            <a:spLocks noGrp="1" noChangeArrowheads="1"/>
          </p:cNvSpPr>
          <p:nvPr>
            <p:ph idx="1"/>
          </p:nvPr>
        </p:nvSpPr>
        <p:spPr/>
        <p:txBody>
          <a:bodyPr>
            <a:normAutofit fontScale="85000" lnSpcReduction="20000"/>
          </a:bodyPr>
          <a:lstStyle/>
          <a:p>
            <a:r>
              <a:rPr lang="en-US" altLang="en-US" dirty="0"/>
              <a:t>Personal computer operating systems are designed for ease of use rather than high performance.</a:t>
            </a:r>
          </a:p>
          <a:p>
            <a:r>
              <a:rPr lang="en-US" altLang="en-US" dirty="0"/>
              <a:t>The idea that revolutionized small computer operating systems was the BIOS (basic input-output operating system) chip that permitted a single operating system to function on different types of small systems.</a:t>
            </a:r>
          </a:p>
          <a:p>
            <a:pPr lvl="1"/>
            <a:r>
              <a:rPr lang="en-US" altLang="en-US" dirty="0"/>
              <a:t>The BIOS takes care of the details involved in addressing divergent peripheral device designs and protocols.</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6"/>
          <p:cNvSpPr>
            <a:spLocks noGrp="1" noChangeArrowheads="1"/>
          </p:cNvSpPr>
          <p:nvPr>
            <p:ph type="title"/>
          </p:nvPr>
        </p:nvSpPr>
        <p:spPr/>
        <p:txBody>
          <a:bodyPr/>
          <a:lstStyle/>
          <a:p>
            <a:r>
              <a:rPr lang="en-US" altLang="en-US" dirty="0"/>
              <a:t>8.2 Operating Systems (6 of 12)</a:t>
            </a:r>
          </a:p>
        </p:txBody>
      </p:sp>
      <p:sp>
        <p:nvSpPr>
          <p:cNvPr id="11268" name="Rectangle 1027"/>
          <p:cNvSpPr>
            <a:spLocks noGrp="1" noChangeArrowheads="1"/>
          </p:cNvSpPr>
          <p:nvPr>
            <p:ph idx="1"/>
          </p:nvPr>
        </p:nvSpPr>
        <p:spPr/>
        <p:txBody>
          <a:bodyPr>
            <a:normAutofit fontScale="85000" lnSpcReduction="20000"/>
          </a:bodyPr>
          <a:lstStyle/>
          <a:p>
            <a:r>
              <a:rPr lang="en-US" altLang="en-US" dirty="0"/>
              <a:t>Operating systems having graphical user interfaces were first brought to market in the 1980s.</a:t>
            </a:r>
          </a:p>
          <a:p>
            <a:r>
              <a:rPr lang="en-US" altLang="en-US" dirty="0"/>
              <a:t>At one time, these systems were considered appropriate only for desktop publishing and games. Today they are seen as technology enablers for users with little formal computer education.</a:t>
            </a:r>
          </a:p>
          <a:p>
            <a:r>
              <a:rPr lang="en-US" altLang="en-US" dirty="0"/>
              <a:t>Once solely a server operating system, Linux holds the promise of bringing Unix to ordinary desktop systems.</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ECOA_Mstr">
  <a:themeElements>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COA_Mstr.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sz="2000" b="0" i="0" u="none" strike="noStrike" cap="none" normalizeH="0" baseline="3000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sz="2000" b="0" i="0" u="none" strike="noStrike" cap="none" normalizeH="0" baseline="30000" smtClean="0">
            <a:ln>
              <a:noFill/>
            </a:ln>
            <a:solidFill>
              <a:schemeClr val="tx1"/>
            </a:solidFill>
            <a:effectLst/>
            <a:latin typeface="Times New Roman" charset="0"/>
          </a:defRPr>
        </a:defPPr>
      </a:lstStyle>
    </a:lnDef>
  </a:objectDefaults>
  <a:extraClrSchemeLst>
    <a:extraClrScheme>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COA_Mstr.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COA_Mstr.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COA_Mstr.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COA_Mstr.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COA_Mstr.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COA_Mstr.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Office\Templates\ECOA_Mstr.pot</Template>
  <TotalTime>8689</TotalTime>
  <Words>2915</Words>
  <Application>Microsoft Macintosh PowerPoint</Application>
  <PresentationFormat>On-screen Show (4:3)</PresentationFormat>
  <Paragraphs>240</Paragraphs>
  <Slides>42</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Times New Roman</vt:lpstr>
      <vt:lpstr>ECOA_Mstr</vt:lpstr>
      <vt:lpstr>Chapter 8</vt:lpstr>
      <vt:lpstr>Objectives</vt:lpstr>
      <vt:lpstr>8.1 Introduction</vt:lpstr>
      <vt:lpstr>8.2 Operating Systems (1 of 12)</vt:lpstr>
      <vt:lpstr>8.2 Operating Systems (2 of 12)</vt:lpstr>
      <vt:lpstr>8.2 Operating Systems (3 of 12)</vt:lpstr>
      <vt:lpstr>8.2 Operating Systems (4 of 12)</vt:lpstr>
      <vt:lpstr>8.2 Operating Systems (5 of 12)</vt:lpstr>
      <vt:lpstr>8.2 Operating Systems (6 of 12)</vt:lpstr>
      <vt:lpstr>8.2 Operating Systems (7 of 12)</vt:lpstr>
      <vt:lpstr>8.2 Operating Systems (8 of 12)</vt:lpstr>
      <vt:lpstr>8.2 Operating Systems (9 of 12)</vt:lpstr>
      <vt:lpstr>8.2 Operating Systems (10 of 12)</vt:lpstr>
      <vt:lpstr>8.2 Operating Systems (11 of 12)</vt:lpstr>
      <vt:lpstr>8.2 Operating Systems (12 of 12)</vt:lpstr>
      <vt:lpstr>8.3 Protected Environments (1 of 7)</vt:lpstr>
      <vt:lpstr>8.3 Protected Environments (2 of 7)</vt:lpstr>
      <vt:lpstr>8.3 Protected Environments (3 of 7)</vt:lpstr>
      <vt:lpstr>8.3 Protected Environments (4 of 7)</vt:lpstr>
      <vt:lpstr>8.3 Protected Environments (5 of 7)</vt:lpstr>
      <vt:lpstr>8.3 Protected Environments (6 of 7) </vt:lpstr>
      <vt:lpstr>8.3 Protected Environments (7 of 7)</vt:lpstr>
      <vt:lpstr>8.4 Programming Tools (1 of 13)</vt:lpstr>
      <vt:lpstr>8.4 Programming Tools (2 of 13)</vt:lpstr>
      <vt:lpstr>8.4 Programming Tools (3 of 13)</vt:lpstr>
      <vt:lpstr>8.4 Programming Tools (4 of 13)</vt:lpstr>
      <vt:lpstr>8.4 Programming Tools (5 of 13)</vt:lpstr>
      <vt:lpstr>8.4 Programming Tools (6 of 13)</vt:lpstr>
      <vt:lpstr>8.4 Programming Tools (7 of 13)</vt:lpstr>
      <vt:lpstr>8.4 Programming Tools (8 of 13)</vt:lpstr>
      <vt:lpstr>8.4 Programming Tools (9 of 13)</vt:lpstr>
      <vt:lpstr>8.4 Programming Tools (10 of 13)</vt:lpstr>
      <vt:lpstr>8.4 Programming Tools (11 of 13)</vt:lpstr>
      <vt:lpstr>8.4 Programming Tools (12 of 13)</vt:lpstr>
      <vt:lpstr>8.4 Programming Tools (13 of 13)</vt:lpstr>
      <vt:lpstr>8.5 Java: All of the Above (1 of 5)</vt:lpstr>
      <vt:lpstr>8.5 Java: All of the Above (2 of 5)</vt:lpstr>
      <vt:lpstr>8.5 Java: All of the Above (3 of 5)</vt:lpstr>
      <vt:lpstr>8.5 Java: All of the Above (4 of 5)</vt:lpstr>
      <vt:lpstr>8.5 Java: All of the Above (5 of 5)</vt:lpstr>
      <vt:lpstr>Conclusion (1 of 2)</vt:lpstr>
      <vt:lpstr>Conclusion (2 of 2)</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creator>Null &amp; Lobur</dc:creator>
  <cp:lastModifiedBy>Jessica deMartin</cp:lastModifiedBy>
  <cp:revision>462</cp:revision>
  <dcterms:created xsi:type="dcterms:W3CDTF">2002-11-19T23:57:00Z</dcterms:created>
  <dcterms:modified xsi:type="dcterms:W3CDTF">2018-03-19T14:19:09Z</dcterms:modified>
</cp:coreProperties>
</file>