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19.xml" ContentType="application/vnd.openxmlformats-officedocument.themeOverride+xml"/>
  <Override PartName="/ppt/notesSlides/notesSlide19.xml" ContentType="application/vnd.openxmlformats-officedocument.presentationml.notesSlide+xml"/>
  <Override PartName="/ppt/theme/themeOverride20.xml" ContentType="application/vnd.openxmlformats-officedocument.themeOverride+xml"/>
  <Override PartName="/ppt/notesSlides/notesSlide20.xml" ContentType="application/vnd.openxmlformats-officedocument.presentationml.notesSlide+xml"/>
  <Override PartName="/ppt/theme/themeOverride21.xml" ContentType="application/vnd.openxmlformats-officedocument.themeOverride+xml"/>
  <Override PartName="/ppt/notesSlides/notesSlide21.xml" ContentType="application/vnd.openxmlformats-officedocument.presentationml.notesSlide+xml"/>
  <Override PartName="/ppt/theme/themeOverride22.xml" ContentType="application/vnd.openxmlformats-officedocument.themeOverride+xml"/>
  <Override PartName="/ppt/notesSlides/notesSlide22.xml" ContentType="application/vnd.openxmlformats-officedocument.presentationml.notesSlide+xml"/>
  <Override PartName="/ppt/theme/themeOverride23.xml" ContentType="application/vnd.openxmlformats-officedocument.themeOverride+xml"/>
  <Override PartName="/ppt/notesSlides/notesSlide23.xml" ContentType="application/vnd.openxmlformats-officedocument.presentationml.notesSlide+xml"/>
  <Override PartName="/ppt/theme/themeOverride24.xml" ContentType="application/vnd.openxmlformats-officedocument.themeOverride+xml"/>
  <Override PartName="/ppt/notesSlides/notesSlide24.xml" ContentType="application/vnd.openxmlformats-officedocument.presentationml.notesSlide+xml"/>
  <Override PartName="/ppt/theme/themeOverride25.xml" ContentType="application/vnd.openxmlformats-officedocument.themeOverride+xml"/>
  <Override PartName="/ppt/notesSlides/notesSlide25.xml" ContentType="application/vnd.openxmlformats-officedocument.presentationml.notesSlide+xml"/>
  <Override PartName="/ppt/theme/themeOverride26.xml" ContentType="application/vnd.openxmlformats-officedocument.themeOverride+xml"/>
  <Override PartName="/ppt/notesSlides/notesSlide26.xml" ContentType="application/vnd.openxmlformats-officedocument.presentationml.notesSlide+xml"/>
  <Override PartName="/ppt/theme/themeOverride27.xml" ContentType="application/vnd.openxmlformats-officedocument.themeOverride+xml"/>
  <Override PartName="/ppt/notesSlides/notesSlide27.xml" ContentType="application/vnd.openxmlformats-officedocument.presentationml.notesSlide+xml"/>
  <Override PartName="/ppt/theme/themeOverride28.xml" ContentType="application/vnd.openxmlformats-officedocument.themeOverride+xml"/>
  <Override PartName="/ppt/notesSlides/notesSlide28.xml" ContentType="application/vnd.openxmlformats-officedocument.presentationml.notesSlide+xml"/>
  <Override PartName="/ppt/theme/themeOverride29.xml" ContentType="application/vnd.openxmlformats-officedocument.themeOverride+xml"/>
  <Override PartName="/ppt/notesSlides/notesSlide29.xml" ContentType="application/vnd.openxmlformats-officedocument.presentationml.notesSlide+xml"/>
  <Override PartName="/ppt/theme/themeOverride30.xml" ContentType="application/vnd.openxmlformats-officedocument.themeOverride+xml"/>
  <Override PartName="/ppt/notesSlides/notesSlide30.xml" ContentType="application/vnd.openxmlformats-officedocument.presentationml.notesSlide+xml"/>
  <Override PartName="/ppt/theme/themeOverride31.xml" ContentType="application/vnd.openxmlformats-officedocument.themeOverride+xml"/>
  <Override PartName="/ppt/notesSlides/notesSlide31.xml" ContentType="application/vnd.openxmlformats-officedocument.presentationml.notesSlide+xml"/>
  <Override PartName="/ppt/theme/themeOverride32.xml" ContentType="application/vnd.openxmlformats-officedocument.themeOverride+xml"/>
  <Override PartName="/ppt/notesSlides/notesSlide32.xml" ContentType="application/vnd.openxmlformats-officedocument.presentationml.notesSlide+xml"/>
  <Override PartName="/ppt/theme/themeOverride33.xml" ContentType="application/vnd.openxmlformats-officedocument.themeOverride+xml"/>
  <Override PartName="/ppt/notesSlides/notesSlide33.xml" ContentType="application/vnd.openxmlformats-officedocument.presentationml.notesSlide+xml"/>
  <Override PartName="/ppt/theme/themeOverride34.xml" ContentType="application/vnd.openxmlformats-officedocument.themeOverride+xml"/>
  <Override PartName="/ppt/notesSlides/notesSlide34.xml" ContentType="application/vnd.openxmlformats-officedocument.presentationml.notesSlide+xml"/>
  <Override PartName="/ppt/theme/themeOverride35.xml" ContentType="application/vnd.openxmlformats-officedocument.themeOverride+xml"/>
  <Override PartName="/ppt/notesSlides/notesSlide35.xml" ContentType="application/vnd.openxmlformats-officedocument.presentationml.notesSlide+xml"/>
  <Override PartName="/ppt/theme/themeOverride36.xml" ContentType="application/vnd.openxmlformats-officedocument.themeOverride+xml"/>
  <Override PartName="/ppt/notesSlides/notesSlide36.xml" ContentType="application/vnd.openxmlformats-officedocument.presentationml.notesSlide+xml"/>
  <Override PartName="/ppt/theme/themeOverride37.xml" ContentType="application/vnd.openxmlformats-officedocument.themeOverride+xml"/>
  <Override PartName="/ppt/notesSlides/notesSlide37.xml" ContentType="application/vnd.openxmlformats-officedocument.presentationml.notesSlide+xml"/>
  <Override PartName="/ppt/theme/themeOverride38.xml" ContentType="application/vnd.openxmlformats-officedocument.themeOverride+xml"/>
  <Override PartName="/ppt/notesSlides/notesSlide38.xml" ContentType="application/vnd.openxmlformats-officedocument.presentationml.notesSlide+xml"/>
  <Override PartName="/ppt/theme/themeOverride39.xml" ContentType="application/vnd.openxmlformats-officedocument.themeOverride+xml"/>
  <Override PartName="/ppt/notesSlides/notesSlide39.xml" ContentType="application/vnd.openxmlformats-officedocument.presentationml.notesSlide+xml"/>
  <Override PartName="/ppt/theme/themeOverride40.xml" ContentType="application/vnd.openxmlformats-officedocument.themeOverr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8" r:id="rId2"/>
    <p:sldId id="256" r:id="rId3"/>
    <p:sldId id="259" r:id="rId4"/>
    <p:sldId id="590" r:id="rId5"/>
    <p:sldId id="591" r:id="rId6"/>
    <p:sldId id="592" r:id="rId7"/>
    <p:sldId id="593" r:id="rId8"/>
    <p:sldId id="594" r:id="rId9"/>
    <p:sldId id="595" r:id="rId10"/>
    <p:sldId id="596" r:id="rId11"/>
    <p:sldId id="598" r:id="rId12"/>
    <p:sldId id="599" r:id="rId13"/>
    <p:sldId id="600" r:id="rId14"/>
    <p:sldId id="601" r:id="rId15"/>
    <p:sldId id="602" r:id="rId16"/>
    <p:sldId id="603" r:id="rId17"/>
    <p:sldId id="604" r:id="rId18"/>
    <p:sldId id="605" r:id="rId19"/>
    <p:sldId id="606" r:id="rId20"/>
    <p:sldId id="607" r:id="rId21"/>
    <p:sldId id="608" r:id="rId22"/>
    <p:sldId id="609" r:id="rId23"/>
    <p:sldId id="610" r:id="rId24"/>
    <p:sldId id="611" r:id="rId25"/>
    <p:sldId id="612" r:id="rId26"/>
    <p:sldId id="613" r:id="rId27"/>
    <p:sldId id="615" r:id="rId28"/>
    <p:sldId id="616" r:id="rId29"/>
    <p:sldId id="617" r:id="rId30"/>
    <p:sldId id="618" r:id="rId31"/>
    <p:sldId id="620" r:id="rId32"/>
    <p:sldId id="627" r:id="rId33"/>
    <p:sldId id="621" r:id="rId34"/>
    <p:sldId id="622" r:id="rId35"/>
    <p:sldId id="623" r:id="rId36"/>
    <p:sldId id="625" r:id="rId37"/>
    <p:sldId id="626" r:id="rId38"/>
    <p:sldId id="589" r:id="rId39"/>
    <p:sldId id="597" r:id="rId40"/>
    <p:sldId id="614" r:id="rId41"/>
    <p:sldId id="619" r:id="rId42"/>
    <p:sldId id="624" r:id="rId4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15000"/>
      </a:spcBef>
      <a:spcAft>
        <a:spcPct val="0"/>
      </a:spcAft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15000"/>
      </a:spcBef>
      <a:spcAft>
        <a:spcPct val="0"/>
      </a:spcAft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15000"/>
      </a:spcBef>
      <a:spcAft>
        <a:spcPct val="0"/>
      </a:spcAft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15000"/>
      </a:spcBef>
      <a:spcAft>
        <a:spcPct val="0"/>
      </a:spcAft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15000"/>
      </a:spcBef>
      <a:spcAft>
        <a:spcPct val="0"/>
      </a:spcAft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E9FF"/>
    <a:srgbClr val="FFFF99"/>
    <a:srgbClr val="FFCCCC"/>
    <a:srgbClr val="93B9DF"/>
    <a:srgbClr val="B9C0F5"/>
    <a:srgbClr val="99CCFF"/>
    <a:srgbClr val="CC33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6"/>
  </p:normalViewPr>
  <p:slideViewPr>
    <p:cSldViewPr>
      <p:cViewPr varScale="1">
        <p:scale>
          <a:sx n="103" d="100"/>
          <a:sy n="103" d="100"/>
        </p:scale>
        <p:origin x="134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230"/>
    </p:cViewPr>
  </p:sorterViewPr>
  <p:notesViewPr>
    <p:cSldViewPr>
      <p:cViewPr varScale="1">
        <p:scale>
          <a:sx n="37" d="100"/>
          <a:sy n="37" d="100"/>
        </p:scale>
        <p:origin x="-137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9F3D6-0BF8-034B-A8A1-F24C11EE44F5}" type="datetimeFigureOut">
              <a:rPr lang="en-US" smtClean="0"/>
              <a:t>3/19/18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8491B-18F6-4F44-AEFC-DB65AF5964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7694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aseline="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aseline="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aseline="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aseline="0" smtClean="0"/>
            </a:lvl1pPr>
          </a:lstStyle>
          <a:p>
            <a:pPr>
              <a:defRPr/>
            </a:pPr>
            <a:fld id="{81EBFF86-74F3-4AEA-94A5-BC407D7B55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4662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9EF0E60-C22A-467D-A72D-D73202A42963}" type="slidenum">
              <a:rPr lang="en-US" altLang="en-US" sz="1200" baseline="0"/>
              <a:pPr/>
              <a:t>3</a:t>
            </a:fld>
            <a:endParaRPr lang="en-US" altLang="en-US" sz="1200" baseline="0" dirty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11DC3B0-4EC1-4E1F-B7C8-BDADFB01AD09}" type="slidenum">
              <a:rPr lang="en-US" altLang="en-US" sz="1200" baseline="0"/>
              <a:pPr/>
              <a:t>12</a:t>
            </a:fld>
            <a:endParaRPr lang="en-US" altLang="en-US" sz="1200" baseline="0" dirty="0"/>
          </a:p>
        </p:txBody>
      </p:sp>
      <p:sp>
        <p:nvSpPr>
          <p:cNvPr id="5529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2065192-5172-459E-A11C-71742660278A}" type="slidenum">
              <a:rPr lang="en-US" altLang="en-US" sz="1200" baseline="0"/>
              <a:pPr/>
              <a:t>13</a:t>
            </a:fld>
            <a:endParaRPr lang="en-US" altLang="en-US" sz="1200" baseline="0" dirty="0"/>
          </a:p>
        </p:txBody>
      </p:sp>
      <p:sp>
        <p:nvSpPr>
          <p:cNvPr id="5632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30D3B62-2F47-41C7-BD73-164448983E37}" type="slidenum">
              <a:rPr lang="en-US" altLang="en-US" sz="1200" baseline="0"/>
              <a:pPr/>
              <a:t>14</a:t>
            </a:fld>
            <a:endParaRPr lang="en-US" altLang="en-US" sz="1200" baseline="0" dirty="0"/>
          </a:p>
        </p:txBody>
      </p:sp>
      <p:sp>
        <p:nvSpPr>
          <p:cNvPr id="573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9C7AECE-4C64-48B0-B07F-99CFC53E112A}" type="slidenum">
              <a:rPr lang="en-US" altLang="en-US" sz="1200" baseline="0"/>
              <a:pPr/>
              <a:t>15</a:t>
            </a:fld>
            <a:endParaRPr lang="en-US" altLang="en-US" sz="1200" baseline="0" dirty="0"/>
          </a:p>
        </p:txBody>
      </p:sp>
      <p:sp>
        <p:nvSpPr>
          <p:cNvPr id="5837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BFC3C4F-61CF-4E53-8505-2A2809B8554F}" type="slidenum">
              <a:rPr lang="en-US" altLang="en-US" sz="1200" baseline="0"/>
              <a:pPr/>
              <a:t>16</a:t>
            </a:fld>
            <a:endParaRPr lang="en-US" altLang="en-US" sz="1200" baseline="0" dirty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3257926-B007-47E8-8B55-F02D3D7747C9}" type="slidenum">
              <a:rPr lang="en-US" altLang="en-US" sz="1200" baseline="0"/>
              <a:pPr/>
              <a:t>17</a:t>
            </a:fld>
            <a:endParaRPr lang="en-US" altLang="en-US" sz="1200" baseline="0" dirty="0"/>
          </a:p>
        </p:txBody>
      </p:sp>
      <p:sp>
        <p:nvSpPr>
          <p:cNvPr id="6041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2FDCA91-2079-4357-BEE8-F20BAA4784D8}" type="slidenum">
              <a:rPr lang="en-US" altLang="en-US" sz="1200" baseline="0"/>
              <a:pPr/>
              <a:t>18</a:t>
            </a:fld>
            <a:endParaRPr lang="en-US" altLang="en-US" sz="1200" baseline="0" dirty="0"/>
          </a:p>
        </p:txBody>
      </p:sp>
      <p:sp>
        <p:nvSpPr>
          <p:cNvPr id="6144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A701F20-D909-4166-985E-1107E79C1DFE}" type="slidenum">
              <a:rPr lang="en-US" altLang="en-US" sz="1200" baseline="0"/>
              <a:pPr/>
              <a:t>19</a:t>
            </a:fld>
            <a:endParaRPr lang="en-US" altLang="en-US" sz="1200" baseline="0" dirty="0"/>
          </a:p>
        </p:txBody>
      </p:sp>
      <p:sp>
        <p:nvSpPr>
          <p:cNvPr id="6246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03A8339-200B-4D13-9FAE-22F5DF839576}" type="slidenum">
              <a:rPr lang="en-US" altLang="en-US" sz="1200" baseline="0"/>
              <a:pPr/>
              <a:t>20</a:t>
            </a:fld>
            <a:endParaRPr lang="en-US" altLang="en-US" sz="1200" baseline="0" dirty="0"/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9AB30BE-C5B3-47BB-9CA1-10E776E05176}" type="slidenum">
              <a:rPr lang="en-US" altLang="en-US" sz="1200" baseline="0"/>
              <a:pPr/>
              <a:t>21</a:t>
            </a:fld>
            <a:endParaRPr lang="en-US" altLang="en-US" sz="1200" baseline="0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2D1AD53-1081-49DF-B7DF-677043100D57}" type="slidenum">
              <a:rPr lang="en-US" altLang="en-US" sz="1200" baseline="0"/>
              <a:pPr/>
              <a:t>4</a:t>
            </a:fld>
            <a:endParaRPr lang="en-US" altLang="en-US" sz="1200" baseline="0" dirty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BF750B6-197F-4CB7-9396-83230241525A}" type="slidenum">
              <a:rPr lang="en-US" altLang="en-US" sz="1200" baseline="0"/>
              <a:pPr/>
              <a:t>22</a:t>
            </a:fld>
            <a:endParaRPr lang="en-US" altLang="en-US" sz="1200" baseline="0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7EBC493-C1F1-4F53-9C78-332447409422}" type="slidenum">
              <a:rPr lang="en-US" altLang="en-US" sz="1200" baseline="0"/>
              <a:pPr/>
              <a:t>23</a:t>
            </a:fld>
            <a:endParaRPr lang="en-US" altLang="en-US" sz="1200" baseline="0" dirty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10B657A-7ED5-4AB5-B7E6-96D967565BDA}" type="slidenum">
              <a:rPr lang="en-US" altLang="en-US" sz="1200" baseline="0"/>
              <a:pPr/>
              <a:t>24</a:t>
            </a:fld>
            <a:endParaRPr lang="en-US" altLang="en-US" sz="1200" baseline="0" dirty="0"/>
          </a:p>
        </p:txBody>
      </p:sp>
      <p:sp>
        <p:nvSpPr>
          <p:cNvPr id="6758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688CDD0-6E1F-4D4F-9DCA-214320C10679}" type="slidenum">
              <a:rPr lang="en-US" altLang="en-US" sz="1200" baseline="0"/>
              <a:pPr/>
              <a:t>25</a:t>
            </a:fld>
            <a:endParaRPr lang="en-US" altLang="en-US" sz="1200" baseline="0" dirty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F0A86ED-93DB-48E6-ACAA-4F8E720D2A94}" type="slidenum">
              <a:rPr lang="en-US" altLang="en-US" sz="1200" baseline="0"/>
              <a:pPr/>
              <a:t>26</a:t>
            </a:fld>
            <a:endParaRPr lang="en-US" altLang="en-US" sz="1200" baseline="0" dirty="0"/>
          </a:p>
        </p:txBody>
      </p:sp>
      <p:sp>
        <p:nvSpPr>
          <p:cNvPr id="6963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276E601-828F-4CB1-A6A7-5F9879C4AC8E}" type="slidenum">
              <a:rPr lang="en-US" altLang="en-US" sz="1200" baseline="0"/>
              <a:pPr/>
              <a:t>27</a:t>
            </a:fld>
            <a:endParaRPr lang="en-US" altLang="en-US" sz="1200" baseline="0" dirty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1F49F26-3B39-43AC-9781-3E7847512B46}" type="slidenum">
              <a:rPr lang="en-US" altLang="en-US" sz="1200" baseline="0"/>
              <a:pPr/>
              <a:t>28</a:t>
            </a:fld>
            <a:endParaRPr lang="en-US" altLang="en-US" sz="1200" baseline="0" dirty="0"/>
          </a:p>
        </p:txBody>
      </p:sp>
      <p:sp>
        <p:nvSpPr>
          <p:cNvPr id="7168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650EE0B-D9E8-4E60-9508-558EE35A4BB4}" type="slidenum">
              <a:rPr lang="en-US" altLang="en-US" sz="1200" baseline="0"/>
              <a:pPr/>
              <a:t>29</a:t>
            </a:fld>
            <a:endParaRPr lang="en-US" altLang="en-US" sz="1200" baseline="0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C6A8072-67DA-4846-B0B7-113BE28DBE85}" type="slidenum">
              <a:rPr lang="en-US" altLang="en-US" sz="1200" baseline="0"/>
              <a:pPr/>
              <a:t>30</a:t>
            </a:fld>
            <a:endParaRPr lang="en-US" altLang="en-US" sz="1200" baseline="0" dirty="0"/>
          </a:p>
        </p:txBody>
      </p:sp>
      <p:sp>
        <p:nvSpPr>
          <p:cNvPr id="7373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A64A31F-8E09-4358-A813-2B8FDAC248B8}" type="slidenum">
              <a:rPr lang="en-US" altLang="en-US" sz="1200" baseline="0"/>
              <a:pPr/>
              <a:t>31</a:t>
            </a:fld>
            <a:endParaRPr lang="en-US" altLang="en-US" sz="1200" baseline="0" dirty="0"/>
          </a:p>
        </p:txBody>
      </p:sp>
      <p:sp>
        <p:nvSpPr>
          <p:cNvPr id="7475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3E37B23-E390-48A8-9A0E-2AB208545BA4}" type="slidenum">
              <a:rPr lang="en-US" altLang="en-US" sz="1200" baseline="0"/>
              <a:pPr/>
              <a:t>5</a:t>
            </a:fld>
            <a:endParaRPr lang="en-US" altLang="en-US" sz="1200" baseline="0" dirty="0"/>
          </a:p>
        </p:txBody>
      </p:sp>
      <p:sp>
        <p:nvSpPr>
          <p:cNvPr id="4813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A64A31F-8E09-4358-A813-2B8FDAC248B8}" type="slidenum">
              <a:rPr lang="en-US" altLang="en-US" sz="1200" baseline="0"/>
              <a:pPr/>
              <a:t>32</a:t>
            </a:fld>
            <a:endParaRPr lang="en-US" altLang="en-US" sz="1200" baseline="0" dirty="0"/>
          </a:p>
        </p:txBody>
      </p:sp>
      <p:sp>
        <p:nvSpPr>
          <p:cNvPr id="7475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9A07618-DA13-4B72-BB07-44C110F07E79}" type="slidenum">
              <a:rPr lang="en-US" altLang="en-US" sz="1200" baseline="0"/>
              <a:pPr/>
              <a:t>33</a:t>
            </a:fld>
            <a:endParaRPr lang="en-US" altLang="en-US" sz="1200" baseline="0" dirty="0"/>
          </a:p>
        </p:txBody>
      </p:sp>
      <p:sp>
        <p:nvSpPr>
          <p:cNvPr id="7577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6491DAB-5D65-4C4A-96DF-17287DA4949D}" type="slidenum">
              <a:rPr lang="en-US" altLang="en-US" sz="1200" baseline="0"/>
              <a:pPr/>
              <a:t>34</a:t>
            </a:fld>
            <a:endParaRPr lang="en-US" altLang="en-US" sz="1200" baseline="0" dirty="0"/>
          </a:p>
        </p:txBody>
      </p:sp>
      <p:sp>
        <p:nvSpPr>
          <p:cNvPr id="7680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ACC3703-B5C9-4E54-BDB7-D27FC0D6D4AC}" type="slidenum">
              <a:rPr lang="en-US" altLang="en-US" sz="1200" baseline="0"/>
              <a:pPr/>
              <a:t>35</a:t>
            </a:fld>
            <a:endParaRPr lang="en-US" altLang="en-US" sz="1200" baseline="0" dirty="0"/>
          </a:p>
        </p:txBody>
      </p:sp>
      <p:sp>
        <p:nvSpPr>
          <p:cNvPr id="7782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F9E0EF1-5562-4227-8E77-B1EE38731F0E}" type="slidenum">
              <a:rPr lang="en-US" altLang="en-US" sz="1200" baseline="0"/>
              <a:pPr/>
              <a:t>36</a:t>
            </a:fld>
            <a:endParaRPr lang="en-US" altLang="en-US" sz="1200" baseline="0" dirty="0"/>
          </a:p>
        </p:txBody>
      </p:sp>
      <p:sp>
        <p:nvSpPr>
          <p:cNvPr id="7885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D56B5F7-13D0-4EB9-B140-045C3BDAAD13}" type="slidenum">
              <a:rPr lang="en-US" altLang="en-US" sz="1200" baseline="0"/>
              <a:pPr/>
              <a:t>37</a:t>
            </a:fld>
            <a:endParaRPr lang="en-US" altLang="en-US" sz="1200" baseline="0" dirty="0"/>
          </a:p>
        </p:txBody>
      </p:sp>
      <p:sp>
        <p:nvSpPr>
          <p:cNvPr id="7987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729F8D8-989B-4169-8758-BF76563BBC41}" type="slidenum">
              <a:rPr lang="en-US" altLang="en-US" sz="1200" baseline="0"/>
              <a:pPr/>
              <a:t>38</a:t>
            </a:fld>
            <a:endParaRPr lang="en-US" altLang="en-US" sz="1200" baseline="0" dirty="0"/>
          </a:p>
        </p:txBody>
      </p:sp>
      <p:sp>
        <p:nvSpPr>
          <p:cNvPr id="8089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1F5E1E4-9C22-4590-AFA7-3B32491E0998}" type="slidenum">
              <a:rPr lang="en-US" altLang="en-US" sz="1200" baseline="0"/>
              <a:pPr/>
              <a:t>39</a:t>
            </a:fld>
            <a:endParaRPr lang="en-US" altLang="en-US" sz="1200" baseline="0" dirty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E4C85D9-19E4-4445-B2F9-2A90072564AF}" type="slidenum">
              <a:rPr lang="en-US" altLang="en-US" sz="1200" baseline="0"/>
              <a:pPr/>
              <a:t>40</a:t>
            </a:fld>
            <a:endParaRPr lang="en-US" altLang="en-US" sz="1200" baseline="0" dirty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4D60E4F-364A-46DE-8C18-EC925420CFD0}" type="slidenum">
              <a:rPr lang="en-US" altLang="en-US" sz="1200" baseline="0"/>
              <a:pPr/>
              <a:t>41</a:t>
            </a:fld>
            <a:endParaRPr lang="en-US" altLang="en-US" sz="1200" baseline="0" dirty="0"/>
          </a:p>
        </p:txBody>
      </p:sp>
      <p:sp>
        <p:nvSpPr>
          <p:cNvPr id="8397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A898CD7-155A-4410-8344-1A6348994C1F}" type="slidenum">
              <a:rPr lang="en-US" altLang="en-US" sz="1200" baseline="0"/>
              <a:pPr/>
              <a:t>6</a:t>
            </a:fld>
            <a:endParaRPr lang="en-US" altLang="en-US" sz="1200" baseline="0" dirty="0"/>
          </a:p>
        </p:txBody>
      </p:sp>
      <p:sp>
        <p:nvSpPr>
          <p:cNvPr id="4915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32B8DB9-F17F-4864-80D9-321C0528AE19}" type="slidenum">
              <a:rPr lang="en-US" altLang="en-US" sz="1200" baseline="0"/>
              <a:pPr/>
              <a:t>42</a:t>
            </a:fld>
            <a:endParaRPr lang="en-US" altLang="en-US" sz="1200" baseline="0" dirty="0"/>
          </a:p>
        </p:txBody>
      </p:sp>
      <p:sp>
        <p:nvSpPr>
          <p:cNvPr id="8499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8B43A9B-F871-4F93-845A-6E5CE0134196}" type="slidenum">
              <a:rPr lang="en-US" altLang="en-US" sz="1200" baseline="0"/>
              <a:pPr/>
              <a:t>7</a:t>
            </a:fld>
            <a:endParaRPr lang="en-US" altLang="en-US" sz="1200" baseline="0" dirty="0"/>
          </a:p>
        </p:txBody>
      </p:sp>
      <p:sp>
        <p:nvSpPr>
          <p:cNvPr id="5017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33DDBA0-628F-49DB-9655-6A5F359C207F}" type="slidenum">
              <a:rPr lang="en-US" altLang="en-US" sz="1200" baseline="0"/>
              <a:pPr/>
              <a:t>8</a:t>
            </a:fld>
            <a:endParaRPr lang="en-US" altLang="en-US" sz="1200" baseline="0" dirty="0"/>
          </a:p>
        </p:txBody>
      </p:sp>
      <p:sp>
        <p:nvSpPr>
          <p:cNvPr id="5120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9A3BC30-A3C4-4509-9261-CB109EDAE5E2}" type="slidenum">
              <a:rPr lang="en-US" altLang="en-US" sz="1200" baseline="0"/>
              <a:pPr/>
              <a:t>9</a:t>
            </a:fld>
            <a:endParaRPr lang="en-US" altLang="en-US" sz="1200" baseline="0" dirty="0"/>
          </a:p>
        </p:txBody>
      </p:sp>
      <p:sp>
        <p:nvSpPr>
          <p:cNvPr id="5222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E9B812C-4271-4CF3-ABC1-C52BDB8C4F8B}" type="slidenum">
              <a:rPr lang="en-US" altLang="en-US" sz="1200" baseline="0"/>
              <a:pPr/>
              <a:t>10</a:t>
            </a:fld>
            <a:endParaRPr lang="en-US" altLang="en-US" sz="1200" baseline="0" dirty="0"/>
          </a:p>
        </p:txBody>
      </p:sp>
      <p:sp>
        <p:nvSpPr>
          <p:cNvPr id="5325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384CEFA-C156-4B67-8B45-EC877B90F1B7}" type="slidenum">
              <a:rPr lang="en-US" altLang="en-US" sz="1200" baseline="0"/>
              <a:pPr/>
              <a:t>11</a:t>
            </a:fld>
            <a:endParaRPr lang="en-US" altLang="en-US" sz="1200" baseline="0" dirty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AA07A-DF3B-4D37-BBEC-FCB9AA3A751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832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C60BE1-E70E-4558-BCE5-5C570FB65C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622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281D9F-8A9A-46FF-9378-171244F3D4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225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6A898B-E794-495A-82AC-2F74BC470E9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652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3E4FBC-7549-43B1-97CA-E1B184F54E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807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DE9CD4-1E99-4F68-8EF1-45F8F02643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831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34858E-76E9-4C84-BA02-8056457387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247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D3B899-96FD-4F3C-A859-C1067A5C08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823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93680D-7ADC-4B8C-8186-70C5D417FD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520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AA4F25-440C-41E5-99CE-0C6F4A602A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246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8AF8B3-AB68-4647-9B87-46AEB69348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845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2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4.x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6.xml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9.xml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6.xml"/><Relationship Id="rId4" Type="http://schemas.openxmlformats.org/officeDocument/2006/relationships/image" Target="../media/image2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7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8.xml"/><Relationship Id="rId4" Type="http://schemas.openxmlformats.org/officeDocument/2006/relationships/image" Target="../media/image2.jp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9.xml"/><Relationship Id="rId4" Type="http://schemas.openxmlformats.org/officeDocument/2006/relationships/image" Target="../media/image2.jp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0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2590800" y="3124200"/>
            <a:ext cx="65532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119" y="2895600"/>
            <a:ext cx="4038600" cy="838200"/>
          </a:xfrm>
        </p:spPr>
        <p:txBody>
          <a:bodyPr/>
          <a:lstStyle/>
          <a:p>
            <a:r>
              <a:rPr lang="en-US" altLang="en-US" sz="4800" b="1" dirty="0">
                <a:solidFill>
                  <a:schemeClr val="bg1"/>
                </a:solidFill>
              </a:rPr>
              <a:t>Chapter 10</a:t>
            </a:r>
            <a:endParaRPr lang="en-US" altLang="en-US" sz="4800" dirty="0">
              <a:solidFill>
                <a:schemeClr val="bg1"/>
              </a:solidFill>
            </a:endParaRP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3810000"/>
            <a:ext cx="4343400" cy="1447800"/>
          </a:xfrm>
        </p:spPr>
        <p:txBody>
          <a:bodyPr/>
          <a:lstStyle/>
          <a:p>
            <a:r>
              <a:rPr lang="en-US" altLang="en-US" sz="3600" dirty="0">
                <a:solidFill>
                  <a:schemeClr val="bg1"/>
                </a:solidFill>
              </a:rPr>
              <a:t>Topics in Embedded Systems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10.2 An Overview Embedded Hardware (6 of 22)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/>
              <a:t>Semi-custom systems-on-a-chip can be fabricated whenever a suitable off-the-shelf SOC is unavailable.</a:t>
            </a:r>
          </a:p>
          <a:p>
            <a:r>
              <a:rPr lang="en-US" altLang="en-US" dirty="0"/>
              <a:t>The chip mask is created using blocks of pre-designed, pretested intellectual property (IP) circuits.</a:t>
            </a:r>
          </a:p>
          <a:p>
            <a:r>
              <a:rPr lang="en-US" altLang="en-US" dirty="0"/>
              <a:t>The semi-custom approach is costly. To save money, off-the-shelf SOCs are preferred, even when their functionality is not an exact fit for the application.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10.2 An Overview Embedded Hardware (7 of 22)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/>
              <a:t>Programmable logic devices (PLDs) are configurable devices in which the behavior of the circuits can be changed to suit the needs of an application.</a:t>
            </a:r>
          </a:p>
          <a:p>
            <a:pPr lvl="1"/>
            <a:r>
              <a:rPr lang="en-US" altLang="en-US" dirty="0"/>
              <a:t>Programmable array logic (PAL) chips consist of programmable AND gates connected to a set of fixed OR gates.</a:t>
            </a:r>
          </a:p>
          <a:p>
            <a:pPr lvl="1"/>
            <a:r>
              <a:rPr lang="en-US" altLang="en-US" dirty="0"/>
              <a:t>Programmable logic array (PLA) chips consist of programmable AND gates connected through programmable OR gates.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10.2 An Overview Embedded Hardware (8 of 22)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programmed PAL and a programmed PLA: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AEC72D-AD81-BE4D-BD5C-04D4EE4D63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352" y="3048000"/>
            <a:ext cx="2533711" cy="2432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9331EA-8706-A54A-99D2-F48844222E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3048000"/>
            <a:ext cx="2343452" cy="238125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10.2 An Overview Embedded Hardware (9 of 22)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behavior of field programmable gate arrays (FPGAs) is controlled through values stored in memory lookup tables rather than by changing connections between logic elements.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9647B5-958E-FB4E-BCE2-95B36EA001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4191000"/>
            <a:ext cx="3393440" cy="20320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10.2 An Overview Embedded Hardware (10 of 22)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 dirty="0"/>
              <a:t>Truth tables are entered directly into FPGA memory.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C85A2A-DC33-984A-AF51-952A82680A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971800"/>
            <a:ext cx="3397250" cy="2928664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10.2 An Overview Embedded Hardware (11 of 22)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15240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FPGAs typically consist of blocks of logic elements interconnected by switches and multiplexers in an “island” configuration.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8D9CA8-6184-744A-A935-0D447DBA67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352800"/>
            <a:ext cx="4191000" cy="2881704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10.2 An Overview Embedded Hardware (12 of 22)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dirty="0"/>
              <a:t>When:</a:t>
            </a:r>
          </a:p>
          <a:p>
            <a:pPr lvl="1"/>
            <a:r>
              <a:rPr lang="en-US" altLang="en-US" dirty="0"/>
              <a:t>Off-the-shelf microcontrollers and SOCs do not have sufficient functionality for the task at hand... </a:t>
            </a:r>
          </a:p>
          <a:p>
            <a:pPr lvl="1"/>
            <a:r>
              <a:rPr lang="en-US" altLang="en-US" dirty="0"/>
              <a:t>Or off-the-shelf microcontrollers and SOCs have too much functionality, with the excess consuming resources needlessly…</a:t>
            </a:r>
          </a:p>
          <a:p>
            <a:pPr lvl="1"/>
            <a:r>
              <a:rPr lang="en-US" altLang="en-US" dirty="0"/>
              <a:t>And a semi-custom chip cannot be economically fabricated from commercially available IP designs...</a:t>
            </a:r>
          </a:p>
          <a:p>
            <a:pPr lvl="1"/>
            <a:r>
              <a:rPr lang="en-US" altLang="en-US" dirty="0"/>
              <a:t>And PLDs are too expensive or too slow…</a:t>
            </a:r>
          </a:p>
          <a:p>
            <a:r>
              <a:rPr lang="en-US" altLang="en-US" dirty="0"/>
              <a:t>The only option left is to design an application-specific integrated circuit (ASIC) from scratch.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10.2 An Overview Embedded Hardware (13 of 22)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/>
              <a:t>To design a chip from scratch we need to think about it from three points of view:</a:t>
            </a:r>
          </a:p>
          <a:p>
            <a:r>
              <a:rPr lang="en-US" altLang="en-US" dirty="0"/>
              <a:t>What do we need the chip to do?</a:t>
            </a:r>
          </a:p>
          <a:p>
            <a:r>
              <a:rPr lang="en-US" altLang="en-US" dirty="0"/>
              <a:t>Which logic components can provide the behavior we need?</a:t>
            </a:r>
          </a:p>
          <a:p>
            <a:r>
              <a:rPr lang="en-US" altLang="en-US" dirty="0"/>
              <a:t>What is the best way to position the components on the silicon die in order to reduce cost and provide the best performance?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10.2 An Overview Embedded Hardware (14 of 22)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Gajski’s Logic Synthesis Y-Chart depicts the relationship of these three dimensions of circuit design.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13FE1D-54DE-6E48-AE31-68A9D23363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3581400"/>
            <a:ext cx="4273550" cy="2665124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10.2 An Overview Embedded Hardware (15 of 22)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/>
              <a:t>Creating circuit designs along all three dimensions is an enormously complex task that is nearly impossible to do</a:t>
            </a:r>
            <a:r>
              <a:rPr lang="en-US" dirty="0"/>
              <a:t>—</a:t>
            </a:r>
            <a:r>
              <a:rPr lang="en-US" altLang="en-US" dirty="0"/>
              <a:t>with any amount of accuracy or effectiveness</a:t>
            </a:r>
            <a:r>
              <a:rPr lang="en-US" dirty="0"/>
              <a:t>—</a:t>
            </a:r>
            <a:r>
              <a:rPr lang="en-US" altLang="en-US" dirty="0"/>
              <a:t>without a good toolset.</a:t>
            </a:r>
          </a:p>
          <a:p>
            <a:r>
              <a:rPr lang="en-US" altLang="en-US" dirty="0"/>
              <a:t>Hardware definition languages (HDLs) were invented in the latter part of the twentieth century. HDLs help designers manage circuit complexity by expressing circuit logic in algorithmic terms.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Objectives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Understand the ways in which embedded systems differ from general purpose systems.</a:t>
            </a:r>
          </a:p>
          <a:p>
            <a:r>
              <a:rPr lang="en-US" altLang="en-US" dirty="0"/>
              <a:t>Be able to describe the processes and practices of embedded hardware design.</a:t>
            </a:r>
          </a:p>
          <a:p>
            <a:r>
              <a:rPr lang="en-US" altLang="en-US" dirty="0"/>
              <a:t>Understand key concepts and tools for embedded software development.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10.2 An Overview Embedded Hardware (16 of 22)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en-US" dirty="0"/>
              <a:t>Two of the most popular HDLs are Verilog and VHDL.</a:t>
            </a:r>
          </a:p>
          <a:p>
            <a:r>
              <a:rPr lang="en-US" altLang="en-US" dirty="0"/>
              <a:t>Verilog is a C-like language invented in 1983. It is now IEEE 1364-2001.</a:t>
            </a:r>
          </a:p>
          <a:p>
            <a:r>
              <a:rPr lang="en-US" altLang="en-US" dirty="0"/>
              <a:t>VHDL is an ADA-like HDL released in 1985. It is now IEEE 1097-2002.</a:t>
            </a:r>
          </a:p>
          <a:p>
            <a:r>
              <a:rPr lang="en-US" altLang="en-US" dirty="0"/>
              <a:t>The output from the compilation of both of these languages is a netlist, which is suitable for use as input to electronic design automation machines that produce integrated circuit masks.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10.2 An Overview Embedded Hardware (17 of 22)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/>
              <a:t>Traditional HDLs manipulate circuit definitions in terms of RTL and discrete signal patterns.</a:t>
            </a:r>
          </a:p>
          <a:p>
            <a:r>
              <a:rPr lang="en-US" altLang="en-US" dirty="0"/>
              <a:t>Using these languages, engineers are strained to keep up with the complexity of today’s SOCs.</a:t>
            </a:r>
          </a:p>
          <a:p>
            <a:r>
              <a:rPr lang="en-US" altLang="en-US" dirty="0"/>
              <a:t>To make design activities more accurate and  cost efficient, the level of abstraction must be raised above the RTL level.</a:t>
            </a:r>
          </a:p>
          <a:p>
            <a:r>
              <a:rPr lang="en-US" altLang="en-US" dirty="0"/>
              <a:t>SystemC and SpecC are two recent HDLs that were invented to help solve this problem.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10.2 An Overview Embedded Hardware (18 of 22)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dirty="0"/>
              <a:t>SystemC is an extension of C++ that includes classes and libraries specifically created for embedded systems design, to include modeling events, timing specifications, and concurrency.</a:t>
            </a:r>
          </a:p>
          <a:p>
            <a:r>
              <a:rPr lang="en-US" altLang="en-US" dirty="0"/>
              <a:t>SpecC is a C-like language, created from the outset as a system design language. </a:t>
            </a:r>
          </a:p>
          <a:p>
            <a:r>
              <a:rPr lang="en-US" altLang="en-US" dirty="0"/>
              <a:t>A SpecC development package includes a methodology that guides engineers through four phases of system development:</a:t>
            </a:r>
          </a:p>
          <a:p>
            <a:pPr lvl="1"/>
            <a:r>
              <a:rPr lang="en-US" altLang="en-US" dirty="0"/>
              <a:t>Specification, architecture, communication channels, and implementation.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10.2 An Overview Embedded Hardware (19 of 22)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dirty="0"/>
              <a:t>Embedded systems have been traditionally  developed by specialized teams that collaboratively:</a:t>
            </a:r>
          </a:p>
          <a:p>
            <a:pPr lvl="1"/>
            <a:r>
              <a:rPr lang="en-US" altLang="en-US" dirty="0"/>
              <a:t>Produce a detailed specification derived from a functional description.</a:t>
            </a:r>
          </a:p>
          <a:p>
            <a:pPr lvl="1"/>
            <a:r>
              <a:rPr lang="en-US" altLang="en-US" dirty="0"/>
              <a:t>Select a suitable processor or decide to build one.</a:t>
            </a:r>
          </a:p>
          <a:p>
            <a:pPr lvl="1"/>
            <a:r>
              <a:rPr lang="en-US" altLang="en-US" dirty="0"/>
              <a:t>Determine the hardware-software partition.</a:t>
            </a:r>
          </a:p>
          <a:p>
            <a:pPr lvl="1"/>
            <a:r>
              <a:rPr lang="en-US" altLang="en-US" dirty="0"/>
              <a:t>Design the circuit and write the program(s) that will run on the system.</a:t>
            </a:r>
          </a:p>
          <a:p>
            <a:pPr lvl="1"/>
            <a:r>
              <a:rPr lang="en-US" altLang="en-US" dirty="0"/>
              <a:t>Prototype and test the system.</a:t>
            </a:r>
          </a:p>
          <a:p>
            <a:r>
              <a:rPr lang="en-US" altLang="en-US" dirty="0"/>
              <a:t>This system design cycle is shown on the next slide.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10.2 An Overview Embedded Hardware (20 of 22)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5B8D01F7-B201-3648-BB1E-43F22B8F96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981200"/>
            <a:ext cx="6727552" cy="3685351"/>
          </a:xfrm>
        </p:spPr>
      </p:pic>
      <p:sp>
        <p:nvSpPr>
          <p:cNvPr id="25605" name="Text Box 7"/>
          <p:cNvSpPr txBox="1">
            <a:spLocks noChangeArrowheads="1"/>
          </p:cNvSpPr>
          <p:nvPr/>
        </p:nvSpPr>
        <p:spPr bwMode="auto">
          <a:xfrm>
            <a:off x="533400" y="5893713"/>
            <a:ext cx="8001000" cy="430887"/>
          </a:xfrm>
          <a:prstGeom prst="rect">
            <a:avLst/>
          </a:prstGeom>
          <a:solidFill>
            <a:srgbClr val="E2FED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20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Notice the back arrows. These steps are costly.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10.2 An Overview Embedded Hardware (21 of 22)</a:t>
            </a:r>
          </a:p>
        </p:txBody>
      </p:sp>
      <p:sp>
        <p:nvSpPr>
          <p:cNvPr id="26628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/>
              <a:t>SystemC and SpecC facilitate changes to the traditional design lifecycle.</a:t>
            </a:r>
          </a:p>
          <a:p>
            <a:pPr lvl="1"/>
            <a:r>
              <a:rPr lang="en-US" altLang="en-US" dirty="0"/>
              <a:t>Hardware developers and software developers can speak the same language.</a:t>
            </a:r>
          </a:p>
          <a:p>
            <a:pPr lvl="1"/>
            <a:r>
              <a:rPr lang="en-US" altLang="en-US" dirty="0"/>
              <a:t>Codevelopment teams work side-by-side simultaneously creating hardware designs and writing programs.</a:t>
            </a:r>
          </a:p>
          <a:p>
            <a:pPr lvl="1"/>
            <a:r>
              <a:rPr lang="en-US" altLang="en-US" dirty="0"/>
              <a:t>Codevelopment shortens the development lifecycle and improves product quality.</a:t>
            </a:r>
          </a:p>
          <a:p>
            <a:r>
              <a:rPr lang="en-US" altLang="en-US" dirty="0"/>
              <a:t>The embedded system codesign lifecycle is shown on the next slide.</a:t>
            </a:r>
          </a:p>
          <a:p>
            <a:endParaRPr lang="en-US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10.2 An Overview Embedded Hardware (22 of 22)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C6CD18DE-DAF3-C745-AFF0-FC4776AF5D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209800"/>
            <a:ext cx="6062675" cy="3302732"/>
          </a:xfrm>
        </p:spPr>
      </p:pic>
      <p:sp>
        <p:nvSpPr>
          <p:cNvPr id="27653" name="Text Box 1028"/>
          <p:cNvSpPr txBox="1">
            <a:spLocks noChangeArrowheads="1"/>
          </p:cNvSpPr>
          <p:nvPr/>
        </p:nvSpPr>
        <p:spPr bwMode="auto">
          <a:xfrm>
            <a:off x="457200" y="5893713"/>
            <a:ext cx="8001000" cy="430887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20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Rework takes place on a virtual system.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10.3 An Overview Embedded Software (1 of 11)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/>
              <a:t>Software development for embedded systems presents a distinct set of challenges.</a:t>
            </a:r>
          </a:p>
          <a:p>
            <a:r>
              <a:rPr lang="en-US" altLang="en-US" dirty="0"/>
              <a:t>Some of these challenges are related to the uniqueness of the hardware, such as its particular memory organization.</a:t>
            </a:r>
          </a:p>
          <a:p>
            <a:pPr lvl="1"/>
            <a:r>
              <a:rPr lang="en-US" altLang="en-US" dirty="0"/>
              <a:t>Memory limitations are almost always a software development constraint.</a:t>
            </a:r>
          </a:p>
          <a:p>
            <a:pPr lvl="1"/>
            <a:r>
              <a:rPr lang="en-US" altLang="en-US" dirty="0"/>
              <a:t>Virtual memory is not suitable for most embedded applications.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10.3 An Overview Embedded Software (2 of 11)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Embedded system memory can consist of several different kinds, including RAM, ROM, and flash, all sharing the same address space.</a:t>
            </a:r>
          </a:p>
        </p:txBody>
      </p:sp>
      <p:sp>
        <p:nvSpPr>
          <p:cNvPr id="795653" name="Text Box 5"/>
          <p:cNvSpPr txBox="1">
            <a:spLocks noChangeArrowheads="1"/>
          </p:cNvSpPr>
          <p:nvPr/>
        </p:nvSpPr>
        <p:spPr bwMode="auto">
          <a:xfrm>
            <a:off x="457200" y="5893713"/>
            <a:ext cx="8305800" cy="430887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220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 leaks in embedded systems are especially problematic.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C6A334-3C82-D844-9FA5-A6CD22F572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4114800"/>
            <a:ext cx="5613400" cy="1423398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10.3 An Overview Embedded Software (3 of 11)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dirty="0"/>
              <a:t>Embedded operating systems differ from general-purpose operating systems in a number of ways.</a:t>
            </a:r>
          </a:p>
          <a:p>
            <a:pPr lvl="1"/>
            <a:r>
              <a:rPr lang="en-US" altLang="en-US" dirty="0"/>
              <a:t>Responsiveness is one of the major distinguishing features.</a:t>
            </a:r>
          </a:p>
          <a:p>
            <a:r>
              <a:rPr lang="en-US" altLang="en-US" dirty="0"/>
              <a:t>Not all embedded operating systems are real-time operating systems. </a:t>
            </a:r>
          </a:p>
          <a:p>
            <a:pPr lvl="1"/>
            <a:r>
              <a:rPr lang="en-US" altLang="en-US" dirty="0"/>
              <a:t>Timing requirements may differ little from a desktop computer.</a:t>
            </a:r>
          </a:p>
          <a:p>
            <a:pPr lvl="1"/>
            <a:r>
              <a:rPr lang="en-US" altLang="en-US" dirty="0"/>
              <a:t>Hard real-time systems have strict timing constraints.</a:t>
            </a:r>
          </a:p>
          <a:p>
            <a:pPr lvl="1"/>
            <a:r>
              <a:rPr lang="en-US" altLang="en-US" dirty="0"/>
              <a:t>In soft real-time systems, timing is important but not critical.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10.1 Introduction (1 of 2)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/>
              <a:t>Embedded systems are real computer systems that support the operation of a device (or machine) that usually is not a computer.</a:t>
            </a:r>
          </a:p>
          <a:p>
            <a:r>
              <a:rPr lang="en-US" altLang="en-US" dirty="0"/>
              <a:t>The user of the embedded system is rarely aware of its existence within the device.</a:t>
            </a:r>
          </a:p>
          <a:p>
            <a:r>
              <a:rPr lang="en-US" altLang="en-US" dirty="0"/>
              <a:t>These systems are all around us. They are in watches, automobiles, coffeepots, TVs, telephones, aircraft, and just about any “intelligent” device that reacts to people or its environment.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10.3 An Overview Embedded Software (4 of 11)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i="1" dirty="0"/>
              <a:t>Interrupt latency </a:t>
            </a:r>
            <a:r>
              <a:rPr lang="en-US" altLang="en-US" dirty="0"/>
              <a:t>is the elapsed time between the occurrence of an interrupt and the execution of the first instruction of the interrupt service routine (ISR).</a:t>
            </a:r>
          </a:p>
          <a:p>
            <a:pPr lvl="1"/>
            <a:r>
              <a:rPr lang="en-US" altLang="en-US" dirty="0"/>
              <a:t>Interrupt latency is indirectly related to system responsiveness. The smaller the latency, the faster the response.</a:t>
            </a:r>
          </a:p>
          <a:p>
            <a:r>
              <a:rPr lang="en-US" altLang="en-US" dirty="0"/>
              <a:t>Interrupts can happen at any time and in any order.</a:t>
            </a:r>
          </a:p>
          <a:p>
            <a:r>
              <a:rPr lang="en-US" altLang="en-US" dirty="0"/>
              <a:t>The ISR for one interrupt possibly may not be completed before another interrupt occurs.</a:t>
            </a:r>
          </a:p>
          <a:p>
            <a:pPr lvl="1"/>
            <a:r>
              <a:rPr lang="en-US" altLang="en-US" dirty="0"/>
              <a:t>High-quality systems support such </a:t>
            </a:r>
            <a:r>
              <a:rPr lang="en-US" altLang="en-US" i="1" dirty="0"/>
              <a:t>interrupt nesting</a:t>
            </a:r>
            <a:r>
              <a:rPr lang="en-US" altLang="en-US" dirty="0"/>
              <a:t>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10.3 An Overview Embedded Software (5 of 11)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2971800"/>
          </a:xfrm>
        </p:spPr>
        <p:txBody>
          <a:bodyPr>
            <a:normAutofit fontScale="92500"/>
          </a:bodyPr>
          <a:lstStyle/>
          <a:p>
            <a:r>
              <a:rPr lang="en-US" altLang="en-US" dirty="0"/>
              <a:t>Memory organization in resource-constrained systems differs from traditional systems. </a:t>
            </a:r>
          </a:p>
          <a:p>
            <a:r>
              <a:rPr lang="en-US" altLang="en-US" dirty="0"/>
              <a:t>The entire address space might not be used.</a:t>
            </a:r>
          </a:p>
          <a:p>
            <a:r>
              <a:rPr lang="en-US" altLang="en-US" dirty="0"/>
              <a:t>The stack and the heap typically start at different ends of the address space.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D1389A-C4A9-1440-B830-D6EDE2ED40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4648200"/>
            <a:ext cx="5709636" cy="14478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10.3 An Overview Embedded Software (6 of 11)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/>
              <a:t>Memory footprint is a critical concern with embedded operating systems.</a:t>
            </a:r>
          </a:p>
          <a:p>
            <a:pPr lvl="1"/>
            <a:r>
              <a:rPr lang="en-US" altLang="en-US" dirty="0"/>
              <a:t>If an operating system takes up too much memory, additional memory may be required.</a:t>
            </a:r>
          </a:p>
          <a:p>
            <a:pPr lvl="1"/>
            <a:r>
              <a:rPr lang="en-US" altLang="en-US" dirty="0"/>
              <a:t>Memory consumes power.</a:t>
            </a:r>
          </a:p>
          <a:p>
            <a:pPr lvl="1"/>
            <a:r>
              <a:rPr lang="en-US" altLang="en-US" dirty="0"/>
              <a:t>Thus, the smaller the operating system, the better.</a:t>
            </a:r>
          </a:p>
          <a:p>
            <a:r>
              <a:rPr lang="en-US" altLang="en-US" dirty="0"/>
              <a:t>Most embedded operating systems are modular, allowing only the most necessary features to be installed.</a:t>
            </a:r>
          </a:p>
        </p:txBody>
      </p:sp>
    </p:spTree>
    <p:extLst>
      <p:ext uri="{BB962C8B-B14F-4D97-AF65-F5344CB8AC3E}">
        <p14:creationId xmlns:p14="http://schemas.microsoft.com/office/powerpoint/2010/main" val="33472421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10.3 An Overview Embedded Software (7 of 11)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dirty="0"/>
              <a:t>IEEE 1003.1-2001, POSIX, is the specification for standardized Unix, to which Embedded Linux adheres.</a:t>
            </a:r>
          </a:p>
          <a:p>
            <a:r>
              <a:rPr lang="en-US" altLang="en-US" dirty="0"/>
              <a:t>Other popular embedded operating systems include Windows 10 IoT, QNX, and MS-DOS.</a:t>
            </a:r>
          </a:p>
          <a:p>
            <a:pPr lvl="1"/>
            <a:r>
              <a:rPr lang="en-US" altLang="en-US" dirty="0"/>
              <a:t>Windows has several versions, each intended for a particular application area.</a:t>
            </a:r>
          </a:p>
          <a:p>
            <a:r>
              <a:rPr lang="en-US" altLang="en-US" dirty="0"/>
              <a:t>There are hundreds of others, each having its distinctive behavior and target hardware.</a:t>
            </a:r>
          </a:p>
          <a:p>
            <a:pPr lvl="1"/>
            <a:r>
              <a:rPr lang="en-US" altLang="en-US" dirty="0"/>
              <a:t>Licensing costs for the operating system are as great a concern as hardware costs.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10.3 An Overview Embedded Software (8 of 11)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/>
              <a:t>General-purpose software development is usually iterative and incremental.</a:t>
            </a:r>
          </a:p>
          <a:p>
            <a:pPr lvl="1"/>
            <a:r>
              <a:rPr lang="en-US" altLang="en-US" dirty="0"/>
              <a:t>Code a little, test a little.</a:t>
            </a:r>
          </a:p>
          <a:p>
            <a:r>
              <a:rPr lang="en-US" altLang="en-US" dirty="0"/>
              <a:t>Embedded systems development requires a much more rigorous and linear path. </a:t>
            </a:r>
          </a:p>
          <a:p>
            <a:r>
              <a:rPr lang="en-US" altLang="en-US" dirty="0"/>
              <a:t>Functional requirements must be clear, complete, and accurate when work begins.</a:t>
            </a:r>
          </a:p>
          <a:p>
            <a:r>
              <a:rPr lang="en-US" altLang="en-US" dirty="0"/>
              <a:t>Formal languages, such as Z, are helpful in providing accuracy and correctness.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10.3 An Overview Embedded Software (9 of 11)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dirty="0"/>
              <a:t>Large software projects are usually partitioned into chunks so that the chunks can be assigned to different teams.</a:t>
            </a:r>
          </a:p>
          <a:p>
            <a:r>
              <a:rPr lang="en-US" altLang="en-US" dirty="0"/>
              <a:t>Embedded software doesn’t partition so easily, making team assignments difficult.</a:t>
            </a:r>
          </a:p>
          <a:p>
            <a:r>
              <a:rPr lang="en-US" altLang="en-US" dirty="0"/>
              <a:t>To improve performance, some embedded programmers advocate the use of global variables and unstructured code.</a:t>
            </a:r>
          </a:p>
          <a:p>
            <a:r>
              <a:rPr lang="en-US" altLang="en-US" dirty="0"/>
              <a:t>Others rail against this idea, saying that it is not good engineering practice regardless of the platform for which the software is written.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10.3 An Overview Embedded Software (10 of 11)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/>
              <a:t>Event handling is a major challenge to the embedded programmer. </a:t>
            </a:r>
          </a:p>
          <a:p>
            <a:pPr lvl="1"/>
            <a:r>
              <a:rPr lang="en-US" altLang="en-US" dirty="0"/>
              <a:t>It lies at the heart of embedded systems functionality.</a:t>
            </a:r>
          </a:p>
          <a:p>
            <a:r>
              <a:rPr lang="en-US" altLang="en-US" dirty="0"/>
              <a:t>Events can happen asynchronously and in any order. </a:t>
            </a:r>
          </a:p>
          <a:p>
            <a:r>
              <a:rPr lang="en-US" altLang="en-US" dirty="0"/>
              <a:t>It is virtually impossible to test all possible sequences of events. </a:t>
            </a:r>
          </a:p>
          <a:p>
            <a:r>
              <a:rPr lang="en-US" altLang="en-US" dirty="0"/>
              <a:t>Testing must be rigorous and thorough.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10.3 An Overview Embedded Software (11 of 11)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dirty="0"/>
              <a:t>Embedded programming is essentially a matter of raising and responding to signals. </a:t>
            </a:r>
          </a:p>
          <a:p>
            <a:r>
              <a:rPr lang="en-US" altLang="en-US" dirty="0"/>
              <a:t>Hardware support may be designed into a chip to facilitate the tracing and debugging of signal patterns.</a:t>
            </a:r>
          </a:p>
          <a:p>
            <a:pPr lvl="1"/>
            <a:r>
              <a:rPr lang="en-US" altLang="en-US" dirty="0"/>
              <a:t>Examples are ICE, Motorola’s BDM, IEEE 1149.1 JTAG, and IEEE 5001 Nexus.</a:t>
            </a:r>
          </a:p>
          <a:p>
            <a:r>
              <a:rPr lang="en-US" altLang="en-US" dirty="0"/>
              <a:t>Some platforms offer no tool support in the way of debuggers or even compilers.</a:t>
            </a:r>
          </a:p>
          <a:p>
            <a:pPr lvl="1"/>
            <a:r>
              <a:rPr lang="en-US" altLang="en-US" dirty="0"/>
              <a:t>Writing software for these systems is called </a:t>
            </a:r>
            <a:r>
              <a:rPr lang="en-US" altLang="en-US" i="1" dirty="0"/>
              <a:t>bare metal programming</a:t>
            </a:r>
            <a:r>
              <a:rPr lang="en-US" altLang="en-US" dirty="0"/>
              <a:t>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10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Conclusion (1 of 5)</a:t>
            </a:r>
          </a:p>
        </p:txBody>
      </p:sp>
      <p:sp>
        <p:nvSpPr>
          <p:cNvPr id="38915" name="Rectangle 1026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/>
              <a:t>Embedded systems differ from general-purpose systems because:</a:t>
            </a:r>
          </a:p>
          <a:p>
            <a:pPr lvl="1"/>
            <a:r>
              <a:rPr lang="en-US" altLang="en-US" dirty="0"/>
              <a:t>They are resource constrained.</a:t>
            </a:r>
          </a:p>
          <a:p>
            <a:pPr lvl="1"/>
            <a:r>
              <a:rPr lang="en-US" altLang="en-US" dirty="0"/>
              <a:t>Programming requires deep awareness of the underlying hardware.</a:t>
            </a:r>
          </a:p>
          <a:p>
            <a:pPr lvl="1"/>
            <a:r>
              <a:rPr lang="en-US" altLang="en-US" dirty="0"/>
              <a:t>Signal timing and event handling are critical.</a:t>
            </a:r>
          </a:p>
          <a:p>
            <a:pPr lvl="1"/>
            <a:r>
              <a:rPr lang="en-US" altLang="en-US" dirty="0"/>
              <a:t>The hardware-software partition is moveable.</a:t>
            </a:r>
          </a:p>
          <a:p>
            <a:r>
              <a:rPr lang="en-US" altLang="en-US" dirty="0"/>
              <a:t>Embedded hardware can be off-the-shelf, semi-customized, fully-customized, or configurable.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Conclusion (2 of 5)</a:t>
            </a:r>
          </a:p>
        </p:txBody>
      </p:sp>
      <p:sp>
        <p:nvSpPr>
          <p:cNvPr id="39939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Programmable logic devices include:</a:t>
            </a:r>
          </a:p>
          <a:p>
            <a:pPr lvl="1"/>
            <a:r>
              <a:rPr lang="en-US" altLang="en-US" dirty="0"/>
              <a:t>PALs: Programmable AND gates connected to a set of fixed OR gates.</a:t>
            </a:r>
          </a:p>
          <a:p>
            <a:pPr lvl="1"/>
            <a:r>
              <a:rPr lang="en-US" altLang="en-US" dirty="0"/>
              <a:t>PLA: Programmable AND gates connected through programmable OR gates.</a:t>
            </a:r>
          </a:p>
          <a:p>
            <a:pPr lvl="1"/>
            <a:r>
              <a:rPr lang="en-US" altLang="en-US" dirty="0"/>
              <a:t>FPGA: Logic functions provided through lookup tables.</a:t>
            </a:r>
          </a:p>
          <a:p>
            <a:r>
              <a:rPr lang="en-US" altLang="en-US" dirty="0"/>
              <a:t>PLDs tend to be slow and expensive as compared to off-the-shelf ICs.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10.1 Introduction (2 of 2)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/>
              <a:t>Embedded systems are different from general-purpose systems in several important ways. Some key differences are:</a:t>
            </a:r>
          </a:p>
          <a:p>
            <a:pPr lvl="1"/>
            <a:r>
              <a:rPr lang="en-US" altLang="en-US" dirty="0"/>
              <a:t>Embedded systems are resource constrained. Utilization of memory and power are critical. The economy of hardware and software is often paramount, and can affect design decisions.</a:t>
            </a:r>
          </a:p>
          <a:p>
            <a:pPr lvl="1"/>
            <a:r>
              <a:rPr lang="en-US" altLang="en-US" dirty="0"/>
              <a:t>Partitioning of hardware and software is fluid.</a:t>
            </a:r>
          </a:p>
          <a:p>
            <a:pPr lvl="1"/>
            <a:r>
              <a:rPr lang="en-US" altLang="en-US" dirty="0"/>
              <a:t>Embedded systems programmers must understand every detail about the hardware.</a:t>
            </a:r>
          </a:p>
          <a:p>
            <a:pPr lvl="1"/>
            <a:r>
              <a:rPr lang="en-US" altLang="en-US" dirty="0"/>
              <a:t>Signal timing and event handling are crucial.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Conclusion (3 of 5)</a:t>
            </a:r>
          </a:p>
        </p:txBody>
      </p:sp>
      <p:sp>
        <p:nvSpPr>
          <p:cNvPr id="40963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Hardware definition languages Verilog, VHDL specify the functions and layout of full-custom chips.</a:t>
            </a:r>
          </a:p>
          <a:p>
            <a:r>
              <a:rPr lang="en-US" altLang="en-US" dirty="0"/>
              <a:t>SpecC and SystemC raise the level of abstraction in chip design.</a:t>
            </a:r>
          </a:p>
          <a:p>
            <a:r>
              <a:rPr lang="en-US" altLang="en-US" dirty="0"/>
              <a:t>Hardware-software codesign and cosimulation reduces errors and brings products to market faster.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Conclusion (4 of 5)</a:t>
            </a:r>
          </a:p>
        </p:txBody>
      </p:sp>
      <p:sp>
        <p:nvSpPr>
          <p:cNvPr id="41987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dirty="0"/>
              <a:t>Embedded operating systems differ from general purpose operating systems in their timing and memory footprint requirements.</a:t>
            </a:r>
          </a:p>
          <a:p>
            <a:r>
              <a:rPr lang="en-US" altLang="en-US" dirty="0"/>
              <a:t>IEEE 1003.1-2001, POSIX, is the specification for standardized Unix, to which Embedded Linux adheres.</a:t>
            </a:r>
          </a:p>
          <a:p>
            <a:r>
              <a:rPr lang="en-US" altLang="en-US" dirty="0"/>
              <a:t>Other popular embedded operating systems include Windows 10 IoT, QNX, and MS-DOS.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Conclusion (5 of 5)</a:t>
            </a:r>
          </a:p>
        </p:txBody>
      </p:sp>
      <p:sp>
        <p:nvSpPr>
          <p:cNvPr id="43011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/>
              <a:t>Embedded software requires accurate specifications and rigorous development practices.</a:t>
            </a:r>
          </a:p>
          <a:p>
            <a:pPr lvl="1"/>
            <a:r>
              <a:rPr lang="en-US" altLang="en-US" dirty="0"/>
              <a:t>Formal languages help.</a:t>
            </a:r>
          </a:p>
          <a:p>
            <a:r>
              <a:rPr lang="en-US" altLang="en-US" dirty="0"/>
              <a:t>Event processing requires careful specification and testing.</a:t>
            </a:r>
          </a:p>
          <a:p>
            <a:r>
              <a:rPr lang="en-US" altLang="en-US" dirty="0"/>
              <a:t>Embedded system debugging can be supported by hardware interfaces to include ICE, BDM, JTAG, and Nexus.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10.2 An Overview Embedded Hardware (1 of 22)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/>
              <a:t>We will classify embedded hardware according to the extent to which it is adapted or adaptable by the people who program and install the system into the device that it supports.</a:t>
            </a:r>
          </a:p>
          <a:p>
            <a:r>
              <a:rPr lang="en-US" altLang="en-US" dirty="0"/>
              <a:t>Accordingly, we say that embedded hardware falls into categories of:</a:t>
            </a:r>
          </a:p>
          <a:p>
            <a:pPr lvl="1"/>
            <a:r>
              <a:rPr lang="en-US" altLang="en-US" dirty="0"/>
              <a:t>Off-the-shelf</a:t>
            </a:r>
          </a:p>
          <a:p>
            <a:pPr lvl="1"/>
            <a:r>
              <a:rPr lang="en-US" altLang="en-US" dirty="0"/>
              <a:t>Configurable</a:t>
            </a:r>
          </a:p>
          <a:p>
            <a:pPr lvl="1"/>
            <a:r>
              <a:rPr lang="en-US" altLang="en-US" dirty="0"/>
              <a:t>Fully-customized</a:t>
            </a:r>
          </a:p>
        </p:txBody>
      </p:sp>
      <p:sp>
        <p:nvSpPr>
          <p:cNvPr id="739332" name="Text Box 4"/>
          <p:cNvSpPr txBox="1">
            <a:spLocks noChangeArrowheads="1"/>
          </p:cNvSpPr>
          <p:nvPr/>
        </p:nvSpPr>
        <p:spPr bwMode="auto">
          <a:xfrm>
            <a:off x="6172200" y="4463296"/>
            <a:ext cx="2438400" cy="1785104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2200" baseline="0" dirty="0">
                <a:solidFill>
                  <a:srgbClr val="000000"/>
                </a:solidFill>
                <a:latin typeface="Arial"/>
                <a:cs typeface="Arial"/>
              </a:rPr>
              <a:t>Note: There are many other taxonomies. This one is convenient for our purposes.</a:t>
            </a:r>
            <a:endParaRPr lang="en-US" baseline="0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10.2 An Overview Embedded Hardware (2 of 22)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/>
              <a:t>Using off-the-shelf hardware, minimal hardware customization possible.</a:t>
            </a:r>
          </a:p>
          <a:p>
            <a:pPr lvl="1"/>
            <a:r>
              <a:rPr lang="en-US" altLang="en-US" dirty="0"/>
              <a:t>Perhaps add memory or peripherals. The internal wiring stays the same.</a:t>
            </a:r>
          </a:p>
          <a:p>
            <a:r>
              <a:rPr lang="en-US" altLang="en-US" dirty="0"/>
              <a:t>The most common off-the-shelf hardware is the microcontroller.</a:t>
            </a:r>
          </a:p>
          <a:p>
            <a:pPr lvl="1"/>
            <a:r>
              <a:rPr lang="en-US" altLang="en-US" dirty="0"/>
              <a:t>Microcontrollers are often derivatives of “old” PC technology. They are inexpensive because development costs were recouped long ago.</a:t>
            </a:r>
          </a:p>
          <a:p>
            <a:pPr lvl="1"/>
            <a:r>
              <a:rPr lang="en-US" altLang="en-US" dirty="0"/>
              <a:t>There are thousands of different microcontrollers.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10.2 An Overview Embedded Hardware (3 of 22)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4648200" cy="4114800"/>
          </a:xfrm>
        </p:spPr>
        <p:txBody>
          <a:bodyPr>
            <a:normAutofit lnSpcReduction="10000"/>
          </a:bodyPr>
          <a:lstStyle/>
          <a:p>
            <a:pPr lvl="1"/>
            <a:r>
              <a:rPr lang="en-US" altLang="en-US" dirty="0"/>
              <a:t>Example: Microcontrollers are Motorola's 68HC12, Intel’s 8051, Microchip's 16F84A, and the PIC family.</a:t>
            </a:r>
          </a:p>
          <a:p>
            <a:pPr lvl="1"/>
            <a:r>
              <a:rPr lang="en-US" altLang="en-US" dirty="0"/>
              <a:t>A simplified block diagram of a microcontroller is shown at the right.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573B52-60E0-2E4C-A7D4-C0F3FDD86A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108" y="2133600"/>
            <a:ext cx="3031402" cy="31242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DFF157-3125-AA47-9D5B-FAFAF825A7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108" y="2133600"/>
            <a:ext cx="3031402" cy="3124200"/>
          </a:xfrm>
          <a:prstGeom prst="rect">
            <a:avLst/>
          </a:prstGeom>
        </p:spPr>
      </p:pic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10.2 An Overview Embedded Hardware (4 of 22)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4572000" cy="4114800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altLang="en-US" dirty="0"/>
              <a:t>We have seen all of these components before except for the watchdog timer.</a:t>
            </a:r>
          </a:p>
          <a:p>
            <a:pPr lvl="1"/>
            <a:r>
              <a:rPr lang="en-US" altLang="en-US" dirty="0"/>
              <a:t>A watchdog timer helps guard against system hangs by continually checking for liveness.</a:t>
            </a:r>
          </a:p>
          <a:p>
            <a:pPr lvl="1"/>
            <a:r>
              <a:rPr lang="en-US" altLang="en-US" dirty="0"/>
              <a:t>Watchdog timers are not used in all microcontrollers.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10.2 An Overview Embedded Hardware (5 of 22)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/>
              <a:t>For some applications, microcontrollers are too limited in their functionality.</a:t>
            </a:r>
          </a:p>
          <a:p>
            <a:r>
              <a:rPr lang="en-US" altLang="en-US" dirty="0"/>
              <a:t>Systems-on-a-chip (SOCs) are full blown computer systems</a:t>
            </a:r>
            <a:r>
              <a:rPr lang="en-US" dirty="0"/>
              <a:t>—</a:t>
            </a:r>
            <a:r>
              <a:rPr lang="en-US" altLang="en-US" dirty="0"/>
              <a:t>including all supporting circuits</a:t>
            </a:r>
            <a:r>
              <a:rPr lang="en-US" dirty="0"/>
              <a:t>—</a:t>
            </a:r>
            <a:r>
              <a:rPr lang="en-US" altLang="en-US" dirty="0"/>
              <a:t>that are etched on a single die.</a:t>
            </a:r>
          </a:p>
          <a:p>
            <a:pPr lvl="1"/>
            <a:r>
              <a:rPr lang="en-US" altLang="en-US" dirty="0"/>
              <a:t>Alternatively, separate chips are needed to provide the same services. </a:t>
            </a:r>
          </a:p>
          <a:p>
            <a:pPr lvl="1"/>
            <a:r>
              <a:rPr lang="en-US" altLang="en-US" dirty="0"/>
              <a:t>The additional chips are costly and consume power and space.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ECOA_Mstr">
  <a:themeElements>
    <a:clrScheme name="ECOA_Mstr.p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COA_Mstr.po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15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3000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15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3000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ECOA_Mstr.p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A_Mstr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OA_Mstr.po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A_Mstr.po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A_Mstr.po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A_Mstr.po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A_Mstr.po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0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1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2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3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4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5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6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7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8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9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0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1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2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3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4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5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6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7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8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9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0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1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2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3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4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5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6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7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8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9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0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9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Office\Templates\ECOA_Mstr.pot</Template>
  <TotalTime>7490</TotalTime>
  <Words>2504</Words>
  <Application>Microsoft Macintosh PowerPoint</Application>
  <PresentationFormat>On-screen Show (4:3)</PresentationFormat>
  <Paragraphs>233</Paragraphs>
  <Slides>42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Times New Roman</vt:lpstr>
      <vt:lpstr>ECOA_Mstr</vt:lpstr>
      <vt:lpstr>Chapter 10</vt:lpstr>
      <vt:lpstr>Objectives</vt:lpstr>
      <vt:lpstr>10.1 Introduction (1 of 2)</vt:lpstr>
      <vt:lpstr>10.1 Introduction (2 of 2)</vt:lpstr>
      <vt:lpstr>10.2 An Overview Embedded Hardware (1 of 22)</vt:lpstr>
      <vt:lpstr>10.2 An Overview Embedded Hardware (2 of 22)</vt:lpstr>
      <vt:lpstr>10.2 An Overview Embedded Hardware (3 of 22)</vt:lpstr>
      <vt:lpstr>10.2 An Overview Embedded Hardware (4 of 22)</vt:lpstr>
      <vt:lpstr>10.2 An Overview Embedded Hardware (5 of 22)</vt:lpstr>
      <vt:lpstr>10.2 An Overview Embedded Hardware (6 of 22)</vt:lpstr>
      <vt:lpstr>10.2 An Overview Embedded Hardware (7 of 22)</vt:lpstr>
      <vt:lpstr>10.2 An Overview Embedded Hardware (8 of 22)</vt:lpstr>
      <vt:lpstr>10.2 An Overview Embedded Hardware (9 of 22)</vt:lpstr>
      <vt:lpstr>10.2 An Overview Embedded Hardware (10 of 22)</vt:lpstr>
      <vt:lpstr>10.2 An Overview Embedded Hardware (11 of 22)</vt:lpstr>
      <vt:lpstr>10.2 An Overview Embedded Hardware (12 of 22)</vt:lpstr>
      <vt:lpstr>10.2 An Overview Embedded Hardware (13 of 22)</vt:lpstr>
      <vt:lpstr>10.2 An Overview Embedded Hardware (14 of 22)</vt:lpstr>
      <vt:lpstr>10.2 An Overview Embedded Hardware (15 of 22)</vt:lpstr>
      <vt:lpstr>10.2 An Overview Embedded Hardware (16 of 22)</vt:lpstr>
      <vt:lpstr>10.2 An Overview Embedded Hardware (17 of 22)</vt:lpstr>
      <vt:lpstr>10.2 An Overview Embedded Hardware (18 of 22)</vt:lpstr>
      <vt:lpstr>10.2 An Overview Embedded Hardware (19 of 22)</vt:lpstr>
      <vt:lpstr>10.2 An Overview Embedded Hardware (20 of 22)</vt:lpstr>
      <vt:lpstr>10.2 An Overview Embedded Hardware (21 of 22)</vt:lpstr>
      <vt:lpstr>10.2 An Overview Embedded Hardware (22 of 22)</vt:lpstr>
      <vt:lpstr>10.3 An Overview Embedded Software (1 of 11)</vt:lpstr>
      <vt:lpstr>10.3 An Overview Embedded Software (2 of 11)</vt:lpstr>
      <vt:lpstr>10.3 An Overview Embedded Software (3 of 11)</vt:lpstr>
      <vt:lpstr>10.3 An Overview Embedded Software (4 of 11)</vt:lpstr>
      <vt:lpstr>10.3 An Overview Embedded Software (5 of 11)</vt:lpstr>
      <vt:lpstr>10.3 An Overview Embedded Software (6 of 11)</vt:lpstr>
      <vt:lpstr>10.3 An Overview Embedded Software (7 of 11)</vt:lpstr>
      <vt:lpstr>10.3 An Overview Embedded Software (8 of 11)</vt:lpstr>
      <vt:lpstr>10.3 An Overview Embedded Software (9 of 11)</vt:lpstr>
      <vt:lpstr>10.3 An Overview Embedded Software (10 of 11)</vt:lpstr>
      <vt:lpstr>10.3 An Overview Embedded Software (11 of 11)</vt:lpstr>
      <vt:lpstr>Conclusion (1 of 5)</vt:lpstr>
      <vt:lpstr>Conclusion (2 of 5)</vt:lpstr>
      <vt:lpstr>Conclusion (3 of 5)</vt:lpstr>
      <vt:lpstr>Conclusion (4 of 5)</vt:lpstr>
      <vt:lpstr>Conclusion (5 of 5)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10</dc:title>
  <dc:creator>Null &amp; Lobur</dc:creator>
  <cp:lastModifiedBy>Jessica deMartin</cp:lastModifiedBy>
  <cp:revision>415</cp:revision>
  <dcterms:created xsi:type="dcterms:W3CDTF">2002-11-19T23:57:00Z</dcterms:created>
  <dcterms:modified xsi:type="dcterms:W3CDTF">2018-03-19T14:18:41Z</dcterms:modified>
</cp:coreProperties>
</file>