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7" r:id="rId2"/>
    <p:sldId id="581" r:id="rId3"/>
    <p:sldId id="507" r:id="rId4"/>
    <p:sldId id="430" r:id="rId5"/>
    <p:sldId id="504" r:id="rId6"/>
    <p:sldId id="429" r:id="rId7"/>
    <p:sldId id="431" r:id="rId8"/>
    <p:sldId id="433" r:id="rId9"/>
    <p:sldId id="435" r:id="rId10"/>
    <p:sldId id="436" r:id="rId11"/>
    <p:sldId id="438" r:id="rId12"/>
    <p:sldId id="439" r:id="rId13"/>
    <p:sldId id="442" r:id="rId14"/>
    <p:sldId id="441" r:id="rId15"/>
    <p:sldId id="440" r:id="rId16"/>
    <p:sldId id="443" r:id="rId17"/>
    <p:sldId id="444" r:id="rId18"/>
    <p:sldId id="445" r:id="rId19"/>
    <p:sldId id="446" r:id="rId20"/>
    <p:sldId id="432" r:id="rId21"/>
    <p:sldId id="563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79" r:id="rId33"/>
    <p:sldId id="480" r:id="rId34"/>
    <p:sldId id="482" r:id="rId35"/>
    <p:sldId id="580" r:id="rId36"/>
    <p:sldId id="547" r:id="rId37"/>
    <p:sldId id="539" r:id="rId38"/>
    <p:sldId id="541" r:id="rId39"/>
    <p:sldId id="542" r:id="rId40"/>
    <p:sldId id="543" r:id="rId41"/>
    <p:sldId id="544" r:id="rId42"/>
    <p:sldId id="545" r:id="rId43"/>
    <p:sldId id="546" r:id="rId44"/>
    <p:sldId id="548" r:id="rId45"/>
    <p:sldId id="549" r:id="rId46"/>
    <p:sldId id="550" r:id="rId47"/>
    <p:sldId id="551" r:id="rId48"/>
    <p:sldId id="552" r:id="rId49"/>
    <p:sldId id="553" r:id="rId50"/>
    <p:sldId id="554" r:id="rId51"/>
    <p:sldId id="555" r:id="rId52"/>
    <p:sldId id="556" r:id="rId53"/>
    <p:sldId id="557" r:id="rId54"/>
    <p:sldId id="558" r:id="rId55"/>
    <p:sldId id="559" r:id="rId56"/>
    <p:sldId id="564" r:id="rId57"/>
    <p:sldId id="566" r:id="rId58"/>
    <p:sldId id="565" r:id="rId59"/>
    <p:sldId id="567" r:id="rId60"/>
    <p:sldId id="560" r:id="rId61"/>
    <p:sldId id="561" r:id="rId62"/>
    <p:sldId id="495" r:id="rId63"/>
    <p:sldId id="497" r:id="rId64"/>
    <p:sldId id="562" r:id="rId65"/>
    <p:sldId id="619" r:id="rId66"/>
    <p:sldId id="511" r:id="rId67"/>
    <p:sldId id="582" r:id="rId68"/>
    <p:sldId id="583" r:id="rId69"/>
    <p:sldId id="584" r:id="rId70"/>
    <p:sldId id="451" r:id="rId71"/>
    <p:sldId id="585" r:id="rId72"/>
    <p:sldId id="586" r:id="rId73"/>
    <p:sldId id="587" r:id="rId74"/>
    <p:sldId id="588" r:id="rId75"/>
    <p:sldId id="589" r:id="rId76"/>
    <p:sldId id="590" r:id="rId77"/>
    <p:sldId id="591" r:id="rId78"/>
    <p:sldId id="592" r:id="rId79"/>
    <p:sldId id="593" r:id="rId80"/>
    <p:sldId id="594" r:id="rId81"/>
    <p:sldId id="595" r:id="rId82"/>
    <p:sldId id="596" r:id="rId83"/>
    <p:sldId id="494" r:id="rId84"/>
    <p:sldId id="597" r:id="rId85"/>
    <p:sldId id="598" r:id="rId86"/>
    <p:sldId id="599" r:id="rId87"/>
    <p:sldId id="600" r:id="rId88"/>
    <p:sldId id="601" r:id="rId89"/>
    <p:sldId id="602" r:id="rId90"/>
    <p:sldId id="603" r:id="rId91"/>
    <p:sldId id="604" r:id="rId92"/>
    <p:sldId id="496" r:id="rId93"/>
    <p:sldId id="605" r:id="rId94"/>
    <p:sldId id="493" r:id="rId95"/>
    <p:sldId id="606" r:id="rId96"/>
    <p:sldId id="608" r:id="rId97"/>
    <p:sldId id="621" r:id="rId98"/>
    <p:sldId id="622" r:id="rId99"/>
    <p:sldId id="623" r:id="rId100"/>
    <p:sldId id="624" r:id="rId101"/>
    <p:sldId id="625" r:id="rId102"/>
    <p:sldId id="470" r:id="rId103"/>
    <p:sldId id="626" r:id="rId104"/>
    <p:sldId id="627" r:id="rId105"/>
    <p:sldId id="628" r:id="rId106"/>
    <p:sldId id="629" r:id="rId107"/>
    <p:sldId id="630" r:id="rId108"/>
    <p:sldId id="631" r:id="rId109"/>
    <p:sldId id="607" r:id="rId110"/>
    <p:sldId id="481" r:id="rId111"/>
    <p:sldId id="632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39810-6D85-4D27-B083-9F0C80677A3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D4162-A215-4286-9070-48C062BE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50, 10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2D6BA-19D1-534B-AF5E-4DE9859D30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2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50, 10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2D6BA-19D1-534B-AF5E-4DE9859D30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50, 10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2D6BA-19D1-534B-AF5E-4DE9859D30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28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50, 10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2D6BA-19D1-534B-AF5E-4DE9859D30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45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/>
              </a:rPr>
              <a:t>Discussion in class and in the text book pages 384 and 385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2D6BA-19D1-534B-AF5E-4DE9859D309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21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70847-AD89-A645-B1DF-E83311568C3C}" type="slidenum">
              <a:rPr lang="en-US" altLang="x-none"/>
              <a:pPr/>
              <a:t>102</a:t>
            </a:fld>
            <a:endParaRPr lang="en-US" altLang="x-none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306029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50, 10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2D6BA-19D1-534B-AF5E-4DE9859D3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0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50, 10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2D6BA-19D1-534B-AF5E-4DE9859D3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4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50, 10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2D6BA-19D1-534B-AF5E-4DE9859D30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4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50, 10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2D6BA-19D1-534B-AF5E-4DE9859D3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50, 10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2D6BA-19D1-534B-AF5E-4DE9859D3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84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50, 10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2D6BA-19D1-534B-AF5E-4DE9859D3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7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50, 10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2D6BA-19D1-534B-AF5E-4DE9859D30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30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50, 10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2D6BA-19D1-534B-AF5E-4DE9859D30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5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415B-ED92-4DC4-9A98-4D12AD861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A4B97-4AD1-41F8-9D76-C787967C2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538BA-E67D-4617-A331-FAC094A2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A783-CDD0-44FC-B761-329040DB7D0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7300-427F-47AC-88CF-8D33BDEB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1F1C-EE84-4452-BD7A-56CBCE8A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93D-97A0-4650-BBD1-2F6CCD24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6624-E0BB-4016-BFD3-7B07FC4C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4DBD2-6465-438C-BBD6-4C034FC7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34F87-4C19-4E30-B62A-B5F56AA3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A783-CDD0-44FC-B761-329040DB7D0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D4D8-2CC9-44A7-8278-FE45E9F0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1C852-D8B1-4626-A968-F13F45C6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93D-97A0-4650-BBD1-2F6CCD24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8DA64-F6B7-46F2-AACC-6ADE1540B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D86DF-D106-4245-A5B6-F47762358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31BC-F263-4CEC-A8D8-0D1F498F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A783-CDD0-44FC-B761-329040DB7D0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4265-F519-4FCF-9156-DEE7D5A2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92AC4-CBD5-43A8-88ED-F9B9DE05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93D-97A0-4650-BBD1-2F6CCD24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9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2917-8DE3-476D-9CBD-B1D3F41A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D2C2-6EBD-441E-A6D9-862DB4C8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FB33-8245-49BB-8EDD-78F0F904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A783-CDD0-44FC-B761-329040DB7D0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8573-7AD5-49AB-9725-4AFD3B24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AFED-FD7D-42C1-A3A5-8B3C936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93D-97A0-4650-BBD1-2F6CCD24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1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74E6-18DD-4F6A-8705-358AB540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9FCC6-3D3C-4773-9040-22B10C082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C34-2023-412F-926F-4D78E733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A783-CDD0-44FC-B761-329040DB7D0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32E1-C0F0-4F57-9A9C-C1BEFC26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349E-B122-40FB-8825-D8B21B6A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93D-97A0-4650-BBD1-2F6CCD24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2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8EC1-4E04-4F71-8889-53CD4A21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FD50-21BD-4BEE-B6CD-A73A37B2E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20641-8122-4E71-ADF4-855B50117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9F10-5399-47C0-A6C7-926F8529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A783-CDD0-44FC-B761-329040DB7D0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8E896-E271-4AB1-86DE-413117C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BFFF2-550D-49D8-8288-838E9E4D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93D-97A0-4650-BBD1-2F6CCD24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3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63C0-7288-4AAE-985B-38443359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871F3-E523-43AD-95FC-64828895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B973A-204B-4FF4-BAAA-9FD0528D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DCBE3-DB71-45A3-88D1-13EEDB6A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EC67A-C073-4676-8B63-5ADEE5796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787AA-4C84-4733-B51A-7A6CF7C6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A783-CDD0-44FC-B761-329040DB7D0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A7037-820A-458D-B2FB-F60F6DD1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58356-0C9D-46A8-AC70-A8EBF927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93D-97A0-4650-BBD1-2F6CCD24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00A7-9AED-4FE2-A3F3-1E7E0911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9C5FD-E6B4-4280-9F75-99AA58AB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A783-CDD0-44FC-B761-329040DB7D0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630E8-12AD-48CC-8E75-48DF5215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888BF-E63C-444F-B214-04E7FB51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93D-97A0-4650-BBD1-2F6CCD24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3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9F723-6A91-4CB8-A64B-3CF128BE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A783-CDD0-44FC-B761-329040DB7D0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B18AE-8C19-454B-9719-D29DAD98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CA43C-5440-4AC2-99E4-1E894A92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93D-97A0-4650-BBD1-2F6CCD24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F6EE-9D7D-43D0-AEF6-F6293204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1A95-F435-403F-BC2A-63B2A201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CF156-3F8C-4BE0-9C79-BE4F82AB6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C69F4-BB96-4732-B5D1-8CDE2AB9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A783-CDD0-44FC-B761-329040DB7D0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5FB4-2196-464C-B55E-97715C03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C6F30-841B-4FF3-AF0F-241786D9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93D-97A0-4650-BBD1-2F6CCD24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E2F1-567A-4DA9-99CE-35ACE163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B5C8B-3898-4F5D-ADC9-59605DD0F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3FDB8-0F28-46ED-B331-5DBB9658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BB1A2-33C9-41AF-AA97-E23B9EF0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A783-CDD0-44FC-B761-329040DB7D0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D243E-E839-46FB-8939-64D432DA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6B37F-A3ED-4FB3-9E0F-4E9A50BC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93D-97A0-4650-BBD1-2F6CCD24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6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B83DB-B9E4-42AD-9FB8-C03E7309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B86C6-DFCF-44AB-ADBB-40CB063A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E542D-98D3-4C96-A265-01C075340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A783-CDD0-44FC-B761-329040DB7D0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DAFF2-D2D9-4073-9665-990696A20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D7DF3-032A-4C43-A68C-FB437086A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493D-97A0-4650-BBD1-2F6CCD24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lorado.edu/~main/docs/edu/colorado/collections/LongLinkedStack.html#peek--" TargetMode="External"/><Relationship Id="rId2" Type="http://schemas.openxmlformats.org/officeDocument/2006/relationships/hyperlink" Target="https://www.cs.colorado.edu/~main/docs/edu/colorado/collections/LongLinkedStack.html#isEmpty--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colorado.edu/~main/docs/edu/colorado/collections/LongLinkedStack.html#push-long-" TargetMode="External"/><Relationship Id="rId4" Type="http://schemas.openxmlformats.org/officeDocument/2006/relationships/hyperlink" Target="https://www.cs.colorado.edu/~main/docs/edu/colorado/collections/LongLinkedStack.html#pop--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BFD5-B857-418E-BA2B-EB007FF1E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ICS 240 </a:t>
            </a:r>
            <a:br>
              <a:rPr lang="en-US" dirty="0"/>
            </a:br>
            <a:r>
              <a:rPr lang="en-US" dirty="0"/>
              <a:t>Introduction to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0725B-9F4C-41C2-A433-0C24F77F0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Maistrovich</a:t>
            </a:r>
          </a:p>
          <a:p>
            <a:r>
              <a:rPr lang="en-US" dirty="0"/>
              <a:t>Metropolitan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4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 of using Java’s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Stack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502" y="1591905"/>
            <a:ext cx="6122383" cy="476444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import </a:t>
            </a: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java.util.Stack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Stack&lt;Integer&gt; s = new Stack();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while (!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s.isEmpty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124" y="1688585"/>
            <a:ext cx="3448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this code?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57047" y="3127602"/>
          <a:ext cx="1672526" cy="150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526">
                  <a:extLst>
                    <a:ext uri="{9D8B030D-6E8A-4147-A177-3AD203B41FA5}">
                      <a16:colId xmlns:a16="http://schemas.microsoft.com/office/drawing/2014/main" val="336704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7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78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027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937367" y="4051884"/>
            <a:ext cx="919680" cy="369332"/>
            <a:chOff x="937367" y="4421216"/>
            <a:chExt cx="91968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937367" y="4421216"/>
              <a:ext cx="503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1440390" y="4605882"/>
              <a:ext cx="4166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6806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974-4947-4EBA-B45E-F23DE11F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2191F3-A938-4028-A861-88AC6D09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68" y="1987757"/>
            <a:ext cx="3901778" cy="1012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F89D0-45FC-4E2A-94B3-722BB7D0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68" y="3364812"/>
            <a:ext cx="3901778" cy="1012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728F7-8377-47FB-A7E2-337A9CC41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68" y="4835237"/>
            <a:ext cx="3901778" cy="1018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A3ECC-0B63-4E05-81DC-2289704FC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009" y="1981661"/>
            <a:ext cx="3895682" cy="10181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AA0585-3972-42AE-86A5-CD9524B4C5CE}"/>
              </a:ext>
            </a:extLst>
          </p:cNvPr>
          <p:cNvSpPr txBox="1"/>
          <p:nvPr/>
        </p:nvSpPr>
        <p:spPr>
          <a:xfrm>
            <a:off x="4445494" y="5846544"/>
            <a:ext cx="452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2</a:t>
            </a:r>
          </a:p>
          <a:p>
            <a:r>
              <a:rPr lang="en-US" dirty="0"/>
              <a:t>manyItems = 4</a:t>
            </a:r>
          </a:p>
          <a:p>
            <a:r>
              <a:rPr lang="en-US" dirty="0"/>
              <a:t>What spot would we fill in next?     </a:t>
            </a:r>
          </a:p>
        </p:txBody>
      </p:sp>
    </p:spTree>
    <p:extLst>
      <p:ext uri="{BB962C8B-B14F-4D97-AF65-F5344CB8AC3E}">
        <p14:creationId xmlns:p14="http://schemas.microsoft.com/office/powerpoint/2010/main" val="5689300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974-4947-4EBA-B45E-F23DE11F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2191F3-A938-4028-A861-88AC6D09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68" y="1987757"/>
            <a:ext cx="3901778" cy="1012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F89D0-45FC-4E2A-94B3-722BB7D0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68" y="3364812"/>
            <a:ext cx="3901778" cy="1012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728F7-8377-47FB-A7E2-337A9CC41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68" y="4835237"/>
            <a:ext cx="3901778" cy="1018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A3ECC-0B63-4E05-81DC-2289704FC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009" y="1981661"/>
            <a:ext cx="3895682" cy="10181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0ABB33B-B9A8-47A5-83BA-D5EE7AB1993F}"/>
              </a:ext>
            </a:extLst>
          </p:cNvPr>
          <p:cNvGrpSpPr/>
          <p:nvPr/>
        </p:nvGrpSpPr>
        <p:grpSpPr>
          <a:xfrm>
            <a:off x="6713903" y="3364812"/>
            <a:ext cx="3887788" cy="960437"/>
            <a:chOff x="2208213" y="3141663"/>
            <a:chExt cx="3887788" cy="960437"/>
          </a:xfrm>
        </p:grpSpPr>
        <p:grpSp>
          <p:nvGrpSpPr>
            <p:cNvPr id="9" name="Group 2">
              <a:extLst>
                <a:ext uri="{FF2B5EF4-FFF2-40B4-BE49-F238E27FC236}">
                  <a16:creationId xmlns:a16="http://schemas.microsoft.com/office/drawing/2014/main" id="{0F9A4483-5402-41BF-9E42-478E2ADB4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214" y="3141664"/>
              <a:ext cx="3887787" cy="466725"/>
              <a:chOff x="431" y="1979"/>
              <a:chExt cx="2449" cy="294"/>
            </a:xfrm>
          </p:grpSpPr>
          <p:sp>
            <p:nvSpPr>
              <p:cNvPr id="19" name="Text Box 3">
                <a:extLst>
                  <a:ext uri="{FF2B5EF4-FFF2-40B4-BE49-F238E27FC236}">
                    <a16:creationId xmlns:a16="http://schemas.microsoft.com/office/drawing/2014/main" id="{043BC087-2F5A-4210-8D83-024A50E06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" y="1979"/>
                <a:ext cx="40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x-none" altLang="x-none" sz="2400">
                  <a:latin typeface="Courier New" charset="0"/>
                </a:endParaRPr>
              </a:p>
            </p:txBody>
          </p:sp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047A83DF-85D1-456A-AE02-F35DF61F1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979"/>
                <a:ext cx="40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x-none" sz="2400" b="1" dirty="0">
                    <a:latin typeface="Courier New" charset="0"/>
                  </a:rPr>
                  <a:t>8</a:t>
                </a:r>
                <a:endParaRPr lang="x-none" altLang="x-none" sz="2400" b="1" dirty="0">
                  <a:latin typeface="Courier New" charset="0"/>
                </a:endParaRPr>
              </a:p>
            </p:txBody>
          </p: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0BC89E19-C49D-4181-A94F-C59DE35FF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1979"/>
                <a:ext cx="40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x-none" sz="2400" b="1" dirty="0">
                    <a:latin typeface="Courier New" charset="0"/>
                  </a:rPr>
                  <a:t>7</a:t>
                </a:r>
                <a:endParaRPr lang="x-none" altLang="x-none" sz="2400" b="1" dirty="0">
                  <a:latin typeface="Courier New" charset="0"/>
                </a:endParaRPr>
              </a:p>
            </p:txBody>
          </p:sp>
          <p:sp>
            <p:nvSpPr>
              <p:cNvPr id="22" name="Text Box 6">
                <a:extLst>
                  <a:ext uri="{FF2B5EF4-FFF2-40B4-BE49-F238E27FC236}">
                    <a16:creationId xmlns:a16="http://schemas.microsoft.com/office/drawing/2014/main" id="{B1F098D5-6BDB-4FAC-BC92-D099AF9577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1979"/>
                <a:ext cx="40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x-none" sz="2400" b="1" dirty="0">
                    <a:solidFill>
                      <a:schemeClr val="bg1">
                        <a:lumMod val="65000"/>
                      </a:schemeClr>
                    </a:solidFill>
                    <a:latin typeface="Courier New" charset="0"/>
                  </a:rPr>
                  <a:t>4</a:t>
                </a:r>
                <a:endParaRPr lang="x-none" altLang="x-none" sz="2400" b="1" dirty="0">
                  <a:solidFill>
                    <a:schemeClr val="bg1">
                      <a:lumMod val="65000"/>
                    </a:schemeClr>
                  </a:solidFill>
                  <a:latin typeface="Courier New" charset="0"/>
                </a:endParaRPr>
              </a:p>
            </p:txBody>
          </p:sp>
          <p:sp>
            <p:nvSpPr>
              <p:cNvPr id="23" name="Text Box 7">
                <a:extLst>
                  <a:ext uri="{FF2B5EF4-FFF2-40B4-BE49-F238E27FC236}">
                    <a16:creationId xmlns:a16="http://schemas.microsoft.com/office/drawing/2014/main" id="{0AE9E5BC-14D8-40B9-BFFD-492F1F8F0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1979"/>
                <a:ext cx="40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x-none" sz="2400" b="1" dirty="0">
                    <a:latin typeface="Courier New" charset="0"/>
                  </a:rPr>
                  <a:t>9</a:t>
                </a:r>
                <a:endParaRPr lang="x-none" altLang="x-none" sz="2400" b="1" dirty="0">
                  <a:latin typeface="Courier New" charset="0"/>
                </a:endParaRPr>
              </a:p>
            </p:txBody>
          </p:sp>
          <p:sp>
            <p:nvSpPr>
              <p:cNvPr id="24" name="Text Box 8">
                <a:extLst>
                  <a:ext uri="{FF2B5EF4-FFF2-40B4-BE49-F238E27FC236}">
                    <a16:creationId xmlns:a16="http://schemas.microsoft.com/office/drawing/2014/main" id="{AF7AD05D-6484-4ABF-A197-0035556B32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1979"/>
                <a:ext cx="40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x-none" sz="2400" b="1" dirty="0">
                    <a:latin typeface="Courier New" charset="0"/>
                  </a:rPr>
                  <a:t>3</a:t>
                </a:r>
                <a:endParaRPr lang="x-none" altLang="x-none" sz="2400" b="1" dirty="0">
                  <a:latin typeface="Courier New" charset="0"/>
                </a:endParaRPr>
              </a:p>
            </p:txBody>
          </p:sp>
        </p:grp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CDE27C15-DAB5-4049-9863-C88E3FFB9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3" y="3644901"/>
              <a:ext cx="647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/>
                <a:t>0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5D2C24EE-29B5-4FA2-B759-556213D61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913" y="3644901"/>
              <a:ext cx="647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58C8EB2-CD06-4291-BC1F-9C5272CBC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613" y="3644901"/>
              <a:ext cx="647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/>
                <a:t>2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58A8481A-1E0E-4838-B6DD-C95C47FDE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313" y="3644901"/>
              <a:ext cx="647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/>
                <a:t>3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F1F1A2A8-F9FF-408A-88E0-0EB8000C3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644900"/>
              <a:ext cx="6477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CA" altLang="x-none" sz="24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7624659F-9237-4A8B-9333-1C362A09D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8300" y="3644900"/>
              <a:ext cx="6477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CA" altLang="x-none" sz="2400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861355F1-A60A-4F63-8CAB-DA14A8200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644901"/>
              <a:ext cx="647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/>
                <a:t>4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3E5B14AB-17BF-46B1-A8C6-2B52F9BE1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8300" y="3644901"/>
              <a:ext cx="647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/>
                <a:t>5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AD9A6AA8-872E-4AC9-8732-8D13D7DCD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3" y="3141663"/>
              <a:ext cx="6477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 dirty="0">
                  <a:latin typeface="Courier New" charset="0"/>
                </a:rPr>
                <a:t>5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FAA0585-3972-42AE-86A5-CD9524B4C5CE}"/>
              </a:ext>
            </a:extLst>
          </p:cNvPr>
          <p:cNvSpPr txBox="1"/>
          <p:nvPr/>
        </p:nvSpPr>
        <p:spPr>
          <a:xfrm>
            <a:off x="4445494" y="5846544"/>
            <a:ext cx="452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2</a:t>
            </a:r>
          </a:p>
          <a:p>
            <a:r>
              <a:rPr lang="en-US" dirty="0"/>
              <a:t>manyItems = 5</a:t>
            </a:r>
          </a:p>
          <a:p>
            <a:r>
              <a:rPr lang="en-US" dirty="0"/>
              <a:t>What spot would we fill in next?     </a:t>
            </a:r>
          </a:p>
        </p:txBody>
      </p:sp>
    </p:spTree>
    <p:extLst>
      <p:ext uri="{BB962C8B-B14F-4D97-AF65-F5344CB8AC3E}">
        <p14:creationId xmlns:p14="http://schemas.microsoft.com/office/powerpoint/2010/main" val="42169284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+mn-lt"/>
              </a:rPr>
              <a:t>Circular Arrays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600" dirty="0"/>
              <a:t>Use a </a:t>
            </a:r>
            <a:r>
              <a:rPr lang="en-US" altLang="x-none" sz="2600" b="1" dirty="0">
                <a:solidFill>
                  <a:srgbClr val="FF0000"/>
                </a:solidFill>
              </a:rPr>
              <a:t>circular array</a:t>
            </a:r>
            <a:r>
              <a:rPr lang="en-US" altLang="x-none" sz="2600" dirty="0">
                <a:solidFill>
                  <a:srgbClr val="FF0000"/>
                </a:solidFill>
              </a:rPr>
              <a:t> </a:t>
            </a:r>
            <a:r>
              <a:rPr lang="en-US" altLang="x-none" sz="2600" dirty="0"/>
              <a:t>to insert and remove items from a queue in constant time</a:t>
            </a:r>
          </a:p>
          <a:p>
            <a:r>
              <a:rPr lang="en-US" altLang="x-none" sz="2600" dirty="0"/>
              <a:t>The idea of a circular array is that the end of the array “wraps around” to the start of the array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6888163" y="3500439"/>
            <a:ext cx="2762250" cy="2598737"/>
            <a:chOff x="1156" y="2432"/>
            <a:chExt cx="1740" cy="1637"/>
          </a:xfrm>
        </p:grpSpPr>
        <p:sp>
          <p:nvSpPr>
            <p:cNvPr id="48133" name="Text Box 5"/>
            <p:cNvSpPr txBox="1">
              <a:spLocks noChangeArrowheads="1"/>
            </p:cNvSpPr>
            <p:nvPr/>
          </p:nvSpPr>
          <p:spPr bwMode="auto">
            <a:xfrm>
              <a:off x="2245" y="24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b="1">
                  <a:latin typeface="Courier New" charset="0"/>
                </a:rPr>
                <a:t>0</a:t>
              </a:r>
            </a:p>
          </p:txBody>
        </p:sp>
        <p:sp>
          <p:nvSpPr>
            <p:cNvPr id="48134" name="Text Box 6"/>
            <p:cNvSpPr txBox="1">
              <a:spLocks noChangeArrowheads="1"/>
            </p:cNvSpPr>
            <p:nvPr/>
          </p:nvSpPr>
          <p:spPr bwMode="auto">
            <a:xfrm>
              <a:off x="2608" y="284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b="1">
                  <a:latin typeface="Courier New" charset="0"/>
                </a:rPr>
                <a:t>1</a:t>
              </a: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2290" y="3793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b="1">
                  <a:latin typeface="Courier New" charset="0"/>
                </a:rPr>
                <a:t>3</a:t>
              </a:r>
            </a:p>
          </p:txBody>
        </p:sp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2608" y="3385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b="1">
                  <a:latin typeface="Courier New" charset="0"/>
                </a:rPr>
                <a:t>2</a:t>
              </a:r>
            </a:p>
          </p:txBody>
        </p:sp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1565" y="383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b="1">
                  <a:latin typeface="Courier New" charset="0"/>
                </a:rPr>
                <a:t>4</a:t>
              </a:r>
            </a:p>
          </p:txBody>
        </p:sp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1156" y="343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b="1">
                  <a:latin typeface="Courier New" charset="0"/>
                </a:rPr>
                <a:t>5</a:t>
              </a:r>
            </a:p>
          </p:txBody>
        </p:sp>
        <p:sp>
          <p:nvSpPr>
            <p:cNvPr id="48139" name="Text Box 11"/>
            <p:cNvSpPr txBox="1">
              <a:spLocks noChangeArrowheads="1"/>
            </p:cNvSpPr>
            <p:nvPr/>
          </p:nvSpPr>
          <p:spPr bwMode="auto">
            <a:xfrm>
              <a:off x="1202" y="284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b="1">
                  <a:latin typeface="Courier New" charset="0"/>
                </a:rPr>
                <a:t>6</a:t>
              </a:r>
            </a:p>
          </p:txBody>
        </p:sp>
        <p:grpSp>
          <p:nvGrpSpPr>
            <p:cNvPr id="48140" name="Group 12"/>
            <p:cNvGrpSpPr>
              <a:grpSpLocks/>
            </p:cNvGrpSpPr>
            <p:nvPr/>
          </p:nvGrpSpPr>
          <p:grpSpPr bwMode="auto">
            <a:xfrm>
              <a:off x="1338" y="2523"/>
              <a:ext cx="1403" cy="1438"/>
              <a:chOff x="1780" y="2324"/>
              <a:chExt cx="1403" cy="1438"/>
            </a:xfrm>
          </p:grpSpPr>
          <p:sp>
            <p:nvSpPr>
              <p:cNvPr id="48141" name="Oval 13"/>
              <p:cNvSpPr>
                <a:spLocks noChangeArrowheads="1"/>
              </p:cNvSpPr>
              <p:nvPr/>
            </p:nvSpPr>
            <p:spPr bwMode="auto">
              <a:xfrm>
                <a:off x="1904" y="2470"/>
                <a:ext cx="1152" cy="1152"/>
              </a:xfrm>
              <a:prstGeom prst="ellipse">
                <a:avLst/>
              </a:prstGeom>
              <a:noFill/>
              <a:ln w="406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2" name="Line 14"/>
              <p:cNvSpPr>
                <a:spLocks noChangeShapeType="1"/>
              </p:cNvSpPr>
              <p:nvPr/>
            </p:nvSpPr>
            <p:spPr bwMode="auto">
              <a:xfrm>
                <a:off x="2490" y="2341"/>
                <a:ext cx="9" cy="1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3" name="Line 15"/>
              <p:cNvSpPr>
                <a:spLocks noChangeShapeType="1"/>
              </p:cNvSpPr>
              <p:nvPr/>
            </p:nvSpPr>
            <p:spPr bwMode="auto">
              <a:xfrm rot="-5400000">
                <a:off x="2477" y="2346"/>
                <a:ext cx="9" cy="1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4" name="Line 16"/>
              <p:cNvSpPr>
                <a:spLocks noChangeShapeType="1"/>
              </p:cNvSpPr>
              <p:nvPr/>
            </p:nvSpPr>
            <p:spPr bwMode="auto">
              <a:xfrm rot="-2622516">
                <a:off x="2473" y="2324"/>
                <a:ext cx="9" cy="1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5" name="Line 17"/>
              <p:cNvSpPr>
                <a:spLocks noChangeShapeType="1"/>
              </p:cNvSpPr>
              <p:nvPr/>
            </p:nvSpPr>
            <p:spPr bwMode="auto">
              <a:xfrm rot="2624116">
                <a:off x="2490" y="2359"/>
                <a:ext cx="9" cy="1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6" name="Oval 18"/>
              <p:cNvSpPr>
                <a:spLocks noChangeArrowheads="1"/>
              </p:cNvSpPr>
              <p:nvPr/>
            </p:nvSpPr>
            <p:spPr bwMode="auto">
              <a:xfrm>
                <a:off x="2035" y="2600"/>
                <a:ext cx="892" cy="8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47" name="Text Box 19"/>
            <p:cNvSpPr txBox="1">
              <a:spLocks noChangeArrowheads="1"/>
            </p:cNvSpPr>
            <p:nvPr/>
          </p:nvSpPr>
          <p:spPr bwMode="auto">
            <a:xfrm>
              <a:off x="1610" y="24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b="1">
                  <a:latin typeface="Courier New" charset="0"/>
                </a:rPr>
                <a:t>7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32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974-4947-4EBA-B45E-F23DE11F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2191F3-A938-4028-A861-88AC6D09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68" y="1987757"/>
            <a:ext cx="3901778" cy="10120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AA0585-3972-42AE-86A5-CD9524B4C5CE}"/>
              </a:ext>
            </a:extLst>
          </p:cNvPr>
          <p:cNvSpPr txBox="1"/>
          <p:nvPr/>
        </p:nvSpPr>
        <p:spPr>
          <a:xfrm>
            <a:off x="4445494" y="5846544"/>
            <a:ext cx="452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0</a:t>
            </a:r>
          </a:p>
          <a:p>
            <a:r>
              <a:rPr lang="en-US" dirty="0"/>
              <a:t>manyItems = 1</a:t>
            </a:r>
          </a:p>
          <a:p>
            <a:r>
              <a:rPr lang="en-US" dirty="0"/>
              <a:t>What spot would we fill in next? 1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EA783-DF53-46B9-9CE7-3A67BADD24A1}"/>
              </a:ext>
            </a:extLst>
          </p:cNvPr>
          <p:cNvSpPr txBox="1"/>
          <p:nvPr/>
        </p:nvSpPr>
        <p:spPr>
          <a:xfrm>
            <a:off x="6706009" y="4658497"/>
            <a:ext cx="464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(head + manyItems) % array.length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(0 + 1) % 6 = 1</a:t>
            </a:r>
          </a:p>
        </p:txBody>
      </p:sp>
    </p:spTree>
    <p:extLst>
      <p:ext uri="{BB962C8B-B14F-4D97-AF65-F5344CB8AC3E}">
        <p14:creationId xmlns:p14="http://schemas.microsoft.com/office/powerpoint/2010/main" val="10400089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974-4947-4EBA-B45E-F23DE11F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2191F3-A938-4028-A861-88AC6D09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68" y="1987757"/>
            <a:ext cx="3901778" cy="1012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F89D0-45FC-4E2A-94B3-722BB7D0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68" y="3364812"/>
            <a:ext cx="3901778" cy="10120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AA0585-3972-42AE-86A5-CD9524B4C5CE}"/>
              </a:ext>
            </a:extLst>
          </p:cNvPr>
          <p:cNvSpPr txBox="1"/>
          <p:nvPr/>
        </p:nvSpPr>
        <p:spPr>
          <a:xfrm>
            <a:off x="4445494" y="5846544"/>
            <a:ext cx="452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0</a:t>
            </a:r>
          </a:p>
          <a:p>
            <a:r>
              <a:rPr lang="en-US" dirty="0"/>
              <a:t>manyItems = 5</a:t>
            </a:r>
          </a:p>
          <a:p>
            <a:r>
              <a:rPr lang="en-US" dirty="0"/>
              <a:t>What spot would we fill in next? 5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96863-49F4-4CB4-A396-C4B7D12458C3}"/>
              </a:ext>
            </a:extLst>
          </p:cNvPr>
          <p:cNvSpPr txBox="1"/>
          <p:nvPr/>
        </p:nvSpPr>
        <p:spPr>
          <a:xfrm>
            <a:off x="6706009" y="4658497"/>
            <a:ext cx="464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(head + manyItems) % array.length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(0 + 5) % 6 = 5</a:t>
            </a:r>
          </a:p>
        </p:txBody>
      </p:sp>
    </p:spTree>
    <p:extLst>
      <p:ext uri="{BB962C8B-B14F-4D97-AF65-F5344CB8AC3E}">
        <p14:creationId xmlns:p14="http://schemas.microsoft.com/office/powerpoint/2010/main" val="14097315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974-4947-4EBA-B45E-F23DE11F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2191F3-A938-4028-A861-88AC6D09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68" y="1987757"/>
            <a:ext cx="3901778" cy="1012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F89D0-45FC-4E2A-94B3-722BB7D0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68" y="3364812"/>
            <a:ext cx="3901778" cy="1012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728F7-8377-47FB-A7E2-337A9CC41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68" y="4835237"/>
            <a:ext cx="3901778" cy="10181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AA0585-3972-42AE-86A5-CD9524B4C5CE}"/>
              </a:ext>
            </a:extLst>
          </p:cNvPr>
          <p:cNvSpPr txBox="1"/>
          <p:nvPr/>
        </p:nvSpPr>
        <p:spPr>
          <a:xfrm>
            <a:off x="4445494" y="5846544"/>
            <a:ext cx="452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2</a:t>
            </a:r>
          </a:p>
          <a:p>
            <a:r>
              <a:rPr lang="en-US" dirty="0"/>
              <a:t>manyItems = 3</a:t>
            </a:r>
          </a:p>
          <a:p>
            <a:r>
              <a:rPr lang="en-US" dirty="0"/>
              <a:t>What spot would we fill in next? 5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7DD82-29E3-415F-8349-C184CF9BDC5A}"/>
              </a:ext>
            </a:extLst>
          </p:cNvPr>
          <p:cNvSpPr txBox="1"/>
          <p:nvPr/>
        </p:nvSpPr>
        <p:spPr>
          <a:xfrm>
            <a:off x="6706009" y="4658497"/>
            <a:ext cx="464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(head + manyItems) % array.length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(2 + 3) % 6 = 5</a:t>
            </a:r>
          </a:p>
        </p:txBody>
      </p:sp>
    </p:spTree>
    <p:extLst>
      <p:ext uri="{BB962C8B-B14F-4D97-AF65-F5344CB8AC3E}">
        <p14:creationId xmlns:p14="http://schemas.microsoft.com/office/powerpoint/2010/main" val="5649382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974-4947-4EBA-B45E-F23DE11F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2191F3-A938-4028-A861-88AC6D09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68" y="1987757"/>
            <a:ext cx="3901778" cy="1012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F89D0-45FC-4E2A-94B3-722BB7D0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68" y="3364812"/>
            <a:ext cx="3901778" cy="1012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728F7-8377-47FB-A7E2-337A9CC41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68" y="4835237"/>
            <a:ext cx="3901778" cy="1018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A3ECC-0B63-4E05-81DC-2289704FC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009" y="1981661"/>
            <a:ext cx="3895682" cy="10181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AA0585-3972-42AE-86A5-CD9524B4C5CE}"/>
              </a:ext>
            </a:extLst>
          </p:cNvPr>
          <p:cNvSpPr txBox="1"/>
          <p:nvPr/>
        </p:nvSpPr>
        <p:spPr>
          <a:xfrm>
            <a:off x="4445494" y="5846544"/>
            <a:ext cx="452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2</a:t>
            </a:r>
          </a:p>
          <a:p>
            <a:r>
              <a:rPr lang="en-US" dirty="0"/>
              <a:t>manyItems = 4</a:t>
            </a:r>
          </a:p>
          <a:p>
            <a:r>
              <a:rPr lang="en-US" dirty="0"/>
              <a:t>What spot would we fill in next? 0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3C948-4901-442E-B222-29E401A9DBCF}"/>
              </a:ext>
            </a:extLst>
          </p:cNvPr>
          <p:cNvSpPr txBox="1"/>
          <p:nvPr/>
        </p:nvSpPr>
        <p:spPr>
          <a:xfrm>
            <a:off x="6706009" y="4658497"/>
            <a:ext cx="464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(head + manyItems) % array.length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(2 + 4) % 6 = 0</a:t>
            </a:r>
          </a:p>
        </p:txBody>
      </p:sp>
    </p:spTree>
    <p:extLst>
      <p:ext uri="{BB962C8B-B14F-4D97-AF65-F5344CB8AC3E}">
        <p14:creationId xmlns:p14="http://schemas.microsoft.com/office/powerpoint/2010/main" val="20272348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974-4947-4EBA-B45E-F23DE11F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2191F3-A938-4028-A861-88AC6D09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68" y="1987757"/>
            <a:ext cx="3901778" cy="1012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F89D0-45FC-4E2A-94B3-722BB7D0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68" y="3364812"/>
            <a:ext cx="3901778" cy="1012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728F7-8377-47FB-A7E2-337A9CC41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68" y="4835237"/>
            <a:ext cx="3901778" cy="1018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A3ECC-0B63-4E05-81DC-2289704FC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009" y="1981661"/>
            <a:ext cx="3895682" cy="10181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0ABB33B-B9A8-47A5-83BA-D5EE7AB1993F}"/>
              </a:ext>
            </a:extLst>
          </p:cNvPr>
          <p:cNvGrpSpPr/>
          <p:nvPr/>
        </p:nvGrpSpPr>
        <p:grpSpPr>
          <a:xfrm>
            <a:off x="6713903" y="3364812"/>
            <a:ext cx="3887788" cy="960437"/>
            <a:chOff x="2208213" y="3141663"/>
            <a:chExt cx="3887788" cy="960437"/>
          </a:xfrm>
        </p:grpSpPr>
        <p:grpSp>
          <p:nvGrpSpPr>
            <p:cNvPr id="9" name="Group 2">
              <a:extLst>
                <a:ext uri="{FF2B5EF4-FFF2-40B4-BE49-F238E27FC236}">
                  <a16:creationId xmlns:a16="http://schemas.microsoft.com/office/drawing/2014/main" id="{0F9A4483-5402-41BF-9E42-478E2ADB4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214" y="3141664"/>
              <a:ext cx="3887787" cy="466725"/>
              <a:chOff x="431" y="1979"/>
              <a:chExt cx="2449" cy="294"/>
            </a:xfrm>
          </p:grpSpPr>
          <p:sp>
            <p:nvSpPr>
              <p:cNvPr id="19" name="Text Box 3">
                <a:extLst>
                  <a:ext uri="{FF2B5EF4-FFF2-40B4-BE49-F238E27FC236}">
                    <a16:creationId xmlns:a16="http://schemas.microsoft.com/office/drawing/2014/main" id="{043BC087-2F5A-4210-8D83-024A50E06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" y="1979"/>
                <a:ext cx="40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x-none" altLang="x-none" sz="2400">
                  <a:latin typeface="Courier New" charset="0"/>
                </a:endParaRPr>
              </a:p>
            </p:txBody>
          </p:sp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047A83DF-85D1-456A-AE02-F35DF61F1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979"/>
                <a:ext cx="40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x-none" sz="2400" b="1" dirty="0">
                    <a:latin typeface="Courier New" charset="0"/>
                  </a:rPr>
                  <a:t>8</a:t>
                </a:r>
                <a:endParaRPr lang="x-none" altLang="x-none" sz="2400" b="1" dirty="0">
                  <a:latin typeface="Courier New" charset="0"/>
                </a:endParaRPr>
              </a:p>
            </p:txBody>
          </p: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0BC89E19-C49D-4181-A94F-C59DE35FF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1979"/>
                <a:ext cx="40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x-none" sz="2400" b="1" dirty="0">
                    <a:latin typeface="Courier New" charset="0"/>
                  </a:rPr>
                  <a:t>7</a:t>
                </a:r>
                <a:endParaRPr lang="x-none" altLang="x-none" sz="2400" b="1" dirty="0">
                  <a:latin typeface="Courier New" charset="0"/>
                </a:endParaRPr>
              </a:p>
            </p:txBody>
          </p:sp>
          <p:sp>
            <p:nvSpPr>
              <p:cNvPr id="22" name="Text Box 6">
                <a:extLst>
                  <a:ext uri="{FF2B5EF4-FFF2-40B4-BE49-F238E27FC236}">
                    <a16:creationId xmlns:a16="http://schemas.microsoft.com/office/drawing/2014/main" id="{B1F098D5-6BDB-4FAC-BC92-D099AF9577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1979"/>
                <a:ext cx="40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x-none" sz="2400" b="1" dirty="0">
                    <a:solidFill>
                      <a:schemeClr val="bg1">
                        <a:lumMod val="65000"/>
                      </a:schemeClr>
                    </a:solidFill>
                    <a:latin typeface="Courier New" charset="0"/>
                  </a:rPr>
                  <a:t>4</a:t>
                </a:r>
                <a:endParaRPr lang="x-none" altLang="x-none" sz="2400" b="1" dirty="0">
                  <a:solidFill>
                    <a:schemeClr val="bg1">
                      <a:lumMod val="65000"/>
                    </a:schemeClr>
                  </a:solidFill>
                  <a:latin typeface="Courier New" charset="0"/>
                </a:endParaRPr>
              </a:p>
            </p:txBody>
          </p:sp>
          <p:sp>
            <p:nvSpPr>
              <p:cNvPr id="23" name="Text Box 7">
                <a:extLst>
                  <a:ext uri="{FF2B5EF4-FFF2-40B4-BE49-F238E27FC236}">
                    <a16:creationId xmlns:a16="http://schemas.microsoft.com/office/drawing/2014/main" id="{0AE9E5BC-14D8-40B9-BFFD-492F1F8F0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1979"/>
                <a:ext cx="40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x-none" sz="2400" b="1" dirty="0">
                    <a:latin typeface="Courier New" charset="0"/>
                  </a:rPr>
                  <a:t>9</a:t>
                </a:r>
                <a:endParaRPr lang="x-none" altLang="x-none" sz="2400" b="1" dirty="0">
                  <a:latin typeface="Courier New" charset="0"/>
                </a:endParaRPr>
              </a:p>
            </p:txBody>
          </p:sp>
          <p:sp>
            <p:nvSpPr>
              <p:cNvPr id="24" name="Text Box 8">
                <a:extLst>
                  <a:ext uri="{FF2B5EF4-FFF2-40B4-BE49-F238E27FC236}">
                    <a16:creationId xmlns:a16="http://schemas.microsoft.com/office/drawing/2014/main" id="{AF7AD05D-6484-4ABF-A197-0035556B32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1979"/>
                <a:ext cx="40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x-none" sz="2400" b="1" dirty="0">
                    <a:latin typeface="Courier New" charset="0"/>
                  </a:rPr>
                  <a:t>3</a:t>
                </a:r>
                <a:endParaRPr lang="x-none" altLang="x-none" sz="2400" b="1" dirty="0">
                  <a:latin typeface="Courier New" charset="0"/>
                </a:endParaRPr>
              </a:p>
            </p:txBody>
          </p:sp>
        </p:grp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CDE27C15-DAB5-4049-9863-C88E3FFB9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3" y="3644901"/>
              <a:ext cx="647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/>
                <a:t>0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5D2C24EE-29B5-4FA2-B759-556213D61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913" y="3644901"/>
              <a:ext cx="647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58C8EB2-CD06-4291-BC1F-9C5272CBC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613" y="3644901"/>
              <a:ext cx="647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/>
                <a:t>2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58A8481A-1E0E-4838-B6DD-C95C47FDE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313" y="3644901"/>
              <a:ext cx="647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/>
                <a:t>3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F1F1A2A8-F9FF-408A-88E0-0EB8000C3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644900"/>
              <a:ext cx="6477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CA" altLang="x-none" sz="24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7624659F-9237-4A8B-9333-1C362A09D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8300" y="3644900"/>
              <a:ext cx="6477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CA" altLang="x-none" sz="2400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861355F1-A60A-4F63-8CAB-DA14A8200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644901"/>
              <a:ext cx="647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/>
                <a:t>4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3E5B14AB-17BF-46B1-A8C6-2B52F9BE1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8300" y="3644901"/>
              <a:ext cx="647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/>
                <a:t>5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AD9A6AA8-872E-4AC9-8732-8D13D7DCD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3" y="3141663"/>
              <a:ext cx="6477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x-none" sz="2400" b="1" dirty="0">
                  <a:latin typeface="Courier New" charset="0"/>
                </a:rPr>
                <a:t>5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FAA0585-3972-42AE-86A5-CD9524B4C5CE}"/>
              </a:ext>
            </a:extLst>
          </p:cNvPr>
          <p:cNvSpPr txBox="1"/>
          <p:nvPr/>
        </p:nvSpPr>
        <p:spPr>
          <a:xfrm>
            <a:off x="4445494" y="5846544"/>
            <a:ext cx="452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2</a:t>
            </a:r>
          </a:p>
          <a:p>
            <a:r>
              <a:rPr lang="en-US" dirty="0"/>
              <a:t>manyItems = 5</a:t>
            </a:r>
          </a:p>
          <a:p>
            <a:r>
              <a:rPr lang="en-US" dirty="0"/>
              <a:t>What spot would we fill in next? 1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9518A-7349-4C2B-9DF3-B82469E088C6}"/>
              </a:ext>
            </a:extLst>
          </p:cNvPr>
          <p:cNvSpPr txBox="1"/>
          <p:nvPr/>
        </p:nvSpPr>
        <p:spPr>
          <a:xfrm>
            <a:off x="6706009" y="4658497"/>
            <a:ext cx="464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(head + manyItems) % array.length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(2 + 5) % 6 = 1</a:t>
            </a:r>
          </a:p>
        </p:txBody>
      </p:sp>
    </p:spTree>
    <p:extLst>
      <p:ext uri="{BB962C8B-B14F-4D97-AF65-F5344CB8AC3E}">
        <p14:creationId xmlns:p14="http://schemas.microsoft.com/office/powerpoint/2010/main" val="113342401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B359-9840-4809-ADF9-AA030156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 Deleting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AEF6-7304-4353-9D96-AE6E4C5B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element to queue (enqueue)</a:t>
            </a:r>
          </a:p>
          <a:p>
            <a:pPr marL="0" indent="0">
              <a:buNone/>
            </a:pPr>
            <a:r>
              <a:rPr lang="en-US" dirty="0"/>
              <a:t>	data[(head + manyItems) % data.length] = elementToAdd;</a:t>
            </a:r>
          </a:p>
          <a:p>
            <a:pPr marL="0" indent="0">
              <a:buNone/>
            </a:pPr>
            <a:r>
              <a:rPr lang="en-US" dirty="0"/>
              <a:t>            manyItems++;</a:t>
            </a:r>
          </a:p>
          <a:p>
            <a:pPr marL="0" indent="0">
              <a:buNone/>
            </a:pPr>
            <a:r>
              <a:rPr lang="en-US" dirty="0"/>
              <a:t>Remove element from queue (dequeue)</a:t>
            </a:r>
          </a:p>
          <a:p>
            <a:pPr marL="0" indent="0">
              <a:buNone/>
            </a:pPr>
            <a:r>
              <a:rPr lang="en-US" dirty="0"/>
              <a:t>     	E temp = (E) data[head];</a:t>
            </a:r>
          </a:p>
          <a:p>
            <a:pPr marL="0" indent="0">
              <a:buNone/>
            </a:pPr>
            <a:r>
              <a:rPr lang="en-US" dirty="0"/>
              <a:t>    	head = (head + 1) % data.length;</a:t>
            </a:r>
          </a:p>
          <a:p>
            <a:pPr marL="0" indent="0">
              <a:buNone/>
            </a:pPr>
            <a:r>
              <a:rPr lang="en-US" dirty="0"/>
              <a:t>	manyItems--;</a:t>
            </a:r>
          </a:p>
          <a:p>
            <a:pPr marL="0" indent="0">
              <a:buNone/>
            </a:pPr>
            <a:r>
              <a:rPr lang="en-US" dirty="0"/>
              <a:t>	return temp;</a:t>
            </a:r>
          </a:p>
        </p:txBody>
      </p:sp>
    </p:spTree>
    <p:extLst>
      <p:ext uri="{BB962C8B-B14F-4D97-AF65-F5344CB8AC3E}">
        <p14:creationId xmlns:p14="http://schemas.microsoft.com/office/powerpoint/2010/main" val="337603403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ArrayQueue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109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00639"/>
              </p:ext>
            </p:extLst>
          </p:nvPr>
        </p:nvGraphicFramePr>
        <p:xfrm>
          <a:off x="3466602" y="1907665"/>
          <a:ext cx="5258796" cy="3853797"/>
        </p:xfrm>
        <a:graphic>
          <a:graphicData uri="http://schemas.openxmlformats.org/drawingml/2006/table">
            <a:tbl>
              <a:tblPr firstRow="1" firstCol="1" bandRow="1"/>
              <a:tblGrid>
                <a:gridCol w="5258796">
                  <a:extLst>
                    <a:ext uri="{9D8B030D-6E8A-4147-A177-3AD203B41FA5}">
                      <a16:colId xmlns:a16="http://schemas.microsoft.com/office/drawing/2014/main" val="337610020"/>
                    </a:ext>
                  </a:extLst>
                </a:gridCol>
              </a:tblGrid>
              <a:tr h="393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ArrayQueue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&lt;E&gt;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546729"/>
                  </a:ext>
                </a:extLst>
              </a:tr>
              <a:tr h="78757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data:Object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[]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head:int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manyItems:int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570153"/>
                  </a:ext>
                </a:extLst>
              </a:tr>
              <a:tr h="236272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ArrayQueue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(int)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+enqueue(E):void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+dequeue():E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+peek():E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():boolean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7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30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 of using Java’s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Stack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502" y="1591905"/>
            <a:ext cx="6122383" cy="476444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import </a:t>
            </a: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java.util.Stack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Stack&lt;Integer&gt; s = new Stack();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(20);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while (!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s.isEmpty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124" y="1688585"/>
            <a:ext cx="3448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this code?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57047" y="3127602"/>
          <a:ext cx="1672526" cy="1529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526">
                  <a:extLst>
                    <a:ext uri="{9D8B030D-6E8A-4147-A177-3AD203B41FA5}">
                      <a16:colId xmlns:a16="http://schemas.microsoft.com/office/drawing/2014/main" val="336704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7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78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027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937367" y="3707476"/>
            <a:ext cx="919680" cy="369332"/>
            <a:chOff x="937367" y="4421216"/>
            <a:chExt cx="91968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937367" y="4421216"/>
              <a:ext cx="503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1440390" y="4605882"/>
              <a:ext cx="4166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23149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ArrayQueue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Invariant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110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3044" y="1825625"/>
            <a:ext cx="11113683" cy="31405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 Invariant of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ArrayQueue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1. The number of items in the queue is stored in the instance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  variable manyItems. 0 &lt;= manyItems &lt;=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2. For a non-empty queue, the items are stored in a circular array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  beginning at data[head] and continuing through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  data[(head + manyItems)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3. For an empty queue, manyItems is zero and data is a reference to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  an array, but we do not care about head position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3738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D901-32C5-4E63-829C-41A3BFAA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5E93-359A-4D29-9E08-2C97BD05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generic queue class.  Test it with a driver. </a:t>
            </a:r>
          </a:p>
        </p:txBody>
      </p:sp>
    </p:spTree>
    <p:extLst>
      <p:ext uri="{BB962C8B-B14F-4D97-AF65-F5344CB8AC3E}">
        <p14:creationId xmlns:p14="http://schemas.microsoft.com/office/powerpoint/2010/main" val="213079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 of using Java’s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Stack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502" y="1591905"/>
            <a:ext cx="6122383" cy="476444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import </a:t>
            </a: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java.util.Stack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Stack&lt;Integer&gt; s = new Stack();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(30);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while (!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s.isEmpty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124" y="1688585"/>
            <a:ext cx="3448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this code?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57047" y="3127602"/>
          <a:ext cx="1672526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526">
                  <a:extLst>
                    <a:ext uri="{9D8B030D-6E8A-4147-A177-3AD203B41FA5}">
                      <a16:colId xmlns:a16="http://schemas.microsoft.com/office/drawing/2014/main" val="336704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7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78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027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937367" y="3338144"/>
            <a:ext cx="919680" cy="369332"/>
            <a:chOff x="937367" y="4421216"/>
            <a:chExt cx="91968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937367" y="4421216"/>
              <a:ext cx="503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1440390" y="4605882"/>
              <a:ext cx="4166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139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 of using Java’s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Stack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502" y="1591905"/>
            <a:ext cx="6122383" cy="476444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import </a:t>
            </a: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java.util.Stack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Stack&lt;Integer&gt; s = new Stack();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while (!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s.isEmpty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124" y="1688585"/>
            <a:ext cx="3448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this code?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57047" y="3127602"/>
          <a:ext cx="1672526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526">
                  <a:extLst>
                    <a:ext uri="{9D8B030D-6E8A-4147-A177-3AD203B41FA5}">
                      <a16:colId xmlns:a16="http://schemas.microsoft.com/office/drawing/2014/main" val="336704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7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78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027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38200" y="3707476"/>
            <a:ext cx="919680" cy="369332"/>
            <a:chOff x="937367" y="4421216"/>
            <a:chExt cx="91968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937367" y="4421216"/>
              <a:ext cx="503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1440390" y="4605882"/>
              <a:ext cx="4166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2432794" y="3636043"/>
            <a:ext cx="558379" cy="1428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32795" y="3636043"/>
            <a:ext cx="632704" cy="1428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46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 of using Java’s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Stack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502" y="1591905"/>
            <a:ext cx="6122383" cy="476444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import </a:t>
            </a: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java.util.Stack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Stack&lt;Integer&gt; s = new Stack();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while (!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s.isEmpty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124" y="1688585"/>
            <a:ext cx="3448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this code?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57047" y="3127602"/>
          <a:ext cx="1672526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526">
                  <a:extLst>
                    <a:ext uri="{9D8B030D-6E8A-4147-A177-3AD203B41FA5}">
                      <a16:colId xmlns:a16="http://schemas.microsoft.com/office/drawing/2014/main" val="336704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7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78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027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937367" y="3338144"/>
            <a:ext cx="919680" cy="369332"/>
            <a:chOff x="937367" y="4421216"/>
            <a:chExt cx="91968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937367" y="4421216"/>
              <a:ext cx="503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1440390" y="4605882"/>
              <a:ext cx="4166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851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 of using Java’s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Stack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502" y="1591905"/>
            <a:ext cx="6122383" cy="476444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import </a:t>
            </a: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java.util.Stack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Stack&lt;Integer&gt; s = new Stack();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while (!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s.isEmpty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124" y="1688585"/>
            <a:ext cx="3448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this code?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57047" y="3127602"/>
          <a:ext cx="1672526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526">
                  <a:extLst>
                    <a:ext uri="{9D8B030D-6E8A-4147-A177-3AD203B41FA5}">
                      <a16:colId xmlns:a16="http://schemas.microsoft.com/office/drawing/2014/main" val="336704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7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78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027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38200" y="3707476"/>
            <a:ext cx="919680" cy="369332"/>
            <a:chOff x="937367" y="4421216"/>
            <a:chExt cx="91968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937367" y="4421216"/>
              <a:ext cx="503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1440390" y="4605882"/>
              <a:ext cx="4166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2432794" y="3636043"/>
            <a:ext cx="558379" cy="1428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32795" y="3636043"/>
            <a:ext cx="632704" cy="1428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59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 of using Java’s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Stack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502" y="1591905"/>
            <a:ext cx="6122383" cy="476444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import </a:t>
            </a: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java.util.Stack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Stack&lt;Integer&gt; s = new Stack();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while (!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s.isEmpty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124" y="1688585"/>
            <a:ext cx="3448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this code?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57047" y="3127602"/>
          <a:ext cx="1672526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526">
                  <a:extLst>
                    <a:ext uri="{9D8B030D-6E8A-4147-A177-3AD203B41FA5}">
                      <a16:colId xmlns:a16="http://schemas.microsoft.com/office/drawing/2014/main" val="336704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7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78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027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83743" y="4111186"/>
            <a:ext cx="919680" cy="369332"/>
            <a:chOff x="937367" y="4421216"/>
            <a:chExt cx="91968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937367" y="4421216"/>
              <a:ext cx="503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1440390" y="4605882"/>
              <a:ext cx="4166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432794" y="3636043"/>
            <a:ext cx="632705" cy="142866"/>
            <a:chOff x="2432794" y="3636043"/>
            <a:chExt cx="632705" cy="14286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432794" y="3636043"/>
              <a:ext cx="558379" cy="142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432795" y="3636043"/>
              <a:ext cx="632704" cy="142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430211" y="4005375"/>
            <a:ext cx="632705" cy="142866"/>
            <a:chOff x="2432794" y="3636043"/>
            <a:chExt cx="632705" cy="14286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432794" y="3636043"/>
              <a:ext cx="558379" cy="142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432795" y="3636043"/>
              <a:ext cx="632704" cy="142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750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 of using Java’s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Stack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502" y="1591905"/>
            <a:ext cx="6122383" cy="476444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import </a:t>
            </a: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java.util.Stack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Stack&lt;Integer&gt; s = new Stack();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while (!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s.isEmpty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124" y="1688585"/>
            <a:ext cx="3448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this code?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57047" y="3127602"/>
          <a:ext cx="1672526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526">
                  <a:extLst>
                    <a:ext uri="{9D8B030D-6E8A-4147-A177-3AD203B41FA5}">
                      <a16:colId xmlns:a16="http://schemas.microsoft.com/office/drawing/2014/main" val="336704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7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78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027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38200" y="3707476"/>
            <a:ext cx="919680" cy="369332"/>
            <a:chOff x="937367" y="4421216"/>
            <a:chExt cx="91968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937367" y="4421216"/>
              <a:ext cx="503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1440390" y="4605882"/>
              <a:ext cx="4166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2432794" y="3636043"/>
            <a:ext cx="558379" cy="1428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32795" y="3636043"/>
            <a:ext cx="632704" cy="1428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43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 of using Java’s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Stack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502" y="1591905"/>
            <a:ext cx="6122383" cy="476444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import </a:t>
            </a: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java.util.Stack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Stack&lt;Integer&gt; s = new Stack();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 (!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s.isEmpty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s.pop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124" y="1688585"/>
            <a:ext cx="3448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this code?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50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57047" y="3127602"/>
          <a:ext cx="1672526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526">
                  <a:extLst>
                    <a:ext uri="{9D8B030D-6E8A-4147-A177-3AD203B41FA5}">
                      <a16:colId xmlns:a16="http://schemas.microsoft.com/office/drawing/2014/main" val="336704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7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78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027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83743" y="4076808"/>
            <a:ext cx="919680" cy="369332"/>
            <a:chOff x="937367" y="4421216"/>
            <a:chExt cx="91968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937367" y="4421216"/>
              <a:ext cx="503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1440390" y="4605882"/>
              <a:ext cx="4166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432794" y="3636043"/>
            <a:ext cx="632705" cy="142866"/>
            <a:chOff x="2432794" y="3636043"/>
            <a:chExt cx="632705" cy="14286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432794" y="3636043"/>
              <a:ext cx="558379" cy="142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432795" y="3636043"/>
              <a:ext cx="632704" cy="142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413695" y="4076808"/>
            <a:ext cx="632705" cy="142866"/>
            <a:chOff x="2432794" y="3636043"/>
            <a:chExt cx="632705" cy="14286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432794" y="3636043"/>
              <a:ext cx="558379" cy="142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432795" y="3636043"/>
              <a:ext cx="632704" cy="142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0172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alibri" panose="020F0502020204030204"/>
              </a:rPr>
              <a:t>Example of using Java’s 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Stack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502" y="1591905"/>
            <a:ext cx="6122383" cy="476444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import </a:t>
            </a: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java.util.Stack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Stack&lt;Integer&gt; s = new Stack();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 (!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s.isEmpty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s.pop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124" y="1688585"/>
            <a:ext cx="34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this code?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50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	10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57047" y="3127602"/>
          <a:ext cx="1672526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526">
                  <a:extLst>
                    <a:ext uri="{9D8B030D-6E8A-4147-A177-3AD203B41FA5}">
                      <a16:colId xmlns:a16="http://schemas.microsoft.com/office/drawing/2014/main" val="336704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7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78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027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926926" y="4477890"/>
            <a:ext cx="919680" cy="369332"/>
            <a:chOff x="937367" y="4421216"/>
            <a:chExt cx="91968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937367" y="4421216"/>
              <a:ext cx="503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1440390" y="4605882"/>
              <a:ext cx="4166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432794" y="3636043"/>
            <a:ext cx="632705" cy="142866"/>
            <a:chOff x="2432794" y="3636043"/>
            <a:chExt cx="632705" cy="14286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432794" y="3636043"/>
              <a:ext cx="558379" cy="142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432795" y="3636043"/>
              <a:ext cx="632704" cy="142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413695" y="4076808"/>
            <a:ext cx="632705" cy="142866"/>
            <a:chOff x="2432794" y="3636043"/>
            <a:chExt cx="632705" cy="14286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432794" y="3636043"/>
              <a:ext cx="558379" cy="142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432795" y="3636043"/>
              <a:ext cx="632704" cy="142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432794" y="4446140"/>
            <a:ext cx="632705" cy="142866"/>
            <a:chOff x="2432794" y="3636043"/>
            <a:chExt cx="632705" cy="14286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432794" y="3636043"/>
              <a:ext cx="558379" cy="142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2432795" y="3636043"/>
              <a:ext cx="632704" cy="142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236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Queues vs. Stacks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1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Applications that Use a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web browser keeps a stack of recently visited web pages so that that you can use the back button.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text editor uses a stack to handle the undo operation.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Function calls in any programming languages are handled by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31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8385-4762-413A-A9AA-BF6A0CAE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AE962-E808-4493-8A55-ECC38B711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implement a stack with an array?</a:t>
            </a:r>
          </a:p>
        </p:txBody>
      </p:sp>
    </p:spTree>
    <p:extLst>
      <p:ext uri="{BB962C8B-B14F-4D97-AF65-F5344CB8AC3E}">
        <p14:creationId xmlns:p14="http://schemas.microsoft.com/office/powerpoint/2010/main" val="1510516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4FD80C-47CF-4662-AABD-A38E79B9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548143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D9334F-2236-4AA8-8D33-8496637F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88255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8DA24D-9428-4AD6-B0AE-A775A044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2153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91B7D3-F25A-4B1A-A018-F09D4AEB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78075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014F4E-EF2C-4CBD-A225-3292AE6C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1315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1B8B35-0BEC-49CF-9D8C-E819F91A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9811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E028F3-5939-412E-ABBF-526CC2637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15984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953DE7-4A94-46DC-AFFB-CE1ACBF5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841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6991-F83B-4CA6-A691-AB4E88E3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105D9-836A-49AC-810B-77A9D0B1F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</a:p>
        </p:txBody>
      </p:sp>
    </p:spTree>
    <p:extLst>
      <p:ext uri="{BB962C8B-B14F-4D97-AF65-F5344CB8AC3E}">
        <p14:creationId xmlns:p14="http://schemas.microsoft.com/office/powerpoint/2010/main" val="3778514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2B279-8492-45B9-B0ED-BC22F47CF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40835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9BF742-E070-453C-AFA4-A49559310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6273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14A7D3-D2CD-4A1E-9BEF-6508FC4D7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36562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ArrayStack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466602" y="1907665"/>
          <a:ext cx="5258796" cy="3544093"/>
        </p:xfrm>
        <a:graphic>
          <a:graphicData uri="http://schemas.openxmlformats.org/drawingml/2006/table">
            <a:tbl>
              <a:tblPr firstRow="1" firstCol="1" bandRow="1"/>
              <a:tblGrid>
                <a:gridCol w="5258796">
                  <a:extLst>
                    <a:ext uri="{9D8B030D-6E8A-4147-A177-3AD203B41FA5}">
                      <a16:colId xmlns:a16="http://schemas.microsoft.com/office/drawing/2014/main" val="337610020"/>
                    </a:ext>
                  </a:extLst>
                </a:gridCol>
              </a:tblGrid>
              <a:tr h="393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ArrayStack&lt;E&gt;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546729"/>
                  </a:ext>
                </a:extLst>
              </a:tr>
              <a:tr h="78757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data:Object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[]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top:int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570153"/>
                  </a:ext>
                </a:extLst>
              </a:tr>
              <a:tr h="236272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ArrayStack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(int)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+push(E):void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+pop():E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+peek():E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():boolean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7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669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ArrayStack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Invariant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24366" y="1690688"/>
            <a:ext cx="993441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Invariant of the Stack that is implemented using an Array:</a:t>
            </a:r>
          </a:p>
          <a:p>
            <a:endParaRPr lang="en-US" sz="2400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The number of items in the stack is stored in the instance variable top. 0 &lt;= top &lt;= capacity of data array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2. The items in the stack are stored in a partially filled array called data with the bottom of the stack at data[0], the next item is at data[1], and so on, 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and the top of the stack at data[top-1]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 */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51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B359-9840-4809-ADF9-AA030156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 Deleting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AEF6-7304-4353-9D96-AE6E4C5B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element to stack (push)</a:t>
            </a:r>
          </a:p>
          <a:p>
            <a:pPr marL="0" indent="0">
              <a:buNone/>
            </a:pPr>
            <a:r>
              <a:rPr lang="en-US" dirty="0"/>
              <a:t>     data[top++] = elementToAdd;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Remove element from stack (pop)</a:t>
            </a:r>
          </a:p>
          <a:p>
            <a:pPr marL="0" indent="0">
              <a:buNone/>
            </a:pPr>
            <a:r>
              <a:rPr lang="en-US" dirty="0"/>
              <a:t>     return </a:t>
            </a:r>
            <a:r>
              <a:rPr lang="en-US"/>
              <a:t>data[--top];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86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8385-4762-413A-A9AA-BF6A0CAE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AE962-E808-4493-8A55-ECC38B711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implement a stack with a linked list?</a:t>
            </a:r>
          </a:p>
        </p:txBody>
      </p:sp>
    </p:spTree>
    <p:extLst>
      <p:ext uri="{BB962C8B-B14F-4D97-AF65-F5344CB8AC3E}">
        <p14:creationId xmlns:p14="http://schemas.microsoft.com/office/powerpoint/2010/main" val="743089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Recall: Add</a:t>
            </a:r>
            <a:r>
              <a:rPr lang="en-US" altLang="x-none" dirty="0"/>
              <a:t> at the Front of the Linked List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IntNode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head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IntNode(35, head);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IntNode (15, head);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IntNode (10, head);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V="1">
            <a:off x="3825640" y="5857103"/>
            <a:ext cx="7023592" cy="741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17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Add</a:t>
            </a:r>
            <a:r>
              <a:rPr lang="en-US" altLang="x-none" dirty="0"/>
              <a:t> at the Front of the Linked List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IntNode</a:t>
            </a:r>
            <a:r>
              <a:rPr lang="en-US" sz="2400" dirty="0">
                <a:latin typeface="Consolas" panose="020B0609020204030204" pitchFamily="49" charset="0"/>
              </a:rPr>
              <a:t> head;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new IntNode(35, head);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IntNode (15, head);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IntNode (10, head);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V="1">
            <a:off x="3825640" y="5857103"/>
            <a:ext cx="7023592" cy="741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188150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Add</a:t>
            </a:r>
            <a:r>
              <a:rPr lang="en-US" altLang="x-none" dirty="0"/>
              <a:t> at the Front of the Linked List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IntNode</a:t>
            </a:r>
            <a:r>
              <a:rPr lang="en-US" sz="2400" dirty="0">
                <a:latin typeface="Consolas" panose="020B0609020204030204" pitchFamily="49" charset="0"/>
              </a:rPr>
              <a:t> head;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head = </a:t>
            </a:r>
            <a:r>
              <a:rPr lang="en-US" sz="2400" dirty="0">
                <a:latin typeface="Consolas" panose="020B0609020204030204" pitchFamily="49" charset="0"/>
              </a:rPr>
              <a:t>new IntNode(35, head);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IntNode (15, head);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IntNode (10, head);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V="1">
            <a:off x="3825640" y="5597180"/>
            <a:ext cx="4536208" cy="1001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22442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3331029"/>
            <a:ext cx="8029575" cy="207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270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Add</a:t>
            </a:r>
            <a:r>
              <a:rPr lang="en-US" altLang="x-none" dirty="0"/>
              <a:t> at the Front of the Linked List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IntNode</a:t>
            </a:r>
            <a:r>
              <a:rPr lang="en-US" sz="2400" dirty="0">
                <a:latin typeface="Consolas" panose="020B0609020204030204" pitchFamily="49" charset="0"/>
              </a:rPr>
              <a:t> head;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IntNode(35, head);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new IntNode (15, head);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IntNode (10, head);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V="1">
            <a:off x="3825640" y="5597180"/>
            <a:ext cx="4536208" cy="1001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E81F1-A187-4B1C-A9DA-F4E850B2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36" y="3830976"/>
            <a:ext cx="2486025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A3662-1C36-4161-B167-272819A816E5}"/>
              </a:ext>
            </a:extLst>
          </p:cNvPr>
          <p:cNvSpPr txBox="1"/>
          <p:nvPr/>
        </p:nvSpPr>
        <p:spPr>
          <a:xfrm>
            <a:off x="642551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68136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Add</a:t>
            </a:r>
            <a:r>
              <a:rPr lang="en-US" altLang="x-none" dirty="0"/>
              <a:t> at the Front of the Linked List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IntNode</a:t>
            </a:r>
            <a:r>
              <a:rPr lang="en-US" sz="2400" dirty="0">
                <a:latin typeface="Consolas" panose="020B0609020204030204" pitchFamily="49" charset="0"/>
              </a:rPr>
              <a:t> head;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IntNode(35, head);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head = </a:t>
            </a:r>
            <a:r>
              <a:rPr lang="en-US" sz="2400" dirty="0">
                <a:latin typeface="Consolas" panose="020B0609020204030204" pitchFamily="49" charset="0"/>
              </a:rPr>
              <a:t>new IntNode (15, head);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IntNode (10, head);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V="1">
            <a:off x="3825640" y="5436973"/>
            <a:ext cx="1240630" cy="1161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E81F1-A187-4B1C-A9DA-F4E850B2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36" y="3830976"/>
            <a:ext cx="2486025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A3662-1C36-4161-B167-272819A816E5}"/>
              </a:ext>
            </a:extLst>
          </p:cNvPr>
          <p:cNvSpPr txBox="1"/>
          <p:nvPr/>
        </p:nvSpPr>
        <p:spPr>
          <a:xfrm>
            <a:off x="642551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67048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Add</a:t>
            </a:r>
            <a:r>
              <a:rPr lang="en-US" altLang="x-none" dirty="0"/>
              <a:t> at the Front of the Linked List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IntNode</a:t>
            </a:r>
            <a:r>
              <a:rPr lang="en-US" sz="2400" dirty="0">
                <a:latin typeface="Consolas" panose="020B0609020204030204" pitchFamily="49" charset="0"/>
              </a:rPr>
              <a:t> head;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IntNode(35, head);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IntNode (15, head);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new IntNode (10, head);</a:t>
            </a:r>
            <a:endParaRPr lang="en-US" sz="2400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V="1">
            <a:off x="3825640" y="5436973"/>
            <a:ext cx="1240630" cy="1161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E81F1-A187-4B1C-A9DA-F4E850B2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36" y="3830976"/>
            <a:ext cx="2486025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A3662-1C36-4161-B167-272819A816E5}"/>
              </a:ext>
            </a:extLst>
          </p:cNvPr>
          <p:cNvSpPr txBox="1"/>
          <p:nvPr/>
        </p:nvSpPr>
        <p:spPr>
          <a:xfrm>
            <a:off x="642551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AEB4E9-372A-4175-9E97-6F384368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09" y="3884634"/>
            <a:ext cx="2486025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822001-4B8C-410C-9EE3-F4572383A5FD}"/>
              </a:ext>
            </a:extLst>
          </p:cNvPr>
          <p:cNvSpPr txBox="1"/>
          <p:nvPr/>
        </p:nvSpPr>
        <p:spPr>
          <a:xfrm>
            <a:off x="326652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88766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Add</a:t>
            </a:r>
            <a:r>
              <a:rPr lang="en-US" altLang="x-none" dirty="0"/>
              <a:t> at the Front of the Linked List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IntNode</a:t>
            </a:r>
            <a:r>
              <a:rPr lang="en-US" sz="2400" dirty="0">
                <a:latin typeface="Consolas" panose="020B0609020204030204" pitchFamily="49" charset="0"/>
              </a:rPr>
              <a:t> head;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IntNode(35, head);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IntNode (15, head);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head = </a:t>
            </a:r>
            <a:r>
              <a:rPr lang="en-US" sz="2400" dirty="0">
                <a:latin typeface="Consolas" panose="020B0609020204030204" pitchFamily="49" charset="0"/>
              </a:rPr>
              <a:t>new IntNode (10, head);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H="1" flipV="1">
            <a:off x="2947085" y="5906530"/>
            <a:ext cx="878555" cy="69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E81F1-A187-4B1C-A9DA-F4E850B2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36" y="3830976"/>
            <a:ext cx="2486025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A3662-1C36-4161-B167-272819A816E5}"/>
              </a:ext>
            </a:extLst>
          </p:cNvPr>
          <p:cNvSpPr txBox="1"/>
          <p:nvPr/>
        </p:nvSpPr>
        <p:spPr>
          <a:xfrm>
            <a:off x="642551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AEB4E9-372A-4175-9E97-6F384368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09" y="3884634"/>
            <a:ext cx="2486025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822001-4B8C-410C-9EE3-F4572383A5FD}"/>
              </a:ext>
            </a:extLst>
          </p:cNvPr>
          <p:cNvSpPr txBox="1"/>
          <p:nvPr/>
        </p:nvSpPr>
        <p:spPr>
          <a:xfrm>
            <a:off x="326652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14040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58A4AF-6EDC-4843-A5E5-809657DB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3066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0E902D-0215-48B3-9140-21020E79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38448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668E62-DD9E-4522-95FE-E05DDE1D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85652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B38F2A-B989-4BE1-93BA-50F1F6088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87062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357BEE-9A69-4396-94FB-B045E180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56753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112B07-7D88-4F6F-AD7E-447AB565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4050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82463-BA8D-4325-BDDE-2637A37D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7276"/>
            <a:ext cx="4250724" cy="42507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91E542-11FF-485D-A14D-F35248EC6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710" y="630195"/>
            <a:ext cx="8021741" cy="311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075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B5008C-9F33-467A-A20D-4E12E10F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00416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58A4AF-6EDC-4843-A5E5-809657DB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A7EF30-16A0-4659-8DE9-D6BAA5FB9C2D}"/>
              </a:ext>
            </a:extLst>
          </p:cNvPr>
          <p:cNvSpPr/>
          <p:nvPr/>
        </p:nvSpPr>
        <p:spPr>
          <a:xfrm>
            <a:off x="5807676" y="654908"/>
            <a:ext cx="1902940" cy="51404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67835-8FF6-47E5-BE14-F726F25AD676}"/>
              </a:ext>
            </a:extLst>
          </p:cNvPr>
          <p:cNvSpPr/>
          <p:nvPr/>
        </p:nvSpPr>
        <p:spPr>
          <a:xfrm>
            <a:off x="4423719" y="1828800"/>
            <a:ext cx="172995" cy="3954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F02B99-F5C0-42C3-834A-BECF7A7CEAC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Instead of using head, use 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AE7BE-484C-45D1-A0FF-311DEFECF117}"/>
              </a:ext>
            </a:extLst>
          </p:cNvPr>
          <p:cNvSpPr txBox="1"/>
          <p:nvPr/>
        </p:nvSpPr>
        <p:spPr>
          <a:xfrm>
            <a:off x="3892379" y="1889533"/>
            <a:ext cx="7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140676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0E902D-0215-48B3-9140-21020E79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90A846-2C0F-4A7B-8521-856827588508}"/>
              </a:ext>
            </a:extLst>
          </p:cNvPr>
          <p:cNvSpPr/>
          <p:nvPr/>
        </p:nvSpPr>
        <p:spPr>
          <a:xfrm>
            <a:off x="5980671" y="753762"/>
            <a:ext cx="1902940" cy="51404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8CEA84-E4F4-4959-9F04-DD43624F22CD}"/>
              </a:ext>
            </a:extLst>
          </p:cNvPr>
          <p:cNvSpPr/>
          <p:nvPr/>
        </p:nvSpPr>
        <p:spPr>
          <a:xfrm>
            <a:off x="4423719" y="1828800"/>
            <a:ext cx="172995" cy="3954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0AA03-4E3F-46B3-970C-5945D4C52F95}"/>
              </a:ext>
            </a:extLst>
          </p:cNvPr>
          <p:cNvSpPr txBox="1"/>
          <p:nvPr/>
        </p:nvSpPr>
        <p:spPr>
          <a:xfrm>
            <a:off x="3892379" y="1889533"/>
            <a:ext cx="7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750204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668E62-DD9E-4522-95FE-E05DDE1D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DE3666-04CD-439F-9676-860952BA015D}"/>
              </a:ext>
            </a:extLst>
          </p:cNvPr>
          <p:cNvSpPr/>
          <p:nvPr/>
        </p:nvSpPr>
        <p:spPr>
          <a:xfrm>
            <a:off x="5980671" y="753762"/>
            <a:ext cx="1902940" cy="51404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B5277C-69D6-4DF2-AB9C-917994085458}"/>
              </a:ext>
            </a:extLst>
          </p:cNvPr>
          <p:cNvSpPr/>
          <p:nvPr/>
        </p:nvSpPr>
        <p:spPr>
          <a:xfrm>
            <a:off x="4423719" y="1828800"/>
            <a:ext cx="172995" cy="3954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8C0BF-EDC0-4C32-8408-9CAB28A68799}"/>
              </a:ext>
            </a:extLst>
          </p:cNvPr>
          <p:cNvSpPr txBox="1"/>
          <p:nvPr/>
        </p:nvSpPr>
        <p:spPr>
          <a:xfrm>
            <a:off x="3892379" y="1889533"/>
            <a:ext cx="7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5249887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B38F2A-B989-4BE1-93BA-50F1F6088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A5F93F-F877-45ED-811C-74B32CF2643A}"/>
              </a:ext>
            </a:extLst>
          </p:cNvPr>
          <p:cNvSpPr/>
          <p:nvPr/>
        </p:nvSpPr>
        <p:spPr>
          <a:xfrm>
            <a:off x="5980671" y="753762"/>
            <a:ext cx="1902940" cy="51404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B7E8A-9093-43C7-BF6B-ABA4E879CDFE}"/>
              </a:ext>
            </a:extLst>
          </p:cNvPr>
          <p:cNvSpPr/>
          <p:nvPr/>
        </p:nvSpPr>
        <p:spPr>
          <a:xfrm>
            <a:off x="4423719" y="1828800"/>
            <a:ext cx="172995" cy="3954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819E2-0519-47D6-B7EF-C2977A05C01A}"/>
              </a:ext>
            </a:extLst>
          </p:cNvPr>
          <p:cNvSpPr txBox="1"/>
          <p:nvPr/>
        </p:nvSpPr>
        <p:spPr>
          <a:xfrm>
            <a:off x="3892379" y="1889533"/>
            <a:ext cx="7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3201722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357BEE-9A69-4396-94FB-B045E180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6E74C0-888A-46B8-B085-CB24E10A3C46}"/>
              </a:ext>
            </a:extLst>
          </p:cNvPr>
          <p:cNvSpPr/>
          <p:nvPr/>
        </p:nvSpPr>
        <p:spPr>
          <a:xfrm>
            <a:off x="5980671" y="753762"/>
            <a:ext cx="1902940" cy="51404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76B388-408A-45B1-8B5E-22CA968914B3}"/>
              </a:ext>
            </a:extLst>
          </p:cNvPr>
          <p:cNvSpPr/>
          <p:nvPr/>
        </p:nvSpPr>
        <p:spPr>
          <a:xfrm>
            <a:off x="4423719" y="1828800"/>
            <a:ext cx="172995" cy="3954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FACA4-0313-4A80-87ED-88AEC39D11FD}"/>
              </a:ext>
            </a:extLst>
          </p:cNvPr>
          <p:cNvSpPr txBox="1"/>
          <p:nvPr/>
        </p:nvSpPr>
        <p:spPr>
          <a:xfrm>
            <a:off x="3892379" y="1889533"/>
            <a:ext cx="7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4759411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B38F2A-B989-4BE1-93BA-50F1F6088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A5F93F-F877-45ED-811C-74B32CF2643A}"/>
              </a:ext>
            </a:extLst>
          </p:cNvPr>
          <p:cNvSpPr/>
          <p:nvPr/>
        </p:nvSpPr>
        <p:spPr>
          <a:xfrm>
            <a:off x="5980671" y="753762"/>
            <a:ext cx="1902940" cy="51404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B7E8A-9093-43C7-BF6B-ABA4E879CDFE}"/>
              </a:ext>
            </a:extLst>
          </p:cNvPr>
          <p:cNvSpPr/>
          <p:nvPr/>
        </p:nvSpPr>
        <p:spPr>
          <a:xfrm>
            <a:off x="4423719" y="1828800"/>
            <a:ext cx="172995" cy="3954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819E2-0519-47D6-B7EF-C2977A05C01A}"/>
              </a:ext>
            </a:extLst>
          </p:cNvPr>
          <p:cNvSpPr txBox="1"/>
          <p:nvPr/>
        </p:nvSpPr>
        <p:spPr>
          <a:xfrm>
            <a:off x="3892379" y="1889533"/>
            <a:ext cx="7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7025644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668E62-DD9E-4522-95FE-E05DDE1D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DE3666-04CD-439F-9676-860952BA015D}"/>
              </a:ext>
            </a:extLst>
          </p:cNvPr>
          <p:cNvSpPr/>
          <p:nvPr/>
        </p:nvSpPr>
        <p:spPr>
          <a:xfrm>
            <a:off x="5980671" y="753762"/>
            <a:ext cx="1902940" cy="51404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B5277C-69D6-4DF2-AB9C-917994085458}"/>
              </a:ext>
            </a:extLst>
          </p:cNvPr>
          <p:cNvSpPr/>
          <p:nvPr/>
        </p:nvSpPr>
        <p:spPr>
          <a:xfrm>
            <a:off x="4423719" y="1828800"/>
            <a:ext cx="172995" cy="3954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8C0BF-EDC0-4C32-8408-9CAB28A68799}"/>
              </a:ext>
            </a:extLst>
          </p:cNvPr>
          <p:cNvSpPr txBox="1"/>
          <p:nvPr/>
        </p:nvSpPr>
        <p:spPr>
          <a:xfrm>
            <a:off x="3892379" y="1889533"/>
            <a:ext cx="7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898898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B38F2A-B989-4BE1-93BA-50F1F6088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A5F93F-F877-45ED-811C-74B32CF2643A}"/>
              </a:ext>
            </a:extLst>
          </p:cNvPr>
          <p:cNvSpPr/>
          <p:nvPr/>
        </p:nvSpPr>
        <p:spPr>
          <a:xfrm>
            <a:off x="5980671" y="753762"/>
            <a:ext cx="1902940" cy="51404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B7E8A-9093-43C7-BF6B-ABA4E879CDFE}"/>
              </a:ext>
            </a:extLst>
          </p:cNvPr>
          <p:cNvSpPr/>
          <p:nvPr/>
        </p:nvSpPr>
        <p:spPr>
          <a:xfrm>
            <a:off x="4423719" y="1828800"/>
            <a:ext cx="172995" cy="3954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819E2-0519-47D6-B7EF-C2977A05C01A}"/>
              </a:ext>
            </a:extLst>
          </p:cNvPr>
          <p:cNvSpPr txBox="1"/>
          <p:nvPr/>
        </p:nvSpPr>
        <p:spPr>
          <a:xfrm>
            <a:off x="3892379" y="1889533"/>
            <a:ext cx="7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6763102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357BEE-9A69-4396-94FB-B045E180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6E74C0-888A-46B8-B085-CB24E10A3C46}"/>
              </a:ext>
            </a:extLst>
          </p:cNvPr>
          <p:cNvSpPr/>
          <p:nvPr/>
        </p:nvSpPr>
        <p:spPr>
          <a:xfrm>
            <a:off x="5980671" y="753762"/>
            <a:ext cx="1902940" cy="51404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76B388-408A-45B1-8B5E-22CA968914B3}"/>
              </a:ext>
            </a:extLst>
          </p:cNvPr>
          <p:cNvSpPr/>
          <p:nvPr/>
        </p:nvSpPr>
        <p:spPr>
          <a:xfrm>
            <a:off x="4423719" y="1828800"/>
            <a:ext cx="172995" cy="3954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FACA4-0313-4A80-87ED-88AEC39D11FD}"/>
              </a:ext>
            </a:extLst>
          </p:cNvPr>
          <p:cNvSpPr txBox="1"/>
          <p:nvPr/>
        </p:nvSpPr>
        <p:spPr>
          <a:xfrm>
            <a:off x="3892379" y="1889533"/>
            <a:ext cx="7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23346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stack is a data structure of ordered items such that items can be inserted and removed only at one end (called the </a:t>
            </a:r>
            <a:r>
              <a:rPr lang="en-US" dirty="0">
                <a:solidFill>
                  <a:srgbClr val="FF0000"/>
                </a:solidFill>
              </a:rPr>
              <a:t>top</a:t>
            </a:r>
            <a:r>
              <a:rPr lang="en-US" dirty="0"/>
              <a:t>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stack is called: Last-In-First-Out </a:t>
            </a:r>
            <a:r>
              <a:rPr lang="en-US" dirty="0">
                <a:solidFill>
                  <a:srgbClr val="FF0000"/>
                </a:solidFill>
              </a:rPr>
              <a:t>(LIFO)</a:t>
            </a:r>
            <a:r>
              <a:rPr lang="en-US" dirty="0"/>
              <a:t> data structure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You can insert (or </a:t>
            </a:r>
            <a:r>
              <a:rPr lang="en-US" dirty="0">
                <a:solidFill>
                  <a:srgbClr val="FF0000"/>
                </a:solidFill>
              </a:rPr>
              <a:t>push</a:t>
            </a:r>
            <a:r>
              <a:rPr lang="en-US" dirty="0"/>
              <a:t>) elements in the stack at any point of time.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You have access only to the element at the top of the stack (</a:t>
            </a:r>
            <a:r>
              <a:rPr lang="en-US" dirty="0">
                <a:solidFill>
                  <a:srgbClr val="FF0000"/>
                </a:solidFill>
              </a:rPr>
              <a:t>pop</a:t>
            </a:r>
            <a:r>
              <a:rPr lang="en-US" dirty="0"/>
              <a:t>)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stack can be implemented using either an array or a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597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112B07-7D88-4F6F-AD7E-447AB565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CD0ACC-24C9-4B14-8479-9DD71831D284}"/>
              </a:ext>
            </a:extLst>
          </p:cNvPr>
          <p:cNvSpPr/>
          <p:nvPr/>
        </p:nvSpPr>
        <p:spPr>
          <a:xfrm>
            <a:off x="5980671" y="753762"/>
            <a:ext cx="1902940" cy="51404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0C788-D3C4-4C19-A12A-E0566222265D}"/>
              </a:ext>
            </a:extLst>
          </p:cNvPr>
          <p:cNvSpPr/>
          <p:nvPr/>
        </p:nvSpPr>
        <p:spPr>
          <a:xfrm>
            <a:off x="4423719" y="1828800"/>
            <a:ext cx="172995" cy="3954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E0719-FBED-4A70-AA52-530BF036B627}"/>
              </a:ext>
            </a:extLst>
          </p:cNvPr>
          <p:cNvSpPr txBox="1"/>
          <p:nvPr/>
        </p:nvSpPr>
        <p:spPr>
          <a:xfrm>
            <a:off x="3892379" y="1889533"/>
            <a:ext cx="7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517327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B5008C-9F33-467A-A20D-4E12E10F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43FCF3-FBE0-4D37-B8D3-69B67375066C}"/>
              </a:ext>
            </a:extLst>
          </p:cNvPr>
          <p:cNvSpPr/>
          <p:nvPr/>
        </p:nvSpPr>
        <p:spPr>
          <a:xfrm>
            <a:off x="5980671" y="753762"/>
            <a:ext cx="1902940" cy="51404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F625D1-4F5B-4EAA-A097-A7E975FF2DD1}"/>
              </a:ext>
            </a:extLst>
          </p:cNvPr>
          <p:cNvSpPr/>
          <p:nvPr/>
        </p:nvSpPr>
        <p:spPr>
          <a:xfrm>
            <a:off x="4423719" y="1828800"/>
            <a:ext cx="172995" cy="3954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240E3-8E8C-4861-83C5-7410A52B7939}"/>
              </a:ext>
            </a:extLst>
          </p:cNvPr>
          <p:cNvSpPr txBox="1"/>
          <p:nvPr/>
        </p:nvSpPr>
        <p:spPr>
          <a:xfrm>
            <a:off x="3892379" y="1889533"/>
            <a:ext cx="7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8043705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LinkStack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22153"/>
              </p:ext>
            </p:extLst>
          </p:nvPr>
        </p:nvGraphicFramePr>
        <p:xfrm>
          <a:off x="3466602" y="1907665"/>
          <a:ext cx="5258796" cy="3544093"/>
        </p:xfrm>
        <a:graphic>
          <a:graphicData uri="http://schemas.openxmlformats.org/drawingml/2006/table">
            <a:tbl>
              <a:tblPr firstRow="1" firstCol="1" bandRow="1"/>
              <a:tblGrid>
                <a:gridCol w="5258796">
                  <a:extLst>
                    <a:ext uri="{9D8B030D-6E8A-4147-A177-3AD203B41FA5}">
                      <a16:colId xmlns:a16="http://schemas.microsoft.com/office/drawing/2014/main" val="337610020"/>
                    </a:ext>
                  </a:extLst>
                </a:gridCol>
              </a:tblGrid>
              <a:tr h="393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LinkStack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&lt;E&gt;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546729"/>
                  </a:ext>
                </a:extLst>
              </a:tr>
              <a:tr h="78757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top:Node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&lt;E&gt;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manyNodes:int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570153"/>
                  </a:ext>
                </a:extLst>
              </a:tr>
              <a:tr h="236272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LinkStack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+push(E):void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+pop():E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+peek():E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():boolean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7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7338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LinkStack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63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729785"/>
            <a:ext cx="10404475" cy="388060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Invariant: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1. The items in the stack are stored in a linked list, with the top of the stack stored at the head node, down to the bottom of the stack at the final node.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2. The instance variable top is the head reference of the linked list of items.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3. The instance variable </a:t>
            </a:r>
            <a:r>
              <a:rPr lang="en-US" sz="20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manyNodes</a:t>
            </a:r>
            <a:r>
              <a:rPr lang="en-US" sz="20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indicates the size of the 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*/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645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B359-9840-4809-ADF9-AA030156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 Deleting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AEF6-7304-4353-9D96-AE6E4C5B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Add element to stack (push)</a:t>
            </a:r>
          </a:p>
          <a:p>
            <a:pPr marL="0" indent="0">
              <a:buNone/>
            </a:pPr>
            <a:r>
              <a:rPr lang="en-US" dirty="0"/>
              <a:t>     top = new Node&lt;E&gt;(E elementToAdd, top);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manyNodes</a:t>
            </a:r>
            <a:r>
              <a:rPr lang="en-US" dirty="0"/>
              <a:t>++;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Remove element from stack (pop)</a:t>
            </a:r>
          </a:p>
          <a:p>
            <a:pPr marL="0" indent="0">
              <a:buNone/>
            </a:pPr>
            <a:r>
              <a:rPr lang="en-US" dirty="0"/>
              <a:t>     E element = </a:t>
            </a:r>
            <a:r>
              <a:rPr lang="en-US" dirty="0" err="1"/>
              <a:t>top.getData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top = top.getLink();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manyNodes</a:t>
            </a:r>
            <a:r>
              <a:rPr lang="en-US" dirty="0"/>
              <a:t>--;</a:t>
            </a:r>
          </a:p>
          <a:p>
            <a:pPr marL="0" indent="0">
              <a:buNone/>
            </a:pPr>
            <a:r>
              <a:rPr lang="en-US" dirty="0"/>
              <a:t>     return element;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768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D901-32C5-4E63-829C-41A3BFAA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5E93-359A-4D29-9E08-2C97BD05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generic stack class.  Test it with a driver. </a:t>
            </a:r>
          </a:p>
        </p:txBody>
      </p:sp>
    </p:spTree>
    <p:extLst>
      <p:ext uri="{BB962C8B-B14F-4D97-AF65-F5344CB8AC3E}">
        <p14:creationId xmlns:p14="http://schemas.microsoft.com/office/powerpoint/2010/main" val="22463359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4668-3222-47A4-BE8D-0AA72BCC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53596-2D7F-4905-A7F1-2FDB58EF8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Data Type </a:t>
            </a:r>
          </a:p>
        </p:txBody>
      </p:sp>
    </p:spTree>
    <p:extLst>
      <p:ext uri="{BB962C8B-B14F-4D97-AF65-F5344CB8AC3E}">
        <p14:creationId xmlns:p14="http://schemas.microsoft.com/office/powerpoint/2010/main" val="2097291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Examples of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67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6537870" cy="15949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15" y="3620443"/>
            <a:ext cx="4410357" cy="26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317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a Queue?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queue is a data structure of ordered items such that items can be inserted at one end (called </a:t>
            </a:r>
            <a:r>
              <a:rPr lang="en-US" b="1" dirty="0">
                <a:solidFill>
                  <a:srgbClr val="FF0000"/>
                </a:solidFill>
              </a:rPr>
              <a:t>tail</a:t>
            </a:r>
            <a:r>
              <a:rPr lang="en-US" dirty="0"/>
              <a:t>) and removed only at the other end (called </a:t>
            </a:r>
            <a:r>
              <a:rPr lang="en-US" b="1" dirty="0">
                <a:solidFill>
                  <a:srgbClr val="FF0000"/>
                </a:solidFill>
              </a:rPr>
              <a:t>head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defining property of a queue data structure is First-In-First-Out </a:t>
            </a:r>
            <a:r>
              <a:rPr lang="en-US" b="1" dirty="0">
                <a:solidFill>
                  <a:srgbClr val="FF0000"/>
                </a:solidFill>
              </a:rPr>
              <a:t>(FIFO)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You can add (or </a:t>
            </a:r>
            <a:r>
              <a:rPr lang="en-US" b="1" dirty="0" err="1">
                <a:solidFill>
                  <a:srgbClr val="FF0000"/>
                </a:solidFill>
              </a:rPr>
              <a:t>enqueue</a:t>
            </a:r>
            <a:r>
              <a:rPr lang="en-US" dirty="0"/>
              <a:t>) elements in the queue at any point of time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You can remove/read only the element at the front of the queue (</a:t>
            </a:r>
            <a:r>
              <a:rPr lang="en-US" b="1" dirty="0" err="1">
                <a:solidFill>
                  <a:srgbClr val="FF0000"/>
                </a:solidFill>
              </a:rPr>
              <a:t>dequeue</a:t>
            </a:r>
            <a:r>
              <a:rPr lang="en-US" dirty="0"/>
              <a:t>)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queue can be implemented using either an array or a linked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45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latin typeface="+mn-lt"/>
              </a:rPr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76854" y="2154008"/>
          <a:ext cx="8305346" cy="2818130"/>
        </p:xfrm>
        <a:graphic>
          <a:graphicData uri="http://schemas.openxmlformats.org/drawingml/2006/table">
            <a:tbl>
              <a:tblPr/>
              <a:tblGrid>
                <a:gridCol w="202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Modifier and Type</a:t>
                      </a:r>
                    </a:p>
                  </a:txBody>
                  <a:tcPr marL="44450" marR="1905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Method and Description</a:t>
                      </a:r>
                    </a:p>
                  </a:txBody>
                  <a:tcPr marL="44450" marR="1905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0" marR="3810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DejaVu Serif" charset="0"/>
                        </a:rPr>
                        <a:t>Determine whether this queue is empty.</a:t>
                      </a:r>
                    </a:p>
                  </a:txBody>
                  <a:tcPr marL="63500" marR="3810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63500" marR="3810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</a:rPr>
                        <a:t>peek(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DejaVu Serif" charset="0"/>
                        </a:rPr>
                        <a:t>Get the front item of this queue, without removing the item.</a:t>
                      </a:r>
                    </a:p>
                  </a:txBody>
                  <a:tcPr marL="63500" marR="3810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63500" marR="3810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</a:rPr>
                        <a:t>dequeue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DejaVu Serif" charset="0"/>
                        </a:rPr>
                        <a:t>Get the front item, removing it from this queue.</a:t>
                      </a:r>
                    </a:p>
                  </a:txBody>
                  <a:tcPr marL="63500" marR="3810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</a:p>
                  </a:txBody>
                  <a:tcPr marL="63500" marR="3810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</a:rPr>
                        <a:t>enqueue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(E item)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DejaVu Serif" charset="0"/>
                        </a:rPr>
                        <a:t>Put a new item into the rear of this queue.</a:t>
                      </a:r>
                    </a:p>
                  </a:txBody>
                  <a:tcPr marL="63500" marR="3810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9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Stack</a:t>
            </a:r>
            <a:r>
              <a:rPr lang="en-US" dirty="0"/>
              <a:t> </a:t>
            </a:r>
            <a:r>
              <a:rPr lang="en-US" dirty="0">
                <a:latin typeface="+mn-lt"/>
              </a:rPr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43311"/>
              </p:ext>
            </p:extLst>
          </p:nvPr>
        </p:nvGraphicFramePr>
        <p:xfrm>
          <a:off x="1676854" y="2154008"/>
          <a:ext cx="8305346" cy="2818130"/>
        </p:xfrm>
        <a:graphic>
          <a:graphicData uri="http://schemas.openxmlformats.org/drawingml/2006/table">
            <a:tbl>
              <a:tblPr/>
              <a:tblGrid>
                <a:gridCol w="202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Modifier and Type</a:t>
                      </a:r>
                    </a:p>
                  </a:txBody>
                  <a:tcPr marL="44450" marR="1905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Method and Description</a:t>
                      </a:r>
                    </a:p>
                  </a:txBody>
                  <a:tcPr marL="44450" marR="1905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0" marR="3810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hlinkClick r:id="rId2"/>
                        </a:rPr>
                        <a:t>isEmpty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DejaVu Serif" charset="0"/>
                        </a:rPr>
                        <a:t>Determine whether this stack is empty.</a:t>
                      </a:r>
                    </a:p>
                  </a:txBody>
                  <a:tcPr marL="63500" marR="3810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63500" marR="3810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hlinkClick r:id="rId3"/>
                        </a:rPr>
                        <a:t>peek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DejaVu Serif" charset="0"/>
                        </a:rPr>
                        <a:t>Get the top item of this stack, without removing the item.</a:t>
                      </a:r>
                    </a:p>
                  </a:txBody>
                  <a:tcPr marL="63500" marR="3810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63500" marR="3810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hlinkClick r:id="rId4"/>
                        </a:rPr>
                        <a:t>pop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DejaVu Serif" charset="0"/>
                        </a:rPr>
                        <a:t>Get the top item, removing it from this stack.</a:t>
                      </a:r>
                    </a:p>
                  </a:txBody>
                  <a:tcPr marL="63500" marR="3810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</a:p>
                  </a:txBody>
                  <a:tcPr marL="63500" marR="3810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hlinkClick r:id="rId5"/>
                        </a:rPr>
                        <a:t>push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(E item)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DejaVu Serif" charset="0"/>
                        </a:rPr>
                        <a:t>Push a new item onto this stack.</a:t>
                      </a:r>
                    </a:p>
                  </a:txBody>
                  <a:tcPr marL="63500" marR="38100" marT="50800" marB="19050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2249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Applications that Use a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printer keeps a queue of documents to be printed</a:t>
            </a:r>
          </a:p>
          <a:p>
            <a:r>
              <a:rPr lang="en-US" dirty="0"/>
              <a:t>A queue is used in simulations to simulate:</a:t>
            </a:r>
          </a:p>
          <a:p>
            <a:pPr lvl="1"/>
            <a:r>
              <a:rPr lang="en-US" dirty="0"/>
              <a:t>Cars waiting in traffic lines</a:t>
            </a:r>
          </a:p>
          <a:p>
            <a:pPr lvl="1"/>
            <a:r>
              <a:rPr lang="en-US" dirty="0"/>
              <a:t>Customers waiting in a bank or cashier queues </a:t>
            </a:r>
          </a:p>
          <a:p>
            <a:pPr lvl="1"/>
            <a:r>
              <a:rPr lang="en-US" dirty="0"/>
              <a:t>Internet traffic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153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8385-4762-413A-A9AA-BF6A0CAE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AE962-E808-4493-8A55-ECC38B711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implement a queue with a linked list?</a:t>
            </a:r>
          </a:p>
        </p:txBody>
      </p:sp>
    </p:spTree>
    <p:extLst>
      <p:ext uri="{BB962C8B-B14F-4D97-AF65-F5344CB8AC3E}">
        <p14:creationId xmlns:p14="http://schemas.microsoft.com/office/powerpoint/2010/main" val="41448452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Recall: Add</a:t>
            </a:r>
            <a:r>
              <a:rPr lang="en-US" altLang="x-none" dirty="0"/>
              <a:t> at the Front of the Linked List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Node&lt;E&gt; (E elementToAdd, head);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V="1">
            <a:off x="3825640" y="5436973"/>
            <a:ext cx="1240630" cy="1161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E81F1-A187-4B1C-A9DA-F4E850B2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36" y="3830976"/>
            <a:ext cx="2486025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A3662-1C36-4161-B167-272819A816E5}"/>
              </a:ext>
            </a:extLst>
          </p:cNvPr>
          <p:cNvSpPr txBox="1"/>
          <p:nvPr/>
        </p:nvSpPr>
        <p:spPr>
          <a:xfrm>
            <a:off x="642551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0471065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Recall: Add</a:t>
            </a:r>
            <a:r>
              <a:rPr lang="en-US" altLang="x-none" dirty="0"/>
              <a:t> at the Front of the Linked List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head = new Node&lt;Integer&gt; (10, head);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H="1" flipV="1">
            <a:off x="2947085" y="5906530"/>
            <a:ext cx="878555" cy="69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E81F1-A187-4B1C-A9DA-F4E850B2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36" y="3830976"/>
            <a:ext cx="2486025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A3662-1C36-4161-B167-272819A816E5}"/>
              </a:ext>
            </a:extLst>
          </p:cNvPr>
          <p:cNvSpPr txBox="1"/>
          <p:nvPr/>
        </p:nvSpPr>
        <p:spPr>
          <a:xfrm>
            <a:off x="642551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AEB4E9-372A-4175-9E97-6F384368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09" y="3884634"/>
            <a:ext cx="2486025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822001-4B8C-410C-9EE3-F4572383A5FD}"/>
              </a:ext>
            </a:extLst>
          </p:cNvPr>
          <p:cNvSpPr txBox="1"/>
          <p:nvPr/>
        </p:nvSpPr>
        <p:spPr>
          <a:xfrm>
            <a:off x="326652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605819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789" cy="1460500"/>
          </a:xfrm>
        </p:spPr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Recall: Remove</a:t>
            </a:r>
            <a:r>
              <a:rPr lang="en-US" altLang="x-none" dirty="0"/>
              <a:t> from the Front of the Linked List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</a:t>
            </a:r>
            <a:r>
              <a:rPr lang="en-US" sz="2400" dirty="0" err="1">
                <a:latin typeface="Consolas" panose="020B0609020204030204" pitchFamily="49" charset="0"/>
              </a:rPr>
              <a:t>head.getLink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H="1" flipV="1">
            <a:off x="2947085" y="5906530"/>
            <a:ext cx="878555" cy="69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E81F1-A187-4B1C-A9DA-F4E850B2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36" y="3830976"/>
            <a:ext cx="2486025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A3662-1C36-4161-B167-272819A816E5}"/>
              </a:ext>
            </a:extLst>
          </p:cNvPr>
          <p:cNvSpPr txBox="1"/>
          <p:nvPr/>
        </p:nvSpPr>
        <p:spPr>
          <a:xfrm>
            <a:off x="642551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AEB4E9-372A-4175-9E97-6F384368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09" y="3884634"/>
            <a:ext cx="2486025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822001-4B8C-410C-9EE3-F4572383A5FD}"/>
              </a:ext>
            </a:extLst>
          </p:cNvPr>
          <p:cNvSpPr txBox="1"/>
          <p:nvPr/>
        </p:nvSpPr>
        <p:spPr>
          <a:xfrm>
            <a:off x="326652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444744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851292" cy="1233488"/>
          </a:xfrm>
        </p:spPr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Recall: Remove </a:t>
            </a:r>
            <a:r>
              <a:rPr lang="en-US" altLang="x-none" dirty="0"/>
              <a:t>from the Front of the Linked List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head 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head.getLink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V="1">
            <a:off x="3825640" y="5436973"/>
            <a:ext cx="1240630" cy="1161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E81F1-A187-4B1C-A9DA-F4E850B2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36" y="3830976"/>
            <a:ext cx="2486025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A3662-1C36-4161-B167-272819A816E5}"/>
              </a:ext>
            </a:extLst>
          </p:cNvPr>
          <p:cNvSpPr txBox="1"/>
          <p:nvPr/>
        </p:nvSpPr>
        <p:spPr>
          <a:xfrm>
            <a:off x="642551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981876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789" cy="14605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if we could access both ends?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Keep track of tail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H="1" flipV="1">
            <a:off x="2947085" y="5906530"/>
            <a:ext cx="878555" cy="69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E81F1-A187-4B1C-A9DA-F4E850B2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36" y="3830976"/>
            <a:ext cx="2486025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A3662-1C36-4161-B167-272819A816E5}"/>
              </a:ext>
            </a:extLst>
          </p:cNvPr>
          <p:cNvSpPr txBox="1"/>
          <p:nvPr/>
        </p:nvSpPr>
        <p:spPr>
          <a:xfrm>
            <a:off x="642551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AEB4E9-372A-4175-9E97-6F384368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09" y="3884634"/>
            <a:ext cx="2486025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822001-4B8C-410C-9EE3-F4572383A5FD}"/>
              </a:ext>
            </a:extLst>
          </p:cNvPr>
          <p:cNvSpPr txBox="1"/>
          <p:nvPr/>
        </p:nvSpPr>
        <p:spPr>
          <a:xfrm>
            <a:off x="326652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08FA0-3BF1-4DC4-BF78-5A9977228A96}"/>
              </a:ext>
            </a:extLst>
          </p:cNvPr>
          <p:cNvSpPr txBox="1"/>
          <p:nvPr/>
        </p:nvSpPr>
        <p:spPr>
          <a:xfrm>
            <a:off x="11428243" y="6292820"/>
            <a:ext cx="104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D6DD42-A0EC-4D02-90FA-D0219B7AEA0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9825793" y="5735977"/>
            <a:ext cx="1602450" cy="75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711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789" cy="14605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Add to tail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tail.setLink</a:t>
            </a:r>
            <a:r>
              <a:rPr lang="en-US" sz="2400" dirty="0">
                <a:latin typeface="Consolas" panose="020B0609020204030204" pitchFamily="49" charset="0"/>
              </a:rPr>
              <a:t>(new Node&lt;E&gt;(E elementToAdd, null));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tail = </a:t>
            </a:r>
            <a:r>
              <a:rPr lang="en-US" sz="2400" dirty="0" err="1">
                <a:latin typeface="Consolas" panose="020B0609020204030204" pitchFamily="49" charset="0"/>
              </a:rPr>
              <a:t>tail.getLink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H="1" flipV="1">
            <a:off x="2947085" y="5906530"/>
            <a:ext cx="878555" cy="69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E81F1-A187-4B1C-A9DA-F4E850B2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36" y="3830976"/>
            <a:ext cx="2486025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A3662-1C36-4161-B167-272819A816E5}"/>
              </a:ext>
            </a:extLst>
          </p:cNvPr>
          <p:cNvSpPr txBox="1"/>
          <p:nvPr/>
        </p:nvSpPr>
        <p:spPr>
          <a:xfrm>
            <a:off x="642551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AEB4E9-372A-4175-9E97-6F384368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09" y="3884634"/>
            <a:ext cx="2486025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822001-4B8C-410C-9EE3-F4572383A5FD}"/>
              </a:ext>
            </a:extLst>
          </p:cNvPr>
          <p:cNvSpPr txBox="1"/>
          <p:nvPr/>
        </p:nvSpPr>
        <p:spPr>
          <a:xfrm>
            <a:off x="326652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08FA0-3BF1-4DC4-BF78-5A9977228A96}"/>
              </a:ext>
            </a:extLst>
          </p:cNvPr>
          <p:cNvSpPr txBox="1"/>
          <p:nvPr/>
        </p:nvSpPr>
        <p:spPr>
          <a:xfrm>
            <a:off x="11428243" y="6292820"/>
            <a:ext cx="104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D6DD42-A0EC-4D02-90FA-D0219B7AEA0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9825793" y="5735977"/>
            <a:ext cx="1602450" cy="75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707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789" cy="14605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Add to tail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tail.setLink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new Node&lt;Integer&gt;(5, null)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tail = </a:t>
            </a:r>
            <a:r>
              <a:rPr lang="en-US" sz="2400" dirty="0" err="1">
                <a:latin typeface="Consolas" panose="020B0609020204030204" pitchFamily="49" charset="0"/>
              </a:rPr>
              <a:t>tail.getLink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H="1" flipV="1">
            <a:off x="2947085" y="5906530"/>
            <a:ext cx="878555" cy="69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E81F1-A187-4B1C-A9DA-F4E850B2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36" y="3830976"/>
            <a:ext cx="2486025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A3662-1C36-4161-B167-272819A816E5}"/>
              </a:ext>
            </a:extLst>
          </p:cNvPr>
          <p:cNvSpPr txBox="1"/>
          <p:nvPr/>
        </p:nvSpPr>
        <p:spPr>
          <a:xfrm>
            <a:off x="642551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AEB4E9-372A-4175-9E97-6F384368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09" y="3884634"/>
            <a:ext cx="2486025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822001-4B8C-410C-9EE3-F4572383A5FD}"/>
              </a:ext>
            </a:extLst>
          </p:cNvPr>
          <p:cNvSpPr txBox="1"/>
          <p:nvPr/>
        </p:nvSpPr>
        <p:spPr>
          <a:xfrm>
            <a:off x="326652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08FA0-3BF1-4DC4-BF78-5A9977228A96}"/>
              </a:ext>
            </a:extLst>
          </p:cNvPr>
          <p:cNvSpPr txBox="1"/>
          <p:nvPr/>
        </p:nvSpPr>
        <p:spPr>
          <a:xfrm>
            <a:off x="11428243" y="6292820"/>
            <a:ext cx="104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D6DD42-A0EC-4D02-90FA-D0219B7AEA0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9825793" y="5735977"/>
            <a:ext cx="1602450" cy="75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595D9A0-C80C-4978-8E7F-89BC25C5E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915" y="1246171"/>
            <a:ext cx="2486025" cy="190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01ADCE-F3E1-4820-9360-1F32481A0CCF}"/>
              </a:ext>
            </a:extLst>
          </p:cNvPr>
          <p:cNvSpPr txBox="1"/>
          <p:nvPr/>
        </p:nvSpPr>
        <p:spPr>
          <a:xfrm>
            <a:off x="10452787" y="1781423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96638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789" cy="14605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Add to tail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tail.setLink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new Node&lt;Integer&gt;(5, null)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tail = </a:t>
            </a:r>
            <a:r>
              <a:rPr lang="en-US" sz="2400" dirty="0" err="1">
                <a:latin typeface="Consolas" panose="020B0609020204030204" pitchFamily="49" charset="0"/>
              </a:rPr>
              <a:t>tail.getLink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H="1" flipV="1">
            <a:off x="2947085" y="5906530"/>
            <a:ext cx="878555" cy="69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E81F1-A187-4B1C-A9DA-F4E850B2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36" y="3830976"/>
            <a:ext cx="2486025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A3662-1C36-4161-B167-272819A816E5}"/>
              </a:ext>
            </a:extLst>
          </p:cNvPr>
          <p:cNvSpPr txBox="1"/>
          <p:nvPr/>
        </p:nvSpPr>
        <p:spPr>
          <a:xfrm>
            <a:off x="642551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AEB4E9-372A-4175-9E97-6F384368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09" y="3884634"/>
            <a:ext cx="2486025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822001-4B8C-410C-9EE3-F4572383A5FD}"/>
              </a:ext>
            </a:extLst>
          </p:cNvPr>
          <p:cNvSpPr txBox="1"/>
          <p:nvPr/>
        </p:nvSpPr>
        <p:spPr>
          <a:xfrm>
            <a:off x="326652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08FA0-3BF1-4DC4-BF78-5A9977228A96}"/>
              </a:ext>
            </a:extLst>
          </p:cNvPr>
          <p:cNvSpPr txBox="1"/>
          <p:nvPr/>
        </p:nvSpPr>
        <p:spPr>
          <a:xfrm>
            <a:off x="11428243" y="6292820"/>
            <a:ext cx="104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D6DD42-A0EC-4D02-90FA-D0219B7AEA0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9825793" y="5735977"/>
            <a:ext cx="1602450" cy="75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595D9A0-C80C-4978-8E7F-89BC25C5E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915" y="1246171"/>
            <a:ext cx="2486025" cy="190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01ADCE-F3E1-4820-9360-1F32481A0CCF}"/>
              </a:ext>
            </a:extLst>
          </p:cNvPr>
          <p:cNvSpPr txBox="1"/>
          <p:nvPr/>
        </p:nvSpPr>
        <p:spPr>
          <a:xfrm>
            <a:off x="10452787" y="1781423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1A107F-8914-408E-B2EB-96D044A86AF4}"/>
              </a:ext>
            </a:extLst>
          </p:cNvPr>
          <p:cNvSpPr/>
          <p:nvPr/>
        </p:nvSpPr>
        <p:spPr>
          <a:xfrm>
            <a:off x="9539416" y="4992130"/>
            <a:ext cx="1433384" cy="2148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DE68A9-1622-4721-B8AA-9433344CA6E4}"/>
              </a:ext>
            </a:extLst>
          </p:cNvPr>
          <p:cNvCxnSpPr>
            <a:cxnSpLocks/>
          </p:cNvCxnSpPr>
          <p:nvPr/>
        </p:nvCxnSpPr>
        <p:spPr>
          <a:xfrm flipV="1">
            <a:off x="10224700" y="3220796"/>
            <a:ext cx="0" cy="1878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3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 of using Java’s </a:t>
            </a: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502" y="1591905"/>
            <a:ext cx="6122383" cy="476444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import </a:t>
            </a: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java.util.Stack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Stack&lt;Integer&gt;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 s = new Stack();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while (!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s.isEmpty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123" y="1688585"/>
            <a:ext cx="452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this code?</a:t>
            </a:r>
          </a:p>
        </p:txBody>
      </p:sp>
    </p:spTree>
    <p:extLst>
      <p:ext uri="{BB962C8B-B14F-4D97-AF65-F5344CB8AC3E}">
        <p14:creationId xmlns:p14="http://schemas.microsoft.com/office/powerpoint/2010/main" val="38318224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789" cy="14605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Add to tail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tail.setLink</a:t>
            </a:r>
            <a:r>
              <a:rPr lang="en-US" sz="2400" dirty="0">
                <a:latin typeface="Consolas" panose="020B0609020204030204" pitchFamily="49" charset="0"/>
              </a:rPr>
              <a:t>(new Node&lt;Integer&gt;(5, null));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tail 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tail.getLink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H="1" flipV="1">
            <a:off x="2947085" y="5906530"/>
            <a:ext cx="878555" cy="69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E81F1-A187-4B1C-A9DA-F4E850B2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36" y="3830976"/>
            <a:ext cx="2486025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A3662-1C36-4161-B167-272819A816E5}"/>
              </a:ext>
            </a:extLst>
          </p:cNvPr>
          <p:cNvSpPr txBox="1"/>
          <p:nvPr/>
        </p:nvSpPr>
        <p:spPr>
          <a:xfrm>
            <a:off x="642551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AEB4E9-372A-4175-9E97-6F384368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09" y="3884634"/>
            <a:ext cx="2486025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822001-4B8C-410C-9EE3-F4572383A5FD}"/>
              </a:ext>
            </a:extLst>
          </p:cNvPr>
          <p:cNvSpPr txBox="1"/>
          <p:nvPr/>
        </p:nvSpPr>
        <p:spPr>
          <a:xfrm>
            <a:off x="326652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08FA0-3BF1-4DC4-BF78-5A9977228A96}"/>
              </a:ext>
            </a:extLst>
          </p:cNvPr>
          <p:cNvSpPr txBox="1"/>
          <p:nvPr/>
        </p:nvSpPr>
        <p:spPr>
          <a:xfrm>
            <a:off x="11428243" y="6292820"/>
            <a:ext cx="104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D6DD42-A0EC-4D02-90FA-D0219B7AEA07}"/>
              </a:ext>
            </a:extLst>
          </p:cNvPr>
          <p:cNvCxnSpPr>
            <a:cxnSpLocks/>
            <a:stCxn id="5" idx="1"/>
            <a:endCxn id="14" idx="2"/>
          </p:cNvCxnSpPr>
          <p:nvPr/>
        </p:nvCxnSpPr>
        <p:spPr>
          <a:xfrm flipH="1" flipV="1">
            <a:off x="10487928" y="3151171"/>
            <a:ext cx="940315" cy="334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595D9A0-C80C-4978-8E7F-89BC25C5E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915" y="1246171"/>
            <a:ext cx="2486025" cy="190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01ADCE-F3E1-4820-9360-1F32481A0CCF}"/>
              </a:ext>
            </a:extLst>
          </p:cNvPr>
          <p:cNvSpPr txBox="1"/>
          <p:nvPr/>
        </p:nvSpPr>
        <p:spPr>
          <a:xfrm>
            <a:off x="10452787" y="1781423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1A107F-8914-408E-B2EB-96D044A86AF4}"/>
              </a:ext>
            </a:extLst>
          </p:cNvPr>
          <p:cNvSpPr/>
          <p:nvPr/>
        </p:nvSpPr>
        <p:spPr>
          <a:xfrm>
            <a:off x="9539416" y="4992130"/>
            <a:ext cx="1433384" cy="2148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DE68A9-1622-4721-B8AA-9433344CA6E4}"/>
              </a:ext>
            </a:extLst>
          </p:cNvPr>
          <p:cNvCxnSpPr>
            <a:cxnSpLocks/>
          </p:cNvCxnSpPr>
          <p:nvPr/>
        </p:nvCxnSpPr>
        <p:spPr>
          <a:xfrm flipV="1">
            <a:off x="10224700" y="3220796"/>
            <a:ext cx="0" cy="1878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5878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789" cy="14605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Remove from tail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tail = </a:t>
            </a:r>
            <a:r>
              <a:rPr lang="en-US" sz="2400" dirty="0" err="1">
                <a:latin typeface="Consolas" panose="020B0609020204030204" pitchFamily="49" charset="0"/>
              </a:rPr>
              <a:t>findPrevious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H="1" flipV="1">
            <a:off x="2947085" y="5906530"/>
            <a:ext cx="878555" cy="69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E81F1-A187-4B1C-A9DA-F4E850B2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36" y="3830976"/>
            <a:ext cx="2486025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A3662-1C36-4161-B167-272819A816E5}"/>
              </a:ext>
            </a:extLst>
          </p:cNvPr>
          <p:cNvSpPr txBox="1"/>
          <p:nvPr/>
        </p:nvSpPr>
        <p:spPr>
          <a:xfrm>
            <a:off x="642551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AEB4E9-372A-4175-9E97-6F384368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09" y="3884634"/>
            <a:ext cx="2486025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822001-4B8C-410C-9EE3-F4572383A5FD}"/>
              </a:ext>
            </a:extLst>
          </p:cNvPr>
          <p:cNvSpPr txBox="1"/>
          <p:nvPr/>
        </p:nvSpPr>
        <p:spPr>
          <a:xfrm>
            <a:off x="326652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08FA0-3BF1-4DC4-BF78-5A9977228A96}"/>
              </a:ext>
            </a:extLst>
          </p:cNvPr>
          <p:cNvSpPr txBox="1"/>
          <p:nvPr/>
        </p:nvSpPr>
        <p:spPr>
          <a:xfrm>
            <a:off x="11428243" y="6292820"/>
            <a:ext cx="104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D6DD42-A0EC-4D02-90FA-D0219B7AEA07}"/>
              </a:ext>
            </a:extLst>
          </p:cNvPr>
          <p:cNvCxnSpPr>
            <a:cxnSpLocks/>
            <a:stCxn id="5" idx="1"/>
            <a:endCxn id="14" idx="2"/>
          </p:cNvCxnSpPr>
          <p:nvPr/>
        </p:nvCxnSpPr>
        <p:spPr>
          <a:xfrm flipH="1" flipV="1">
            <a:off x="10487928" y="3151171"/>
            <a:ext cx="940315" cy="334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595D9A0-C80C-4978-8E7F-89BC25C5E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915" y="1246171"/>
            <a:ext cx="2486025" cy="190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01ADCE-F3E1-4820-9360-1F32481A0CCF}"/>
              </a:ext>
            </a:extLst>
          </p:cNvPr>
          <p:cNvSpPr txBox="1"/>
          <p:nvPr/>
        </p:nvSpPr>
        <p:spPr>
          <a:xfrm>
            <a:off x="10452787" y="1781423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1A107F-8914-408E-B2EB-96D044A86AF4}"/>
              </a:ext>
            </a:extLst>
          </p:cNvPr>
          <p:cNvSpPr/>
          <p:nvPr/>
        </p:nvSpPr>
        <p:spPr>
          <a:xfrm>
            <a:off x="9539416" y="4992130"/>
            <a:ext cx="1433384" cy="2148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DE68A9-1622-4721-B8AA-9433344CA6E4}"/>
              </a:ext>
            </a:extLst>
          </p:cNvPr>
          <p:cNvCxnSpPr>
            <a:cxnSpLocks/>
          </p:cNvCxnSpPr>
          <p:nvPr/>
        </p:nvCxnSpPr>
        <p:spPr>
          <a:xfrm flipV="1">
            <a:off x="10224700" y="3220796"/>
            <a:ext cx="0" cy="1878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496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789" cy="14605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Remove from tail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0000"/>
                </a:highlight>
                <a:latin typeface="Consolas" panose="020B0609020204030204" pitchFamily="49" charset="0"/>
              </a:rPr>
              <a:t>tail = </a:t>
            </a:r>
            <a:r>
              <a:rPr lang="en-US" sz="2400" dirty="0" err="1">
                <a:highlight>
                  <a:srgbClr val="FF0000"/>
                </a:highlight>
                <a:latin typeface="Consolas" panose="020B0609020204030204" pitchFamily="49" charset="0"/>
              </a:rPr>
              <a:t>findPrevious</a:t>
            </a:r>
            <a:r>
              <a:rPr lang="en-US" sz="2400" dirty="0">
                <a:highlight>
                  <a:srgbClr val="FF0000"/>
                </a:highlight>
                <a:latin typeface="Consolas" panose="020B0609020204030204" pitchFamily="49" charset="0"/>
              </a:rPr>
              <a:t>();</a:t>
            </a:r>
            <a:endParaRPr lang="en-US" sz="2400" dirty="0">
              <a:highlight>
                <a:srgbClr val="FF00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FDA96-A208-4AC3-B4AF-A9B6A7793642}"/>
              </a:ext>
            </a:extLst>
          </p:cNvPr>
          <p:cNvCxnSpPr>
            <a:cxnSpLocks/>
          </p:cNvCxnSpPr>
          <p:nvPr/>
        </p:nvCxnSpPr>
        <p:spPr>
          <a:xfrm flipH="1" flipV="1">
            <a:off x="2947085" y="5906530"/>
            <a:ext cx="878555" cy="69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48" y="3881421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9539416" y="4399005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5E81F1-A187-4B1C-A9DA-F4E850B2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36" y="3830976"/>
            <a:ext cx="2486025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A3662-1C36-4161-B167-272819A816E5}"/>
              </a:ext>
            </a:extLst>
          </p:cNvPr>
          <p:cNvSpPr txBox="1"/>
          <p:nvPr/>
        </p:nvSpPr>
        <p:spPr>
          <a:xfrm>
            <a:off x="642551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AEB4E9-372A-4175-9E97-6F384368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09" y="3884634"/>
            <a:ext cx="2486025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822001-4B8C-410C-9EE3-F4572383A5FD}"/>
              </a:ext>
            </a:extLst>
          </p:cNvPr>
          <p:cNvSpPr txBox="1"/>
          <p:nvPr/>
        </p:nvSpPr>
        <p:spPr>
          <a:xfrm>
            <a:off x="3266525" y="4399005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08FA0-3BF1-4DC4-BF78-5A9977228A96}"/>
              </a:ext>
            </a:extLst>
          </p:cNvPr>
          <p:cNvSpPr txBox="1"/>
          <p:nvPr/>
        </p:nvSpPr>
        <p:spPr>
          <a:xfrm>
            <a:off x="11428243" y="6292820"/>
            <a:ext cx="104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D6DD42-A0EC-4D02-90FA-D0219B7AEA07}"/>
              </a:ext>
            </a:extLst>
          </p:cNvPr>
          <p:cNvCxnSpPr>
            <a:cxnSpLocks/>
            <a:stCxn id="5" idx="1"/>
            <a:endCxn id="14" idx="2"/>
          </p:cNvCxnSpPr>
          <p:nvPr/>
        </p:nvCxnSpPr>
        <p:spPr>
          <a:xfrm flipH="1" flipV="1">
            <a:off x="10487928" y="3151171"/>
            <a:ext cx="940315" cy="334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595D9A0-C80C-4978-8E7F-89BC25C5E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915" y="1246171"/>
            <a:ext cx="2486025" cy="190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01ADCE-F3E1-4820-9360-1F32481A0CCF}"/>
              </a:ext>
            </a:extLst>
          </p:cNvPr>
          <p:cNvSpPr txBox="1"/>
          <p:nvPr/>
        </p:nvSpPr>
        <p:spPr>
          <a:xfrm>
            <a:off x="10452787" y="1781423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1A107F-8914-408E-B2EB-96D044A86AF4}"/>
              </a:ext>
            </a:extLst>
          </p:cNvPr>
          <p:cNvSpPr/>
          <p:nvPr/>
        </p:nvSpPr>
        <p:spPr>
          <a:xfrm>
            <a:off x="9539416" y="4992130"/>
            <a:ext cx="1433384" cy="2148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DE68A9-1622-4721-B8AA-9433344CA6E4}"/>
              </a:ext>
            </a:extLst>
          </p:cNvPr>
          <p:cNvCxnSpPr>
            <a:cxnSpLocks/>
          </p:cNvCxnSpPr>
          <p:nvPr/>
        </p:nvCxnSpPr>
        <p:spPr>
          <a:xfrm flipV="1">
            <a:off x="10224700" y="3220796"/>
            <a:ext cx="0" cy="1878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396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301" y="469135"/>
            <a:ext cx="11353800" cy="6577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LinkQueue</a:t>
            </a:r>
            <a:r>
              <a:rPr lang="en-US" dirty="0"/>
              <a:t> </a:t>
            </a:r>
            <a:r>
              <a:rPr lang="en-US" dirty="0">
                <a:latin typeface="+mn-lt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3142"/>
            <a:ext cx="11018003" cy="33861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Keep two pointers, head and tail, to the first and last elements in the queue respectively.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How to perform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charset="0"/>
              </a:rPr>
              <a:t>enqueue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charset="0"/>
              </a:rPr>
              <a:t>dequeue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?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Case 1: </a:t>
            </a:r>
            <a:r>
              <a:rPr lang="en-US" dirty="0">
                <a:ea typeface="Courier New" charset="0"/>
                <a:cs typeface="Courier New" charset="0"/>
              </a:rPr>
              <a:t>add</a:t>
            </a:r>
            <a:r>
              <a:rPr lang="en-US" dirty="0"/>
              <a:t> at </a:t>
            </a:r>
            <a:r>
              <a:rPr lang="en-US" b="1" u="sng" dirty="0">
                <a:ea typeface="Courier New" charset="0"/>
                <a:cs typeface="Courier New" charset="0"/>
              </a:rPr>
              <a:t>tail</a:t>
            </a:r>
            <a:r>
              <a:rPr lang="en-US" dirty="0"/>
              <a:t>, </a:t>
            </a:r>
            <a:r>
              <a:rPr lang="en-US" dirty="0">
                <a:ea typeface="Courier New" charset="0"/>
                <a:cs typeface="Courier New" charset="0"/>
              </a:rPr>
              <a:t>remove</a:t>
            </a:r>
            <a:r>
              <a:rPr lang="en-US" dirty="0"/>
              <a:t> at </a:t>
            </a:r>
            <a:r>
              <a:rPr lang="en-US" b="1" u="sng" dirty="0">
                <a:ea typeface="Courier New" charset="0"/>
                <a:cs typeface="Courier New" charset="0"/>
              </a:rPr>
              <a:t>head</a:t>
            </a:r>
            <a:r>
              <a:rPr lang="en-US" dirty="0">
                <a:ea typeface="Courier New" charset="0"/>
                <a:cs typeface="Courier New" charset="0"/>
              </a:rPr>
              <a:t>:</a:t>
            </a:r>
            <a:endParaRPr lang="en-US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Insert O(1)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Delete O(1)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Case 2: </a:t>
            </a:r>
            <a:r>
              <a:rPr lang="en-US" dirty="0">
                <a:ea typeface="Courier New" charset="0"/>
                <a:cs typeface="Courier New" charset="0"/>
              </a:rPr>
              <a:t>add</a:t>
            </a:r>
            <a:r>
              <a:rPr lang="en-US" dirty="0"/>
              <a:t> at </a:t>
            </a:r>
            <a:r>
              <a:rPr lang="en-US" b="1" u="sng" dirty="0">
                <a:ea typeface="Courier New" charset="0"/>
                <a:cs typeface="Courier New" charset="0"/>
              </a:rPr>
              <a:t>head</a:t>
            </a:r>
            <a:r>
              <a:rPr lang="en-US" dirty="0"/>
              <a:t>, </a:t>
            </a:r>
            <a:r>
              <a:rPr lang="en-US" dirty="0">
                <a:ea typeface="Courier New" charset="0"/>
                <a:cs typeface="Courier New" charset="0"/>
              </a:rPr>
              <a:t>remove</a:t>
            </a:r>
            <a:r>
              <a:rPr lang="en-US" dirty="0"/>
              <a:t> at </a:t>
            </a:r>
            <a:r>
              <a:rPr lang="en-US" b="1" u="sng" dirty="0">
                <a:ea typeface="Courier New" charset="0"/>
                <a:cs typeface="Courier New" charset="0"/>
              </a:rPr>
              <a:t>tail</a:t>
            </a:r>
            <a:r>
              <a:rPr lang="en-US" dirty="0"/>
              <a:t>: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not used in practice – listed here just for comparison purposes</a:t>
            </a:r>
            <a:endParaRPr lang="en-US" b="1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Insert O(1)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Delete O(n) ==&gt; </a:t>
            </a:r>
            <a:r>
              <a:rPr lang="en-US" b="1" dirty="0">
                <a:solidFill>
                  <a:srgbClr val="FF0000"/>
                </a:solidFill>
              </a:rPr>
              <a:t>why?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83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5100" y="1126898"/>
            <a:ext cx="5341103" cy="17382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public class </a:t>
            </a:r>
            <a:r>
              <a:rPr lang="en-US" sz="18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LinkQueue</a:t>
            </a:r>
            <a:r>
              <a:rPr lang="en-US" sz="18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&lt;E&gt; {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8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       private </a:t>
            </a:r>
            <a:r>
              <a:rPr lang="en-US" sz="18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manyNodes</a:t>
            </a:r>
            <a:r>
              <a:rPr lang="en-US" sz="18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8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	private Node&lt;E&gt; head; 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8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	private Node&lt;E&gt; tail; 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42" y="1604357"/>
            <a:ext cx="5109029" cy="14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1D22-A6F3-4346-9BDD-92688809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D90E-C61B-446A-AD1F-8844DEDD6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the border cases?</a:t>
            </a:r>
          </a:p>
          <a:p>
            <a:pPr lvl="1"/>
            <a:r>
              <a:rPr lang="en-US" dirty="0"/>
              <a:t>Adding to empty queue</a:t>
            </a:r>
          </a:p>
          <a:p>
            <a:pPr lvl="1"/>
            <a:r>
              <a:rPr lang="en-US" dirty="0"/>
              <a:t>Removing last element in the queue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45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Add</a:t>
            </a:r>
            <a:r>
              <a:rPr lang="en-US" altLang="x-none" dirty="0"/>
              <a:t> to empty queue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IntNode(35, head);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8DCC3-5D47-47CB-AD57-ED316C28E8EA}"/>
              </a:ext>
            </a:extLst>
          </p:cNvPr>
          <p:cNvSpPr txBox="1"/>
          <p:nvPr/>
        </p:nvSpPr>
        <p:spPr>
          <a:xfrm>
            <a:off x="11428243" y="6292820"/>
            <a:ext cx="104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2058D5-4837-4812-A2AF-93CB322DC795}"/>
              </a:ext>
            </a:extLst>
          </p:cNvPr>
          <p:cNvCxnSpPr>
            <a:cxnSpLocks/>
          </p:cNvCxnSpPr>
          <p:nvPr/>
        </p:nvCxnSpPr>
        <p:spPr>
          <a:xfrm flipH="1" flipV="1">
            <a:off x="7797114" y="5609968"/>
            <a:ext cx="3631130" cy="882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A212E5-C633-4F3F-9103-9CF8CAF3AF63}"/>
              </a:ext>
            </a:extLst>
          </p:cNvPr>
          <p:cNvCxnSpPr>
            <a:cxnSpLocks/>
          </p:cNvCxnSpPr>
          <p:nvPr/>
        </p:nvCxnSpPr>
        <p:spPr>
          <a:xfrm flipV="1">
            <a:off x="3825640" y="5609968"/>
            <a:ext cx="2019106" cy="98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58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Add</a:t>
            </a:r>
            <a:r>
              <a:rPr lang="en-US" altLang="x-none" dirty="0"/>
              <a:t> to empty queue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IntNode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(35, head);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085" y="3701755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4102443" y="4188940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83CE5-2A99-4101-9A4F-10870CC5F875}"/>
              </a:ext>
            </a:extLst>
          </p:cNvPr>
          <p:cNvSpPr txBox="1"/>
          <p:nvPr/>
        </p:nvSpPr>
        <p:spPr>
          <a:xfrm>
            <a:off x="11428243" y="6292820"/>
            <a:ext cx="104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2ABC5D-58E1-4CBA-8520-9C7E336280D9}"/>
              </a:ext>
            </a:extLst>
          </p:cNvPr>
          <p:cNvCxnSpPr>
            <a:cxnSpLocks/>
          </p:cNvCxnSpPr>
          <p:nvPr/>
        </p:nvCxnSpPr>
        <p:spPr>
          <a:xfrm flipV="1">
            <a:off x="3825640" y="5609968"/>
            <a:ext cx="2019106" cy="98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1F7FA8-2AEC-41CC-8351-868117E25E2C}"/>
              </a:ext>
            </a:extLst>
          </p:cNvPr>
          <p:cNvCxnSpPr>
            <a:cxnSpLocks/>
          </p:cNvCxnSpPr>
          <p:nvPr/>
        </p:nvCxnSpPr>
        <p:spPr>
          <a:xfrm flipH="1" flipV="1">
            <a:off x="7797114" y="5609968"/>
            <a:ext cx="3631130" cy="882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0237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Add</a:t>
            </a:r>
            <a:r>
              <a:rPr lang="en-US" altLang="x-none" dirty="0"/>
              <a:t> to empty queue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head = </a:t>
            </a:r>
            <a:r>
              <a:rPr lang="en-US" sz="2400" dirty="0">
                <a:latin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</a:rPr>
              <a:t>IntNode</a:t>
            </a:r>
            <a:r>
              <a:rPr lang="en-US" sz="2400" dirty="0">
                <a:latin typeface="Consolas" panose="020B0609020204030204" pitchFamily="49" charset="0"/>
              </a:rPr>
              <a:t>(35, head);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085" y="3701755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4102443" y="4188940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83CE5-2A99-4101-9A4F-10870CC5F875}"/>
              </a:ext>
            </a:extLst>
          </p:cNvPr>
          <p:cNvSpPr txBox="1"/>
          <p:nvPr/>
        </p:nvSpPr>
        <p:spPr>
          <a:xfrm>
            <a:off x="11428243" y="6292820"/>
            <a:ext cx="104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2ABC5D-58E1-4CBA-8520-9C7E336280D9}"/>
              </a:ext>
            </a:extLst>
          </p:cNvPr>
          <p:cNvCxnSpPr>
            <a:cxnSpLocks/>
          </p:cNvCxnSpPr>
          <p:nvPr/>
        </p:nvCxnSpPr>
        <p:spPr>
          <a:xfrm flipV="1">
            <a:off x="3825640" y="5869459"/>
            <a:ext cx="0" cy="729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1F7FA8-2AEC-41CC-8351-868117E25E2C}"/>
              </a:ext>
            </a:extLst>
          </p:cNvPr>
          <p:cNvCxnSpPr>
            <a:cxnSpLocks/>
          </p:cNvCxnSpPr>
          <p:nvPr/>
        </p:nvCxnSpPr>
        <p:spPr>
          <a:xfrm flipH="1" flipV="1">
            <a:off x="7797114" y="5609968"/>
            <a:ext cx="3631130" cy="882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882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Add</a:t>
            </a:r>
            <a:r>
              <a:rPr lang="en-US" altLang="x-none" dirty="0"/>
              <a:t> to empty queue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head = new </a:t>
            </a:r>
            <a:r>
              <a:rPr lang="en-US" sz="2400" dirty="0" err="1">
                <a:latin typeface="Consolas" panose="020B0609020204030204" pitchFamily="49" charset="0"/>
              </a:rPr>
              <a:t>IntNode</a:t>
            </a:r>
            <a:r>
              <a:rPr lang="en-US" sz="2400" dirty="0">
                <a:latin typeface="Consolas" panose="020B0609020204030204" pitchFamily="49" charset="0"/>
              </a:rPr>
              <a:t>(35, head);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085" y="3701755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4102443" y="4188940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83CE5-2A99-4101-9A4F-10870CC5F875}"/>
              </a:ext>
            </a:extLst>
          </p:cNvPr>
          <p:cNvSpPr txBox="1"/>
          <p:nvPr/>
        </p:nvSpPr>
        <p:spPr>
          <a:xfrm>
            <a:off x="11428243" y="6292820"/>
            <a:ext cx="104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2ABC5D-58E1-4CBA-8520-9C7E336280D9}"/>
              </a:ext>
            </a:extLst>
          </p:cNvPr>
          <p:cNvCxnSpPr>
            <a:cxnSpLocks/>
          </p:cNvCxnSpPr>
          <p:nvPr/>
        </p:nvCxnSpPr>
        <p:spPr>
          <a:xfrm flipV="1">
            <a:off x="3825640" y="5869459"/>
            <a:ext cx="0" cy="729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1F7FA8-2AEC-41CC-8351-868117E25E2C}"/>
              </a:ext>
            </a:extLst>
          </p:cNvPr>
          <p:cNvCxnSpPr>
            <a:cxnSpLocks/>
          </p:cNvCxnSpPr>
          <p:nvPr/>
        </p:nvCxnSpPr>
        <p:spPr>
          <a:xfrm flipH="1" flipV="1">
            <a:off x="7797114" y="5609968"/>
            <a:ext cx="3631130" cy="882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786D7B29-FA7E-4C55-9FD7-923EB2AE6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4555" y="49633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116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enqueue()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89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43193" y="1715279"/>
            <a:ext cx="8105614" cy="4125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public void enqueue(E item)	{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if (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manyNodes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 == 0){	{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	head = new Node&lt;E&gt;(item, null);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	tail = head;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} else	{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tail.setLink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(new Node&lt;E&gt;(item, null));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	tail = 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tail.getLink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manyNodes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5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 of using Java’s </a:t>
            </a: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Stack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502" y="1591905"/>
            <a:ext cx="6122383" cy="476444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import </a:t>
            </a: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java.util.Stack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Stack&lt;Integer&gt; s = new Stack();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s.push</a:t>
            </a:r>
            <a:r>
              <a:rPr lang="en-US" sz="22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while (!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s.isEmpty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s.pop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124" y="1688585"/>
            <a:ext cx="3448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output of this code?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57047" y="3127602"/>
          <a:ext cx="1672526" cy="1478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526">
                  <a:extLst>
                    <a:ext uri="{9D8B030D-6E8A-4147-A177-3AD203B41FA5}">
                      <a16:colId xmlns:a16="http://schemas.microsoft.com/office/drawing/2014/main" val="336704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7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78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027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7367" y="4421216"/>
            <a:ext cx="5030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1440390" y="4605882"/>
            <a:ext cx="416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332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Remove</a:t>
            </a:r>
            <a:r>
              <a:rPr lang="en-US" altLang="x-none" dirty="0"/>
              <a:t> last element from queue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head = </a:t>
            </a:r>
            <a:r>
              <a:rPr lang="en-US" sz="2400" dirty="0" err="1"/>
              <a:t>head.getLink</a:t>
            </a:r>
            <a:r>
              <a:rPr lang="en-US" sz="2400" dirty="0"/>
              <a:t>();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085" y="3701755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4102443" y="4188940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83CE5-2A99-4101-9A4F-10870CC5F875}"/>
              </a:ext>
            </a:extLst>
          </p:cNvPr>
          <p:cNvSpPr txBox="1"/>
          <p:nvPr/>
        </p:nvSpPr>
        <p:spPr>
          <a:xfrm>
            <a:off x="11428243" y="6292820"/>
            <a:ext cx="104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2ABC5D-58E1-4CBA-8520-9C7E336280D9}"/>
              </a:ext>
            </a:extLst>
          </p:cNvPr>
          <p:cNvCxnSpPr>
            <a:cxnSpLocks/>
          </p:cNvCxnSpPr>
          <p:nvPr/>
        </p:nvCxnSpPr>
        <p:spPr>
          <a:xfrm flipV="1">
            <a:off x="3825640" y="5869459"/>
            <a:ext cx="0" cy="729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1F7FA8-2AEC-41CC-8351-868117E25E2C}"/>
              </a:ext>
            </a:extLst>
          </p:cNvPr>
          <p:cNvCxnSpPr>
            <a:cxnSpLocks/>
          </p:cNvCxnSpPr>
          <p:nvPr/>
        </p:nvCxnSpPr>
        <p:spPr>
          <a:xfrm flipH="1" flipV="1">
            <a:off x="4388818" y="5810634"/>
            <a:ext cx="7039426" cy="682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688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9D5-4944-4726-A1A9-AE915E9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Remove</a:t>
            </a:r>
            <a:r>
              <a:rPr lang="en-US" altLang="x-none" dirty="0"/>
              <a:t> last element from queue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768339-6CE7-46C5-AD98-EB9C1F44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head = </a:t>
            </a:r>
            <a:r>
              <a:rPr lang="en-US" sz="2400" dirty="0" err="1">
                <a:highlight>
                  <a:srgbClr val="FFFF00"/>
                </a:highlight>
              </a:rPr>
              <a:t>head.getLink</a:t>
            </a:r>
            <a:r>
              <a:rPr lang="en-US" sz="2400" dirty="0">
                <a:highlight>
                  <a:srgbClr val="FFFF00"/>
                </a:highlight>
              </a:rPr>
              <a:t>();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FEB8-1B0A-407D-A782-B886524C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85" y="6327212"/>
            <a:ext cx="829128" cy="542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783D88-CAA6-4FC1-9444-8C2CDDD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085" y="3701755"/>
            <a:ext cx="2487384" cy="1908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060A-2C0C-4329-89A7-76B29C73DF0C}"/>
              </a:ext>
            </a:extLst>
          </p:cNvPr>
          <p:cNvSpPr txBox="1"/>
          <p:nvPr/>
        </p:nvSpPr>
        <p:spPr>
          <a:xfrm>
            <a:off x="4102443" y="4188940"/>
            <a:ext cx="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83CE5-2A99-4101-9A4F-10870CC5F875}"/>
              </a:ext>
            </a:extLst>
          </p:cNvPr>
          <p:cNvSpPr txBox="1"/>
          <p:nvPr/>
        </p:nvSpPr>
        <p:spPr>
          <a:xfrm>
            <a:off x="11428243" y="6292820"/>
            <a:ext cx="104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2ABC5D-58E1-4CBA-8520-9C7E336280D9}"/>
              </a:ext>
            </a:extLst>
          </p:cNvPr>
          <p:cNvCxnSpPr>
            <a:cxnSpLocks/>
          </p:cNvCxnSpPr>
          <p:nvPr/>
        </p:nvCxnSpPr>
        <p:spPr>
          <a:xfrm flipV="1">
            <a:off x="3825640" y="5251622"/>
            <a:ext cx="1734901" cy="1346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1F7FA8-2AEC-41CC-8351-868117E25E2C}"/>
              </a:ext>
            </a:extLst>
          </p:cNvPr>
          <p:cNvCxnSpPr>
            <a:cxnSpLocks/>
          </p:cNvCxnSpPr>
          <p:nvPr/>
        </p:nvCxnSpPr>
        <p:spPr>
          <a:xfrm flipH="1" flipV="1">
            <a:off x="4388818" y="5810634"/>
            <a:ext cx="7039426" cy="682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152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dequeue()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92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1686573"/>
            <a:ext cx="10445858" cy="39251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public E dequeue()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E element = 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head.getData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head = 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head.getLink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manyNodes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--;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if (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manyNodes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==0){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	tail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	return element;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282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LinkQueue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93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466602" y="1907665"/>
          <a:ext cx="5258796" cy="3853797"/>
        </p:xfrm>
        <a:graphic>
          <a:graphicData uri="http://schemas.openxmlformats.org/drawingml/2006/table">
            <a:tbl>
              <a:tblPr firstRow="1" firstCol="1" bandRow="1"/>
              <a:tblGrid>
                <a:gridCol w="5258796">
                  <a:extLst>
                    <a:ext uri="{9D8B030D-6E8A-4147-A177-3AD203B41FA5}">
                      <a16:colId xmlns:a16="http://schemas.microsoft.com/office/drawing/2014/main" val="337610020"/>
                    </a:ext>
                  </a:extLst>
                </a:gridCol>
              </a:tblGrid>
              <a:tr h="393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LinkQueue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&lt;E&gt;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546729"/>
                  </a:ext>
                </a:extLst>
              </a:tr>
              <a:tr h="78757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head:Node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&lt;E&gt;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tail:Node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&lt;E&gt;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manyNodes:int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570153"/>
                  </a:ext>
                </a:extLst>
              </a:tr>
              <a:tr h="236272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LinkQueue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+enqueue(E):void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+dequeue():E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+peek():E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():boolean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7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1185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Invariant for </a:t>
            </a:r>
            <a:r>
              <a:rPr lang="en-US" dirty="0" err="1">
                <a:latin typeface="Consolas" panose="020B0609020204030204" pitchFamily="49" charset="0"/>
              </a:rPr>
              <a:t>LinkQueue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662"/>
            <a:ext cx="10515600" cy="47146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/** Invariant of the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LinkQueue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class: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* 1. The number of items in the queue is stored in the instance variable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*   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manyNodes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* 2. The items in the queue are stored in a linked list. The front of the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*    queue is at the head of the list and is referenced by instance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*    variable head. The instance variable tail points to the end of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*    the queue and references the most recently added item.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* 3. For an empty queue, both head and tail are null.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90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8385-4762-413A-A9AA-BF6A0CAE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AE962-E808-4493-8A55-ECC38B711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implement a queue with an array?</a:t>
            </a:r>
          </a:p>
        </p:txBody>
      </p:sp>
    </p:spTree>
    <p:extLst>
      <p:ext uri="{BB962C8B-B14F-4D97-AF65-F5344CB8AC3E}">
        <p14:creationId xmlns:p14="http://schemas.microsoft.com/office/powerpoint/2010/main" val="24169636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Challenges in </a:t>
            </a:r>
            <a:r>
              <a:rPr lang="en-US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ArrayQueue</a:t>
            </a:r>
            <a:r>
              <a:rPr lang="en-US" dirty="0">
                <a:latin typeface="+mn-lt"/>
              </a:rPr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maintain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charset="0"/>
              </a:rPr>
              <a:t>head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charset="0"/>
              </a:rPr>
              <a:t>manyItems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Solution 1:</a:t>
            </a:r>
          </a:p>
          <a:p>
            <a:pPr lvl="2"/>
            <a:r>
              <a:rPr lang="en-US" dirty="0"/>
              <a:t>Make </a:t>
            </a:r>
            <a:r>
              <a:rPr lang="en-US" dirty="0">
                <a:latin typeface="Consolas" panose="020B0609020204030204" pitchFamily="49" charset="0"/>
                <a:cs typeface="Courier New" charset="0"/>
              </a:rPr>
              <a:t>head</a:t>
            </a:r>
            <a:r>
              <a:rPr lang="en-US" dirty="0"/>
              <a:t> always at position 0 of the array</a:t>
            </a:r>
          </a:p>
          <a:p>
            <a:pPr lvl="2"/>
            <a:r>
              <a:rPr lang="en-US" dirty="0"/>
              <a:t>Always insert at </a:t>
            </a:r>
            <a:r>
              <a:rPr lang="en-US" dirty="0">
                <a:latin typeface="Consolas" panose="020B0609020204030204" pitchFamily="49" charset="0"/>
                <a:cs typeface="Courier New" charset="0"/>
              </a:rPr>
              <a:t>manyItems</a:t>
            </a:r>
            <a:r>
              <a:rPr lang="en-US" dirty="0"/>
              <a:t> position </a:t>
            </a:r>
            <a:r>
              <a:rPr lang="en-US" dirty="0">
                <a:sym typeface="Wingdings"/>
              </a:rPr>
              <a:t> insert is constant time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O(1)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When an item is removed (i.e., data[0] is removed):</a:t>
            </a:r>
          </a:p>
          <a:p>
            <a:pPr lvl="3"/>
            <a:r>
              <a:rPr lang="en-US" dirty="0"/>
              <a:t>move all the remaining items up to fill the empty slot at position 0 </a:t>
            </a:r>
            <a:r>
              <a:rPr lang="en-US" dirty="0">
                <a:sym typeface="Wingdings"/>
              </a:rPr>
              <a:t> delete is linear time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O(n)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Solution 2: Use a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circular array</a:t>
            </a:r>
          </a:p>
          <a:p>
            <a:pPr lvl="2"/>
            <a:r>
              <a:rPr lang="en-US" b="1" dirty="0">
                <a:sym typeface="Wingdings"/>
              </a:rPr>
              <a:t>Goal is to avoid the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O(n)</a:t>
            </a:r>
            <a:r>
              <a:rPr lang="en-US" b="1" dirty="0">
                <a:sym typeface="Wingdings"/>
              </a:rPr>
              <a:t> cost of deletion</a:t>
            </a:r>
          </a:p>
          <a:p>
            <a:pPr lvl="2"/>
            <a:r>
              <a:rPr lang="en-US" dirty="0">
                <a:sym typeface="Wingdings"/>
              </a:rPr>
              <a:t>When using a circular array, then both insertion and deletion will be O(1)</a:t>
            </a:r>
          </a:p>
          <a:p>
            <a:pPr lvl="2"/>
            <a:r>
              <a:rPr lang="en-US" dirty="0">
                <a:sym typeface="Wingdings"/>
              </a:rPr>
              <a:t>Be careful about where the queue elements are stored in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914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974-4947-4EBA-B45E-F23DE11F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2191F3-A938-4028-A861-88AC6D09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68" y="1987757"/>
            <a:ext cx="3901778" cy="10120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AA0585-3972-42AE-86A5-CD9524B4C5CE}"/>
              </a:ext>
            </a:extLst>
          </p:cNvPr>
          <p:cNvSpPr txBox="1"/>
          <p:nvPr/>
        </p:nvSpPr>
        <p:spPr>
          <a:xfrm>
            <a:off x="4445494" y="5846544"/>
            <a:ext cx="452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0</a:t>
            </a:r>
          </a:p>
          <a:p>
            <a:r>
              <a:rPr lang="en-US" dirty="0"/>
              <a:t>manyItems = 1</a:t>
            </a:r>
          </a:p>
          <a:p>
            <a:r>
              <a:rPr lang="en-US" dirty="0"/>
              <a:t>What spot would we fill in next?     </a:t>
            </a:r>
          </a:p>
        </p:txBody>
      </p:sp>
    </p:spTree>
    <p:extLst>
      <p:ext uri="{BB962C8B-B14F-4D97-AF65-F5344CB8AC3E}">
        <p14:creationId xmlns:p14="http://schemas.microsoft.com/office/powerpoint/2010/main" val="8995389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974-4947-4EBA-B45E-F23DE11F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2191F3-A938-4028-A861-88AC6D09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68" y="1987757"/>
            <a:ext cx="3901778" cy="1012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F89D0-45FC-4E2A-94B3-722BB7D0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68" y="3364812"/>
            <a:ext cx="3901778" cy="10120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AA0585-3972-42AE-86A5-CD9524B4C5CE}"/>
              </a:ext>
            </a:extLst>
          </p:cNvPr>
          <p:cNvSpPr txBox="1"/>
          <p:nvPr/>
        </p:nvSpPr>
        <p:spPr>
          <a:xfrm>
            <a:off x="4445494" y="5846544"/>
            <a:ext cx="452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0</a:t>
            </a:r>
          </a:p>
          <a:p>
            <a:r>
              <a:rPr lang="en-US" dirty="0"/>
              <a:t>manyItems = 5</a:t>
            </a:r>
          </a:p>
          <a:p>
            <a:r>
              <a:rPr lang="en-US" dirty="0"/>
              <a:t>What spot would we fill in next?     </a:t>
            </a:r>
          </a:p>
        </p:txBody>
      </p:sp>
    </p:spTree>
    <p:extLst>
      <p:ext uri="{BB962C8B-B14F-4D97-AF65-F5344CB8AC3E}">
        <p14:creationId xmlns:p14="http://schemas.microsoft.com/office/powerpoint/2010/main" val="7572445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974-4947-4EBA-B45E-F23DE11F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2191F3-A938-4028-A861-88AC6D09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68" y="1987757"/>
            <a:ext cx="3901778" cy="1012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F89D0-45FC-4E2A-94B3-722BB7D0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68" y="3364812"/>
            <a:ext cx="3901778" cy="1012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728F7-8377-47FB-A7E2-337A9CC41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68" y="4835237"/>
            <a:ext cx="3901778" cy="10181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AA0585-3972-42AE-86A5-CD9524B4C5CE}"/>
              </a:ext>
            </a:extLst>
          </p:cNvPr>
          <p:cNvSpPr txBox="1"/>
          <p:nvPr/>
        </p:nvSpPr>
        <p:spPr>
          <a:xfrm>
            <a:off x="4445494" y="5846544"/>
            <a:ext cx="452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2</a:t>
            </a:r>
          </a:p>
          <a:p>
            <a:r>
              <a:rPr lang="en-US" dirty="0"/>
              <a:t>manyItems = 3</a:t>
            </a:r>
          </a:p>
          <a:p>
            <a:r>
              <a:rPr lang="en-US" dirty="0"/>
              <a:t>What spot would we fill in next?     </a:t>
            </a:r>
          </a:p>
        </p:txBody>
      </p:sp>
    </p:spTree>
    <p:extLst>
      <p:ext uri="{BB962C8B-B14F-4D97-AF65-F5344CB8AC3E}">
        <p14:creationId xmlns:p14="http://schemas.microsoft.com/office/powerpoint/2010/main" val="108208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3359</Words>
  <Application>Microsoft Office PowerPoint</Application>
  <PresentationFormat>Widescreen</PresentationFormat>
  <Paragraphs>760</Paragraphs>
  <Slides>111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0" baseType="lpstr">
      <vt:lpstr>Arial</vt:lpstr>
      <vt:lpstr>Calibri</vt:lpstr>
      <vt:lpstr>Calibri Light</vt:lpstr>
      <vt:lpstr>Consolas</vt:lpstr>
      <vt:lpstr>Courier New</vt:lpstr>
      <vt:lpstr>DejaVu Serif</vt:lpstr>
      <vt:lpstr>Times New Roman</vt:lpstr>
      <vt:lpstr>Wingdings</vt:lpstr>
      <vt:lpstr>Office Theme</vt:lpstr>
      <vt:lpstr>ICS 240  Introduction to Data Structures</vt:lpstr>
      <vt:lpstr>Queues vs. Stacks</vt:lpstr>
      <vt:lpstr>Stack</vt:lpstr>
      <vt:lpstr>Example Stacks</vt:lpstr>
      <vt:lpstr>PowerPoint Presentation</vt:lpstr>
      <vt:lpstr>Introduction</vt:lpstr>
      <vt:lpstr>Stack Methods</vt:lpstr>
      <vt:lpstr>Example of using Java’s Stack</vt:lpstr>
      <vt:lpstr>Example of using Java’s Stack</vt:lpstr>
      <vt:lpstr>Example of using Java’s Stack</vt:lpstr>
      <vt:lpstr>Example of using Java’s Stack</vt:lpstr>
      <vt:lpstr>Example of using Java’s Stack</vt:lpstr>
      <vt:lpstr>Example of using Java’s Stack</vt:lpstr>
      <vt:lpstr>Example of using Java’s Stack</vt:lpstr>
      <vt:lpstr>Example of using Java’s Stack</vt:lpstr>
      <vt:lpstr>Example of using Java’s Stack</vt:lpstr>
      <vt:lpstr>Example of using Java’s Stack</vt:lpstr>
      <vt:lpstr>Example of using Java’s Stack</vt:lpstr>
      <vt:lpstr>Example of using Java’s Stack</vt:lpstr>
      <vt:lpstr>Applications that Use a Stack</vt:lpstr>
      <vt:lpstr>Array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ArrayStack Class Diagram</vt:lpstr>
      <vt:lpstr>ArrayStack Invariant</vt:lpstr>
      <vt:lpstr>Adding or Deleting Elements</vt:lpstr>
      <vt:lpstr>Linked List Implementation</vt:lpstr>
      <vt:lpstr>Recall: Add at the Front of the Linked List</vt:lpstr>
      <vt:lpstr>Add at the Front of the Linked List</vt:lpstr>
      <vt:lpstr>Add at the Front of the Linked List</vt:lpstr>
      <vt:lpstr>Add at the Front of the Linked List</vt:lpstr>
      <vt:lpstr>Add at the Front of the Linked List</vt:lpstr>
      <vt:lpstr>Add at the Front of the Linked List</vt:lpstr>
      <vt:lpstr>Add at the Front of the 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LinkStack Class Diagram</vt:lpstr>
      <vt:lpstr>LinkStack Invariant</vt:lpstr>
      <vt:lpstr>Adding or Deleting Elements</vt:lpstr>
      <vt:lpstr>Try it!</vt:lpstr>
      <vt:lpstr>Queue</vt:lpstr>
      <vt:lpstr>Examples of Queues</vt:lpstr>
      <vt:lpstr>What is a Queue?</vt:lpstr>
      <vt:lpstr>Queue Methods</vt:lpstr>
      <vt:lpstr>Applications that Use a Queue</vt:lpstr>
      <vt:lpstr>Linked List Implementation</vt:lpstr>
      <vt:lpstr>Recall: Add at the Front of the Linked List</vt:lpstr>
      <vt:lpstr>Recall: Add at the Front of the Linked List</vt:lpstr>
      <vt:lpstr>Recall: Remove from the Front of the Linked List</vt:lpstr>
      <vt:lpstr>Recall: Remove from the Front of the Linked List</vt:lpstr>
      <vt:lpstr>What if we could access both ends?</vt:lpstr>
      <vt:lpstr>Add to tail</vt:lpstr>
      <vt:lpstr>Add to tail</vt:lpstr>
      <vt:lpstr>Add to tail</vt:lpstr>
      <vt:lpstr>Add to tail</vt:lpstr>
      <vt:lpstr>Remove from tail</vt:lpstr>
      <vt:lpstr>Remove from tail</vt:lpstr>
      <vt:lpstr>LinkQueue Implementation</vt:lpstr>
      <vt:lpstr>Danger!!!</vt:lpstr>
      <vt:lpstr>Add to empty queue</vt:lpstr>
      <vt:lpstr>Add to empty queue</vt:lpstr>
      <vt:lpstr>Add to empty queue</vt:lpstr>
      <vt:lpstr>Add to empty queue</vt:lpstr>
      <vt:lpstr>enqueue()</vt:lpstr>
      <vt:lpstr>Remove last element from queue</vt:lpstr>
      <vt:lpstr>Remove last element from queue</vt:lpstr>
      <vt:lpstr>dequeue()</vt:lpstr>
      <vt:lpstr>LinkQueue Class Diagram</vt:lpstr>
      <vt:lpstr>Invariant for LinkQueue</vt:lpstr>
      <vt:lpstr>Array Implementation</vt:lpstr>
      <vt:lpstr>Challenges in ArrayQueue Implementation</vt:lpstr>
      <vt:lpstr>Array implementation</vt:lpstr>
      <vt:lpstr>Array implementation</vt:lpstr>
      <vt:lpstr>Array implementation</vt:lpstr>
      <vt:lpstr>Array implementation</vt:lpstr>
      <vt:lpstr>Array implementation</vt:lpstr>
      <vt:lpstr>Circular Arrays</vt:lpstr>
      <vt:lpstr>Array implementation</vt:lpstr>
      <vt:lpstr>Array implementation</vt:lpstr>
      <vt:lpstr>Array implementation</vt:lpstr>
      <vt:lpstr>Array implementation</vt:lpstr>
      <vt:lpstr>Array implementation</vt:lpstr>
      <vt:lpstr>Adding or Deleting Elements</vt:lpstr>
      <vt:lpstr>ArrayQueue Class Diagram</vt:lpstr>
      <vt:lpstr>ArrayQueue Invariant</vt:lpstr>
      <vt:lpstr>Try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240  Introduction to Data Structures</dc:title>
  <dc:creator>Jessica Maistrovich</dc:creator>
  <cp:lastModifiedBy>Jessica Maistrovich</cp:lastModifiedBy>
  <cp:revision>33</cp:revision>
  <dcterms:created xsi:type="dcterms:W3CDTF">2021-06-20T23:30:39Z</dcterms:created>
  <dcterms:modified xsi:type="dcterms:W3CDTF">2021-06-30T17:23:43Z</dcterms:modified>
</cp:coreProperties>
</file>