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613" r:id="rId3"/>
    <p:sldId id="515" r:id="rId4"/>
    <p:sldId id="594" r:id="rId5"/>
    <p:sldId id="595" r:id="rId6"/>
    <p:sldId id="596" r:id="rId7"/>
    <p:sldId id="565" r:id="rId8"/>
    <p:sldId id="543" r:id="rId9"/>
    <p:sldId id="528" r:id="rId10"/>
    <p:sldId id="529" r:id="rId11"/>
    <p:sldId id="530" r:id="rId12"/>
    <p:sldId id="531" r:id="rId13"/>
    <p:sldId id="572" r:id="rId14"/>
    <p:sldId id="599" r:id="rId15"/>
    <p:sldId id="544" r:id="rId16"/>
    <p:sldId id="532" r:id="rId17"/>
    <p:sldId id="533" r:id="rId18"/>
    <p:sldId id="545" r:id="rId19"/>
    <p:sldId id="604" r:id="rId20"/>
    <p:sldId id="535" r:id="rId21"/>
    <p:sldId id="546" r:id="rId22"/>
    <p:sldId id="547" r:id="rId23"/>
    <p:sldId id="548" r:id="rId24"/>
    <p:sldId id="539" r:id="rId25"/>
    <p:sldId id="605" r:id="rId26"/>
    <p:sldId id="552" r:id="rId27"/>
    <p:sldId id="553" r:id="rId28"/>
    <p:sldId id="554" r:id="rId29"/>
    <p:sldId id="551" r:id="rId30"/>
    <p:sldId id="606" r:id="rId31"/>
    <p:sldId id="555" r:id="rId32"/>
    <p:sldId id="556" r:id="rId33"/>
    <p:sldId id="607" r:id="rId34"/>
    <p:sldId id="5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A8D-6FE8-475E-9FE6-735624F21906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6FCA-DCD2-46FF-A575-73015280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65773-5AF5-FF48-BBC8-6B728A6EE197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In a balanced tree, h = log N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34215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24D1-94D5-D542-A2ED-6EA49D6282E9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Could return matching data or null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6058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2D6BA-19D1-534B-AF5E-4DE9859D30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D018-1840-4E2E-8E47-C379D8F3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58ED-C013-4234-9173-0D6C6EB84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704A-1A1A-49DE-B752-C4DE1069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AC1D-6B0D-46DF-908E-84261B8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8B06-DC32-45CA-AE96-EE265499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5676-0513-4AC4-921D-7BBC8FCA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F5D3-6E9B-4DFF-B5A4-C74E53A8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C3FB-14FB-4B3B-9303-DE72360A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6287-C8F6-4448-8F4D-4BD6B0FD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DC08-B111-4E4C-B0AF-91C20AA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7CE98-3F1E-429C-8B7A-2943E1F4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B007-D074-42CD-B8EE-9043A0A1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9AA0-9EB9-4CA2-8488-ECCB2C9A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AA30-2E7A-4923-B441-599FA6E3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2DAC-B861-4DFB-942C-B1B77985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4D44-C19B-4C65-9E8B-4E4F98FD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F334-8D3E-4474-9E67-7F04AE25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77B0-2AEA-47DD-842E-FD28CE3B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084B-CD38-44F3-9D19-BF3439F5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155D-4D8B-4BC8-A3D1-16DA359D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A0A9-0970-42F3-88CD-37666FE4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F581-29A7-409D-8C51-6B22DAE8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1B30-6CCE-4031-87DF-41703B9F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6B9B-C3F0-49C9-9F80-5EFFEC23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19AB-5779-459B-9EA9-FA270E52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B874-9C4A-4A4D-AD8A-147BF8A3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EE45-2759-4685-88C0-0CC5F0866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B269F-27BF-4A35-ADCD-FC2429B7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A4F55-203A-4B7D-8F13-EF58EC2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4C71-4990-478E-9A89-608650E6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C49DC-A9C8-4468-AEDB-3A6EC81C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3AB-49FE-4326-B663-44FBBEBE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A38C-27C1-473E-A571-15B22CAB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BEFA-3AFD-4EA7-AC47-65DF8DB1D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E9370-C029-40A6-B53D-1F5EAEF34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3496E-DA94-4C74-ADD1-B80324FCF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54BF2-EB93-459C-BA69-A4C50AC7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9BC06-2787-44AB-90CC-6FE564D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04B8F-957A-473A-B012-679EC71C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B32D-EF2E-48A9-AD64-C31CEBEE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15557-EC2B-4562-A1FC-672EDB25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250-773A-4149-847E-3447199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1E21-EC5C-40DF-B78F-94A0DA5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D22B-FF2B-4FCF-8D67-34A9C899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7FD4-F807-4461-BD30-8694D659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19F5-9EEE-4D7B-88E7-5A2D52C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E7F1-8D1F-4275-A4C1-6EB88E0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8C91-F2C4-4D19-9B18-2BDD1D1C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22913-D1BF-41FA-8C67-C6C43D97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EAD0-CD95-4049-B519-7180DC3B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BA0C-81EC-4751-A94E-3BB59D21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1AC9-086E-4EFE-8A0B-79FF434A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72BB-BE10-4547-9425-88221C9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37D89-1E9D-4704-9C12-5DC5EB04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9DFD-2121-4937-82FD-4C6E6023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2CED-B048-42D0-AD0F-30C224B7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79B1-0700-4D57-B140-2775606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A49B-B960-4CDD-B9BD-9F63C3A3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4EB30-B2D1-4678-8871-5A566EF2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1C2B-7A6A-4F3A-8B07-014ED27F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39BD-E9E7-4B1A-BFEA-2CB186402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22F7-037A-4A9E-83C1-58D79E5C8D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6CD7-CD63-4C05-92F4-A390E80F5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9F6-3D8D-4A33-8429-9C2CB66B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F377-833B-4021-87A7-1ECB861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BFD5-B857-418E-BA2B-EB007FF1E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ICS 240 </a:t>
            </a:r>
            <a:br>
              <a:rPr lang="en-US" dirty="0"/>
            </a:br>
            <a:r>
              <a:rPr lang="en-US" dirty="0"/>
              <a:t>Introduction to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25B-9F4C-41C2-A433-0C24F77F0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Maistrovich</a:t>
            </a:r>
          </a:p>
          <a:p>
            <a:r>
              <a:rPr lang="en-US" dirty="0"/>
              <a:t>Metropolitan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Pre</a:t>
            </a:r>
            <a:r>
              <a:rPr lang="en-US" dirty="0">
                <a:latin typeface="+mn-lt"/>
              </a:rPr>
              <a:t>order Traversal – node, left,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2523" y="1690688"/>
            <a:ext cx="3806953" cy="4451132"/>
            <a:chOff x="260979" y="1998436"/>
            <a:chExt cx="3806953" cy="4451132"/>
          </a:xfrm>
        </p:grpSpPr>
        <p:grpSp>
          <p:nvGrpSpPr>
            <p:cNvPr id="50" name="Group 49"/>
            <p:cNvGrpSpPr/>
            <p:nvPr/>
          </p:nvGrpSpPr>
          <p:grpSpPr>
            <a:xfrm>
              <a:off x="354822" y="2175376"/>
              <a:ext cx="3572211" cy="3145223"/>
              <a:chOff x="3462573" y="2218670"/>
              <a:chExt cx="4155918" cy="3613946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231141" y="4712984"/>
                <a:ext cx="387350" cy="37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3462573" y="2218670"/>
                <a:ext cx="3750570" cy="3613946"/>
                <a:chOff x="3791757" y="2218670"/>
                <a:chExt cx="3750570" cy="3613946"/>
              </a:xfrm>
            </p:grpSpPr>
            <p:sp>
              <p:nvSpPr>
                <p:cNvPr id="6" name="Oval 7"/>
                <p:cNvSpPr>
                  <a:spLocks noChangeArrowheads="1"/>
                </p:cNvSpPr>
                <p:nvPr/>
              </p:nvSpPr>
              <p:spPr bwMode="auto">
                <a:xfrm>
                  <a:off x="5003364" y="2265432"/>
                  <a:ext cx="520700" cy="51911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" name="Oval 8"/>
                <p:cNvSpPr>
                  <a:spLocks noChangeArrowheads="1"/>
                </p:cNvSpPr>
                <p:nvPr/>
              </p:nvSpPr>
              <p:spPr bwMode="auto">
                <a:xfrm>
                  <a:off x="5917764" y="30274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" name="Oval 19"/>
                <p:cNvSpPr>
                  <a:spLocks noChangeArrowheads="1"/>
                </p:cNvSpPr>
                <p:nvPr/>
              </p:nvSpPr>
              <p:spPr bwMode="auto">
                <a:xfrm>
                  <a:off x="4171514" y="30337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Oval 21"/>
                <p:cNvSpPr>
                  <a:spLocks noChangeArrowheads="1"/>
                </p:cNvSpPr>
                <p:nvPr/>
              </p:nvSpPr>
              <p:spPr bwMode="auto">
                <a:xfrm>
                  <a:off x="4704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9"/>
                <p:cNvSpPr>
                  <a:spLocks noChangeArrowheads="1"/>
                </p:cNvSpPr>
                <p:nvPr/>
              </p:nvSpPr>
              <p:spPr bwMode="auto">
                <a:xfrm>
                  <a:off x="5466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70"/>
                <p:cNvSpPr>
                  <a:spLocks noChangeArrowheads="1"/>
                </p:cNvSpPr>
                <p:nvPr/>
              </p:nvSpPr>
              <p:spPr bwMode="auto">
                <a:xfrm>
                  <a:off x="6451164" y="38656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" name="AutoShape 9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616014" y="2722632"/>
                  <a:ext cx="463550" cy="37306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70976" y="4364056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27264" y="3486220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AutoShape 93"/>
                <p:cNvCxnSpPr>
                  <a:cxnSpLocks noChangeShapeType="1"/>
                </p:cNvCxnSpPr>
                <p:nvPr/>
              </p:nvCxnSpPr>
              <p:spPr bwMode="auto">
                <a:xfrm>
                  <a:off x="5447864" y="2722632"/>
                  <a:ext cx="546100" cy="36671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AutoShape 94"/>
                <p:cNvCxnSpPr>
                  <a:cxnSpLocks noChangeShapeType="1"/>
                </p:cNvCxnSpPr>
                <p:nvPr/>
              </p:nvCxnSpPr>
              <p:spPr bwMode="auto">
                <a:xfrm>
                  <a:off x="4616014" y="349257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362264" y="348622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106600" y="2324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247714" y="308480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957091" y="3086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726627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516280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17018" y="3898989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auto">
                <a:xfrm>
                  <a:off x="4184829" y="468673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223132" y="476701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26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899107" y="4276909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" name="Oval 20"/>
                <p:cNvSpPr>
                  <a:spLocks noChangeArrowheads="1"/>
                </p:cNvSpPr>
                <p:nvPr/>
              </p:nvSpPr>
              <p:spPr bwMode="auto">
                <a:xfrm>
                  <a:off x="7021627" y="4642034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039625" y="471507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495408" y="537626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p:sp>
              <p:nvSpPr>
                <p:cNvPr id="30" name="Oval 20"/>
                <p:cNvSpPr>
                  <a:spLocks noChangeArrowheads="1"/>
                </p:cNvSpPr>
                <p:nvPr/>
              </p:nvSpPr>
              <p:spPr bwMode="auto">
                <a:xfrm>
                  <a:off x="6376910" y="531191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1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6779961" y="5024821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27766" y="2218670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12704" y="4704231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791757" y="3079215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389413" y="3951641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433837" y="3054854"/>
                  <a:ext cx="387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953802" y="3937354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988075" y="3956259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871690" y="5438520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267317" y="5749968"/>
              <a:ext cx="3666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Preorder: </a:t>
              </a:r>
              <a:r>
                <a:rPr lang="en-US" sz="2400" dirty="0">
                  <a:solidFill>
                    <a:srgbClr val="FF0000"/>
                  </a:solidFill>
                </a:rPr>
                <a:t>F B D C K G N P O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0979" y="1998436"/>
              <a:ext cx="3806953" cy="4451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90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In</a:t>
            </a:r>
            <a:r>
              <a:rPr lang="en-US" dirty="0" err="1">
                <a:latin typeface="+mn-lt"/>
              </a:rPr>
              <a:t>order</a:t>
            </a:r>
            <a:r>
              <a:rPr lang="en-US" dirty="0">
                <a:latin typeface="+mn-lt"/>
              </a:rPr>
              <a:t> Traversal – left, node,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11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213566" y="2246989"/>
            <a:ext cx="3572211" cy="3171572"/>
            <a:chOff x="3462573" y="2218670"/>
            <a:chExt cx="4155918" cy="3644222"/>
          </a:xfrm>
        </p:grpSpPr>
        <p:sp>
          <p:nvSpPr>
            <p:cNvPr id="56" name="TextBox 55"/>
            <p:cNvSpPr txBox="1"/>
            <p:nvPr/>
          </p:nvSpPr>
          <p:spPr>
            <a:xfrm>
              <a:off x="7231141" y="4712984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462573" y="2218670"/>
              <a:ext cx="3750570" cy="3644222"/>
              <a:chOff x="3791757" y="2218670"/>
              <a:chExt cx="3750570" cy="3644222"/>
            </a:xfrm>
          </p:grpSpPr>
          <p:sp>
            <p:nvSpPr>
              <p:cNvPr id="58" name="Oval 7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8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70"/>
              <p:cNvSpPr>
                <a:spLocks noChangeArrowheads="1"/>
              </p:cNvSpPr>
              <p:nvPr/>
            </p:nvSpPr>
            <p:spPr bwMode="auto">
              <a:xfrm>
                <a:off x="6451164" y="38656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4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TextBox 69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78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3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/>
              <p:cNvSpPr txBox="1"/>
              <p:nvPr/>
            </p:nvSpPr>
            <p:spPr>
              <a:xfrm>
                <a:off x="4627766" y="221867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389413" y="3951641"/>
                <a:ext cx="387350" cy="37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433836" y="3054854"/>
                <a:ext cx="396463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953801" y="3937353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88075" y="3956259"/>
                <a:ext cx="387350" cy="37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3978824" y="1997591"/>
            <a:ext cx="3806953" cy="445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67172" y="5708596"/>
            <a:ext cx="36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B C D F G K N O P</a:t>
            </a:r>
          </a:p>
        </p:txBody>
      </p:sp>
    </p:spTree>
    <p:extLst>
      <p:ext uri="{BB962C8B-B14F-4D97-AF65-F5344CB8AC3E}">
        <p14:creationId xmlns:p14="http://schemas.microsoft.com/office/powerpoint/2010/main" val="392813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Post</a:t>
            </a:r>
            <a:r>
              <a:rPr lang="en-US" dirty="0" err="1">
                <a:latin typeface="+mn-lt"/>
              </a:rPr>
              <a:t>order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Traverals</a:t>
            </a:r>
            <a:r>
              <a:rPr lang="en-US" dirty="0">
                <a:latin typeface="+mn-lt"/>
              </a:rPr>
              <a:t> – left, right,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192523" y="1678891"/>
            <a:ext cx="3806953" cy="4451132"/>
            <a:chOff x="8188735" y="1977199"/>
            <a:chExt cx="3806953" cy="4451132"/>
          </a:xfrm>
        </p:grpSpPr>
        <p:sp>
          <p:nvSpPr>
            <p:cNvPr id="96" name="Rectangle 95"/>
            <p:cNvSpPr/>
            <p:nvPr/>
          </p:nvSpPr>
          <p:spPr>
            <a:xfrm>
              <a:off x="8188735" y="1977199"/>
              <a:ext cx="3806953" cy="4451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317294" y="2246989"/>
              <a:ext cx="3572211" cy="3171572"/>
              <a:chOff x="3462573" y="2218670"/>
              <a:chExt cx="4155918" cy="3644222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7231141" y="471298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462573" y="2218670"/>
                <a:ext cx="3750570" cy="3644222"/>
                <a:chOff x="3791757" y="2218670"/>
                <a:chExt cx="3750570" cy="3644222"/>
              </a:xfrm>
            </p:grpSpPr>
            <p:sp>
              <p:nvSpPr>
                <p:cNvPr id="100" name="Oval 7"/>
                <p:cNvSpPr>
                  <a:spLocks noChangeArrowheads="1"/>
                </p:cNvSpPr>
                <p:nvPr/>
              </p:nvSpPr>
              <p:spPr bwMode="auto">
                <a:xfrm>
                  <a:off x="5003364" y="2265432"/>
                  <a:ext cx="520700" cy="51911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Oval 8"/>
                <p:cNvSpPr>
                  <a:spLocks noChangeArrowheads="1"/>
                </p:cNvSpPr>
                <p:nvPr/>
              </p:nvSpPr>
              <p:spPr bwMode="auto">
                <a:xfrm>
                  <a:off x="5917764" y="30274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Oval 19"/>
                <p:cNvSpPr>
                  <a:spLocks noChangeArrowheads="1"/>
                </p:cNvSpPr>
                <p:nvPr/>
              </p:nvSpPr>
              <p:spPr bwMode="auto">
                <a:xfrm>
                  <a:off x="4171514" y="30337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21"/>
                <p:cNvSpPr>
                  <a:spLocks noChangeArrowheads="1"/>
                </p:cNvSpPr>
                <p:nvPr/>
              </p:nvSpPr>
              <p:spPr bwMode="auto">
                <a:xfrm>
                  <a:off x="4704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Oval 103"/>
                <p:cNvSpPr>
                  <a:spLocks noChangeArrowheads="1"/>
                </p:cNvSpPr>
                <p:nvPr/>
              </p:nvSpPr>
              <p:spPr bwMode="auto">
                <a:xfrm>
                  <a:off x="5466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70"/>
                <p:cNvSpPr>
                  <a:spLocks noChangeArrowheads="1"/>
                </p:cNvSpPr>
                <p:nvPr/>
              </p:nvSpPr>
              <p:spPr bwMode="auto">
                <a:xfrm>
                  <a:off x="6451164" y="38656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06" name="AutoShape 9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616014" y="2722632"/>
                  <a:ext cx="463550" cy="37306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70976" y="4364056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27264" y="3486220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AutoShape 93"/>
                <p:cNvCxnSpPr>
                  <a:cxnSpLocks noChangeShapeType="1"/>
                </p:cNvCxnSpPr>
                <p:nvPr/>
              </p:nvCxnSpPr>
              <p:spPr bwMode="auto">
                <a:xfrm>
                  <a:off x="5447864" y="2722632"/>
                  <a:ext cx="546100" cy="36671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AutoShape 94"/>
                <p:cNvCxnSpPr>
                  <a:cxnSpLocks noChangeShapeType="1"/>
                </p:cNvCxnSpPr>
                <p:nvPr/>
              </p:nvCxnSpPr>
              <p:spPr bwMode="auto">
                <a:xfrm>
                  <a:off x="4616014" y="349257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362264" y="348622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106600" y="2324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247714" y="308480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957091" y="3086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726627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516280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517018" y="3898989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118" name="Oval 20"/>
                <p:cNvSpPr>
                  <a:spLocks noChangeArrowheads="1"/>
                </p:cNvSpPr>
                <p:nvPr/>
              </p:nvSpPr>
              <p:spPr bwMode="auto">
                <a:xfrm>
                  <a:off x="4184829" y="468673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223132" y="476701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120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899107" y="4276909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1" name="Oval 20"/>
                <p:cNvSpPr>
                  <a:spLocks noChangeArrowheads="1"/>
                </p:cNvSpPr>
                <p:nvPr/>
              </p:nvSpPr>
              <p:spPr bwMode="auto">
                <a:xfrm>
                  <a:off x="7021627" y="4642034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039625" y="471507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495408" y="537626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p:sp>
              <p:nvSpPr>
                <p:cNvPr id="124" name="Oval 20"/>
                <p:cNvSpPr>
                  <a:spLocks noChangeArrowheads="1"/>
                </p:cNvSpPr>
                <p:nvPr/>
              </p:nvSpPr>
              <p:spPr bwMode="auto">
                <a:xfrm>
                  <a:off x="6376910" y="531191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5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6779961" y="5024821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6" name="TextBox 125"/>
                <p:cNvSpPr txBox="1"/>
                <p:nvPr/>
              </p:nvSpPr>
              <p:spPr>
                <a:xfrm>
                  <a:off x="4627766" y="2218670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9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812704" y="4704231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791757" y="3079215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389413" y="3951641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433836" y="3054854"/>
                  <a:ext cx="396463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953801" y="3937353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6988075" y="3956259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871690" y="5438520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8317294" y="5903728"/>
              <a:ext cx="365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Postorder</a:t>
              </a:r>
              <a:r>
                <a:rPr lang="en-US" sz="2400" dirty="0"/>
                <a:t>: </a:t>
              </a:r>
              <a:r>
                <a:rPr lang="en-US" sz="2400" dirty="0">
                  <a:solidFill>
                    <a:srgbClr val="FF0000"/>
                  </a:solidFill>
                </a:rPr>
                <a:t>C D B G O P N K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6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558" y="1940085"/>
            <a:ext cx="593124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latin typeface="Consolas" panose="020B0609020204030204" pitchFamily="49" charset="0"/>
              </a:rPr>
              <a:t>order</a:t>
            </a:r>
            <a:r>
              <a:rPr lang="en-US" sz="2000" dirty="0">
                <a:latin typeface="Consolas" panose="020B0609020204030204" pitchFamily="49" charset="0"/>
              </a:rPr>
              <a:t>()	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latin typeface="Consolas" panose="020B0609020204030204" pitchFamily="49" charset="0"/>
              </a:rPr>
              <a:t>order</a:t>
            </a:r>
            <a:r>
              <a:rPr lang="en-US" sz="2000" dirty="0">
                <a:latin typeface="Consolas" panose="020B0609020204030204" pitchFamily="49" charset="0"/>
              </a:rPr>
              <a:t>(root);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557" y="3398672"/>
            <a:ext cx="593124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void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latin typeface="Consolas" panose="020B0609020204030204" pitchFamily="49" charset="0"/>
              </a:rPr>
              <a:t>order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IntBTNode</a:t>
            </a:r>
            <a:r>
              <a:rPr lang="en-US" sz="2000" dirty="0">
                <a:latin typeface="Consolas" panose="020B0609020204030204" pitchFamily="49" charset="0"/>
              </a:rPr>
              <a:t> cur)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if (cur != null)	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latin typeface="Consolas" panose="020B0609020204030204" pitchFamily="49" charset="0"/>
              </a:rPr>
              <a:t>order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cur.getLeft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cur.getData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latin typeface="Consolas" panose="020B0609020204030204" pitchFamily="49" charset="0"/>
              </a:rPr>
              <a:t>order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cur.getRight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Tree Traversal – </a:t>
            </a:r>
            <a:r>
              <a:rPr lang="en-US" dirty="0" err="1">
                <a:latin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02237" y="1690688"/>
            <a:ext cx="3806953" cy="4451132"/>
            <a:chOff x="3978824" y="1997591"/>
            <a:chExt cx="3806953" cy="4451132"/>
          </a:xfrm>
        </p:grpSpPr>
        <p:grpSp>
          <p:nvGrpSpPr>
            <p:cNvPr id="10" name="Group 9"/>
            <p:cNvGrpSpPr/>
            <p:nvPr/>
          </p:nvGrpSpPr>
          <p:grpSpPr>
            <a:xfrm>
              <a:off x="4213566" y="2246989"/>
              <a:ext cx="3572211" cy="3171572"/>
              <a:chOff x="3462573" y="2218670"/>
              <a:chExt cx="4155918" cy="364422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31141" y="471298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462573" y="2218670"/>
                <a:ext cx="3750570" cy="3644222"/>
                <a:chOff x="3791757" y="2218670"/>
                <a:chExt cx="3750570" cy="3644222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5003364" y="2265432"/>
                  <a:ext cx="520700" cy="51911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8"/>
                <p:cNvSpPr>
                  <a:spLocks noChangeArrowheads="1"/>
                </p:cNvSpPr>
                <p:nvPr/>
              </p:nvSpPr>
              <p:spPr bwMode="auto">
                <a:xfrm>
                  <a:off x="5917764" y="30274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19"/>
                <p:cNvSpPr>
                  <a:spLocks noChangeArrowheads="1"/>
                </p:cNvSpPr>
                <p:nvPr/>
              </p:nvSpPr>
              <p:spPr bwMode="auto">
                <a:xfrm>
                  <a:off x="4171514" y="30337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21"/>
                <p:cNvSpPr>
                  <a:spLocks noChangeArrowheads="1"/>
                </p:cNvSpPr>
                <p:nvPr/>
              </p:nvSpPr>
              <p:spPr bwMode="auto">
                <a:xfrm>
                  <a:off x="4704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5466914" y="387198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70"/>
                <p:cNvSpPr>
                  <a:spLocks noChangeArrowheads="1"/>
                </p:cNvSpPr>
                <p:nvPr/>
              </p:nvSpPr>
              <p:spPr bwMode="auto">
                <a:xfrm>
                  <a:off x="6451164" y="3865632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21" name="AutoShape 9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616014" y="2722632"/>
                  <a:ext cx="463550" cy="37306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70976" y="4364056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27264" y="3486220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93"/>
                <p:cNvCxnSpPr>
                  <a:cxnSpLocks noChangeShapeType="1"/>
                </p:cNvCxnSpPr>
                <p:nvPr/>
              </p:nvCxnSpPr>
              <p:spPr bwMode="auto">
                <a:xfrm>
                  <a:off x="5447864" y="2722632"/>
                  <a:ext cx="546100" cy="36671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94"/>
                <p:cNvCxnSpPr>
                  <a:cxnSpLocks noChangeShapeType="1"/>
                </p:cNvCxnSpPr>
                <p:nvPr/>
              </p:nvCxnSpPr>
              <p:spPr bwMode="auto">
                <a:xfrm>
                  <a:off x="4616014" y="349257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362264" y="3486220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5106600" y="2324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47714" y="308480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957091" y="3086424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26627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516280" y="393944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17018" y="3898989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33" name="Oval 20"/>
                <p:cNvSpPr>
                  <a:spLocks noChangeArrowheads="1"/>
                </p:cNvSpPr>
                <p:nvPr/>
              </p:nvSpPr>
              <p:spPr bwMode="auto">
                <a:xfrm>
                  <a:off x="4184829" y="468673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23132" y="476701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35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6899107" y="4276909"/>
                  <a:ext cx="349250" cy="3651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6" name="Oval 20"/>
                <p:cNvSpPr>
                  <a:spLocks noChangeArrowheads="1"/>
                </p:cNvSpPr>
                <p:nvPr/>
              </p:nvSpPr>
              <p:spPr bwMode="auto">
                <a:xfrm>
                  <a:off x="7021627" y="4642034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039625" y="4715078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495408" y="5376265"/>
                  <a:ext cx="417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p:sp>
              <p:nvSpPr>
                <p:cNvPr id="39" name="Oval 20"/>
                <p:cNvSpPr>
                  <a:spLocks noChangeArrowheads="1"/>
                </p:cNvSpPr>
                <p:nvPr/>
              </p:nvSpPr>
              <p:spPr bwMode="auto">
                <a:xfrm>
                  <a:off x="6376910" y="5311916"/>
                  <a:ext cx="520700" cy="5207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" name="AutoShape 92"/>
                <p:cNvCxnSpPr>
                  <a:cxnSpLocks noChangeShapeType="1"/>
                </p:cNvCxnSpPr>
                <p:nvPr/>
              </p:nvCxnSpPr>
              <p:spPr bwMode="auto">
                <a:xfrm flipH="1">
                  <a:off x="6779961" y="5024821"/>
                  <a:ext cx="266700" cy="37147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4627766" y="2218670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812704" y="4704231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91757" y="3079215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389413" y="3951641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433836" y="3054854"/>
                  <a:ext cx="396463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953801" y="3937353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988075" y="3956259"/>
                  <a:ext cx="387350" cy="37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871690" y="5438520"/>
                  <a:ext cx="387350" cy="42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3978824" y="1997591"/>
              <a:ext cx="3806953" cy="4451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7172" y="5708596"/>
              <a:ext cx="3609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Inorder</a:t>
              </a:r>
              <a:r>
                <a:rPr lang="en-US" sz="2400" dirty="0"/>
                <a:t>: </a:t>
              </a:r>
              <a:r>
                <a:rPr lang="en-US" sz="2400" dirty="0">
                  <a:solidFill>
                    <a:srgbClr val="FF0000"/>
                  </a:solidFill>
                </a:rPr>
                <a:t>B C D F G K N O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0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800" y="1460500"/>
            <a:ext cx="673325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</a:rPr>
              <a:t>inorder</a:t>
            </a:r>
            <a:r>
              <a:rPr lang="en-US" sz="2000" dirty="0">
                <a:latin typeface="Consolas" panose="020B0609020204030204" pitchFamily="49" charset="0"/>
              </a:rPr>
              <a:t>()	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inorder</a:t>
            </a:r>
            <a:r>
              <a:rPr lang="en-US" sz="20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800" y="2755900"/>
            <a:ext cx="673325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private void </a:t>
            </a:r>
            <a:r>
              <a:rPr lang="en-US" sz="2000" dirty="0" err="1">
                <a:latin typeface="Consolas" panose="020B0609020204030204" pitchFamily="49" charset="0"/>
              </a:rPr>
              <a:t>inorder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i){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(i &lt; </a:t>
            </a:r>
            <a:r>
              <a:rPr lang="en-US" sz="2000" dirty="0" err="1">
                <a:latin typeface="Consolas" panose="020B0609020204030204" pitchFamily="49" charset="0"/>
              </a:rPr>
              <a:t>tree.length</a:t>
            </a:r>
            <a:r>
              <a:rPr lang="en-US" sz="2000" dirty="0">
                <a:latin typeface="Consolas" panose="020B0609020204030204" pitchFamily="49" charset="0"/>
              </a:rPr>
              <a:t> &amp;&amp; tree[i] != null){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inorder</a:t>
            </a:r>
            <a:r>
              <a:rPr lang="en-US" sz="2000" dirty="0">
                <a:latin typeface="Consolas" panose="020B0609020204030204" pitchFamily="49" charset="0"/>
              </a:rPr>
              <a:t> (2*i+1);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(tree[i]);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inorder</a:t>
            </a:r>
            <a:r>
              <a:rPr lang="en-US" sz="2000" dirty="0">
                <a:latin typeface="Consolas" panose="020B0609020204030204" pitchFamily="49" charset="0"/>
              </a:rPr>
              <a:t> (2*i+2);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Tree Traversal – </a:t>
            </a:r>
            <a:r>
              <a:rPr lang="en-US" dirty="0" err="1">
                <a:latin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9" name="Picture 48" descr="C:\Users\cs3562us\Documents\classes\ICS240\Fall 2020\Lectures\Week 12\Diagram5b_Page_2 Croppe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54" y="1187181"/>
            <a:ext cx="3409950" cy="339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3114" y="5641383"/>
          <a:ext cx="10624127" cy="639562"/>
        </p:xfrm>
        <a:graphic>
          <a:graphicData uri="http://schemas.openxmlformats.org/drawingml/2006/table">
            <a:tbl>
              <a:tblPr firstRow="1" firstCol="1" bandRow="1"/>
              <a:tblGrid>
                <a:gridCol w="1084095">
                  <a:extLst>
                    <a:ext uri="{9D8B030D-6E8A-4147-A177-3AD203B41FA5}">
                      <a16:colId xmlns:a16="http://schemas.microsoft.com/office/drawing/2014/main" val="1202973830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431347086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253128220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602872006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834114955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3557777263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2558199671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3142931070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559965923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2424293937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335340049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3477895825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2142233962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506909073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1847225827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3159001643"/>
                    </a:ext>
                  </a:extLst>
                </a:gridCol>
                <a:gridCol w="596252">
                  <a:extLst>
                    <a:ext uri="{9D8B030D-6E8A-4147-A177-3AD203B41FA5}">
                      <a16:colId xmlns:a16="http://schemas.microsoft.com/office/drawing/2014/main" val="2643487291"/>
                    </a:ext>
                  </a:extLst>
                </a:gridCol>
              </a:tblGrid>
              <a:tr h="31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625362"/>
                  </a:ext>
                </a:extLst>
              </a:tr>
              <a:tr h="31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8161"/>
                  </a:ext>
                </a:extLst>
              </a:tr>
            </a:tbl>
          </a:graphicData>
        </a:graphic>
      </p:graphicFrame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162372" y="6188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07933" y="4909677"/>
            <a:ext cx="3902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Inorder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traversal: 1  3  4  6  7  13  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017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18F-094A-4C4E-9F9D-8C78B36F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82DE-7002-4789-B134-81F6B677A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2577" cy="420321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Binary Search Tree (BST) is a binary tree such that, for any given node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All values in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’s left subtree are less than or equal to the value in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All values in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’s right subtree are greater than the value in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Courier New" charset="0"/>
                <a:cs typeface="Courier New" charset="0"/>
              </a:rPr>
              <a:t>BST’s are usually used to implement sorted lists of elements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Courier New" charset="0"/>
                <a:cs typeface="Courier New" charset="0"/>
              </a:rPr>
              <a:t>In a BST, we can implement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add(), remove()</a:t>
            </a:r>
            <a:r>
              <a:rPr lang="en-US" dirty="0">
                <a:ea typeface="Courier New" charset="0"/>
                <a:cs typeface="Courier New" charset="0"/>
              </a:rPr>
              <a:t> and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search()</a:t>
            </a:r>
            <a:r>
              <a:rPr lang="en-US" dirty="0">
                <a:ea typeface="Courier New" charset="0"/>
                <a:cs typeface="Courier New" charset="0"/>
              </a:rPr>
              <a:t> in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log(n)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248175" y="735558"/>
            <a:ext cx="3373564" cy="2534026"/>
            <a:chOff x="5732090" y="2996952"/>
            <a:chExt cx="3373564" cy="35671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6563940" y="2996952"/>
              <a:ext cx="520700" cy="5191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7478340" y="375895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9"/>
            <p:cNvSpPr>
              <a:spLocks noChangeArrowheads="1"/>
            </p:cNvSpPr>
            <p:nvPr/>
          </p:nvSpPr>
          <p:spPr bwMode="auto">
            <a:xfrm>
              <a:off x="5732090" y="37653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6265490" y="46035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027490" y="46035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0"/>
            <p:cNvSpPr>
              <a:spLocks noChangeArrowheads="1"/>
            </p:cNvSpPr>
            <p:nvPr/>
          </p:nvSpPr>
          <p:spPr bwMode="auto">
            <a:xfrm>
              <a:off x="8011740" y="459715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90"/>
            <p:cNvCxnSpPr>
              <a:cxnSpLocks noChangeShapeType="1"/>
            </p:cNvCxnSpPr>
            <p:nvPr/>
          </p:nvCxnSpPr>
          <p:spPr bwMode="auto">
            <a:xfrm flipH="1">
              <a:off x="6176590" y="3454152"/>
              <a:ext cx="463550" cy="3730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1"/>
            <p:cNvCxnSpPr>
              <a:cxnSpLocks noChangeShapeType="1"/>
            </p:cNvCxnSpPr>
            <p:nvPr/>
          </p:nvCxnSpPr>
          <p:spPr bwMode="auto">
            <a:xfrm flipH="1">
              <a:off x="6031552" y="5095576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2"/>
            <p:cNvCxnSpPr>
              <a:cxnSpLocks noChangeShapeType="1"/>
            </p:cNvCxnSpPr>
            <p:nvPr/>
          </p:nvCxnSpPr>
          <p:spPr bwMode="auto">
            <a:xfrm flipH="1">
              <a:off x="7287840" y="4217740"/>
              <a:ext cx="266700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93"/>
            <p:cNvCxnSpPr>
              <a:cxnSpLocks noChangeShapeType="1"/>
            </p:cNvCxnSpPr>
            <p:nvPr/>
          </p:nvCxnSpPr>
          <p:spPr bwMode="auto">
            <a:xfrm>
              <a:off x="7008440" y="3454152"/>
              <a:ext cx="546100" cy="3667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94"/>
            <p:cNvCxnSpPr>
              <a:cxnSpLocks noChangeShapeType="1"/>
            </p:cNvCxnSpPr>
            <p:nvPr/>
          </p:nvCxnSpPr>
          <p:spPr bwMode="auto">
            <a:xfrm>
              <a:off x="6176590" y="4224090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95"/>
            <p:cNvCxnSpPr>
              <a:cxnSpLocks noChangeShapeType="1"/>
            </p:cNvCxnSpPr>
            <p:nvPr/>
          </p:nvCxnSpPr>
          <p:spPr bwMode="auto">
            <a:xfrm>
              <a:off x="7922840" y="4217740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6667176" y="3055944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8290" y="381632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7667" y="3817944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7203" y="467096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6856" y="467096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7594" y="4630509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5745405" y="5418256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83708" y="5498535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5" name="AutoShape 95"/>
            <p:cNvCxnSpPr>
              <a:cxnSpLocks noChangeShapeType="1"/>
            </p:cNvCxnSpPr>
            <p:nvPr/>
          </p:nvCxnSpPr>
          <p:spPr bwMode="auto">
            <a:xfrm>
              <a:off x="8459683" y="5008429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8582203" y="5373554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00201" y="544659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55984" y="6107785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Oval 20"/>
            <p:cNvSpPr>
              <a:spLocks noChangeArrowheads="1"/>
            </p:cNvSpPr>
            <p:nvPr/>
          </p:nvSpPr>
          <p:spPr bwMode="auto">
            <a:xfrm>
              <a:off x="7937486" y="6043436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" name="AutoShape 92"/>
            <p:cNvCxnSpPr>
              <a:cxnSpLocks noChangeShapeType="1"/>
            </p:cNvCxnSpPr>
            <p:nvPr/>
          </p:nvCxnSpPr>
          <p:spPr bwMode="auto">
            <a:xfrm flipH="1">
              <a:off x="8340537" y="5756341"/>
              <a:ext cx="266700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6007497" y="3329648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≥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34815" y="5008429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≥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30317" y="4205331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≥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00645" y="3268439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≤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6854" y="4038377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≤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8304" y="4851442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≤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7708" y="5629707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≥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70265" y="4038377"/>
              <a:ext cx="387350" cy="37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≤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8045063" y="617055"/>
            <a:ext cx="3580109" cy="2739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251868" y="4182525"/>
            <a:ext cx="3370813" cy="2534026"/>
            <a:chOff x="5732090" y="2996952"/>
            <a:chExt cx="3370813" cy="3567184"/>
          </a:xfrm>
        </p:grpSpPr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563940" y="2996952"/>
              <a:ext cx="520700" cy="5191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478340" y="375895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5732090" y="37653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6265490" y="46035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027490" y="460350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0"/>
            <p:cNvSpPr>
              <a:spLocks noChangeArrowheads="1"/>
            </p:cNvSpPr>
            <p:nvPr/>
          </p:nvSpPr>
          <p:spPr bwMode="auto">
            <a:xfrm>
              <a:off x="8011740" y="4597152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AutoShape 90"/>
            <p:cNvCxnSpPr>
              <a:cxnSpLocks noChangeShapeType="1"/>
            </p:cNvCxnSpPr>
            <p:nvPr/>
          </p:nvCxnSpPr>
          <p:spPr bwMode="auto">
            <a:xfrm flipH="1">
              <a:off x="6176590" y="3454152"/>
              <a:ext cx="463550" cy="3730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1"/>
            <p:cNvCxnSpPr>
              <a:cxnSpLocks noChangeShapeType="1"/>
            </p:cNvCxnSpPr>
            <p:nvPr/>
          </p:nvCxnSpPr>
          <p:spPr bwMode="auto">
            <a:xfrm flipH="1">
              <a:off x="6031552" y="5095576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92"/>
            <p:cNvCxnSpPr>
              <a:cxnSpLocks noChangeShapeType="1"/>
            </p:cNvCxnSpPr>
            <p:nvPr/>
          </p:nvCxnSpPr>
          <p:spPr bwMode="auto">
            <a:xfrm flipH="1">
              <a:off x="7287840" y="4217740"/>
              <a:ext cx="266700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93"/>
            <p:cNvCxnSpPr>
              <a:cxnSpLocks noChangeShapeType="1"/>
            </p:cNvCxnSpPr>
            <p:nvPr/>
          </p:nvCxnSpPr>
          <p:spPr bwMode="auto">
            <a:xfrm>
              <a:off x="7008440" y="3454152"/>
              <a:ext cx="546100" cy="3667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94"/>
            <p:cNvCxnSpPr>
              <a:cxnSpLocks noChangeShapeType="1"/>
            </p:cNvCxnSpPr>
            <p:nvPr/>
          </p:nvCxnSpPr>
          <p:spPr bwMode="auto">
            <a:xfrm>
              <a:off x="6176590" y="4224090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95"/>
            <p:cNvCxnSpPr>
              <a:cxnSpLocks noChangeShapeType="1"/>
            </p:cNvCxnSpPr>
            <p:nvPr/>
          </p:nvCxnSpPr>
          <p:spPr bwMode="auto">
            <a:xfrm>
              <a:off x="7922840" y="4217740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6667176" y="3055944"/>
              <a:ext cx="417464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8290" y="381632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17667" y="3817944"/>
              <a:ext cx="417464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7203" y="467096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76856" y="4670968"/>
              <a:ext cx="417464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77594" y="4630509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5745405" y="5418256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3708" y="5498535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3" name="AutoShape 95"/>
            <p:cNvCxnSpPr>
              <a:cxnSpLocks noChangeShapeType="1"/>
            </p:cNvCxnSpPr>
            <p:nvPr/>
          </p:nvCxnSpPr>
          <p:spPr bwMode="auto">
            <a:xfrm>
              <a:off x="8459683" y="5008429"/>
              <a:ext cx="349250" cy="365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20"/>
            <p:cNvSpPr>
              <a:spLocks noChangeArrowheads="1"/>
            </p:cNvSpPr>
            <p:nvPr/>
          </p:nvSpPr>
          <p:spPr bwMode="auto">
            <a:xfrm>
              <a:off x="8582203" y="5373554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00201" y="5446598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55984" y="6107785"/>
              <a:ext cx="417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7" name="Oval 20"/>
            <p:cNvSpPr>
              <a:spLocks noChangeArrowheads="1"/>
            </p:cNvSpPr>
            <p:nvPr/>
          </p:nvSpPr>
          <p:spPr bwMode="auto">
            <a:xfrm>
              <a:off x="7937486" y="6043436"/>
              <a:ext cx="520700" cy="520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" name="AutoShape 92"/>
            <p:cNvCxnSpPr>
              <a:cxnSpLocks noChangeShapeType="1"/>
            </p:cNvCxnSpPr>
            <p:nvPr/>
          </p:nvCxnSpPr>
          <p:spPr bwMode="auto">
            <a:xfrm flipH="1">
              <a:off x="8340537" y="5756341"/>
              <a:ext cx="266700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6007497" y="3329648"/>
              <a:ext cx="387350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00645" y="3268440"/>
              <a:ext cx="387350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70265" y="4038377"/>
              <a:ext cx="387350" cy="51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8057552" y="4039089"/>
            <a:ext cx="3580109" cy="2739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421616" y="199113"/>
            <a:ext cx="377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This is a BST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248175" y="3528958"/>
            <a:ext cx="377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This is NOT a BST</a:t>
            </a:r>
          </a:p>
        </p:txBody>
      </p:sp>
    </p:spTree>
    <p:extLst>
      <p:ext uri="{BB962C8B-B14F-4D97-AF65-F5344CB8AC3E}">
        <p14:creationId xmlns:p14="http://schemas.microsoft.com/office/powerpoint/2010/main" val="263605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Binary Search Tree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BST operations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search()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countOccurrences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add()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remove()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BST operations are done in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O(BST height)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Start at the root and then go down the tree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a </a:t>
            </a:r>
            <a:r>
              <a:rPr lang="en-US" b="1" u="sng" dirty="0"/>
              <a:t>balanced</a:t>
            </a:r>
            <a:r>
              <a:rPr lang="en-US" dirty="0"/>
              <a:t> tree with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height = log n </a:t>
            </a:r>
            <a:r>
              <a:rPr lang="en-US" dirty="0"/>
              <a:t>all operations can be performed in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O(log n)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a </a:t>
            </a:r>
            <a:r>
              <a:rPr lang="en-US" b="1" u="sng" dirty="0"/>
              <a:t>degenerate</a:t>
            </a:r>
            <a:r>
              <a:rPr lang="en-US" dirty="0"/>
              <a:t> tree with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height = 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all operations are done in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O(n)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+mn-lt"/>
              </a:rPr>
              <a:t>Contrasting Various List Implementations</a:t>
            </a:r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6934201" y="4572000"/>
            <a:ext cx="2740025" cy="1970088"/>
            <a:chOff x="1632" y="2304"/>
            <a:chExt cx="1726" cy="1241"/>
          </a:xfrm>
        </p:grpSpPr>
        <p:sp>
          <p:nvSpPr>
            <p:cNvPr id="252933" name="Text Box 5"/>
            <p:cNvSpPr txBox="1">
              <a:spLocks noChangeArrowheads="1"/>
            </p:cNvSpPr>
            <p:nvPr/>
          </p:nvSpPr>
          <p:spPr bwMode="auto">
            <a:xfrm>
              <a:off x="2410" y="2304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52934" name="Text Box 6"/>
            <p:cNvSpPr txBox="1">
              <a:spLocks noChangeArrowheads="1"/>
            </p:cNvSpPr>
            <p:nvPr/>
          </p:nvSpPr>
          <p:spPr bwMode="auto">
            <a:xfrm>
              <a:off x="2026" y="2835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52935" name="Text Box 7"/>
            <p:cNvSpPr txBox="1">
              <a:spLocks noChangeArrowheads="1"/>
            </p:cNvSpPr>
            <p:nvPr/>
          </p:nvSpPr>
          <p:spPr bwMode="auto">
            <a:xfrm>
              <a:off x="2784" y="2835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52936" name="Text Box 8"/>
            <p:cNvSpPr txBox="1">
              <a:spLocks noChangeArrowheads="1"/>
            </p:cNvSpPr>
            <p:nvPr/>
          </p:nvSpPr>
          <p:spPr bwMode="auto">
            <a:xfrm>
              <a:off x="1632" y="3312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52937" name="Text Box 9"/>
            <p:cNvSpPr txBox="1">
              <a:spLocks noChangeArrowheads="1"/>
            </p:cNvSpPr>
            <p:nvPr/>
          </p:nvSpPr>
          <p:spPr bwMode="auto">
            <a:xfrm>
              <a:off x="2016" y="3312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52938" name="Text Box 10"/>
            <p:cNvSpPr txBox="1">
              <a:spLocks noChangeArrowheads="1"/>
            </p:cNvSpPr>
            <p:nvPr/>
          </p:nvSpPr>
          <p:spPr bwMode="auto">
            <a:xfrm>
              <a:off x="3168" y="3312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252939" name="Text Box 11"/>
            <p:cNvSpPr txBox="1">
              <a:spLocks noChangeArrowheads="1"/>
            </p:cNvSpPr>
            <p:nvPr/>
          </p:nvSpPr>
          <p:spPr bwMode="auto">
            <a:xfrm>
              <a:off x="2784" y="3312"/>
              <a:ext cx="190" cy="2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 flipH="1">
              <a:off x="2122" y="2544"/>
              <a:ext cx="384" cy="2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1" name="Line 13"/>
            <p:cNvSpPr>
              <a:spLocks noChangeShapeType="1"/>
            </p:cNvSpPr>
            <p:nvPr/>
          </p:nvSpPr>
          <p:spPr bwMode="auto">
            <a:xfrm>
              <a:off x="2506" y="2544"/>
              <a:ext cx="384" cy="28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2" name="Line 14"/>
            <p:cNvSpPr>
              <a:spLocks noChangeShapeType="1"/>
            </p:cNvSpPr>
            <p:nvPr/>
          </p:nvSpPr>
          <p:spPr bwMode="auto">
            <a:xfrm flipH="1">
              <a:off x="1738" y="3072"/>
              <a:ext cx="384" cy="24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3" name="Line 15"/>
            <p:cNvSpPr>
              <a:spLocks noChangeShapeType="1"/>
            </p:cNvSpPr>
            <p:nvPr/>
          </p:nvSpPr>
          <p:spPr bwMode="auto">
            <a:xfrm>
              <a:off x="2122" y="3072"/>
              <a:ext cx="0" cy="24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4" name="Line 16"/>
            <p:cNvSpPr>
              <a:spLocks noChangeShapeType="1"/>
            </p:cNvSpPr>
            <p:nvPr/>
          </p:nvSpPr>
          <p:spPr bwMode="auto">
            <a:xfrm>
              <a:off x="2880" y="3072"/>
              <a:ext cx="0" cy="24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5" name="Line 17"/>
            <p:cNvSpPr>
              <a:spLocks noChangeShapeType="1"/>
            </p:cNvSpPr>
            <p:nvPr/>
          </p:nvSpPr>
          <p:spPr bwMode="auto">
            <a:xfrm>
              <a:off x="2880" y="3072"/>
              <a:ext cx="384" cy="24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946" name="Text Box 18"/>
            <p:cNvSpPr txBox="1">
              <a:spLocks noChangeArrowheads="1"/>
            </p:cNvSpPr>
            <p:nvPr/>
          </p:nvSpPr>
          <p:spPr bwMode="auto">
            <a:xfrm>
              <a:off x="2016" y="2310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rgbClr val="FFFFFF"/>
                  </a:solidFill>
                </a:rPr>
                <a:t>root</a:t>
              </a:r>
            </a:p>
          </p:txBody>
        </p:sp>
      </p:grp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795220" y="2185988"/>
          <a:ext cx="8601559" cy="331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78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add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remove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search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Array (unordered)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O(1)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Sorted array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O(log</a:t>
                      </a:r>
                      <a:r>
                        <a:rPr lang="en-US" sz="2800" baseline="0" dirty="0"/>
                        <a:t> n)</a:t>
                      </a:r>
                      <a:endParaRPr lang="en-US" sz="2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8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Linked list (unordered)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O(1)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505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BST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O(h)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O(h)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AC01-6C55-4186-A19E-65A5359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4013-5620-4B80-B067-9A71234DC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2FD5-E922-4985-B856-CA4D2C3E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Binary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510E-28A5-45CB-BA38-4C111529F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possibilities: Array or Nodes</a:t>
            </a:r>
          </a:p>
        </p:txBody>
      </p:sp>
    </p:spTree>
    <p:extLst>
      <p:ext uri="{BB962C8B-B14F-4D97-AF65-F5344CB8AC3E}">
        <p14:creationId xmlns:p14="http://schemas.microsoft.com/office/powerpoint/2010/main" val="192385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+mn-lt"/>
              </a:rPr>
              <a:t>BST Search Operation</a:t>
            </a:r>
            <a:endParaRPr lang="en-US" altLang="x-none" dirty="0">
              <a:solidFill>
                <a:srgbClr val="FF0000"/>
              </a:solidFill>
              <a:latin typeface="Consolas" panose="020B0609020204030204" pitchFamily="49" charset="0"/>
              <a:ea typeface="Courier New" charset="0"/>
              <a:cs typeface="Courier New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90975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x-none" sz="2700" dirty="0"/>
              <a:t>To search for a value in a BST, start from the root and scan down until the value is found or you arrive at an empty subtree</a:t>
            </a:r>
            <a:endParaRPr lang="en-US" altLang="x-none" sz="23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x-none" sz="2700" dirty="0"/>
              <a:t>Descend using comparisons to make left/right decisions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if (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search_value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== 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node_value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) return true (found)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else if (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search_value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&lt; 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node_value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)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go to the left child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else if (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search_value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&gt; </a:t>
            </a:r>
            <a:r>
              <a:rPr lang="en-US" altLang="x-none" sz="1600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node_value</a:t>
            </a: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)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x-none" sz="16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go to the right child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x-none" sz="2700" dirty="0"/>
              <a:t>Stop descending when move is impossible (no left or right child) and return false (or not found)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Examples of BST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15538" y="2173604"/>
            <a:ext cx="4449650" cy="3189697"/>
            <a:chOff x="3462573" y="2197844"/>
            <a:chExt cx="5176733" cy="3665048"/>
          </a:xfrm>
        </p:grpSpPr>
        <p:sp>
          <p:nvSpPr>
            <p:cNvPr id="6" name="TextBox 5"/>
            <p:cNvSpPr txBox="1"/>
            <p:nvPr/>
          </p:nvSpPr>
          <p:spPr>
            <a:xfrm>
              <a:off x="7231141" y="4712983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62573" y="2197844"/>
              <a:ext cx="5176733" cy="3665048"/>
              <a:chOff x="3791757" y="2197844"/>
              <a:chExt cx="5176733" cy="3665048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70"/>
              <p:cNvSpPr>
                <a:spLocks noChangeArrowheads="1"/>
              </p:cNvSpPr>
              <p:nvPr/>
            </p:nvSpPr>
            <p:spPr bwMode="auto">
              <a:xfrm>
                <a:off x="6451164" y="38656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28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3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5622893" y="2197844"/>
                <a:ext cx="2324782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 N &gt; F, go right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9413" y="395164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433835" y="3054854"/>
                <a:ext cx="2534655" cy="74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>
                    <a:solidFill>
                      <a:srgbClr val="FF0000"/>
                    </a:solidFill>
                  </a:rPr>
                  <a:t>. </a:t>
                </a:r>
                <a:r>
                  <a:rPr lang="en-US" b="1" dirty="0">
                    <a:solidFill>
                      <a:srgbClr val="FF0000"/>
                    </a:solidFill>
                  </a:rPr>
                  <a:t>N &gt; K, go right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53802" y="393735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88074" y="3956258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907853" y="1410827"/>
            <a:ext cx="389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for 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20113" y="3445511"/>
            <a:ext cx="194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3. N is found after three comparisons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52582" y="1864873"/>
            <a:ext cx="4808165" cy="35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42090" y="1195915"/>
            <a:ext cx="389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for 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69129" y="1835946"/>
            <a:ext cx="5268030" cy="358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647225" y="2232426"/>
            <a:ext cx="3601487" cy="3188464"/>
            <a:chOff x="3462573" y="2199261"/>
            <a:chExt cx="4189978" cy="3663631"/>
          </a:xfrm>
        </p:grpSpPr>
        <p:sp>
          <p:nvSpPr>
            <p:cNvPr id="49" name="TextBox 48"/>
            <p:cNvSpPr txBox="1"/>
            <p:nvPr/>
          </p:nvSpPr>
          <p:spPr>
            <a:xfrm>
              <a:off x="7231141" y="4712983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62573" y="2199261"/>
              <a:ext cx="4189978" cy="3663631"/>
              <a:chOff x="3791757" y="2199261"/>
              <a:chExt cx="4189978" cy="3663631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70"/>
              <p:cNvSpPr>
                <a:spLocks noChangeArrowheads="1"/>
              </p:cNvSpPr>
              <p:nvPr/>
            </p:nvSpPr>
            <p:spPr bwMode="auto">
              <a:xfrm>
                <a:off x="6451164" y="3865633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71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75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6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656954" y="2199261"/>
                <a:ext cx="2324781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 C &lt; F, go left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9413" y="395164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953802" y="393735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988074" y="3956258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6378581" y="2891669"/>
            <a:ext cx="19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C &gt; B, go right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3235" y="3664713"/>
            <a:ext cx="199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C &lt; D, go left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42554" y="4426485"/>
            <a:ext cx="217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4. C is found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 4 comparisons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11992" y="5584038"/>
            <a:ext cx="105251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maximum number of comparisons to search a BST = tree height</a:t>
            </a:r>
          </a:p>
          <a:p>
            <a:r>
              <a:rPr lang="en-US" sz="2400" dirty="0"/>
              <a:t>Worst case </a:t>
            </a:r>
            <a:r>
              <a:rPr lang="en-US" sz="2400" b="1" dirty="0">
                <a:solidFill>
                  <a:srgbClr val="FF0000"/>
                </a:solidFill>
              </a:rPr>
              <a:t>O(n) </a:t>
            </a:r>
            <a:r>
              <a:rPr lang="en-US" sz="2400" dirty="0"/>
              <a:t>when the tree is degenerate</a:t>
            </a:r>
          </a:p>
          <a:p>
            <a:r>
              <a:rPr lang="en-US" sz="2400" dirty="0"/>
              <a:t>Average and best case is </a:t>
            </a:r>
            <a:r>
              <a:rPr lang="en-US" sz="2400" b="1" dirty="0">
                <a:solidFill>
                  <a:srgbClr val="FF0000"/>
                </a:solidFill>
              </a:rPr>
              <a:t>O(log n)</a:t>
            </a:r>
            <a:r>
              <a:rPr lang="en-US" sz="2400" dirty="0"/>
              <a:t> when the tree is balanced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3480042" y="2552895"/>
            <a:ext cx="459436" cy="329818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447704" y="3242626"/>
            <a:ext cx="469566" cy="354950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831703" y="2572486"/>
            <a:ext cx="679127" cy="404958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08668" y="3242276"/>
            <a:ext cx="419502" cy="465719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646130" y="4022880"/>
            <a:ext cx="274537" cy="476189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BST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853" y="1410827"/>
            <a:ext cx="389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for W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2582" y="1864873"/>
            <a:ext cx="8883310" cy="35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20113" y="3445511"/>
            <a:ext cx="194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3. W &gt; N, go right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5538" y="2173604"/>
            <a:ext cx="4449650" cy="3189697"/>
            <a:chOff x="3462573" y="2197844"/>
            <a:chExt cx="5176733" cy="3665048"/>
          </a:xfrm>
        </p:grpSpPr>
        <p:sp>
          <p:nvSpPr>
            <p:cNvPr id="10" name="TextBox 9"/>
            <p:cNvSpPr txBox="1"/>
            <p:nvPr/>
          </p:nvSpPr>
          <p:spPr>
            <a:xfrm>
              <a:off x="7231141" y="4712983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62573" y="2197844"/>
              <a:ext cx="5176733" cy="3665048"/>
              <a:chOff x="3791757" y="2197844"/>
              <a:chExt cx="5176733" cy="3665048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70"/>
              <p:cNvSpPr>
                <a:spLocks noChangeArrowheads="1"/>
              </p:cNvSpPr>
              <p:nvPr/>
            </p:nvSpPr>
            <p:spPr bwMode="auto">
              <a:xfrm>
                <a:off x="6451164" y="38656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32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5622893" y="2197844"/>
                <a:ext cx="2324782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 W &gt; F, go right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89413" y="395164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433835" y="3054854"/>
                <a:ext cx="2534655" cy="74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2. W&gt; K, go right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53802" y="393735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88074" y="3956258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465738" y="4294726"/>
            <a:ext cx="435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4. W &gt; P, go right – no right – Not found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436220" y="2513676"/>
            <a:ext cx="508563" cy="473499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07236" y="3224709"/>
            <a:ext cx="321384" cy="303222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6063" y="3833157"/>
            <a:ext cx="611450" cy="461569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4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Finding the Minimum Value in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18" y="1847850"/>
            <a:ext cx="4670502" cy="4351338"/>
          </a:xfrm>
        </p:spPr>
        <p:txBody>
          <a:bodyPr/>
          <a:lstStyle/>
          <a:p>
            <a:r>
              <a:rPr lang="en-US" dirty="0"/>
              <a:t>The minimum value is in the </a:t>
            </a:r>
            <a:r>
              <a:rPr lang="en-US" b="1" u="sng" dirty="0"/>
              <a:t>left-most </a:t>
            </a:r>
            <a:r>
              <a:rPr lang="en-US" dirty="0"/>
              <a:t>node in the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minimum: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start at the root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while (left != null) 	go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925306" y="2727265"/>
            <a:ext cx="3572211" cy="3130875"/>
            <a:chOff x="3462573" y="2265432"/>
            <a:chExt cx="4155918" cy="3597460"/>
          </a:xfrm>
        </p:grpSpPr>
        <p:sp>
          <p:nvSpPr>
            <p:cNvPr id="6" name="TextBox 5"/>
            <p:cNvSpPr txBox="1"/>
            <p:nvPr/>
          </p:nvSpPr>
          <p:spPr>
            <a:xfrm>
              <a:off x="7231141" y="4712983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62573" y="2265432"/>
              <a:ext cx="3750570" cy="3597460"/>
              <a:chOff x="3791757" y="2265432"/>
              <a:chExt cx="3750570" cy="359746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70"/>
              <p:cNvSpPr>
                <a:spLocks noChangeArrowheads="1"/>
              </p:cNvSpPr>
              <p:nvPr/>
            </p:nvSpPr>
            <p:spPr bwMode="auto">
              <a:xfrm>
                <a:off x="6451164" y="38656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28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3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9413" y="395164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53802" y="393735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88074" y="3956258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230710" y="2714955"/>
            <a:ext cx="4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start at root</a:t>
            </a:r>
            <a:r>
              <a:rPr lang="en-US" b="1">
                <a:solidFill>
                  <a:srgbClr val="FF0000"/>
                </a:solidFill>
              </a:rPr>
              <a:t>, if left </a:t>
            </a:r>
            <a:r>
              <a:rPr lang="en-US" b="1" dirty="0">
                <a:solidFill>
                  <a:srgbClr val="FF0000"/>
                </a:solidFill>
              </a:rPr>
              <a:t>is not null, go left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61312" y="3441691"/>
            <a:ext cx="4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left is null,  then B is the minimum 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014480" y="3050313"/>
            <a:ext cx="330034" cy="501377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Finding the Maximum Value in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3007" cy="4351338"/>
          </a:xfrm>
        </p:spPr>
        <p:txBody>
          <a:bodyPr/>
          <a:lstStyle/>
          <a:p>
            <a:r>
              <a:rPr lang="en-US" dirty="0"/>
              <a:t>The maximum value is in the </a:t>
            </a:r>
            <a:r>
              <a:rPr lang="en-US" b="1" u="sng" dirty="0"/>
              <a:t>right-most </a:t>
            </a:r>
            <a:r>
              <a:rPr lang="en-US" dirty="0"/>
              <a:t>node in the tree.</a:t>
            </a:r>
          </a:p>
          <a:p>
            <a:endParaRPr lang="en-US" dirty="0"/>
          </a:p>
          <a:p>
            <a:r>
              <a:rPr lang="en-US" dirty="0"/>
              <a:t>To find maximum: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start at the root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while (right != null) 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ourier New" charset="0"/>
                <a:cs typeface="Courier New" charset="0"/>
              </a:rPr>
              <a:t>go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17536" y="2548824"/>
            <a:ext cx="3572211" cy="3130875"/>
            <a:chOff x="3462573" y="2265432"/>
            <a:chExt cx="4155918" cy="3597460"/>
          </a:xfrm>
        </p:grpSpPr>
        <p:sp>
          <p:nvSpPr>
            <p:cNvPr id="6" name="TextBox 5"/>
            <p:cNvSpPr txBox="1"/>
            <p:nvPr/>
          </p:nvSpPr>
          <p:spPr>
            <a:xfrm>
              <a:off x="7231141" y="4712983"/>
              <a:ext cx="387350" cy="42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62573" y="2265432"/>
              <a:ext cx="3750570" cy="3597460"/>
              <a:chOff x="3791757" y="2265432"/>
              <a:chExt cx="3750570" cy="359746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5003364" y="2265432"/>
                <a:ext cx="520700" cy="519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5917764" y="30274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9"/>
              <p:cNvSpPr>
                <a:spLocks noChangeArrowheads="1"/>
              </p:cNvSpPr>
              <p:nvPr/>
            </p:nvSpPr>
            <p:spPr bwMode="auto">
              <a:xfrm>
                <a:off x="4171514" y="30337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auto">
              <a:xfrm>
                <a:off x="4704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5466914" y="387198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70"/>
              <p:cNvSpPr>
                <a:spLocks noChangeArrowheads="1"/>
              </p:cNvSpPr>
              <p:nvPr/>
            </p:nvSpPr>
            <p:spPr bwMode="auto">
              <a:xfrm>
                <a:off x="6451164" y="3865632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" name="AutoShape 90"/>
              <p:cNvCxnSpPr>
                <a:cxnSpLocks noChangeShapeType="1"/>
              </p:cNvCxnSpPr>
              <p:nvPr/>
            </p:nvCxnSpPr>
            <p:spPr bwMode="auto">
              <a:xfrm flipH="1">
                <a:off x="4616014" y="2722632"/>
                <a:ext cx="463550" cy="3730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91"/>
              <p:cNvCxnSpPr>
                <a:cxnSpLocks noChangeShapeType="1"/>
              </p:cNvCxnSpPr>
              <p:nvPr/>
            </p:nvCxnSpPr>
            <p:spPr bwMode="auto">
              <a:xfrm flipH="1">
                <a:off x="4470976" y="4364056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5727264" y="3486220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93"/>
              <p:cNvCxnSpPr>
                <a:cxnSpLocks noChangeShapeType="1"/>
              </p:cNvCxnSpPr>
              <p:nvPr/>
            </p:nvCxnSpPr>
            <p:spPr bwMode="auto">
              <a:xfrm>
                <a:off x="5447864" y="2722632"/>
                <a:ext cx="546100" cy="3667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94"/>
              <p:cNvCxnSpPr>
                <a:cxnSpLocks noChangeShapeType="1"/>
              </p:cNvCxnSpPr>
              <p:nvPr/>
            </p:nvCxnSpPr>
            <p:spPr bwMode="auto">
              <a:xfrm>
                <a:off x="4616014" y="349257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95"/>
              <p:cNvCxnSpPr>
                <a:cxnSpLocks noChangeShapeType="1"/>
              </p:cNvCxnSpPr>
              <p:nvPr/>
            </p:nvCxnSpPr>
            <p:spPr bwMode="auto">
              <a:xfrm>
                <a:off x="6362264" y="3486220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106600" y="2324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47714" y="308480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57091" y="3086424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6627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16280" y="393944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17018" y="3898989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4184829" y="468673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3132" y="476701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28" name="AutoShape 95"/>
              <p:cNvCxnSpPr>
                <a:cxnSpLocks noChangeShapeType="1"/>
              </p:cNvCxnSpPr>
              <p:nvPr/>
            </p:nvCxnSpPr>
            <p:spPr bwMode="auto">
              <a:xfrm>
                <a:off x="6899107" y="4276909"/>
                <a:ext cx="349250" cy="3651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7021627" y="4642034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39625" y="4715078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95408" y="5376265"/>
                <a:ext cx="41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>
                <a:off x="6376910" y="5311916"/>
                <a:ext cx="520700" cy="5207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3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6779961" y="5024821"/>
                <a:ext cx="266700" cy="3714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3812704" y="470423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1757" y="3079215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9413" y="3951641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53802" y="3937354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88074" y="3956258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71690" y="5438520"/>
                <a:ext cx="387350" cy="4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7395274" y="2487712"/>
            <a:ext cx="4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start at root, right is not null, go right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2007" y="3103915"/>
            <a:ext cx="370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right is not null  then go right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00284" y="3891423"/>
            <a:ext cx="370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right is not null  then go right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56802" y="4618904"/>
            <a:ext cx="320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right is null  then p </a:t>
            </a:r>
            <a:r>
              <a:rPr lang="en-US" b="1">
                <a:solidFill>
                  <a:srgbClr val="FF0000"/>
                </a:solidFill>
              </a:rPr>
              <a:t>is the maximum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57641" y="2857044"/>
            <a:ext cx="469566" cy="354950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706688" y="3533274"/>
            <a:ext cx="276178" cy="439016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58328" y="4314459"/>
            <a:ext cx="469566" cy="354950"/>
          </a:xfrm>
          <a:prstGeom prst="line">
            <a:avLst/>
          </a:prstGeom>
          <a:ln w="31750"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7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6A32-29D6-472F-806B-5403FD85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 to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79C3D-F590-4193-A646-62CA30A7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9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BST Add Operation</a:t>
            </a:r>
            <a:endParaRPr lang="en-US" b="1" dirty="0">
              <a:solidFill>
                <a:srgbClr val="FF0000"/>
              </a:solidFill>
              <a:latin typeface="+mn-lt"/>
              <a:ea typeface="Courier New" charset="0"/>
              <a:cs typeface="Courier New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3032584"/>
            <a:ext cx="7772401" cy="3553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580827"/>
            <a:ext cx="10515600" cy="116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400" dirty="0"/>
              <a:t>Build a BST by inserting the following values: </a:t>
            </a:r>
          </a:p>
          <a:p>
            <a:pPr lvl="1"/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31,16,45,24,7,19,29</a:t>
            </a:r>
          </a:p>
        </p:txBody>
      </p:sp>
    </p:spTree>
    <p:extLst>
      <p:ext uri="{BB962C8B-B14F-4D97-AF65-F5344CB8AC3E}">
        <p14:creationId xmlns:p14="http://schemas.microsoft.com/office/powerpoint/2010/main" val="37720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Will you get a different BST if you insert the values in a different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3251"/>
          </a:xfrm>
        </p:spPr>
        <p:txBody>
          <a:bodyPr>
            <a:normAutofit/>
          </a:bodyPr>
          <a:lstStyle/>
          <a:p>
            <a:r>
              <a:rPr lang="en-US" dirty="0"/>
              <a:t>Assume you want to build a BST from the following values:</a:t>
            </a:r>
          </a:p>
          <a:p>
            <a:pPr lvl="1"/>
            <a:r>
              <a:rPr lang="en-US" dirty="0"/>
              <a:t>MN, IL, CA, TX, FL</a:t>
            </a:r>
          </a:p>
          <a:p>
            <a:pPr lvl="1"/>
            <a:endParaRPr lang="en-US" dirty="0"/>
          </a:p>
          <a:p>
            <a:r>
              <a:rPr lang="en-US" dirty="0"/>
              <a:t>See the resulting BSTs if the values are inserted in the following orders:</a:t>
            </a:r>
          </a:p>
          <a:p>
            <a:pPr lvl="1"/>
            <a:r>
              <a:rPr lang="en-US" dirty="0"/>
              <a:t>Case 1: IL,CA,TX,MN,FL</a:t>
            </a:r>
          </a:p>
          <a:p>
            <a:pPr lvl="1"/>
            <a:r>
              <a:rPr lang="en-US" dirty="0"/>
              <a:t>Case 2: CA, FL, IL, MN, TX</a:t>
            </a:r>
          </a:p>
          <a:p>
            <a:pPr lvl="1"/>
            <a:r>
              <a:rPr lang="en-US" dirty="0"/>
              <a:t>Case 3: TX,MN, IL,FL,CA</a:t>
            </a:r>
          </a:p>
          <a:p>
            <a:pPr lvl="1"/>
            <a:r>
              <a:rPr lang="en-US" dirty="0"/>
              <a:t>Case 4: MN, CA, FL, TX, 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28</a:t>
            </a:fld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60260" y="131101"/>
            <a:ext cx="4263340" cy="3155327"/>
            <a:chOff x="817459" y="317364"/>
            <a:chExt cx="4263340" cy="3155327"/>
          </a:xfrm>
        </p:grpSpPr>
        <p:sp>
          <p:nvSpPr>
            <p:cNvPr id="6" name="Oval 96"/>
            <p:cNvSpPr>
              <a:spLocks noChangeArrowheads="1"/>
            </p:cNvSpPr>
            <p:nvPr/>
          </p:nvSpPr>
          <p:spPr bwMode="auto">
            <a:xfrm>
              <a:off x="2284128" y="944830"/>
              <a:ext cx="364749" cy="463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97"/>
            <p:cNvSpPr>
              <a:spLocks noChangeArrowheads="1"/>
            </p:cNvSpPr>
            <p:nvPr/>
          </p:nvSpPr>
          <p:spPr bwMode="auto">
            <a:xfrm>
              <a:off x="2924664" y="1625371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8"/>
            <p:cNvSpPr>
              <a:spLocks noChangeArrowheads="1"/>
            </p:cNvSpPr>
            <p:nvPr/>
          </p:nvSpPr>
          <p:spPr bwMode="auto">
            <a:xfrm>
              <a:off x="1701418" y="1631042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0"/>
            <p:cNvSpPr>
              <a:spLocks noChangeArrowheads="1"/>
            </p:cNvSpPr>
            <p:nvPr/>
          </p:nvSpPr>
          <p:spPr bwMode="auto">
            <a:xfrm>
              <a:off x="2075063" y="2379639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03"/>
            <p:cNvCxnSpPr>
              <a:cxnSpLocks noChangeShapeType="1"/>
            </p:cNvCxnSpPr>
            <p:nvPr/>
          </p:nvCxnSpPr>
          <p:spPr bwMode="auto">
            <a:xfrm flipH="1">
              <a:off x="2012788" y="1353155"/>
              <a:ext cx="324716" cy="333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06"/>
            <p:cNvCxnSpPr>
              <a:cxnSpLocks noChangeShapeType="1"/>
            </p:cNvCxnSpPr>
            <p:nvPr/>
          </p:nvCxnSpPr>
          <p:spPr bwMode="auto">
            <a:xfrm>
              <a:off x="2595496" y="1353155"/>
              <a:ext cx="382543" cy="3275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7"/>
            <p:cNvCxnSpPr>
              <a:cxnSpLocks noChangeShapeType="1"/>
            </p:cNvCxnSpPr>
            <p:nvPr/>
          </p:nvCxnSpPr>
          <p:spPr bwMode="auto">
            <a:xfrm>
              <a:off x="2012782" y="2040782"/>
              <a:ext cx="244649" cy="326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4"/>
            <p:cNvCxnSpPr>
              <a:cxnSpLocks noChangeShapeType="1"/>
            </p:cNvCxnSpPr>
            <p:nvPr/>
          </p:nvCxnSpPr>
          <p:spPr bwMode="auto">
            <a:xfrm flipH="1">
              <a:off x="2786768" y="2100537"/>
              <a:ext cx="244649" cy="326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00"/>
            <p:cNvSpPr>
              <a:spLocks noChangeArrowheads="1"/>
            </p:cNvSpPr>
            <p:nvPr/>
          </p:nvSpPr>
          <p:spPr bwMode="auto">
            <a:xfrm>
              <a:off x="2556088" y="2438325"/>
              <a:ext cx="495891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7432" y="944830"/>
              <a:ext cx="529337" cy="42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36911" y="1642745"/>
              <a:ext cx="529337" cy="42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6841" y="1690795"/>
              <a:ext cx="564394" cy="42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04570" y="2457922"/>
              <a:ext cx="564394" cy="42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MN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0634" y="2431474"/>
              <a:ext cx="564394" cy="42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FL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7459" y="383680"/>
              <a:ext cx="40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Case 1: IL,CA,TX,MN,FL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82035" y="3025134"/>
              <a:ext cx="40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Height = 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8222" y="317364"/>
              <a:ext cx="3632066" cy="3155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215643" y="115880"/>
            <a:ext cx="5095832" cy="3660302"/>
            <a:chOff x="6418834" y="65081"/>
            <a:chExt cx="5095832" cy="3660302"/>
          </a:xfrm>
        </p:grpSpPr>
        <p:sp>
          <p:nvSpPr>
            <p:cNvPr id="26" name="Oval 96"/>
            <p:cNvSpPr>
              <a:spLocks noChangeArrowheads="1"/>
            </p:cNvSpPr>
            <p:nvPr/>
          </p:nvSpPr>
          <p:spPr bwMode="auto">
            <a:xfrm>
              <a:off x="8418873" y="194274"/>
              <a:ext cx="364749" cy="463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97"/>
            <p:cNvSpPr>
              <a:spLocks noChangeArrowheads="1"/>
            </p:cNvSpPr>
            <p:nvPr/>
          </p:nvSpPr>
          <p:spPr bwMode="auto">
            <a:xfrm>
              <a:off x="9059409" y="874815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00"/>
            <p:cNvSpPr>
              <a:spLocks noChangeArrowheads="1"/>
            </p:cNvSpPr>
            <p:nvPr/>
          </p:nvSpPr>
          <p:spPr bwMode="auto">
            <a:xfrm>
              <a:off x="9937483" y="2356422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" name="AutoShape 106"/>
            <p:cNvCxnSpPr>
              <a:cxnSpLocks noChangeShapeType="1"/>
            </p:cNvCxnSpPr>
            <p:nvPr/>
          </p:nvCxnSpPr>
          <p:spPr bwMode="auto">
            <a:xfrm>
              <a:off x="8730241" y="602599"/>
              <a:ext cx="382543" cy="3275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7"/>
            <p:cNvCxnSpPr>
              <a:cxnSpLocks noChangeShapeType="1"/>
            </p:cNvCxnSpPr>
            <p:nvPr/>
          </p:nvCxnSpPr>
          <p:spPr bwMode="auto">
            <a:xfrm>
              <a:off x="9835658" y="2046251"/>
              <a:ext cx="244649" cy="326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7"/>
            <p:cNvCxnSpPr>
              <a:cxnSpLocks noChangeShapeType="1"/>
            </p:cNvCxnSpPr>
            <p:nvPr/>
          </p:nvCxnSpPr>
          <p:spPr bwMode="auto">
            <a:xfrm>
              <a:off x="9394170" y="1322798"/>
              <a:ext cx="244649" cy="326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100"/>
            <p:cNvSpPr>
              <a:spLocks noChangeArrowheads="1"/>
            </p:cNvSpPr>
            <p:nvPr/>
          </p:nvSpPr>
          <p:spPr bwMode="auto">
            <a:xfrm>
              <a:off x="10331357" y="2996708"/>
              <a:ext cx="495891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00"/>
            <p:cNvSpPr>
              <a:spLocks noChangeArrowheads="1"/>
            </p:cNvSpPr>
            <p:nvPr/>
          </p:nvSpPr>
          <p:spPr bwMode="auto">
            <a:xfrm>
              <a:off x="9500923" y="1648848"/>
              <a:ext cx="364749" cy="4650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92177" y="194274"/>
              <a:ext cx="529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01586" y="940239"/>
              <a:ext cx="56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85898" y="1725119"/>
              <a:ext cx="56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IL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875209" y="2397708"/>
              <a:ext cx="56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MN</a:t>
              </a: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9903" y="2664910"/>
              <a:ext cx="279400" cy="355600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10431495" y="3100085"/>
              <a:ext cx="56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TX</a:t>
              </a:r>
              <a:endParaRPr lang="en-US" sz="16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758195" y="65081"/>
              <a:ext cx="4756471" cy="3660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18834" y="1720789"/>
              <a:ext cx="40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Case 2: CA, FL, IL, MN, TX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04579" y="3329553"/>
              <a:ext cx="40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Height = 4</a:t>
              </a:r>
            </a:p>
          </p:txBody>
        </p:sp>
      </p:grpSp>
      <p:sp>
        <p:nvSpPr>
          <p:cNvPr id="46" name="Oval 96"/>
          <p:cNvSpPr>
            <a:spLocks noChangeArrowheads="1"/>
          </p:cNvSpPr>
          <p:nvPr/>
        </p:nvSpPr>
        <p:spPr bwMode="auto">
          <a:xfrm>
            <a:off x="3222227" y="3504080"/>
            <a:ext cx="364749" cy="46362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8"/>
          <p:cNvSpPr>
            <a:spLocks noChangeArrowheads="1"/>
          </p:cNvSpPr>
          <p:nvPr/>
        </p:nvSpPr>
        <p:spPr bwMode="auto">
          <a:xfrm>
            <a:off x="2639517" y="4190292"/>
            <a:ext cx="364749" cy="46503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9"/>
          <p:cNvSpPr>
            <a:spLocks noChangeArrowheads="1"/>
          </p:cNvSpPr>
          <p:nvPr/>
        </p:nvSpPr>
        <p:spPr bwMode="auto">
          <a:xfrm>
            <a:off x="2265870" y="4938889"/>
            <a:ext cx="364749" cy="46503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auto">
          <a:xfrm>
            <a:off x="1948346" y="5513968"/>
            <a:ext cx="364749" cy="46503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03"/>
          <p:cNvCxnSpPr>
            <a:cxnSpLocks noChangeShapeType="1"/>
          </p:cNvCxnSpPr>
          <p:nvPr/>
        </p:nvCxnSpPr>
        <p:spPr bwMode="auto">
          <a:xfrm flipH="1">
            <a:off x="2950887" y="3912405"/>
            <a:ext cx="324716" cy="33318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04"/>
          <p:cNvCxnSpPr>
            <a:cxnSpLocks noChangeShapeType="1"/>
          </p:cNvCxnSpPr>
          <p:nvPr/>
        </p:nvCxnSpPr>
        <p:spPr bwMode="auto">
          <a:xfrm flipH="1">
            <a:off x="2448244" y="4600037"/>
            <a:ext cx="244649" cy="32609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04"/>
          <p:cNvCxnSpPr>
            <a:cxnSpLocks noChangeShapeType="1"/>
            <a:endCxn id="99" idx="0"/>
          </p:cNvCxnSpPr>
          <p:nvPr/>
        </p:nvCxnSpPr>
        <p:spPr bwMode="auto">
          <a:xfrm flipH="1">
            <a:off x="2188032" y="5350921"/>
            <a:ext cx="207883" cy="2415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100"/>
          <p:cNvSpPr>
            <a:spLocks noChangeArrowheads="1"/>
          </p:cNvSpPr>
          <p:nvPr/>
        </p:nvSpPr>
        <p:spPr bwMode="auto">
          <a:xfrm>
            <a:off x="1676123" y="6153377"/>
            <a:ext cx="364749" cy="46503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195531" y="3504080"/>
            <a:ext cx="5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41049" y="4216684"/>
            <a:ext cx="5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60364" y="4973535"/>
            <a:ext cx="56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6733" y="3534424"/>
            <a:ext cx="40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Case 3: TX,MN, IL,FL,CA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40636" y="3398757"/>
            <a:ext cx="3632066" cy="332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905835" y="5592507"/>
            <a:ext cx="564394" cy="42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FL</a:t>
            </a:r>
            <a:endParaRPr lang="en-US" sz="1600" dirty="0"/>
          </a:p>
        </p:txBody>
      </p:sp>
      <p:cxnSp>
        <p:nvCxnSpPr>
          <p:cNvPr id="102" name="AutoShape 104"/>
          <p:cNvCxnSpPr>
            <a:cxnSpLocks noChangeShapeType="1"/>
            <a:endCxn id="58" idx="7"/>
          </p:cNvCxnSpPr>
          <p:nvPr/>
        </p:nvCxnSpPr>
        <p:spPr bwMode="auto">
          <a:xfrm flipH="1">
            <a:off x="1987456" y="5937753"/>
            <a:ext cx="45621" cy="2837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1628492" y="6248658"/>
            <a:ext cx="5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0982" y="5513968"/>
            <a:ext cx="40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Height = 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292875" y="3839218"/>
            <a:ext cx="4786960" cy="3018782"/>
            <a:chOff x="6292875" y="3839218"/>
            <a:chExt cx="4786960" cy="3018782"/>
          </a:xfrm>
        </p:grpSpPr>
        <p:sp>
          <p:nvSpPr>
            <p:cNvPr id="107" name="Oval 96"/>
            <p:cNvSpPr>
              <a:spLocks noChangeArrowheads="1"/>
            </p:cNvSpPr>
            <p:nvPr/>
          </p:nvSpPr>
          <p:spPr bwMode="auto">
            <a:xfrm>
              <a:off x="8044743" y="4439531"/>
              <a:ext cx="420595" cy="4435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97"/>
            <p:cNvSpPr>
              <a:spLocks noChangeArrowheads="1"/>
            </p:cNvSpPr>
            <p:nvPr/>
          </p:nvSpPr>
          <p:spPr bwMode="auto">
            <a:xfrm>
              <a:off x="8783351" y="5090622"/>
              <a:ext cx="420595" cy="444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7372815" y="5096047"/>
              <a:ext cx="420595" cy="444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0"/>
            <p:cNvSpPr>
              <a:spLocks noChangeArrowheads="1"/>
            </p:cNvSpPr>
            <p:nvPr/>
          </p:nvSpPr>
          <p:spPr bwMode="auto">
            <a:xfrm>
              <a:off x="7803668" y="5812249"/>
              <a:ext cx="420595" cy="444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1" name="AutoShape 103"/>
            <p:cNvCxnSpPr>
              <a:cxnSpLocks noChangeShapeType="1"/>
            </p:cNvCxnSpPr>
            <p:nvPr/>
          </p:nvCxnSpPr>
          <p:spPr bwMode="auto">
            <a:xfrm flipH="1">
              <a:off x="7731858" y="4830186"/>
              <a:ext cx="374433" cy="3187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06"/>
            <p:cNvCxnSpPr>
              <a:cxnSpLocks noChangeShapeType="1"/>
            </p:cNvCxnSpPr>
            <p:nvPr/>
          </p:nvCxnSpPr>
          <p:spPr bwMode="auto">
            <a:xfrm>
              <a:off x="8403784" y="4830186"/>
              <a:ext cx="441114" cy="313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107"/>
            <p:cNvCxnSpPr>
              <a:cxnSpLocks noChangeShapeType="1"/>
            </p:cNvCxnSpPr>
            <p:nvPr/>
          </p:nvCxnSpPr>
          <p:spPr bwMode="auto">
            <a:xfrm>
              <a:off x="7731852" y="5488056"/>
              <a:ext cx="282107" cy="3119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Oval 100"/>
            <p:cNvSpPr>
              <a:spLocks noChangeArrowheads="1"/>
            </p:cNvSpPr>
            <p:nvPr/>
          </p:nvSpPr>
          <p:spPr bwMode="auto">
            <a:xfrm>
              <a:off x="8403783" y="6316456"/>
              <a:ext cx="440203" cy="4050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013960" y="4439531"/>
              <a:ext cx="610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MN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431" y="5107244"/>
              <a:ext cx="610383" cy="41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CA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716674" y="5153215"/>
              <a:ext cx="650808" cy="41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TX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74820" y="6294665"/>
              <a:ext cx="483708" cy="33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IL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75499" y="5861841"/>
              <a:ext cx="650808" cy="41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FL</a:t>
              </a:r>
              <a:endParaRPr 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53514" y="3902664"/>
              <a:ext cx="472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Case 4: MN, CA, FL, TX, IL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92875" y="6466428"/>
              <a:ext cx="472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Height = 3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561953" y="3839218"/>
              <a:ext cx="4188167" cy="3018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AutoShape 107"/>
          <p:cNvCxnSpPr>
            <a:cxnSpLocks noChangeShapeType="1"/>
          </p:cNvCxnSpPr>
          <p:nvPr/>
        </p:nvCxnSpPr>
        <p:spPr bwMode="auto">
          <a:xfrm>
            <a:off x="8259634" y="6071094"/>
            <a:ext cx="282107" cy="31198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932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BST Add Operation</a:t>
            </a:r>
            <a:endParaRPr lang="en-US" b="1" dirty="0">
              <a:solidFill>
                <a:srgbClr val="FF0000"/>
              </a:solidFill>
              <a:latin typeface="+mn-lt"/>
              <a:ea typeface="Courier New" charset="0"/>
              <a:cs typeface="Courier New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3" y="1825625"/>
            <a:ext cx="10188677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Recall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4665" cy="4530725"/>
          </a:xfrm>
        </p:spPr>
        <p:txBody>
          <a:bodyPr>
            <a:normAutofit/>
          </a:bodyPr>
          <a:lstStyle/>
          <a:p>
            <a:r>
              <a:rPr lang="en-US" dirty="0"/>
              <a:t>A binary tree is a special type of tree where each node can have </a:t>
            </a:r>
            <a:r>
              <a:rPr lang="en-US" b="1" u="sng" dirty="0">
                <a:solidFill>
                  <a:srgbClr val="FF0000"/>
                </a:solidFill>
              </a:rPr>
              <a:t>two</a:t>
            </a:r>
            <a:r>
              <a:rPr lang="en-US" u="sng" dirty="0"/>
              <a:t> </a:t>
            </a:r>
            <a:r>
              <a:rPr lang="en-US" dirty="0"/>
              <a:t>children at most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 called </a:t>
            </a:r>
            <a:r>
              <a:rPr lang="en-US" dirty="0" err="1"/>
              <a:t>leftChild</a:t>
            </a:r>
            <a:r>
              <a:rPr lang="en-US" dirty="0"/>
              <a:t> and </a:t>
            </a:r>
            <a:r>
              <a:rPr lang="en-US" dirty="0" err="1"/>
              <a:t>rightChild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5" y="2648744"/>
            <a:ext cx="6844712" cy="2406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DF86-B5B7-407B-8249-1ABE11D3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90" y="5179386"/>
            <a:ext cx="3834716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79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C343-84CE-4909-BFED-DD8F159B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element from BST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08C6-C1EC-47B2-A02A-54D4975B6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BST Delete Operation</a:t>
            </a:r>
            <a:endParaRPr lang="en-US" dirty="0">
              <a:solidFill>
                <a:srgbClr val="FF0000"/>
              </a:solidFill>
              <a:latin typeface="+mn-lt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node to be deleted can be one of the following three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 1: leaf node: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Just remove the node from the tree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 2: has one child: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Replace the node with its child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 3: has two children (left and right):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Depending on the implementation, replace the node with either: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the minimum element in its right subtree, or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the maximum element in its left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7" y="767458"/>
            <a:ext cx="7297733" cy="5608411"/>
          </a:xfrm>
        </p:spPr>
      </p:pic>
    </p:spTree>
    <p:extLst>
      <p:ext uri="{BB962C8B-B14F-4D97-AF65-F5344CB8AC3E}">
        <p14:creationId xmlns:p14="http://schemas.microsoft.com/office/powerpoint/2010/main" val="427174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9FA3-D15C-45CA-8322-28FFD68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C3AB4-7F4D-48DF-B1BF-17AEF5D48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Binary Search Tree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https://www.cs.usfca.edu/~galles/visualization/BST.html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Array Representation of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Complete</a:t>
            </a:r>
            <a:r>
              <a:rPr lang="en-US" dirty="0">
                <a:latin typeface="+mn-lt"/>
              </a:rPr>
              <a:t> Binary Trees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8" y="1847850"/>
            <a:ext cx="7901438" cy="435133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10600" y="2860222"/>
            <a:ext cx="32657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For any node at index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left child is at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[2i+1]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Courier New" charset="0"/>
                <a:cs typeface="Courier New" charset="0"/>
              </a:rPr>
              <a:t>Right child is at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[2i+2]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parent is at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[(i-1)/2]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1086"/>
            <a:ext cx="6858000" cy="4459968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885" y="2869357"/>
            <a:ext cx="408214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Consider node </a:t>
            </a:r>
            <a:r>
              <a:rPr lang="en-US" dirty="0">
                <a:ea typeface="Courier New" charset="0"/>
                <a:cs typeface="Courier New" charset="0"/>
              </a:rPr>
              <a:t>with value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7 </a:t>
            </a:r>
            <a:r>
              <a:rPr lang="en-US"/>
              <a:t>is stored </a:t>
            </a:r>
            <a:r>
              <a:rPr lang="en-US" dirty="0"/>
              <a:t>at array index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Its left child is at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*2+1 = 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Courier New" charset="0"/>
                <a:cs typeface="Courier New" charset="0"/>
              </a:rPr>
              <a:t>Its right child is at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*2+2 = 6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Its parent is at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-1)/2 = 0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9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Can Arrays Be Used to Represent Incomplete Trees?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hard to use arrays to represent incomplete trees because there will be many empty slots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3634013"/>
            <a:ext cx="7554685" cy="22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Tree Representation using </a:t>
            </a:r>
            <a:r>
              <a:rPr lang="en-US" dirty="0">
                <a:latin typeface="Consolas" panose="020B0609020204030204" pitchFamily="49" charset="0"/>
                <a:ea typeface="Courier New" charset="0"/>
                <a:cs typeface="Courier New" charset="0"/>
              </a:rPr>
              <a:t>Node</a:t>
            </a:r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65" y="1467676"/>
            <a:ext cx="8118270" cy="5071236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FCC-EC86-B646-BD14-288D79E840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4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1491-7461-4480-8A5A-44E5D63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E7639-FFE7-4431-95D0-5555465C4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Tree Traversals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22211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Tree traversal is the process of visiting each node in the tree exactly once</a:t>
            </a:r>
          </a:p>
          <a:p>
            <a:pPr eaLnBrk="1" hangingPunct="1"/>
            <a:r>
              <a:rPr lang="en-US" dirty="0"/>
              <a:t>There are three commonly used types of tree traversals</a:t>
            </a: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</a:rPr>
              <a:t>preorder</a:t>
            </a:r>
            <a:r>
              <a:rPr lang="en-US" dirty="0"/>
              <a:t> traversal 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, left, right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b="1" dirty="0" err="1">
                <a:solidFill>
                  <a:srgbClr val="FF0000"/>
                </a:solidFill>
              </a:rPr>
              <a:t>inorder</a:t>
            </a:r>
            <a:r>
              <a:rPr lang="en-US" dirty="0"/>
              <a:t> traversal </a:t>
            </a:r>
            <a:r>
              <a:rPr lang="en-US" dirty="0">
                <a:sym typeface="Wingdings"/>
              </a:rPr>
              <a:t>le</a:t>
            </a:r>
            <a:r>
              <a:rPr lang="en-US" dirty="0"/>
              <a:t>ft,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, right 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b="1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left, right, </a:t>
            </a:r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2" y="4182681"/>
            <a:ext cx="6964680" cy="2388330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12788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1533</Words>
  <Application>Microsoft Office PowerPoint</Application>
  <PresentationFormat>Widescreen</PresentationFormat>
  <Paragraphs>427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ICS 240  Introduction to Data Structures</vt:lpstr>
      <vt:lpstr>Implementing a Binary Tree</vt:lpstr>
      <vt:lpstr>Recall Binary Trees</vt:lpstr>
      <vt:lpstr>Array Representation of Complete Binary Trees</vt:lpstr>
      <vt:lpstr>Example </vt:lpstr>
      <vt:lpstr>Can Arrays Be Used to Represent Incomplete Trees?</vt:lpstr>
      <vt:lpstr>Tree Representation using Nodes</vt:lpstr>
      <vt:lpstr>Binary Tree Traversals</vt:lpstr>
      <vt:lpstr>Binary Tree Traversals</vt:lpstr>
      <vt:lpstr>Preorder Traversal – node, left, right</vt:lpstr>
      <vt:lpstr>Inorder Traversal – left, node, right</vt:lpstr>
      <vt:lpstr>Postorder Traverals – left, right, node</vt:lpstr>
      <vt:lpstr>Tree Traversal – inorder()</vt:lpstr>
      <vt:lpstr>Tree Traversal – inorder()</vt:lpstr>
      <vt:lpstr>Binary Search Trees</vt:lpstr>
      <vt:lpstr>Binary Search Tree (BST)</vt:lpstr>
      <vt:lpstr>Binary Search Tree Operations</vt:lpstr>
      <vt:lpstr>Contrasting Various List Implementations</vt:lpstr>
      <vt:lpstr>Searching a BST</vt:lpstr>
      <vt:lpstr>BST Search Operation</vt:lpstr>
      <vt:lpstr>Examples of BST Search</vt:lpstr>
      <vt:lpstr>Example of BST Search</vt:lpstr>
      <vt:lpstr>Finding the Minimum Value in a BST</vt:lpstr>
      <vt:lpstr>Finding the Maximum Value in a BST</vt:lpstr>
      <vt:lpstr>Add element to BST</vt:lpstr>
      <vt:lpstr>BST Add Operation</vt:lpstr>
      <vt:lpstr>Will you get a different BST if you insert the values in a different order?</vt:lpstr>
      <vt:lpstr>PowerPoint Presentation</vt:lpstr>
      <vt:lpstr>BST Add Operation</vt:lpstr>
      <vt:lpstr>Delete element from BST</vt:lpstr>
      <vt:lpstr>BST Delete Operation</vt:lpstr>
      <vt:lpstr>PowerPoint Presentation</vt:lpstr>
      <vt:lpstr>Extra</vt:lpstr>
      <vt:lpstr>Binary Search Tree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240  Introduction to Data Structures</dc:title>
  <dc:creator>Jessica Maistrovich</dc:creator>
  <cp:lastModifiedBy>Jessica Maistrovich</cp:lastModifiedBy>
  <cp:revision>11</cp:revision>
  <dcterms:created xsi:type="dcterms:W3CDTF">2021-07-14T21:48:17Z</dcterms:created>
  <dcterms:modified xsi:type="dcterms:W3CDTF">2021-07-22T21:50:11Z</dcterms:modified>
</cp:coreProperties>
</file>