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3" r:id="rId6"/>
    <p:sldId id="260" r:id="rId7"/>
    <p:sldId id="262" r:id="rId8"/>
    <p:sldId id="261" r:id="rId9"/>
  </p:sldIdLst>
  <p:sldSz cx="9906000" cy="6858000" type="A4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0E0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682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7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4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346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717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24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17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194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930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87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37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E40B-2D58-4004-8C78-F41343E8059D}" type="datetimeFigureOut">
              <a:rPr lang="vi-VN" smtClean="0"/>
              <a:t>13/03/2016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73B0-53FA-44A9-B74C-8F1EAE3312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38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77103" y="146048"/>
            <a:ext cx="9460944" cy="6597652"/>
            <a:chOff x="277103" y="146048"/>
            <a:chExt cx="9460944" cy="6597652"/>
          </a:xfrm>
        </p:grpSpPr>
        <p:grpSp>
          <p:nvGrpSpPr>
            <p:cNvPr id="42" name="Group 41"/>
            <p:cNvGrpSpPr/>
            <p:nvPr/>
          </p:nvGrpSpPr>
          <p:grpSpPr>
            <a:xfrm>
              <a:off x="277103" y="1060132"/>
              <a:ext cx="9460944" cy="5683568"/>
              <a:chOff x="258128" y="697230"/>
              <a:chExt cx="9460944" cy="568356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80060" y="697230"/>
                <a:ext cx="8789670" cy="5157787"/>
                <a:chOff x="480060" y="697230"/>
                <a:chExt cx="8789670" cy="5157787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392930" y="4086225"/>
                  <a:ext cx="1535430" cy="642938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USB-RS485</a:t>
                  </a:r>
                  <a:endParaRPr lang="vi-VN"/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480060" y="697230"/>
                  <a:ext cx="8789670" cy="1623060"/>
                  <a:chOff x="605790" y="1291590"/>
                  <a:chExt cx="8789670" cy="162306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605790" y="1291590"/>
                    <a:ext cx="845820" cy="162306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N1</a:t>
                    </a:r>
                    <a:endParaRPr lang="vi-VN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988820" y="1291590"/>
                    <a:ext cx="845820" cy="162306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N2</a:t>
                    </a:r>
                    <a:endParaRPr lang="vi-VN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3371850" y="1291590"/>
                    <a:ext cx="845820" cy="162306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N3</a:t>
                    </a:r>
                    <a:endParaRPr lang="vi-VN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4754880" y="1291590"/>
                    <a:ext cx="845820" cy="162306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N4</a:t>
                    </a:r>
                    <a:endParaRPr lang="vi-VN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7166610" y="1291590"/>
                    <a:ext cx="845820" cy="162306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N49</a:t>
                    </a:r>
                    <a:endParaRPr lang="vi-VN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8549640" y="1291590"/>
                    <a:ext cx="845820" cy="162306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N50</a:t>
                    </a:r>
                    <a:endParaRPr lang="vi-VN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5939790" y="2103120"/>
                    <a:ext cx="114300" cy="12573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6269355" y="2103120"/>
                    <a:ext cx="114300" cy="12573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6598920" y="2103120"/>
                    <a:ext cx="114300" cy="12573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31" name="Rectangle 30"/>
                <p:cNvSpPr/>
                <p:nvPr/>
              </p:nvSpPr>
              <p:spPr>
                <a:xfrm>
                  <a:off x="628650" y="3268980"/>
                  <a:ext cx="8641080" cy="137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2" name="Up Arrow 31"/>
                <p:cNvSpPr/>
                <p:nvPr/>
              </p:nvSpPr>
              <p:spPr>
                <a:xfrm>
                  <a:off x="765810" y="2628900"/>
                  <a:ext cx="274320" cy="708660"/>
                </a:xfrm>
                <a:prstGeom prst="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3" name="Up Arrow 32"/>
                <p:cNvSpPr/>
                <p:nvPr/>
              </p:nvSpPr>
              <p:spPr>
                <a:xfrm>
                  <a:off x="2148840" y="2628900"/>
                  <a:ext cx="274320" cy="708660"/>
                </a:xfrm>
                <a:prstGeom prst="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" name="Up Arrow 33"/>
                <p:cNvSpPr/>
                <p:nvPr/>
              </p:nvSpPr>
              <p:spPr>
                <a:xfrm>
                  <a:off x="3577590" y="2617470"/>
                  <a:ext cx="274320" cy="708660"/>
                </a:xfrm>
                <a:prstGeom prst="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5" name="Up Arrow 34"/>
                <p:cNvSpPr/>
                <p:nvPr/>
              </p:nvSpPr>
              <p:spPr>
                <a:xfrm>
                  <a:off x="4949190" y="2628900"/>
                  <a:ext cx="274320" cy="708660"/>
                </a:xfrm>
                <a:prstGeom prst="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6" name="Up Arrow 35"/>
                <p:cNvSpPr/>
                <p:nvPr/>
              </p:nvSpPr>
              <p:spPr>
                <a:xfrm>
                  <a:off x="7326630" y="2588895"/>
                  <a:ext cx="274320" cy="708660"/>
                </a:xfrm>
                <a:prstGeom prst="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" name="Up Arrow 36"/>
                <p:cNvSpPr/>
                <p:nvPr/>
              </p:nvSpPr>
              <p:spPr>
                <a:xfrm>
                  <a:off x="8721090" y="2597468"/>
                  <a:ext cx="274320" cy="708660"/>
                </a:xfrm>
                <a:prstGeom prst="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" name="Down Arrow 37"/>
                <p:cNvSpPr/>
                <p:nvPr/>
              </p:nvSpPr>
              <p:spPr>
                <a:xfrm>
                  <a:off x="4937760" y="3337560"/>
                  <a:ext cx="297180" cy="740092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091940" y="4729163"/>
                  <a:ext cx="2263140" cy="112585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Computer</a:t>
                  </a:r>
                  <a:endParaRPr lang="vi-VN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323772" y="4099083"/>
                  <a:ext cx="1820228" cy="8943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220v =&gt; 5v – 5A</a:t>
                  </a:r>
                  <a:endParaRPr lang="vi-VN"/>
                </a:p>
              </p:txBody>
            </p:sp>
            <p:sp>
              <p:nvSpPr>
                <p:cNvPr id="45" name="Up Arrow 44"/>
                <p:cNvSpPr/>
                <p:nvPr/>
              </p:nvSpPr>
              <p:spPr>
                <a:xfrm>
                  <a:off x="7600950" y="3268980"/>
                  <a:ext cx="297180" cy="808672"/>
                </a:xfrm>
                <a:prstGeom prst="upArrow">
                  <a:avLst>
                    <a:gd name="adj1" fmla="val 50000"/>
                    <a:gd name="adj2" fmla="val 34615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6" name="Up Arrow 45"/>
                <p:cNvSpPr/>
                <p:nvPr/>
              </p:nvSpPr>
              <p:spPr>
                <a:xfrm>
                  <a:off x="8496300" y="3279696"/>
                  <a:ext cx="262890" cy="817245"/>
                </a:xfrm>
                <a:prstGeom prst="up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41" name="Oval Callout 40"/>
              <p:cNvSpPr/>
              <p:nvPr/>
            </p:nvSpPr>
            <p:spPr>
              <a:xfrm>
                <a:off x="258128" y="4273391"/>
                <a:ext cx="2739390" cy="2107407"/>
              </a:xfrm>
              <a:prstGeom prst="wedgeEllipseCallout">
                <a:avLst>
                  <a:gd name="adj1" fmla="val 3068"/>
                  <a:gd name="adj2" fmla="val -9398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1-2 VCC</a:t>
                </a:r>
              </a:p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3-4 GND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  <a:r>
                  <a:rPr lang="en-US" smtClean="0">
                    <a:solidFill>
                      <a:schemeClr val="tx1"/>
                    </a:solidFill>
                  </a:rPr>
                  <a:t>-6 V12</a:t>
                </a:r>
              </a:p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7. D+</a:t>
                </a:r>
              </a:p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8. D-</a:t>
                </a:r>
              </a:p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Callout 42"/>
              <p:cNvSpPr/>
              <p:nvPr/>
            </p:nvSpPr>
            <p:spPr>
              <a:xfrm>
                <a:off x="2398395" y="3661887"/>
                <a:ext cx="1920240" cy="540067"/>
              </a:xfrm>
              <a:prstGeom prst="wedgeEllipseCallout">
                <a:avLst>
                  <a:gd name="adj1" fmla="val 83324"/>
                  <a:gd name="adj2" fmla="val 20091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RJ-45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Callout 46"/>
              <p:cNvSpPr/>
              <p:nvPr/>
            </p:nvSpPr>
            <p:spPr>
              <a:xfrm>
                <a:off x="6143625" y="3556160"/>
                <a:ext cx="1325880" cy="402906"/>
              </a:xfrm>
              <a:prstGeom prst="wedgeEllipseCallout">
                <a:avLst>
                  <a:gd name="adj1" fmla="val 65324"/>
                  <a:gd name="adj2" fmla="val -2538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VCC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Callout 47"/>
              <p:cNvSpPr/>
              <p:nvPr/>
            </p:nvSpPr>
            <p:spPr>
              <a:xfrm>
                <a:off x="8820388" y="3564733"/>
                <a:ext cx="898684" cy="402906"/>
              </a:xfrm>
              <a:prstGeom prst="wedgeEllipseCallout">
                <a:avLst>
                  <a:gd name="adj1" fmla="val -64406"/>
                  <a:gd name="adj2" fmla="val -31062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GND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77103" y="146048"/>
              <a:ext cx="16119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solidFill>
                    <a:srgbClr val="FF0000"/>
                  </a:solidFill>
                </a:rPr>
                <a:t>D</a:t>
              </a:r>
              <a:r>
                <a:rPr lang="en-US" sz="3200" b="1" smtClean="0">
                  <a:solidFill>
                    <a:srgbClr val="FF0000"/>
                  </a:solidFill>
                </a:rPr>
                <a:t>iagram</a:t>
              </a:r>
              <a:endParaRPr lang="vi-VN" sz="3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6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4" y="146048"/>
            <a:ext cx="9235446" cy="6353260"/>
            <a:chOff x="228604" y="146048"/>
            <a:chExt cx="9235446" cy="6353260"/>
          </a:xfrm>
        </p:grpSpPr>
        <p:grpSp>
          <p:nvGrpSpPr>
            <p:cNvPr id="3" name="Group 2"/>
            <p:cNvGrpSpPr/>
            <p:nvPr/>
          </p:nvGrpSpPr>
          <p:grpSpPr>
            <a:xfrm>
              <a:off x="228604" y="730823"/>
              <a:ext cx="9235446" cy="5768485"/>
              <a:chOff x="194308" y="255126"/>
              <a:chExt cx="9235446" cy="576848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94308" y="255126"/>
                <a:ext cx="8263896" cy="5171266"/>
                <a:chOff x="594358" y="426576"/>
                <a:chExt cx="8263896" cy="5171266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848898" y="987267"/>
                  <a:ext cx="8009356" cy="4530383"/>
                  <a:chOff x="848898" y="987267"/>
                  <a:chExt cx="8009356" cy="4530383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2857500" y="4736306"/>
                    <a:ext cx="1535430" cy="642938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LED_DEBUG</a:t>
                    </a:r>
                    <a:endParaRPr lang="vi-VN"/>
                  </a:p>
                </p:txBody>
              </p:sp>
              <p:sp>
                <p:nvSpPr>
                  <p:cNvPr id="4" name="Rectangle 3"/>
                  <p:cNvSpPr/>
                  <p:nvPr/>
                </p:nvSpPr>
                <p:spPr>
                  <a:xfrm>
                    <a:off x="2903220" y="2610327"/>
                    <a:ext cx="5269230" cy="141731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N1</a:t>
                    </a:r>
                    <a:endParaRPr lang="vi-VN"/>
                  </a:p>
                </p:txBody>
              </p:sp>
              <p:sp>
                <p:nvSpPr>
                  <p:cNvPr id="33" name="Up Arrow 32"/>
                  <p:cNvSpPr/>
                  <p:nvPr/>
                </p:nvSpPr>
                <p:spPr>
                  <a:xfrm flipV="1">
                    <a:off x="3217545" y="4027646"/>
                    <a:ext cx="297180" cy="676154"/>
                  </a:xfrm>
                  <a:prstGeom prst="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6" name="Up Arrow 35"/>
                  <p:cNvSpPr/>
                  <p:nvPr/>
                </p:nvSpPr>
                <p:spPr>
                  <a:xfrm flipV="1">
                    <a:off x="3137531" y="1893451"/>
                    <a:ext cx="331470" cy="708660"/>
                  </a:xfrm>
                  <a:prstGeom prst="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38" name="Down Arrow 37"/>
                  <p:cNvSpPr/>
                  <p:nvPr/>
                </p:nvSpPr>
                <p:spPr>
                  <a:xfrm rot="16200000">
                    <a:off x="8366763" y="2976085"/>
                    <a:ext cx="297180" cy="685802"/>
                  </a:xfrm>
                  <a:prstGeom prst="down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670116" y="4608606"/>
                    <a:ext cx="2284091" cy="909044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Clock</a:t>
                    </a:r>
                  </a:p>
                  <a:p>
                    <a:pPr algn="ctr"/>
                    <a:r>
                      <a:rPr lang="en-US" smtClean="0"/>
                      <a:t>11.0592</a:t>
                    </a:r>
                    <a:endParaRPr lang="vi-VN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800350" y="987267"/>
                    <a:ext cx="1051560" cy="91440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4 button</a:t>
                    </a:r>
                  </a:p>
                </p:txBody>
              </p:sp>
              <p:sp>
                <p:nvSpPr>
                  <p:cNvPr id="46" name="Up Arrow 45"/>
                  <p:cNvSpPr/>
                  <p:nvPr/>
                </p:nvSpPr>
                <p:spPr>
                  <a:xfrm>
                    <a:off x="5795010" y="1901667"/>
                    <a:ext cx="342900" cy="708660"/>
                  </a:xfrm>
                  <a:prstGeom prst="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5406390" y="987267"/>
                    <a:ext cx="1051560" cy="9144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1 led</a:t>
                    </a:r>
                  </a:p>
                  <a:p>
                    <a:pPr algn="ctr"/>
                    <a:r>
                      <a:rPr lang="en-US" smtClean="0"/>
                      <a:t>big</a:t>
                    </a:r>
                  </a:p>
                </p:txBody>
              </p:sp>
              <p:sp>
                <p:nvSpPr>
                  <p:cNvPr id="53" name="Up Arrow 52"/>
                  <p:cNvSpPr/>
                  <p:nvPr/>
                </p:nvSpPr>
                <p:spPr>
                  <a:xfrm>
                    <a:off x="5500687" y="4027646"/>
                    <a:ext cx="342900" cy="580960"/>
                  </a:xfrm>
                  <a:prstGeom prst="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848898" y="3016638"/>
                    <a:ext cx="1535430" cy="642938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ISP program</a:t>
                    </a:r>
                    <a:endParaRPr lang="vi-VN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3965257" y="1159074"/>
                    <a:ext cx="1258247" cy="642938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LED_ST</a:t>
                    </a:r>
                    <a:endParaRPr lang="vi-VN"/>
                  </a:p>
                </p:txBody>
              </p:sp>
              <p:sp>
                <p:nvSpPr>
                  <p:cNvPr id="32" name="Up Arrow 31"/>
                  <p:cNvSpPr/>
                  <p:nvPr/>
                </p:nvSpPr>
                <p:spPr>
                  <a:xfrm rot="10800000" flipV="1">
                    <a:off x="4348637" y="1868090"/>
                    <a:ext cx="297180" cy="676154"/>
                  </a:xfrm>
                  <a:prstGeom prst="up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vi-VN"/>
                  </a:p>
                </p:txBody>
              </p:sp>
            </p:grpSp>
            <p:sp>
              <p:nvSpPr>
                <p:cNvPr id="43" name="Oval Callout 42"/>
                <p:cNvSpPr/>
                <p:nvPr/>
              </p:nvSpPr>
              <p:spPr>
                <a:xfrm>
                  <a:off x="7231392" y="4835957"/>
                  <a:ext cx="1489697" cy="761885"/>
                </a:xfrm>
                <a:prstGeom prst="wedgeEllipseCallout">
                  <a:avLst>
                    <a:gd name="adj1" fmla="val 39025"/>
                    <a:gd name="adj2" fmla="val -234066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RJ11</a:t>
                  </a:r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Callout 53"/>
                <p:cNvSpPr/>
                <p:nvPr/>
              </p:nvSpPr>
              <p:spPr>
                <a:xfrm>
                  <a:off x="594358" y="1129785"/>
                  <a:ext cx="1920240" cy="540067"/>
                </a:xfrm>
                <a:prstGeom prst="wedgeEllipseCallout">
                  <a:avLst>
                    <a:gd name="adj1" fmla="val 86894"/>
                    <a:gd name="adj2" fmla="val 149191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Jump 8</a:t>
                  </a:r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Callout 55"/>
                <p:cNvSpPr/>
                <p:nvPr/>
              </p:nvSpPr>
              <p:spPr>
                <a:xfrm>
                  <a:off x="6252210" y="426576"/>
                  <a:ext cx="2468880" cy="540067"/>
                </a:xfrm>
                <a:prstGeom prst="wedgeEllipseCallout">
                  <a:avLst>
                    <a:gd name="adj1" fmla="val -59534"/>
                    <a:gd name="adj2" fmla="val 305805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Mosfet - Jump 2</a:t>
                  </a:r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Oval Callout 56"/>
                <p:cNvSpPr/>
                <p:nvPr/>
              </p:nvSpPr>
              <p:spPr>
                <a:xfrm>
                  <a:off x="608642" y="4157126"/>
                  <a:ext cx="2354582" cy="540067"/>
                </a:xfrm>
                <a:prstGeom prst="wedgeEllipseCallout">
                  <a:avLst>
                    <a:gd name="adj1" fmla="val 62877"/>
                    <a:gd name="adj2" fmla="val -30703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Trans - Jump 2</a:t>
                  </a:r>
                  <a:endParaRPr lang="vi-V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8458204" y="1762719"/>
                <a:ext cx="971550" cy="27696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smtClean="0"/>
                  <a:t>VCC</a:t>
                </a:r>
              </a:p>
              <a:p>
                <a:pPr marL="342900" indent="-342900">
                  <a:buAutoNum type="arabicPeriod"/>
                </a:pPr>
                <a:r>
                  <a:rPr lang="en-US" smtClean="0"/>
                  <a:t>GND</a:t>
                </a:r>
              </a:p>
              <a:p>
                <a:pPr marL="342900" indent="-342900">
                  <a:buAutoNum type="arabicPeriod"/>
                </a:pPr>
                <a:r>
                  <a:rPr lang="en-US" smtClean="0"/>
                  <a:t>D+</a:t>
                </a:r>
              </a:p>
              <a:p>
                <a:pPr marL="342900" indent="-342900">
                  <a:buAutoNum type="arabicPeriod"/>
                </a:pPr>
                <a:r>
                  <a:rPr lang="en-US" smtClean="0"/>
                  <a:t>D-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458204" y="1334809"/>
                <a:ext cx="971550" cy="295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mtClean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458204" y="906896"/>
                <a:ext cx="971550" cy="295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mtClean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458204" y="4664507"/>
                <a:ext cx="971550" cy="295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mtClean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458204" y="5142783"/>
                <a:ext cx="971550" cy="295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mtClean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458204" y="5727858"/>
                <a:ext cx="971550" cy="295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mtClean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541173" y="4003809"/>
              <a:ext cx="1530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XTAL1 – XTAL2</a:t>
              </a:r>
              <a:endParaRPr lang="vi-V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77994" y="3300065"/>
              <a:ext cx="1180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PDO (RXD)</a:t>
              </a:r>
            </a:p>
            <a:p>
              <a:r>
                <a:rPr lang="en-US" smtClean="0"/>
                <a:t>PD1 (TXD)</a:t>
              </a:r>
              <a:endParaRPr lang="vi-VN"/>
            </a:p>
          </p:txBody>
        </p:sp>
        <p:sp>
          <p:nvSpPr>
            <p:cNvPr id="7" name="Left-Right Arrow 6"/>
            <p:cNvSpPr/>
            <p:nvPr/>
          </p:nvSpPr>
          <p:spPr>
            <a:xfrm>
              <a:off x="2018575" y="3469195"/>
              <a:ext cx="499595" cy="30807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7103" y="146048"/>
              <a:ext cx="28750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mtClean="0">
                  <a:solidFill>
                    <a:srgbClr val="FF0000"/>
                  </a:solidFill>
                </a:rPr>
                <a:t>A node diagram</a:t>
              </a:r>
              <a:endParaRPr lang="vi-VN" sz="3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9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03" y="1017269"/>
            <a:ext cx="9255517" cy="5300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roup 2"/>
          <p:cNvGrpSpPr/>
          <p:nvPr/>
        </p:nvGrpSpPr>
        <p:grpSpPr>
          <a:xfrm>
            <a:off x="197093" y="971514"/>
            <a:ext cx="9346957" cy="319243"/>
            <a:chOff x="197093" y="971514"/>
            <a:chExt cx="9346957" cy="319243"/>
          </a:xfrm>
        </p:grpSpPr>
        <p:sp>
          <p:nvSpPr>
            <p:cNvPr id="32" name="Rectangle 31"/>
            <p:cNvSpPr/>
            <p:nvPr/>
          </p:nvSpPr>
          <p:spPr>
            <a:xfrm>
              <a:off x="277103" y="1027797"/>
              <a:ext cx="9255517" cy="2409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9998" y="9829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X</a:t>
              </a:r>
              <a:endParaRPr lang="vi-VN" sz="1400" b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35425" y="971514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--</a:t>
              </a:r>
              <a:endParaRPr lang="vi-VN" sz="1400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93" y="971514"/>
              <a:ext cx="2082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|</a:t>
              </a:r>
              <a:r>
                <a:rPr lang="en-US" sz="1400" b="1"/>
                <a:t> </a:t>
              </a:r>
              <a:r>
                <a:rPr lang="en-US" sz="1400" b="1" smtClean="0"/>
                <a:t> File    Connect      About</a:t>
              </a:r>
              <a:endParaRPr lang="vi-VN" sz="1400" b="1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45757" y="1685583"/>
            <a:ext cx="2614241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Kết Quả</a:t>
            </a:r>
            <a:endParaRPr lang="en-US" b="1" smtClean="0"/>
          </a:p>
          <a:p>
            <a:r>
              <a:rPr lang="en-US" smtClean="0"/>
              <a:t>User 01:       B      11.276s    </a:t>
            </a:r>
          </a:p>
          <a:p>
            <a:r>
              <a:rPr lang="en-US" smtClean="0"/>
              <a:t>User 02:       A      05.982s</a:t>
            </a:r>
            <a:endParaRPr lang="vi-VN"/>
          </a:p>
          <a:p>
            <a:r>
              <a:rPr lang="en-US" smtClean="0"/>
              <a:t>User 03:       C      19.025s  </a:t>
            </a:r>
            <a:endParaRPr lang="vi-VN"/>
          </a:p>
          <a:p>
            <a:r>
              <a:rPr lang="en-US" smtClean="0"/>
              <a:t>User 04:       A      13.067s</a:t>
            </a:r>
            <a:endParaRPr lang="vi-VN"/>
          </a:p>
          <a:p>
            <a:r>
              <a:rPr lang="en-US" smtClean="0"/>
              <a:t>User 05:       C</a:t>
            </a:r>
            <a:endParaRPr lang="vi-VN"/>
          </a:p>
          <a:p>
            <a:r>
              <a:rPr lang="en-US" smtClean="0"/>
              <a:t>User 06:       D</a:t>
            </a:r>
            <a:endParaRPr lang="vi-VN"/>
          </a:p>
          <a:p>
            <a:r>
              <a:rPr lang="en-US" smtClean="0"/>
              <a:t>User 07: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08:       B</a:t>
            </a:r>
            <a:endParaRPr lang="vi-VN"/>
          </a:p>
          <a:p>
            <a:r>
              <a:rPr lang="en-US" smtClean="0"/>
              <a:t>User 09: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10:       C</a:t>
            </a:r>
            <a:endParaRPr lang="vi-VN"/>
          </a:p>
          <a:p>
            <a:r>
              <a:rPr lang="en-US" smtClean="0"/>
              <a:t>User 11: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12: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13:       B</a:t>
            </a:r>
          </a:p>
          <a:p>
            <a:r>
              <a:rPr lang="en-US" smtClean="0"/>
              <a:t>.....</a:t>
            </a:r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34789" y="1697149"/>
            <a:ext cx="2434591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Kết Quả Đúng A</a:t>
            </a:r>
          </a:p>
          <a:p>
            <a:r>
              <a:rPr lang="en-US" b="1" smtClean="0"/>
              <a:t>  Sort                     Sort</a:t>
            </a:r>
            <a:endParaRPr lang="en-US" b="1" smtClean="0"/>
          </a:p>
          <a:p>
            <a:r>
              <a:rPr lang="en-US" smtClean="0"/>
              <a:t>User 02:       A    1.000s </a:t>
            </a:r>
            <a:endParaRPr lang="vi-VN"/>
          </a:p>
          <a:p>
            <a:r>
              <a:rPr lang="en-US" smtClean="0"/>
              <a:t>User 04:       A    2.000s</a:t>
            </a:r>
            <a:endParaRPr lang="vi-VN"/>
          </a:p>
          <a:p>
            <a:r>
              <a:rPr lang="en-US" smtClean="0"/>
              <a:t>User 07:       A    3.000s</a:t>
            </a:r>
            <a:endParaRPr lang="vi-VN"/>
          </a:p>
          <a:p>
            <a:r>
              <a:rPr lang="en-US" smtClean="0"/>
              <a:t>User 09: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11: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12: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14:       A</a:t>
            </a:r>
          </a:p>
          <a:p>
            <a:r>
              <a:rPr lang="en-US"/>
              <a:t>User </a:t>
            </a:r>
            <a:r>
              <a:rPr lang="en-US" smtClean="0"/>
              <a:t>27:       A</a:t>
            </a:r>
          </a:p>
          <a:p>
            <a:r>
              <a:rPr lang="en-US"/>
              <a:t>User </a:t>
            </a:r>
            <a:r>
              <a:rPr lang="en-US" smtClean="0"/>
              <a:t>33:       A</a:t>
            </a:r>
          </a:p>
          <a:p>
            <a:r>
              <a:rPr lang="en-US"/>
              <a:t>User </a:t>
            </a:r>
            <a:r>
              <a:rPr lang="en-US" smtClean="0"/>
              <a:t>41:       A</a:t>
            </a:r>
          </a:p>
          <a:p>
            <a:r>
              <a:rPr lang="en-US"/>
              <a:t>User </a:t>
            </a:r>
            <a:r>
              <a:rPr lang="en-US" smtClean="0"/>
              <a:t>42:       A</a:t>
            </a:r>
          </a:p>
          <a:p>
            <a:r>
              <a:rPr lang="en-US"/>
              <a:t>User </a:t>
            </a:r>
            <a:r>
              <a:rPr lang="en-US" smtClean="0"/>
              <a:t>54:       A</a:t>
            </a:r>
          </a:p>
          <a:p>
            <a:r>
              <a:rPr lang="en-US" smtClean="0"/>
              <a:t>....</a:t>
            </a:r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277103" y="146048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Dt50 UI</a:t>
            </a:r>
            <a:endParaRPr lang="vi-VN" sz="3200" b="1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6237" y="1689794"/>
            <a:ext cx="133143" cy="4265724"/>
            <a:chOff x="6336237" y="1689794"/>
            <a:chExt cx="133143" cy="4265724"/>
          </a:xfrm>
        </p:grpSpPr>
        <p:sp>
          <p:nvSpPr>
            <p:cNvPr id="25" name="Rectangle 24"/>
            <p:cNvSpPr/>
            <p:nvPr/>
          </p:nvSpPr>
          <p:spPr>
            <a:xfrm>
              <a:off x="6341952" y="1696144"/>
              <a:ext cx="127428" cy="42593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41952" y="5798286"/>
              <a:ext cx="127428" cy="157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36237" y="1689794"/>
              <a:ext cx="133143" cy="151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6358041" y="5857124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6355183" y="1731516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26855" y="1676379"/>
            <a:ext cx="133143" cy="4265724"/>
            <a:chOff x="6336237" y="1689794"/>
            <a:chExt cx="133143" cy="4265724"/>
          </a:xfrm>
        </p:grpSpPr>
        <p:sp>
          <p:nvSpPr>
            <p:cNvPr id="34" name="Rectangle 33"/>
            <p:cNvSpPr/>
            <p:nvPr/>
          </p:nvSpPr>
          <p:spPr>
            <a:xfrm>
              <a:off x="6341952" y="1696144"/>
              <a:ext cx="127428" cy="42593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41952" y="5798286"/>
              <a:ext cx="127428" cy="157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6237" y="1689794"/>
              <a:ext cx="133143" cy="151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6358041" y="5857124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55183" y="1731516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78443" y="1355327"/>
            <a:ext cx="599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Câu hỏi số 3: Việt nam có bao nhiêu tỉnh thành.... Đáp án đúng: A</a:t>
            </a:r>
            <a:endParaRPr lang="vi-VN" sz="160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99827" y="3205446"/>
            <a:ext cx="3358585" cy="2713591"/>
            <a:chOff x="513276" y="1762472"/>
            <a:chExt cx="2521389" cy="2713591"/>
          </a:xfrm>
        </p:grpSpPr>
        <p:sp>
          <p:nvSpPr>
            <p:cNvPr id="16" name="Rectangle 15"/>
            <p:cNvSpPr/>
            <p:nvPr/>
          </p:nvSpPr>
          <p:spPr>
            <a:xfrm>
              <a:off x="513276" y="1762472"/>
              <a:ext cx="2515674" cy="27135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6862" y="1799747"/>
              <a:ext cx="2404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Câu hỏi                      Đáp Án</a:t>
              </a:r>
              <a:endParaRPr lang="vi-VN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36924" y="2179069"/>
              <a:ext cx="2497741" cy="2064158"/>
              <a:chOff x="536924" y="2179069"/>
              <a:chExt cx="2497741" cy="206415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20089" y="2179069"/>
                <a:ext cx="2107604" cy="331470"/>
                <a:chOff x="720089" y="2179069"/>
                <a:chExt cx="2107604" cy="33147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1. S lldasdas</a:t>
                  </a:r>
                  <a:endParaRPr lang="vi-VN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17311" y="2614447"/>
                <a:ext cx="2107604" cy="331470"/>
                <a:chOff x="720089" y="2179069"/>
                <a:chExt cx="2107604" cy="33147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2. p2ewdsad</a:t>
                  </a:r>
                  <a:endParaRPr lang="vi-VN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17311" y="3049825"/>
                <a:ext cx="2107604" cy="331470"/>
                <a:chOff x="720089" y="2179069"/>
                <a:chExt cx="2107604" cy="33147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3. ffkádasasf</a:t>
                  </a:r>
                  <a:endParaRPr lang="vi-VN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727036" y="3483338"/>
                <a:ext cx="2107604" cy="331470"/>
                <a:chOff x="720089" y="2179069"/>
                <a:chExt cx="2107604" cy="33147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4. Affsdasd á</a:t>
                  </a:r>
                  <a:endParaRPr lang="vi-VN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17311" y="3911757"/>
                <a:ext cx="2107604" cy="331470"/>
                <a:chOff x="720089" y="2179069"/>
                <a:chExt cx="2107604" cy="33147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5. ksffkffasld</a:t>
                  </a:r>
                  <a:endParaRPr lang="vi-VN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536924" y="3404152"/>
                <a:ext cx="2497741" cy="4573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499827" y="1665086"/>
            <a:ext cx="321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Thời gian: 12-03-2016 9:05AM</a:t>
            </a:r>
          </a:p>
          <a:p>
            <a:r>
              <a:rPr lang="en-US" smtClean="0"/>
              <a:t>Đếm ngược: 20.000s</a:t>
            </a:r>
            <a:endParaRPr lang="vi-VN"/>
          </a:p>
        </p:txBody>
      </p:sp>
      <p:grpSp>
        <p:nvGrpSpPr>
          <p:cNvPr id="65" name="Group 64"/>
          <p:cNvGrpSpPr/>
          <p:nvPr/>
        </p:nvGrpSpPr>
        <p:grpSpPr>
          <a:xfrm>
            <a:off x="197093" y="6028495"/>
            <a:ext cx="9335527" cy="307777"/>
            <a:chOff x="197093" y="1007139"/>
            <a:chExt cx="9335527" cy="307777"/>
          </a:xfrm>
        </p:grpSpPr>
        <p:sp>
          <p:nvSpPr>
            <p:cNvPr id="66" name="Rectangle 65"/>
            <p:cNvSpPr/>
            <p:nvPr/>
          </p:nvSpPr>
          <p:spPr>
            <a:xfrm>
              <a:off x="277103" y="1027797"/>
              <a:ext cx="9255517" cy="240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7093" y="1007139"/>
              <a:ext cx="3412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Connected to COM1: Câu hỏi số 3, đáp án A</a:t>
              </a:r>
              <a:endParaRPr lang="vi-VN" sz="1400" b="1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24487" y="2357172"/>
            <a:ext cx="2967484" cy="761731"/>
            <a:chOff x="624487" y="2357172"/>
            <a:chExt cx="2967484" cy="761731"/>
          </a:xfrm>
        </p:grpSpPr>
        <p:sp>
          <p:nvSpPr>
            <p:cNvPr id="93" name="Rounded Rectangle 92"/>
            <p:cNvSpPr/>
            <p:nvPr/>
          </p:nvSpPr>
          <p:spPr>
            <a:xfrm>
              <a:off x="624487" y="2357172"/>
              <a:ext cx="931181" cy="71815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START/STOP</a:t>
              </a:r>
              <a:endParaRPr lang="vi-VN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672666" y="2854899"/>
              <a:ext cx="919305" cy="26400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RESET</a:t>
              </a:r>
              <a:endParaRPr lang="vi-VN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672666" y="2357172"/>
              <a:ext cx="919305" cy="4327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CLEAR</a:t>
              </a:r>
              <a:endParaRPr lang="vi-VN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633612" y="2364598"/>
              <a:ext cx="931181" cy="71815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Kết quả</a:t>
              </a:r>
              <a:endParaRPr lang="vi-VN"/>
            </a:p>
          </p:txBody>
        </p:sp>
      </p:grpSp>
      <p:sp>
        <p:nvSpPr>
          <p:cNvPr id="54" name="Oval Callout 53"/>
          <p:cNvSpPr/>
          <p:nvPr/>
        </p:nvSpPr>
        <p:spPr>
          <a:xfrm>
            <a:off x="5690620" y="146048"/>
            <a:ext cx="3141280" cy="859721"/>
          </a:xfrm>
          <a:prstGeom prst="wedgeEllipseCallout">
            <a:avLst>
              <a:gd name="adj1" fmla="val 6494"/>
              <a:gd name="adj2" fmla="val 15006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Danh sáchngười chơi và đáp án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7" name="Oval Callout 56"/>
          <p:cNvSpPr/>
          <p:nvPr/>
        </p:nvSpPr>
        <p:spPr>
          <a:xfrm>
            <a:off x="3568393" y="5658993"/>
            <a:ext cx="2317787" cy="540067"/>
          </a:xfrm>
          <a:prstGeom prst="wedgeEllipseCallout">
            <a:avLst>
              <a:gd name="adj1" fmla="val -129654"/>
              <a:gd name="adj2" fmla="val -19383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Vị trí câu hỏi hiện tại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8" name="Oval Callout 57"/>
          <p:cNvSpPr/>
          <p:nvPr/>
        </p:nvSpPr>
        <p:spPr>
          <a:xfrm>
            <a:off x="2030681" y="205382"/>
            <a:ext cx="3378239" cy="675596"/>
          </a:xfrm>
          <a:prstGeom prst="wedgeEllipseCallout">
            <a:avLst>
              <a:gd name="adj1" fmla="val 21442"/>
              <a:gd name="adj2" fmla="val 18837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Danh sách người chơi với đáp án đúng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2" name="Oval Callout 61"/>
          <p:cNvSpPr/>
          <p:nvPr/>
        </p:nvSpPr>
        <p:spPr>
          <a:xfrm>
            <a:off x="4473186" y="2388903"/>
            <a:ext cx="2462590" cy="1097247"/>
          </a:xfrm>
          <a:prstGeom prst="wedgeEllipseCallout">
            <a:avLst>
              <a:gd name="adj1" fmla="val -115265"/>
              <a:gd name="adj2" fmla="val -12403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Nội dung câu hỏi hiện tại và đáp án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03" y="1017269"/>
            <a:ext cx="9255517" cy="5300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roup 2"/>
          <p:cNvGrpSpPr/>
          <p:nvPr/>
        </p:nvGrpSpPr>
        <p:grpSpPr>
          <a:xfrm>
            <a:off x="197093" y="971514"/>
            <a:ext cx="9346957" cy="319243"/>
            <a:chOff x="197093" y="971514"/>
            <a:chExt cx="9346957" cy="319243"/>
          </a:xfrm>
        </p:grpSpPr>
        <p:sp>
          <p:nvSpPr>
            <p:cNvPr id="32" name="Rectangle 31"/>
            <p:cNvSpPr/>
            <p:nvPr/>
          </p:nvSpPr>
          <p:spPr>
            <a:xfrm>
              <a:off x="277103" y="1027797"/>
              <a:ext cx="9255517" cy="2409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9998" y="9829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X</a:t>
              </a:r>
              <a:endParaRPr lang="vi-VN" sz="1400" b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35425" y="971514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--</a:t>
              </a:r>
              <a:endParaRPr lang="vi-VN" sz="1400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93" y="971514"/>
              <a:ext cx="2082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|</a:t>
              </a:r>
              <a:r>
                <a:rPr lang="en-US" sz="1400" b="1"/>
                <a:t> </a:t>
              </a:r>
              <a:r>
                <a:rPr lang="en-US" sz="1400" b="1" smtClean="0"/>
                <a:t> File    Connect      About</a:t>
              </a:r>
              <a:endParaRPr lang="vi-VN" sz="1400" b="1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45757" y="1685583"/>
            <a:ext cx="2614241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Kết Quả</a:t>
            </a:r>
            <a:endParaRPr lang="en-US" b="1" smtClean="0"/>
          </a:p>
          <a:p>
            <a:r>
              <a:rPr lang="en-US" smtClean="0"/>
              <a:t>User 01:       B      11.276s    </a:t>
            </a:r>
          </a:p>
          <a:p>
            <a:r>
              <a:rPr lang="en-US" smtClean="0"/>
              <a:t>User 02:       A      05.982s</a:t>
            </a:r>
            <a:endParaRPr lang="vi-VN"/>
          </a:p>
          <a:p>
            <a:r>
              <a:rPr lang="en-US" smtClean="0"/>
              <a:t>User 03:       C      19.025s  </a:t>
            </a:r>
            <a:endParaRPr lang="vi-VN"/>
          </a:p>
          <a:p>
            <a:r>
              <a:rPr lang="en-US" smtClean="0"/>
              <a:t>User 04:       A      13.067s</a:t>
            </a:r>
            <a:endParaRPr lang="vi-VN"/>
          </a:p>
          <a:p>
            <a:r>
              <a:rPr lang="en-US" smtClean="0"/>
              <a:t>User 05:       C</a:t>
            </a:r>
            <a:endParaRPr lang="vi-VN"/>
          </a:p>
          <a:p>
            <a:r>
              <a:rPr lang="en-US" smtClean="0"/>
              <a:t>User 06:       D</a:t>
            </a:r>
            <a:endParaRPr lang="vi-VN"/>
          </a:p>
          <a:p>
            <a:r>
              <a:rPr lang="en-US" smtClean="0"/>
              <a:t>User 07: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08:       B</a:t>
            </a:r>
            <a:endParaRPr lang="vi-VN"/>
          </a:p>
          <a:p>
            <a:r>
              <a:rPr lang="en-US" smtClean="0"/>
              <a:t>User 09: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10:       C</a:t>
            </a:r>
            <a:endParaRPr lang="vi-VN"/>
          </a:p>
          <a:p>
            <a:r>
              <a:rPr lang="en-US" smtClean="0"/>
              <a:t>User 11: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12: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13:       B</a:t>
            </a:r>
          </a:p>
          <a:p>
            <a:r>
              <a:rPr lang="en-US" smtClean="0"/>
              <a:t>.....</a:t>
            </a:r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34789" y="1697149"/>
            <a:ext cx="2434591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Kết Quả Đúng A</a:t>
            </a:r>
          </a:p>
          <a:p>
            <a:r>
              <a:rPr lang="en-US" b="1" smtClean="0"/>
              <a:t>  Sort                     Sort</a:t>
            </a:r>
            <a:endParaRPr lang="en-US" b="1" smtClean="0"/>
          </a:p>
          <a:p>
            <a:r>
              <a:rPr lang="en-US" smtClean="0"/>
              <a:t>User 02:       A    1.000s </a:t>
            </a:r>
            <a:endParaRPr lang="vi-VN"/>
          </a:p>
          <a:p>
            <a:r>
              <a:rPr lang="en-US" smtClean="0"/>
              <a:t>User 04:       A    2.000s</a:t>
            </a:r>
            <a:endParaRPr lang="vi-VN"/>
          </a:p>
          <a:p>
            <a:r>
              <a:rPr lang="en-US" smtClean="0"/>
              <a:t>User 07:       A    3.000s</a:t>
            </a:r>
            <a:endParaRPr lang="vi-VN"/>
          </a:p>
          <a:p>
            <a:r>
              <a:rPr lang="en-US" smtClean="0"/>
              <a:t>User 09: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11: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12: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14:       A</a:t>
            </a:r>
          </a:p>
          <a:p>
            <a:r>
              <a:rPr lang="en-US"/>
              <a:t>User </a:t>
            </a:r>
            <a:r>
              <a:rPr lang="en-US" smtClean="0"/>
              <a:t>27:       A</a:t>
            </a:r>
          </a:p>
          <a:p>
            <a:r>
              <a:rPr lang="en-US"/>
              <a:t>User </a:t>
            </a:r>
            <a:r>
              <a:rPr lang="en-US" smtClean="0"/>
              <a:t>33:       A</a:t>
            </a:r>
          </a:p>
          <a:p>
            <a:r>
              <a:rPr lang="en-US"/>
              <a:t>User </a:t>
            </a:r>
            <a:r>
              <a:rPr lang="en-US" smtClean="0"/>
              <a:t>41:       A</a:t>
            </a:r>
          </a:p>
          <a:p>
            <a:r>
              <a:rPr lang="en-US"/>
              <a:t>User </a:t>
            </a:r>
            <a:r>
              <a:rPr lang="en-US" smtClean="0"/>
              <a:t>42:       A</a:t>
            </a:r>
          </a:p>
          <a:p>
            <a:r>
              <a:rPr lang="en-US"/>
              <a:t>User </a:t>
            </a:r>
            <a:r>
              <a:rPr lang="en-US" smtClean="0"/>
              <a:t>54:       A</a:t>
            </a:r>
          </a:p>
          <a:p>
            <a:r>
              <a:rPr lang="en-US" smtClean="0"/>
              <a:t>....</a:t>
            </a:r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277103" y="146048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Dt50 UI</a:t>
            </a:r>
            <a:endParaRPr lang="vi-VN" sz="3200" b="1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6237" y="1689794"/>
            <a:ext cx="133143" cy="4265724"/>
            <a:chOff x="6336237" y="1689794"/>
            <a:chExt cx="133143" cy="4265724"/>
          </a:xfrm>
        </p:grpSpPr>
        <p:sp>
          <p:nvSpPr>
            <p:cNvPr id="25" name="Rectangle 24"/>
            <p:cNvSpPr/>
            <p:nvPr/>
          </p:nvSpPr>
          <p:spPr>
            <a:xfrm>
              <a:off x="6341952" y="1696144"/>
              <a:ext cx="127428" cy="42593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41952" y="5798286"/>
              <a:ext cx="127428" cy="157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36237" y="1689794"/>
              <a:ext cx="133143" cy="151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6358041" y="5857124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6355183" y="1731516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26855" y="1676379"/>
            <a:ext cx="133143" cy="4265724"/>
            <a:chOff x="6336237" y="1689794"/>
            <a:chExt cx="133143" cy="4265724"/>
          </a:xfrm>
        </p:grpSpPr>
        <p:sp>
          <p:nvSpPr>
            <p:cNvPr id="34" name="Rectangle 33"/>
            <p:cNvSpPr/>
            <p:nvPr/>
          </p:nvSpPr>
          <p:spPr>
            <a:xfrm>
              <a:off x="6341952" y="1696144"/>
              <a:ext cx="127428" cy="42593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41952" y="5798286"/>
              <a:ext cx="127428" cy="157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6237" y="1689794"/>
              <a:ext cx="133143" cy="151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6358041" y="5857124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55183" y="1731516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78443" y="1355327"/>
            <a:ext cx="599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Câu hỏi số 3: Việt nam có bao nhiêu tỉnh thành.... Đáp án đúng: A</a:t>
            </a:r>
            <a:endParaRPr lang="vi-VN" sz="160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99827" y="3205446"/>
            <a:ext cx="3358585" cy="2713591"/>
            <a:chOff x="513276" y="1762472"/>
            <a:chExt cx="2521389" cy="2713591"/>
          </a:xfrm>
        </p:grpSpPr>
        <p:sp>
          <p:nvSpPr>
            <p:cNvPr id="16" name="Rectangle 15"/>
            <p:cNvSpPr/>
            <p:nvPr/>
          </p:nvSpPr>
          <p:spPr>
            <a:xfrm>
              <a:off x="513276" y="1762472"/>
              <a:ext cx="2515674" cy="27135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6862" y="1799747"/>
              <a:ext cx="2404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Câu hỏi                      Đáp Án</a:t>
              </a:r>
              <a:endParaRPr lang="vi-VN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36924" y="2179069"/>
              <a:ext cx="2497741" cy="2064158"/>
              <a:chOff x="536924" y="2179069"/>
              <a:chExt cx="2497741" cy="206415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20089" y="2179069"/>
                <a:ext cx="2107604" cy="331470"/>
                <a:chOff x="720089" y="2179069"/>
                <a:chExt cx="2107604" cy="33147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1. S lldasdas</a:t>
                  </a:r>
                  <a:endParaRPr lang="vi-VN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17311" y="2614447"/>
                <a:ext cx="2107604" cy="331470"/>
                <a:chOff x="720089" y="2179069"/>
                <a:chExt cx="2107604" cy="33147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2. p2ewdsad</a:t>
                  </a:r>
                  <a:endParaRPr lang="vi-VN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17311" y="3049825"/>
                <a:ext cx="2107604" cy="331470"/>
                <a:chOff x="720089" y="2179069"/>
                <a:chExt cx="2107604" cy="33147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3. ffkádasasf</a:t>
                  </a:r>
                  <a:endParaRPr lang="vi-VN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727036" y="3483338"/>
                <a:ext cx="2107604" cy="331470"/>
                <a:chOff x="720089" y="2179069"/>
                <a:chExt cx="2107604" cy="33147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4. Affsdasd á</a:t>
                  </a:r>
                  <a:endParaRPr lang="vi-VN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17311" y="3911757"/>
                <a:ext cx="2107604" cy="331470"/>
                <a:chOff x="720089" y="2179069"/>
                <a:chExt cx="2107604" cy="33147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5. ksffkffasld</a:t>
                  </a:r>
                  <a:endParaRPr lang="vi-VN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536924" y="3404152"/>
                <a:ext cx="2497741" cy="4573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499827" y="1665086"/>
            <a:ext cx="321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Thời gian: 12-03-2016 9:05AM</a:t>
            </a:r>
          </a:p>
          <a:p>
            <a:r>
              <a:rPr lang="en-US" smtClean="0"/>
              <a:t>Đếm ngược: 20.000s</a:t>
            </a:r>
            <a:endParaRPr lang="vi-VN"/>
          </a:p>
        </p:txBody>
      </p:sp>
      <p:grpSp>
        <p:nvGrpSpPr>
          <p:cNvPr id="65" name="Group 64"/>
          <p:cNvGrpSpPr/>
          <p:nvPr/>
        </p:nvGrpSpPr>
        <p:grpSpPr>
          <a:xfrm>
            <a:off x="197093" y="6028495"/>
            <a:ext cx="9335527" cy="307777"/>
            <a:chOff x="197093" y="1007139"/>
            <a:chExt cx="9335527" cy="307777"/>
          </a:xfrm>
        </p:grpSpPr>
        <p:sp>
          <p:nvSpPr>
            <p:cNvPr id="66" name="Rectangle 65"/>
            <p:cNvSpPr/>
            <p:nvPr/>
          </p:nvSpPr>
          <p:spPr>
            <a:xfrm>
              <a:off x="277103" y="1027797"/>
              <a:ext cx="9255517" cy="240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7093" y="1007139"/>
              <a:ext cx="3412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Connected to COM1: Câu hỏi số 3, đáp án A</a:t>
              </a:r>
              <a:endParaRPr lang="vi-VN" sz="1400" b="1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24487" y="2357172"/>
            <a:ext cx="2967484" cy="761731"/>
            <a:chOff x="624487" y="2357172"/>
            <a:chExt cx="2967484" cy="761731"/>
          </a:xfrm>
        </p:grpSpPr>
        <p:sp>
          <p:nvSpPr>
            <p:cNvPr id="93" name="Rounded Rectangle 92"/>
            <p:cNvSpPr/>
            <p:nvPr/>
          </p:nvSpPr>
          <p:spPr>
            <a:xfrm>
              <a:off x="624487" y="2357172"/>
              <a:ext cx="931181" cy="71815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START/STOP</a:t>
              </a:r>
              <a:endParaRPr lang="vi-VN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672666" y="2854899"/>
              <a:ext cx="919305" cy="26400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RESET</a:t>
              </a:r>
              <a:endParaRPr lang="vi-VN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672666" y="2357172"/>
              <a:ext cx="919305" cy="4327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CLEAR</a:t>
              </a:r>
              <a:endParaRPr lang="vi-VN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633612" y="2364598"/>
              <a:ext cx="931181" cy="71815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Kết quả</a:t>
              </a:r>
              <a:endParaRPr lang="vi-VN"/>
            </a:p>
          </p:txBody>
        </p:sp>
      </p:grpSp>
      <p:sp>
        <p:nvSpPr>
          <p:cNvPr id="54" name="Oval Callout 53"/>
          <p:cNvSpPr/>
          <p:nvPr/>
        </p:nvSpPr>
        <p:spPr>
          <a:xfrm>
            <a:off x="4553793" y="1648587"/>
            <a:ext cx="3141280" cy="859721"/>
          </a:xfrm>
          <a:prstGeom prst="wedgeEllipseCallout">
            <a:avLst>
              <a:gd name="adj1" fmla="val -82346"/>
              <a:gd name="adj2" fmla="val 5199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Xóa lượt chơi hiện tại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7" name="Oval Callout 56"/>
          <p:cNvSpPr/>
          <p:nvPr/>
        </p:nvSpPr>
        <p:spPr>
          <a:xfrm>
            <a:off x="784563" y="3868402"/>
            <a:ext cx="2317787" cy="1755600"/>
          </a:xfrm>
          <a:prstGeom prst="wedgeEllipseCallout">
            <a:avLst>
              <a:gd name="adj1" fmla="val -33843"/>
              <a:gd name="adj2" fmla="val -9998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START: bắt đầu đếm ngược</a:t>
            </a:r>
          </a:p>
          <a:p>
            <a:pPr algn="ctr"/>
            <a:r>
              <a:rPr lang="en-US" smtClean="0">
                <a:solidFill>
                  <a:srgbClr val="FF0000"/>
                </a:solidFill>
              </a:rPr>
              <a:t>STOP: Ép buộc tắt đếm ngược (Yes – No)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58" name="Oval Callout 57"/>
          <p:cNvSpPr/>
          <p:nvPr/>
        </p:nvSpPr>
        <p:spPr>
          <a:xfrm>
            <a:off x="3387086" y="4360806"/>
            <a:ext cx="3378239" cy="1104272"/>
          </a:xfrm>
          <a:prstGeom prst="wedgeEllipseCallout">
            <a:avLst>
              <a:gd name="adj1" fmla="val -84015"/>
              <a:gd name="adj2" fmla="val -18076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Hết thời gian đếm ngược mới có thể hiện câu trả lời đúng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2" name="Oval Callout 61"/>
          <p:cNvSpPr/>
          <p:nvPr/>
        </p:nvSpPr>
        <p:spPr>
          <a:xfrm>
            <a:off x="5019702" y="2849241"/>
            <a:ext cx="3141280" cy="859721"/>
          </a:xfrm>
          <a:prstGeom prst="wedgeEllipseCallout">
            <a:avLst>
              <a:gd name="adj1" fmla="val -99358"/>
              <a:gd name="adj2" fmla="val -3226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Khởi động lại chương trình (Yes – No)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03" y="1017269"/>
            <a:ext cx="9255517" cy="5300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roup 2"/>
          <p:cNvGrpSpPr/>
          <p:nvPr/>
        </p:nvGrpSpPr>
        <p:grpSpPr>
          <a:xfrm>
            <a:off x="197093" y="971514"/>
            <a:ext cx="9346957" cy="319243"/>
            <a:chOff x="197093" y="971514"/>
            <a:chExt cx="9346957" cy="319243"/>
          </a:xfrm>
        </p:grpSpPr>
        <p:sp>
          <p:nvSpPr>
            <p:cNvPr id="32" name="Rectangle 31"/>
            <p:cNvSpPr/>
            <p:nvPr/>
          </p:nvSpPr>
          <p:spPr>
            <a:xfrm>
              <a:off x="277103" y="1027797"/>
              <a:ext cx="9255517" cy="2409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9998" y="9829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X</a:t>
              </a:r>
              <a:endParaRPr lang="vi-VN" sz="1400" b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35425" y="971514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--</a:t>
              </a:r>
              <a:endParaRPr lang="vi-VN" sz="1400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93" y="971514"/>
              <a:ext cx="2082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|</a:t>
              </a:r>
              <a:r>
                <a:rPr lang="en-US" sz="1400" b="1"/>
                <a:t> </a:t>
              </a:r>
              <a:r>
                <a:rPr lang="en-US" sz="1400" b="1" smtClean="0"/>
                <a:t> File    Connect      About</a:t>
              </a:r>
              <a:endParaRPr lang="vi-VN" sz="1400" b="1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45757" y="1685583"/>
            <a:ext cx="2614241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Kết Quả</a:t>
            </a:r>
            <a:endParaRPr lang="en-US" b="1" smtClean="0"/>
          </a:p>
          <a:p>
            <a:r>
              <a:rPr lang="en-US" smtClean="0"/>
              <a:t>User 01:       B      11.276s    </a:t>
            </a:r>
          </a:p>
          <a:p>
            <a:r>
              <a:rPr lang="en-US" smtClean="0"/>
              <a:t>User 02:       A      05.982s</a:t>
            </a:r>
            <a:endParaRPr lang="vi-VN"/>
          </a:p>
          <a:p>
            <a:r>
              <a:rPr lang="en-US" smtClean="0"/>
              <a:t>User 03:       C      19.025s  </a:t>
            </a:r>
            <a:endParaRPr lang="vi-VN"/>
          </a:p>
          <a:p>
            <a:r>
              <a:rPr lang="en-US" smtClean="0"/>
              <a:t>User 04:       A      13.067s</a:t>
            </a:r>
            <a:endParaRPr lang="vi-VN"/>
          </a:p>
          <a:p>
            <a:r>
              <a:rPr lang="en-US" smtClean="0"/>
              <a:t>User 05:       C</a:t>
            </a:r>
            <a:endParaRPr lang="vi-VN"/>
          </a:p>
          <a:p>
            <a:r>
              <a:rPr lang="en-US" smtClean="0"/>
              <a:t>User 06:       D</a:t>
            </a:r>
            <a:endParaRPr lang="vi-VN"/>
          </a:p>
          <a:p>
            <a:r>
              <a:rPr lang="en-US" smtClean="0"/>
              <a:t>User 07: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08:       B</a:t>
            </a:r>
            <a:endParaRPr lang="vi-VN"/>
          </a:p>
          <a:p>
            <a:r>
              <a:rPr lang="en-US" smtClean="0"/>
              <a:t>User 09: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10:       C</a:t>
            </a:r>
            <a:endParaRPr lang="vi-VN"/>
          </a:p>
          <a:p>
            <a:r>
              <a:rPr lang="en-US" smtClean="0"/>
              <a:t>User 11: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12: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13:       B</a:t>
            </a:r>
          </a:p>
          <a:p>
            <a:r>
              <a:rPr lang="en-US" smtClean="0"/>
              <a:t>.....</a:t>
            </a:r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34789" y="1697149"/>
            <a:ext cx="2434591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Kết Quả Đúng A</a:t>
            </a:r>
          </a:p>
          <a:p>
            <a:r>
              <a:rPr lang="en-US" b="1" smtClean="0"/>
              <a:t>  Sort                     Sort</a:t>
            </a:r>
            <a:endParaRPr lang="en-US" b="1" smtClean="0"/>
          </a:p>
          <a:p>
            <a:r>
              <a:rPr lang="en-US" smtClean="0"/>
              <a:t>User 02:       A    1.000s </a:t>
            </a:r>
            <a:endParaRPr lang="vi-VN"/>
          </a:p>
          <a:p>
            <a:r>
              <a:rPr lang="en-US" smtClean="0"/>
              <a:t>User 04:       A    2.000s</a:t>
            </a:r>
            <a:endParaRPr lang="vi-VN"/>
          </a:p>
          <a:p>
            <a:r>
              <a:rPr lang="en-US" smtClean="0"/>
              <a:t>User 07:       A    3.000s</a:t>
            </a:r>
            <a:endParaRPr lang="vi-VN"/>
          </a:p>
          <a:p>
            <a:r>
              <a:rPr lang="en-US" smtClean="0"/>
              <a:t>User 09: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11: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12:       </a:t>
            </a:r>
            <a:r>
              <a:rPr lang="en-US"/>
              <a:t>A</a:t>
            </a:r>
            <a:endParaRPr lang="vi-VN"/>
          </a:p>
          <a:p>
            <a:r>
              <a:rPr lang="en-US" smtClean="0"/>
              <a:t>User 14:       A</a:t>
            </a:r>
          </a:p>
          <a:p>
            <a:r>
              <a:rPr lang="en-US"/>
              <a:t>User </a:t>
            </a:r>
            <a:r>
              <a:rPr lang="en-US" smtClean="0"/>
              <a:t>27:       A</a:t>
            </a:r>
          </a:p>
          <a:p>
            <a:r>
              <a:rPr lang="en-US"/>
              <a:t>User </a:t>
            </a:r>
            <a:r>
              <a:rPr lang="en-US" smtClean="0"/>
              <a:t>33:       A</a:t>
            </a:r>
          </a:p>
          <a:p>
            <a:r>
              <a:rPr lang="en-US"/>
              <a:t>User </a:t>
            </a:r>
            <a:r>
              <a:rPr lang="en-US" smtClean="0"/>
              <a:t>41:       A</a:t>
            </a:r>
          </a:p>
          <a:p>
            <a:r>
              <a:rPr lang="en-US"/>
              <a:t>User </a:t>
            </a:r>
            <a:r>
              <a:rPr lang="en-US" smtClean="0"/>
              <a:t>42:       A</a:t>
            </a:r>
          </a:p>
          <a:p>
            <a:r>
              <a:rPr lang="en-US"/>
              <a:t>User </a:t>
            </a:r>
            <a:r>
              <a:rPr lang="en-US" smtClean="0"/>
              <a:t>54:       A</a:t>
            </a:r>
          </a:p>
          <a:p>
            <a:r>
              <a:rPr lang="en-US" smtClean="0"/>
              <a:t>....</a:t>
            </a:r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277103" y="146048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Dt50 UI</a:t>
            </a:r>
            <a:endParaRPr lang="vi-VN" sz="3200" b="1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6237" y="1689794"/>
            <a:ext cx="133143" cy="4265724"/>
            <a:chOff x="6336237" y="1689794"/>
            <a:chExt cx="133143" cy="4265724"/>
          </a:xfrm>
        </p:grpSpPr>
        <p:sp>
          <p:nvSpPr>
            <p:cNvPr id="25" name="Rectangle 24"/>
            <p:cNvSpPr/>
            <p:nvPr/>
          </p:nvSpPr>
          <p:spPr>
            <a:xfrm>
              <a:off x="6341952" y="1696144"/>
              <a:ext cx="127428" cy="42593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41952" y="5798286"/>
              <a:ext cx="127428" cy="157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36237" y="1689794"/>
              <a:ext cx="133143" cy="151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6358041" y="5857124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6355183" y="1731516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26855" y="1676379"/>
            <a:ext cx="133143" cy="4265724"/>
            <a:chOff x="6336237" y="1689794"/>
            <a:chExt cx="133143" cy="4265724"/>
          </a:xfrm>
        </p:grpSpPr>
        <p:sp>
          <p:nvSpPr>
            <p:cNvPr id="34" name="Rectangle 33"/>
            <p:cNvSpPr/>
            <p:nvPr/>
          </p:nvSpPr>
          <p:spPr>
            <a:xfrm>
              <a:off x="6341952" y="1696144"/>
              <a:ext cx="127428" cy="42593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41952" y="5798286"/>
              <a:ext cx="127428" cy="157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6237" y="1689794"/>
              <a:ext cx="133143" cy="151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6358041" y="5857124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55183" y="1731516"/>
              <a:ext cx="95249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78443" y="1355327"/>
            <a:ext cx="599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Câu hỏi số 3: Việt nam có bao nhiêu tỉnh thành.... Đáp án đúng: A</a:t>
            </a:r>
            <a:endParaRPr lang="vi-VN" sz="160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99827" y="3205446"/>
            <a:ext cx="3358585" cy="2713591"/>
            <a:chOff x="513276" y="1762472"/>
            <a:chExt cx="2521389" cy="2713591"/>
          </a:xfrm>
        </p:grpSpPr>
        <p:sp>
          <p:nvSpPr>
            <p:cNvPr id="16" name="Rectangle 15"/>
            <p:cNvSpPr/>
            <p:nvPr/>
          </p:nvSpPr>
          <p:spPr>
            <a:xfrm>
              <a:off x="513276" y="1762472"/>
              <a:ext cx="2515674" cy="27135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6862" y="1799747"/>
              <a:ext cx="2404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Câu hỏi                      Đáp Án</a:t>
              </a:r>
              <a:endParaRPr lang="vi-VN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36924" y="2179069"/>
              <a:ext cx="2497741" cy="2064158"/>
              <a:chOff x="536924" y="2179069"/>
              <a:chExt cx="2497741" cy="206415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20089" y="2179069"/>
                <a:ext cx="2107604" cy="331470"/>
                <a:chOff x="720089" y="2179069"/>
                <a:chExt cx="2107604" cy="33147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1. S lldasdas</a:t>
                  </a:r>
                  <a:endParaRPr lang="vi-VN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717311" y="2614447"/>
                <a:ext cx="2107604" cy="331470"/>
                <a:chOff x="720089" y="2179069"/>
                <a:chExt cx="2107604" cy="33147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2. p2ewdsad</a:t>
                  </a:r>
                  <a:endParaRPr lang="vi-VN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17311" y="3049825"/>
                <a:ext cx="2107604" cy="331470"/>
                <a:chOff x="720089" y="2179069"/>
                <a:chExt cx="2107604" cy="33147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3. ffkádasasf</a:t>
                  </a:r>
                  <a:endParaRPr lang="vi-VN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727036" y="3483338"/>
                <a:ext cx="2107604" cy="331470"/>
                <a:chOff x="720089" y="2179069"/>
                <a:chExt cx="2107604" cy="33147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4. Affsdasd á</a:t>
                  </a:r>
                  <a:endParaRPr lang="vi-VN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17311" y="3911757"/>
                <a:ext cx="2107604" cy="331470"/>
                <a:chOff x="720089" y="2179069"/>
                <a:chExt cx="2107604" cy="33147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720089" y="2179069"/>
                  <a:ext cx="1480973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5. ksffkffasld</a:t>
                  </a:r>
                  <a:endParaRPr lang="vi-VN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281072" y="2179069"/>
                  <a:ext cx="546621" cy="3314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vi-VN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536924" y="3404152"/>
                <a:ext cx="2497741" cy="4573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499827" y="1665086"/>
            <a:ext cx="321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Thời gian: 12-03-2016 9:05AM</a:t>
            </a:r>
          </a:p>
          <a:p>
            <a:r>
              <a:rPr lang="en-US" smtClean="0"/>
              <a:t>Đếm ngược: 20.000s</a:t>
            </a:r>
            <a:endParaRPr lang="vi-VN"/>
          </a:p>
        </p:txBody>
      </p:sp>
      <p:grpSp>
        <p:nvGrpSpPr>
          <p:cNvPr id="65" name="Group 64"/>
          <p:cNvGrpSpPr/>
          <p:nvPr/>
        </p:nvGrpSpPr>
        <p:grpSpPr>
          <a:xfrm>
            <a:off x="197093" y="6028495"/>
            <a:ext cx="9335527" cy="307777"/>
            <a:chOff x="197093" y="1007139"/>
            <a:chExt cx="9335527" cy="307777"/>
          </a:xfrm>
        </p:grpSpPr>
        <p:sp>
          <p:nvSpPr>
            <p:cNvPr id="66" name="Rectangle 65"/>
            <p:cNvSpPr/>
            <p:nvPr/>
          </p:nvSpPr>
          <p:spPr>
            <a:xfrm>
              <a:off x="277103" y="1027797"/>
              <a:ext cx="9255517" cy="2409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7093" y="1007139"/>
              <a:ext cx="3412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Connected to COM1: Câu hỏi số 3, đáp án A</a:t>
              </a:r>
              <a:endParaRPr lang="vi-VN" sz="1400" b="1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24487" y="2357172"/>
            <a:ext cx="2967484" cy="761731"/>
            <a:chOff x="624487" y="2357172"/>
            <a:chExt cx="2967484" cy="761731"/>
          </a:xfrm>
        </p:grpSpPr>
        <p:sp>
          <p:nvSpPr>
            <p:cNvPr id="93" name="Rounded Rectangle 92"/>
            <p:cNvSpPr/>
            <p:nvPr/>
          </p:nvSpPr>
          <p:spPr>
            <a:xfrm>
              <a:off x="624487" y="2357172"/>
              <a:ext cx="1871802" cy="71815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START/STOP</a:t>
              </a:r>
              <a:endParaRPr lang="vi-VN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672666" y="2854899"/>
              <a:ext cx="919305" cy="26400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RESET</a:t>
              </a:r>
              <a:endParaRPr lang="vi-VN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672666" y="2357172"/>
              <a:ext cx="919305" cy="432754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CLEAR</a:t>
              </a:r>
              <a:endParaRPr lang="vi-VN"/>
            </a:p>
          </p:txBody>
        </p:sp>
      </p:grpSp>
      <p:sp>
        <p:nvSpPr>
          <p:cNvPr id="54" name="Oval Callout 53"/>
          <p:cNvSpPr/>
          <p:nvPr/>
        </p:nvSpPr>
        <p:spPr>
          <a:xfrm>
            <a:off x="6256196" y="268775"/>
            <a:ext cx="2317787" cy="540067"/>
          </a:xfrm>
          <a:prstGeom prst="wedgeEllipseCallout">
            <a:avLst>
              <a:gd name="adj1" fmla="val -58437"/>
              <a:gd name="adj2" fmla="val 28112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Sắp xếp được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7" name="Oval Callout 56"/>
          <p:cNvSpPr/>
          <p:nvPr/>
        </p:nvSpPr>
        <p:spPr>
          <a:xfrm>
            <a:off x="3102678" y="4742853"/>
            <a:ext cx="2317787" cy="540067"/>
          </a:xfrm>
          <a:prstGeom prst="wedgeEllipseCallout">
            <a:avLst>
              <a:gd name="adj1" fmla="val -135290"/>
              <a:gd name="adj2" fmla="val -5310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Click được</a:t>
            </a:r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7220" y="1108710"/>
            <a:ext cx="8078152" cy="5364480"/>
            <a:chOff x="308610" y="502920"/>
            <a:chExt cx="8078152" cy="53644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237" y="990600"/>
              <a:ext cx="6867525" cy="4876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7" name="Oval Callout 6"/>
            <p:cNvSpPr/>
            <p:nvPr/>
          </p:nvSpPr>
          <p:spPr>
            <a:xfrm>
              <a:off x="308610" y="502920"/>
              <a:ext cx="1931670" cy="2200481"/>
            </a:xfrm>
            <a:prstGeom prst="wedgeEllipseCallout">
              <a:avLst>
                <a:gd name="adj1" fmla="val 96372"/>
                <a:gd name="adj2" fmla="val 17240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Sheet thiết lập vị trí nút nhấn với tên người chơi. Tối đa là 50 người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4084796" y="662940"/>
              <a:ext cx="1931670" cy="2200481"/>
            </a:xfrm>
            <a:prstGeom prst="wedgeEllipseCallout">
              <a:avLst>
                <a:gd name="adj1" fmla="val -50373"/>
                <a:gd name="adj2" fmla="val 16928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Sheet thiết lập câu hỏi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0300" y="5349240"/>
              <a:ext cx="1165860" cy="308610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6160" y="5349240"/>
              <a:ext cx="856297" cy="308610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03" y="146048"/>
            <a:ext cx="1897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Config file</a:t>
            </a:r>
            <a:endParaRPr lang="vi-VN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4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103" y="146048"/>
            <a:ext cx="6679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Thiết lập nút nhấn với tên người dùng</a:t>
            </a:r>
            <a:endParaRPr lang="vi-VN" sz="3200" b="1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8513" y="1379220"/>
            <a:ext cx="8292539" cy="4876800"/>
            <a:chOff x="128513" y="1379220"/>
            <a:chExt cx="8292539" cy="4876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3527" y="1379220"/>
              <a:ext cx="6867525" cy="4876800"/>
            </a:xfrm>
            <a:prstGeom prst="rect">
              <a:avLst/>
            </a:prstGeom>
          </p:spPr>
        </p:pic>
        <p:sp>
          <p:nvSpPr>
            <p:cNvPr id="4" name="Oval Callout 3"/>
            <p:cNvSpPr/>
            <p:nvPr/>
          </p:nvSpPr>
          <p:spPr>
            <a:xfrm>
              <a:off x="128513" y="1478628"/>
              <a:ext cx="1931670" cy="1046051"/>
            </a:xfrm>
            <a:prstGeom prst="wedgeEllipseCallout">
              <a:avLst>
                <a:gd name="adj1" fmla="val 47259"/>
                <a:gd name="adj2" fmla="val 111147"/>
              </a:avLst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50 nút nhấn, không đổi</a:t>
              </a:r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8800" y="2848878"/>
              <a:ext cx="800100" cy="28318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86050" y="2848878"/>
              <a:ext cx="2366010" cy="28318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Oval Callout 16"/>
            <p:cNvSpPr/>
            <p:nvPr/>
          </p:nvSpPr>
          <p:spPr>
            <a:xfrm>
              <a:off x="6083543" y="3547458"/>
              <a:ext cx="1848877" cy="1596042"/>
            </a:xfrm>
            <a:prstGeom prst="wedgeEllipseCallout">
              <a:avLst>
                <a:gd name="adj1" fmla="val -139132"/>
                <a:gd name="adj2" fmla="val -71331"/>
              </a:avLst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Tên người chơi tương ứng với vị trí nút nhấn</a:t>
              </a:r>
              <a:endParaRPr lang="vi-V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99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103" y="146048"/>
            <a:ext cx="2989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Thiết lập câu hỏi</a:t>
            </a:r>
            <a:endParaRPr lang="vi-VN" sz="3200" b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1722120"/>
            <a:ext cx="8610600" cy="48768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1500113" y="4450428"/>
            <a:ext cx="1931670" cy="1046051"/>
          </a:xfrm>
          <a:prstGeom prst="wedgeEllipseCallout">
            <a:avLst>
              <a:gd name="adj1" fmla="val -16054"/>
              <a:gd name="adj2" fmla="val -16311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Nội dung câu hỏi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151872" y="552735"/>
            <a:ext cx="2397517" cy="1046051"/>
          </a:xfrm>
          <a:prstGeom prst="wedgeEllipseCallout">
            <a:avLst>
              <a:gd name="adj1" fmla="val -4812"/>
              <a:gd name="adj2" fmla="val 195284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Nội dung 4 đáp án A,B,C,D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746232" y="4194810"/>
            <a:ext cx="2660408" cy="2183130"/>
          </a:xfrm>
          <a:prstGeom prst="wedgeEllipseCallout">
            <a:avLst>
              <a:gd name="adj1" fmla="val 60815"/>
              <a:gd name="adj2" fmla="val -9575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Đáp án đúng, ghi tên đáp án đúng (A, B, C hoặc D). Chữ thường hay chữ hoa ( A hay a)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3108960"/>
            <a:ext cx="2000250" cy="148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829050" y="3108960"/>
            <a:ext cx="3463290" cy="16051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 flipV="1">
            <a:off x="7406639" y="3108960"/>
            <a:ext cx="811531" cy="160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521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831</Words>
  <Application>Microsoft Office PowerPoint</Application>
  <PresentationFormat>A4 Paper (210x297 mm)</PresentationFormat>
  <Paragraphs>218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Võ Hữu Tài</dc:creator>
  <cp:lastModifiedBy>Võ Hữu Tài</cp:lastModifiedBy>
  <cp:revision>75</cp:revision>
  <dcterms:created xsi:type="dcterms:W3CDTF">2016-03-09T13:46:23Z</dcterms:created>
  <dcterms:modified xsi:type="dcterms:W3CDTF">2016-03-13T03:01:50Z</dcterms:modified>
</cp:coreProperties>
</file>