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</p:sldIdLst>
  <p:sldSz cx="18288000" cy="10287000"/>
  <p:notesSz cx="6858000" cy="9144000"/>
  <p:embeddedFontLst>
    <p:embeddedFont>
      <p:font typeface="Trocchi" charset="1" panose="000005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Antonio" charset="1" panose="02000503000000000000"/>
      <p:regular r:id="rId11"/>
    </p:embeddedFont>
    <p:embeddedFont>
      <p:font typeface="Antonio Bold" charset="1" panose="02000803000000000000"/>
      <p:regular r:id="rId12"/>
    </p:embeddedFont>
    <p:embeddedFont>
      <p:font typeface="Antonio Italics" charset="1" panose="02000503000000000000"/>
      <p:regular r:id="rId13"/>
    </p:embeddedFont>
    <p:embeddedFont>
      <p:font typeface="Antonio Bold Italics" charset="1" panose="02000803000000000000"/>
      <p:regular r:id="rId14"/>
    </p:embeddedFont>
    <p:embeddedFont>
      <p:font typeface="Antonio Light" charset="1" panose="02000303000000000000"/>
      <p:regular r:id="rId15"/>
    </p:embeddedFont>
    <p:embeddedFont>
      <p:font typeface="Antonio Light Italics" charset="1" panose="02000303000000000000"/>
      <p:regular r:id="rId16"/>
    </p:embeddedFont>
    <p:embeddedFont>
      <p:font typeface="Antonio Ultra-Bold" charset="1" panose="02000803000000000000"/>
      <p:regular r:id="rId17"/>
    </p:embeddedFont>
    <p:embeddedFont>
      <p:font typeface="Antonio Ultra-Bold Italics" charset="1" panose="02000803000000000000"/>
      <p:regular r:id="rId18"/>
    </p:embeddedFont>
    <p:embeddedFont>
      <p:font typeface="Open Sauce" charset="1" panose="00000500000000000000"/>
      <p:regular r:id="rId19"/>
    </p:embeddedFont>
    <p:embeddedFont>
      <p:font typeface="Open Sauce Bold" charset="1" panose="00000800000000000000"/>
      <p:regular r:id="rId20"/>
    </p:embeddedFont>
    <p:embeddedFont>
      <p:font typeface="Open Sauce Italics" charset="1" panose="00000500000000000000"/>
      <p:regular r:id="rId21"/>
    </p:embeddedFont>
    <p:embeddedFont>
      <p:font typeface="Open Sauce Bold Italics" charset="1" panose="00000800000000000000"/>
      <p:regular r:id="rId22"/>
    </p:embeddedFont>
    <p:embeddedFont>
      <p:font typeface="Open Sauce Light" charset="1" panose="00000400000000000000"/>
      <p:regular r:id="rId23"/>
    </p:embeddedFont>
    <p:embeddedFont>
      <p:font typeface="Open Sauce Light Italics" charset="1" panose="00000400000000000000"/>
      <p:regular r:id="rId24"/>
    </p:embeddedFont>
    <p:embeddedFont>
      <p:font typeface="Open Sauce Medium" charset="1" panose="00000600000000000000"/>
      <p:regular r:id="rId25"/>
    </p:embeddedFont>
    <p:embeddedFont>
      <p:font typeface="Open Sauce Medium Italics" charset="1" panose="00000600000000000000"/>
      <p:regular r:id="rId26"/>
    </p:embeddedFont>
    <p:embeddedFont>
      <p:font typeface="Open Sauce Semi-Bold" charset="1" panose="00000700000000000000"/>
      <p:regular r:id="rId27"/>
    </p:embeddedFont>
    <p:embeddedFont>
      <p:font typeface="Open Sauce Semi-Bold Italics" charset="1" panose="00000700000000000000"/>
      <p:regular r:id="rId28"/>
    </p:embeddedFont>
    <p:embeddedFont>
      <p:font typeface="Open Sauce Heavy" charset="1" panose="00000A00000000000000"/>
      <p:regular r:id="rId29"/>
    </p:embeddedFont>
    <p:embeddedFont>
      <p:font typeface="Open Sauce Heavy Italics" charset="1" panose="00000A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37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59749" y="3543457"/>
            <a:ext cx="10610347" cy="3200086"/>
            <a:chOff x="0" y="0"/>
            <a:chExt cx="14147130" cy="426678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33350"/>
              <a:ext cx="14147130" cy="291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CINECONECT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174967"/>
              <a:ext cx="14147130" cy="1091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O APLICATIVO PARA SUAS AVALIAÇÕES DE </a:t>
              </a:r>
            </a:p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FILMES E SÉRIES NA PALMA DA SUA MÃO.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2C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61183" y="-680073"/>
            <a:ext cx="11605183" cy="12447258"/>
            <a:chOff x="0" y="0"/>
            <a:chExt cx="592039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20390" cy="6349975"/>
            </a:xfrm>
            <a:custGeom>
              <a:avLst/>
              <a:gdLst/>
              <a:ahLst/>
              <a:cxnLst/>
              <a:rect r="r" b="b" t="t" l="l"/>
              <a:pathLst>
                <a:path h="6349975" w="5920390">
                  <a:moveTo>
                    <a:pt x="5920390" y="3175025"/>
                  </a:moveTo>
                  <a:cubicBezTo>
                    <a:pt x="5920390" y="4928451"/>
                    <a:pt x="4595040" y="6349975"/>
                    <a:pt x="2960195" y="6349975"/>
                  </a:cubicBezTo>
                  <a:cubicBezTo>
                    <a:pt x="1325327" y="6349975"/>
                    <a:pt x="0" y="4928451"/>
                    <a:pt x="0" y="3175025"/>
                  </a:cubicBezTo>
                  <a:cubicBezTo>
                    <a:pt x="0" y="1421511"/>
                    <a:pt x="1325327" y="0"/>
                    <a:pt x="2960195" y="0"/>
                  </a:cubicBezTo>
                  <a:cubicBezTo>
                    <a:pt x="4595063" y="0"/>
                    <a:pt x="5920390" y="1421511"/>
                    <a:pt x="592039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628" t="0" r="-362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47554" y="730685"/>
            <a:ext cx="5029894" cy="1769215"/>
            <a:chOff x="0" y="0"/>
            <a:chExt cx="6350000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6312027" cy="2195449"/>
            </a:xfrm>
            <a:custGeom>
              <a:avLst/>
              <a:gdLst/>
              <a:ahLst/>
              <a:cxnLst/>
              <a:rect r="r" b="b" t="t" l="l"/>
              <a:pathLst>
                <a:path h="2195449" w="6312027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2233549"/>
            </a:xfrm>
            <a:custGeom>
              <a:avLst/>
              <a:gdLst/>
              <a:ahLst/>
              <a:cxnLst/>
              <a:rect r="r" b="b" t="t" l="l"/>
              <a:pathLst>
                <a:path h="2233549" w="6350000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197B98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46910" y="1087709"/>
            <a:ext cx="403118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Tópicos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73854" y="1930370"/>
            <a:ext cx="7946457" cy="625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Pitch do projeto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Funcionamento da arquitetura;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Como surgiu 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Com qual propósito;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Quais problemas que essa arquitetura resolve;</a:t>
            </a:r>
          </a:p>
          <a:p>
            <a:pPr>
              <a:lnSpc>
                <a:spcPts val="6255"/>
              </a:lnSpc>
            </a:pPr>
            <a:r>
              <a:rPr lang="en-US" sz="3636">
                <a:solidFill>
                  <a:srgbClr val="FFFFFF"/>
                </a:solidFill>
                <a:latin typeface="Trocchi"/>
              </a:rPr>
              <a:t>- Quais problemas que ainda existe nesse modelo;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0B2C40"/>
          </a:solidFill>
        </p:spPr>
      </p:sp>
      <p:grpSp>
        <p:nvGrpSpPr>
          <p:cNvPr name="Group 3" id="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197B9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716656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002824" y="2685947"/>
            <a:ext cx="3060015" cy="6625952"/>
          </a:xfrm>
          <a:custGeom>
            <a:avLst/>
            <a:gdLst/>
            <a:ahLst/>
            <a:cxnLst/>
            <a:rect r="r" b="b" t="t" l="l"/>
            <a:pathLst>
              <a:path h="6625952" w="3060015">
                <a:moveTo>
                  <a:pt x="0" y="0"/>
                </a:moveTo>
                <a:lnTo>
                  <a:pt x="3060015" y="0"/>
                </a:lnTo>
                <a:lnTo>
                  <a:pt x="3060015" y="6625952"/>
                </a:lnTo>
                <a:lnTo>
                  <a:pt x="0" y="6625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22542" y="1972726"/>
            <a:ext cx="3442267" cy="7453655"/>
          </a:xfrm>
          <a:custGeom>
            <a:avLst/>
            <a:gdLst/>
            <a:ahLst/>
            <a:cxnLst/>
            <a:rect r="r" b="b" t="t" l="l"/>
            <a:pathLst>
              <a:path h="7453655" w="3442267">
                <a:moveTo>
                  <a:pt x="0" y="0"/>
                </a:moveTo>
                <a:lnTo>
                  <a:pt x="3442267" y="0"/>
                </a:lnTo>
                <a:lnTo>
                  <a:pt x="3442267" y="7453655"/>
                </a:lnTo>
                <a:lnTo>
                  <a:pt x="0" y="7453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78509" y="423503"/>
            <a:ext cx="9372599" cy="112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53"/>
              </a:lnSpc>
            </a:pPr>
            <a:r>
              <a:rPr lang="en-US" sz="3180">
                <a:solidFill>
                  <a:srgbClr val="000000"/>
                </a:solidFill>
                <a:latin typeface="Arimo"/>
              </a:rPr>
              <a:t>https://www.figma.com/proto/1I0er8lO7XW10au6WJ9EI0?node-id=0-1&amp;t=hJg0yQxJ32pUVr72-6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45984" y="-8852732"/>
            <a:ext cx="12396032" cy="1239603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sp>
        <p:nvSpPr>
          <p:cNvPr name="AutoShape 4" id="4"/>
          <p:cNvSpPr/>
          <p:nvPr/>
        </p:nvSpPr>
        <p:spPr>
          <a:xfrm flipV="true">
            <a:off x="6274416" y="6584578"/>
            <a:ext cx="0" cy="267372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2013584" y="6584578"/>
            <a:ext cx="0" cy="267372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647162" y="471475"/>
            <a:ext cx="6993677" cy="196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20"/>
              </a:lnSpc>
            </a:pPr>
            <a:r>
              <a:rPr lang="en-US" sz="6517" spc="-130">
                <a:solidFill>
                  <a:srgbClr val="FFFFFF"/>
                </a:solidFill>
                <a:latin typeface="Antonio Bold"/>
              </a:rPr>
              <a:t>Funcionamento da Arquitetura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2089" y="7077736"/>
            <a:ext cx="4752265" cy="1641686"/>
            <a:chOff x="0" y="0"/>
            <a:chExt cx="6336353" cy="218891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898807"/>
              <a:ext cx="6336353" cy="1290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Gerencia a navegação e a comunicação entre os diferentes componentes da interface do usuário.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9525"/>
              <a:ext cx="6336353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ROUTER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764954" y="7077736"/>
            <a:ext cx="4752265" cy="1641686"/>
            <a:chOff x="0" y="0"/>
            <a:chExt cx="6336353" cy="218891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98807"/>
              <a:ext cx="6336353" cy="1290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Contém a lógica de negócio e se comunica com os serviços e repositórios de dados.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6336353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INTERACTOR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513646" y="7077736"/>
            <a:ext cx="4752265" cy="1641686"/>
            <a:chOff x="0" y="0"/>
            <a:chExt cx="6336353" cy="218891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898807"/>
              <a:ext cx="6336353" cy="1290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Responsável por criar e montar a hierarquia de RIBs, gerenciando suas dependências.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6336353" cy="536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BUILDER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896416" y="4624387"/>
            <a:ext cx="449516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O que é RIBs?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653888" y="6747818"/>
            <a:ext cx="9969865" cy="5483532"/>
            <a:chOff x="0" y="0"/>
            <a:chExt cx="4060919" cy="2233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9975975" y="6747818"/>
            <a:ext cx="9969865" cy="5483532"/>
            <a:chOff x="0" y="0"/>
            <a:chExt cx="4060919" cy="2233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24623" y="1038225"/>
            <a:ext cx="14438754" cy="104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Como surgiu?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87891" y="6348682"/>
            <a:ext cx="3752083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RESULTADOS</a:t>
            </a:r>
          </a:p>
        </p:txBody>
      </p:sp>
      <p:grpSp>
        <p:nvGrpSpPr>
          <p:cNvPr name="Group 10" id="10"/>
          <p:cNvGrpSpPr/>
          <p:nvPr/>
        </p:nvGrpSpPr>
        <p:grpSpPr>
          <a:xfrm rot="5400000">
            <a:off x="4161043" y="6747818"/>
            <a:ext cx="9969865" cy="5483532"/>
            <a:chOff x="0" y="0"/>
            <a:chExt cx="4060919" cy="2233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AutoShape 13" id="13"/>
          <p:cNvSpPr/>
          <p:nvPr/>
        </p:nvSpPr>
        <p:spPr>
          <a:xfrm rot="0">
            <a:off x="0" y="8692169"/>
            <a:ext cx="18288000" cy="1594831"/>
          </a:xfrm>
          <a:prstGeom prst="rect">
            <a:avLst/>
          </a:prstGeom>
          <a:solidFill>
            <a:srgbClr val="0B2C40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1261909" y="2496930"/>
            <a:ext cx="15997391" cy="155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3"/>
              </a:lnSpc>
            </a:pPr>
            <a:r>
              <a:rPr lang="en-US" sz="3194">
                <a:solidFill>
                  <a:srgbClr val="000000"/>
                </a:solidFill>
                <a:latin typeface="Antonio Bold"/>
              </a:rPr>
              <a:t>A ARQUITETURA RIBS FOI INTRODUZIDA PELO UBER PARA LIDAR COM OS DESAFIOS DE ESCALABILIDADE E MANUTENIBILIDADE EM SEUS APLICATIVOS MÓVEIS, SENDO PROJETADA PARA FACILITAR O DESENVOLVIMENTO DE APLICATIVOS COMPLEXOS, DIVIDINDO-OS EM UNIDADES INDEPENDENTES E REUTILIZÁVEIS.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5003" y="6348682"/>
            <a:ext cx="3752083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CONTEXTO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84563" y="6348682"/>
            <a:ext cx="3752083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MOTIVAÇÃO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1898" y="61457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707334" y="847725"/>
          <a:ext cx="9542441" cy="5576689"/>
        </p:xfrm>
        <a:graphic>
          <a:graphicData uri="http://schemas.openxmlformats.org/drawingml/2006/table">
            <a:tbl>
              <a:tblPr/>
              <a:tblGrid>
                <a:gridCol w="4771220"/>
                <a:gridCol w="4771220"/>
              </a:tblGrid>
              <a:tr h="2799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Navegação Complexa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Testabilidade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  <a:tr h="2777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Escalabilidade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Manuteção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2510086"/>
            <a:ext cx="5103800" cy="4219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Problemas </a:t>
            </a:r>
          </a:p>
          <a:p>
            <a:pPr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que a arquitetura resolve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707334" y="6598559"/>
          <a:ext cx="9551966" cy="2824361"/>
        </p:xfrm>
        <a:graphic>
          <a:graphicData uri="http://schemas.openxmlformats.org/drawingml/2006/table">
            <a:tbl>
              <a:tblPr/>
              <a:tblGrid>
                <a:gridCol w="9551966"/>
              </a:tblGrid>
              <a:tr h="28243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Reusabilidade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48701" y="5421854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710759" y="2273041"/>
          <a:ext cx="7658267" cy="4256225"/>
        </p:xfrm>
        <a:graphic>
          <a:graphicData uri="http://schemas.openxmlformats.org/drawingml/2006/table">
            <a:tbl>
              <a:tblPr/>
              <a:tblGrid>
                <a:gridCol w="3969576"/>
                <a:gridCol w="3688691"/>
              </a:tblGrid>
              <a:tr h="14152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COMPLEXIDADE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CURVA DE APRENDIZAGEM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</a:tr>
              <a:tr h="14256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GERENCIAMENTO DE ESTADO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FALTA DE DOCUMENTAÇÃO E COMUNIDADE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</a:tr>
              <a:tr h="14152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CÓDIGO BOILERPLATE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85"/>
                        </a:lnSpc>
                        <a:defRPr/>
                      </a:pPr>
                      <a:r>
                        <a:rPr lang="en-US" sz="2418">
                          <a:solidFill>
                            <a:srgbClr val="FFFFFF"/>
                          </a:solidFill>
                          <a:latin typeface="Open Sauce Bold"/>
                        </a:rPr>
                        <a:t>DESEMPENHO E OVER-ENGINEERING</a:t>
                      </a:r>
                      <a:endParaRPr lang="en-US" sz="1100"/>
                    </a:p>
                  </a:txBody>
                  <a:tcPr marL="164541" marR="164541" marT="164541" marB="164541" anchor="ctr">
                    <a:lnL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10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305314"/>
            <a:ext cx="9442522" cy="1838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B2C40"/>
                </a:solidFill>
                <a:latin typeface="Antonio Bold"/>
              </a:rPr>
              <a:t>Problemas que ainda existe nesse modelo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DAGCt8sGCLk</dc:identifier>
  <dcterms:modified xsi:type="dcterms:W3CDTF">2011-08-01T06:04:30Z</dcterms:modified>
  <cp:revision>1</cp:revision>
  <dc:title>APRESENTAÇÃO DO PROJETO</dc:title>
</cp:coreProperties>
</file>