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ntonio Bold" panose="020B0604020202020204" charset="0"/>
      <p:regular r:id="rId9"/>
    </p:embeddedFont>
    <p:embeddedFont>
      <p:font typeface="Arimo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uce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Trocchi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17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igma.com/file/1I0er8lO7XW10au6WJ9EI0/Movie-App-(Community)?type=design&amp;node-id=0-1&amp;mode=design&amp;t=CEsKHOEbBMAq0lmj-0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4" name="Group 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207104" y="2944648"/>
            <a:ext cx="5246391" cy="5246370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59749" y="3543457"/>
            <a:ext cx="10610347" cy="3200086"/>
            <a:chOff x="0" y="0"/>
            <a:chExt cx="14147130" cy="426678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33350"/>
              <a:ext cx="14147130" cy="2914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CINECONNECT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174968"/>
              <a:ext cx="14147130" cy="1091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O APLICATIVO PARA SUAS AVALIAÇÕES DE </a:t>
              </a:r>
            </a:p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B2C40"/>
                  </a:solidFill>
                  <a:latin typeface="Open Sauce Bold"/>
                </a:rPr>
                <a:t>FILMES E SÉRIES NA PALMA DA SUA MÃO.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61183" y="-680073"/>
            <a:ext cx="11605183" cy="12447258"/>
            <a:chOff x="0" y="0"/>
            <a:chExt cx="592039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20390" cy="6349975"/>
            </a:xfrm>
            <a:custGeom>
              <a:avLst/>
              <a:gdLst/>
              <a:ahLst/>
              <a:cxnLst/>
              <a:rect l="l" t="t" r="r" b="b"/>
              <a:pathLst>
                <a:path w="5920390" h="6349975">
                  <a:moveTo>
                    <a:pt x="5920390" y="3175025"/>
                  </a:moveTo>
                  <a:cubicBezTo>
                    <a:pt x="5920390" y="4928451"/>
                    <a:pt x="4595040" y="6349975"/>
                    <a:pt x="2960195" y="6349975"/>
                  </a:cubicBezTo>
                  <a:cubicBezTo>
                    <a:pt x="1325327" y="6349975"/>
                    <a:pt x="0" y="4928451"/>
                    <a:pt x="0" y="3175025"/>
                  </a:cubicBezTo>
                  <a:cubicBezTo>
                    <a:pt x="0" y="1421511"/>
                    <a:pt x="1325327" y="0"/>
                    <a:pt x="2960195" y="0"/>
                  </a:cubicBezTo>
                  <a:cubicBezTo>
                    <a:pt x="4595063" y="0"/>
                    <a:pt x="5920390" y="1421511"/>
                    <a:pt x="592039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628" r="-362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47554" y="730685"/>
            <a:ext cx="5029894" cy="1769215"/>
            <a:chOff x="0" y="0"/>
            <a:chExt cx="6350000" cy="2233549"/>
          </a:xfrm>
        </p:grpSpPr>
        <p:sp>
          <p:nvSpPr>
            <p:cNvPr id="5" name="Freeform 5"/>
            <p:cNvSpPr/>
            <p:nvPr/>
          </p:nvSpPr>
          <p:spPr>
            <a:xfrm>
              <a:off x="19050" y="19050"/>
              <a:ext cx="6312027" cy="2195449"/>
            </a:xfrm>
            <a:custGeom>
              <a:avLst/>
              <a:gdLst/>
              <a:ahLst/>
              <a:cxnLst/>
              <a:rect l="l" t="t" r="r" b="b"/>
              <a:pathLst>
                <a:path w="6312027" h="2195449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6350000" cy="2233549"/>
            </a:xfrm>
            <a:custGeom>
              <a:avLst/>
              <a:gdLst/>
              <a:ahLst/>
              <a:cxnLst/>
              <a:rect l="l" t="t" r="r" b="b"/>
              <a:pathLst>
                <a:path w="6350000" h="2233549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197B98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46910" y="1087709"/>
            <a:ext cx="403118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</a:rPr>
              <a:t>Tópicos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73854" y="1930370"/>
            <a:ext cx="7946457" cy="557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Pitch do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projeto</a:t>
            </a:r>
            <a:endParaRPr lang="en-US" sz="3636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Funcionamento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da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arquitetura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;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Como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surgiu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Quais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problemas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que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essa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arquitetura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resolve</a:t>
            </a:r>
          </a:p>
          <a:p>
            <a:pPr>
              <a:lnSpc>
                <a:spcPts val="6255"/>
              </a:lnSpc>
            </a:pPr>
            <a:r>
              <a:rPr lang="en-US" sz="3636" dirty="0">
                <a:solidFill>
                  <a:srgbClr val="FFFFFF"/>
                </a:solidFill>
                <a:latin typeface="Trocchi"/>
              </a:rPr>
              <a:t>-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Quais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problemas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que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ainda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existe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 dirty="0" err="1">
                <a:solidFill>
                  <a:srgbClr val="FFFFFF"/>
                </a:solidFill>
                <a:latin typeface="Trocchi"/>
              </a:rPr>
              <a:t>nesse</a:t>
            </a:r>
            <a:r>
              <a:rPr lang="en-US" sz="3636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3636">
                <a:solidFill>
                  <a:srgbClr val="FFFFFF"/>
                </a:solidFill>
                <a:latin typeface="Trocchi"/>
              </a:rPr>
              <a:t>modelo</a:t>
            </a:r>
            <a:endParaRPr lang="en-US" sz="3636" dirty="0">
              <a:solidFill>
                <a:srgbClr val="FFFFFF"/>
              </a:solidFill>
              <a:latin typeface="Trocch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886701" cy="10287000"/>
          </a:xfrm>
          <a:prstGeom prst="rect">
            <a:avLst/>
          </a:prstGeom>
          <a:solidFill>
            <a:srgbClr val="0B2C40"/>
          </a:solidFill>
        </p:spPr>
      </p:sp>
      <p:grpSp>
        <p:nvGrpSpPr>
          <p:cNvPr id="3" name="Group 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id="4" name="Freeform 4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197B98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0B2C4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716656"/>
            <a:ext cx="5541666" cy="5541644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002824" y="2685947"/>
            <a:ext cx="3060015" cy="6625952"/>
          </a:xfrm>
          <a:custGeom>
            <a:avLst/>
            <a:gdLst/>
            <a:ahLst/>
            <a:cxnLst/>
            <a:rect l="l" t="t" r="r" b="b"/>
            <a:pathLst>
              <a:path w="3060015" h="6625952">
                <a:moveTo>
                  <a:pt x="0" y="0"/>
                </a:moveTo>
                <a:lnTo>
                  <a:pt x="3060015" y="0"/>
                </a:lnTo>
                <a:lnTo>
                  <a:pt x="3060015" y="6625952"/>
                </a:lnTo>
                <a:lnTo>
                  <a:pt x="0" y="6625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822542" y="1972726"/>
            <a:ext cx="3442267" cy="7453655"/>
          </a:xfrm>
          <a:custGeom>
            <a:avLst/>
            <a:gdLst/>
            <a:ahLst/>
            <a:cxnLst/>
            <a:rect l="l" t="t" r="r" b="b"/>
            <a:pathLst>
              <a:path w="3442267" h="7453655">
                <a:moveTo>
                  <a:pt x="0" y="0"/>
                </a:moveTo>
                <a:lnTo>
                  <a:pt x="3442267" y="0"/>
                </a:lnTo>
                <a:lnTo>
                  <a:pt x="3442267" y="7453655"/>
                </a:lnTo>
                <a:lnTo>
                  <a:pt x="0" y="745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905662" y="568007"/>
            <a:ext cx="1849785" cy="74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u="sng" dirty="0">
                <a:solidFill>
                  <a:srgbClr val="000000"/>
                </a:solidFill>
                <a:latin typeface="Arimo"/>
                <a:hlinkClick r:id="rId5"/>
              </a:rPr>
              <a:t>FIGMA</a:t>
            </a:r>
            <a:endParaRPr lang="en-US" sz="4599" u="sng" dirty="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45984" y="-8852732"/>
            <a:ext cx="12396032" cy="1239603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B2C40"/>
            </a:solidFill>
          </p:spPr>
        </p:sp>
      </p:grpSp>
      <p:sp>
        <p:nvSpPr>
          <p:cNvPr id="4" name="AutoShape 4"/>
          <p:cNvSpPr/>
          <p:nvPr/>
        </p:nvSpPr>
        <p:spPr>
          <a:xfrm flipV="1">
            <a:off x="6274416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2013584" y="6584578"/>
            <a:ext cx="0" cy="2673722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647162" y="471475"/>
            <a:ext cx="6993677" cy="1968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20"/>
              </a:lnSpc>
            </a:pPr>
            <a:r>
              <a:rPr lang="en-US" sz="6517" spc="-130">
                <a:solidFill>
                  <a:srgbClr val="FFFFFF"/>
                </a:solidFill>
                <a:latin typeface="Antonio Bold"/>
              </a:rPr>
              <a:t>Funcionamento da Arquitetura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2089" y="7077736"/>
            <a:ext cx="4752265" cy="1641686"/>
            <a:chOff x="0" y="0"/>
            <a:chExt cx="6336353" cy="2188915"/>
          </a:xfrm>
        </p:grpSpPr>
        <p:sp>
          <p:nvSpPr>
            <p:cNvPr id="8" name="TextBox 8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Gerencia a navegação e a comunicação entre os diferentes componentes da interface do usuário.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ROUTER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64954" y="7077736"/>
            <a:ext cx="4752265" cy="1641686"/>
            <a:chOff x="0" y="0"/>
            <a:chExt cx="6336353" cy="218891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Contém a lógica de negócio e se comunica com os serviços e repositórios de dados.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INTERACTOR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13646" y="7077736"/>
            <a:ext cx="4752265" cy="1641686"/>
            <a:chOff x="0" y="0"/>
            <a:chExt cx="6336353" cy="218891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898807"/>
              <a:ext cx="6336353" cy="12901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Open Sauce"/>
                </a:rPr>
                <a:t>Responsável por criar e montar a hierarquia de RIBs, gerenciando suas dependências.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Bold"/>
                </a:rPr>
                <a:t>BUILDER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896416" y="4624387"/>
            <a:ext cx="44951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O que é RIBs?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653888" y="6747818"/>
            <a:ext cx="9969865" cy="5483532"/>
            <a:chOff x="0" y="0"/>
            <a:chExt cx="4060919" cy="2233549"/>
          </a:xfrm>
        </p:grpSpPr>
        <p:sp>
          <p:nvSpPr>
            <p:cNvPr id="3" name="Freeform 3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id="5" name="Group 5"/>
          <p:cNvGrpSpPr/>
          <p:nvPr/>
        </p:nvGrpSpPr>
        <p:grpSpPr>
          <a:xfrm rot="5400000">
            <a:off x="9975975" y="6747818"/>
            <a:ext cx="9969865" cy="5483532"/>
            <a:chOff x="0" y="0"/>
            <a:chExt cx="4060919" cy="2233549"/>
          </a:xfrm>
        </p:grpSpPr>
        <p:sp>
          <p:nvSpPr>
            <p:cNvPr id="6" name="Freeform 6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924623" y="1038225"/>
            <a:ext cx="14438754" cy="104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 spc="-139">
                <a:solidFill>
                  <a:srgbClr val="0B2C40"/>
                </a:solidFill>
                <a:latin typeface="Antonio Bold"/>
              </a:rPr>
              <a:t>Como surgiu?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87891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RESULTADOS</a:t>
            </a:r>
          </a:p>
        </p:txBody>
      </p:sp>
      <p:grpSp>
        <p:nvGrpSpPr>
          <p:cNvPr id="10" name="Group 10"/>
          <p:cNvGrpSpPr/>
          <p:nvPr/>
        </p:nvGrpSpPr>
        <p:grpSpPr>
          <a:xfrm rot="5400000">
            <a:off x="4161043" y="6747818"/>
            <a:ext cx="9969865" cy="5483532"/>
            <a:chOff x="0" y="0"/>
            <a:chExt cx="4060919" cy="2233549"/>
          </a:xfrm>
        </p:grpSpPr>
        <p:sp>
          <p:nvSpPr>
            <p:cNvPr id="11" name="Freeform 11"/>
            <p:cNvSpPr/>
            <p:nvPr/>
          </p:nvSpPr>
          <p:spPr>
            <a:xfrm>
              <a:off x="19050" y="19050"/>
              <a:ext cx="4022947" cy="2195449"/>
            </a:xfrm>
            <a:custGeom>
              <a:avLst/>
              <a:gdLst/>
              <a:ahLst/>
              <a:cxnLst/>
              <a:rect l="l" t="t" r="r" b="b"/>
              <a:pathLst>
                <a:path w="4022947" h="2195449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4060920" cy="2233549"/>
            </a:xfrm>
            <a:custGeom>
              <a:avLst/>
              <a:gdLst/>
              <a:ahLst/>
              <a:cxnLst/>
              <a:rect l="l" t="t" r="r" b="b"/>
              <a:pathLst>
                <a:path w="4060920" h="2233549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0" y="8692169"/>
            <a:ext cx="18288000" cy="1594831"/>
          </a:xfrm>
          <a:prstGeom prst="rect">
            <a:avLst/>
          </a:prstGeom>
          <a:solidFill>
            <a:srgbClr val="0B2C40"/>
          </a:solidFill>
        </p:spPr>
      </p:sp>
      <p:sp>
        <p:nvSpPr>
          <p:cNvPr id="14" name="TextBox 14"/>
          <p:cNvSpPr txBox="1"/>
          <p:nvPr/>
        </p:nvSpPr>
        <p:spPr>
          <a:xfrm>
            <a:off x="1261909" y="2496930"/>
            <a:ext cx="15997391" cy="155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3"/>
              </a:lnSpc>
            </a:pPr>
            <a:r>
              <a:rPr lang="en-US" sz="3194">
                <a:solidFill>
                  <a:srgbClr val="000000"/>
                </a:solidFill>
                <a:latin typeface="Antonio Bold"/>
              </a:rPr>
              <a:t>A ARQUITETURA RIBS FOI INTRODUZIDA PELO UBER PARA LIDAR COM OS DESAFIOS DE ESCALABILIDADE E MANUTENIBILIDADE EM SEUS APLICATIVOS MÓVEIS, SENDO PROJETADA PARA FACILITAR O DESENVOLVIMENTO DE APLICATIVOS COMPLEXOS, DIVIDINDO-OS EM UNIDADES INDEPENDENTES E REUTILIZÁVEIS.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5500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CONTEXTO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4563" y="6348682"/>
            <a:ext cx="3752083" cy="405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MOTIVAÇÃO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7334" y="847725"/>
          <a:ext cx="9542440" cy="5576688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961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Navegação Complexa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Testabilidade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0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Escalabilidade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Manuteção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2510086"/>
            <a:ext cx="5103800" cy="421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Problemas </a:t>
            </a:r>
          </a:p>
          <a:p>
            <a:pPr marL="0" lvl="0" indent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que a arquitetura resolve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707334" y="6598559"/>
          <a:ext cx="9551966" cy="2824361"/>
        </p:xfrm>
        <a:graphic>
          <a:graphicData uri="http://schemas.openxmlformats.org/drawingml/2006/table">
            <a:tbl>
              <a:tblPr/>
              <a:tblGrid>
                <a:gridCol w="955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4361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Reusabilidade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48701" y="54218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89" y="0"/>
                </a:lnTo>
                <a:lnTo>
                  <a:pt x="10471589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83024" y="-4748625"/>
            <a:ext cx="10170480" cy="1017048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808979" y="2451819"/>
          <a:ext cx="10265312" cy="6631282"/>
        </p:xfrm>
        <a:graphic>
          <a:graphicData uri="http://schemas.openxmlformats.org/drawingml/2006/table">
            <a:tbl>
              <a:tblPr/>
              <a:tblGrid>
                <a:gridCol w="532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6633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CURVA DE APRENDIZAGEM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2C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FFFFFF"/>
                          </a:solidFill>
                          <a:latin typeface="Open Sauce Bold"/>
                        </a:rPr>
                        <a:t>DOCUMENTAÇÃO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2C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4649"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Pode ser complexa para iniciantes, sendo importante investir tempo na compreensão dos conceitos e padrões.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marL="431801" lvl="1" indent="-215900" algn="l">
                        <a:lnSpc>
                          <a:spcPts val="28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</a:rPr>
                        <a:t> Embora existam recursos disponíveis, a documentação completa ainda é um desafio.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305314"/>
            <a:ext cx="9442522" cy="183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6000" spc="-120">
                <a:solidFill>
                  <a:srgbClr val="48B281"/>
                </a:solidFill>
                <a:latin typeface="Antonio Bold"/>
              </a:rPr>
              <a:t>Problemas que ainda existe nesse modelo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197</Words>
  <Application>Microsoft Office PowerPoint</Application>
  <PresentationFormat>Personalizar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Open Sauce Bold</vt:lpstr>
      <vt:lpstr>Trocchi</vt:lpstr>
      <vt:lpstr>Antonio Bold</vt:lpstr>
      <vt:lpstr>Calibri</vt:lpstr>
      <vt:lpstr>Open Sauce</vt:lpstr>
      <vt:lpstr>Arimo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</dc:title>
  <cp:lastModifiedBy>Hugo Vinícius Pessoa de Melo Santo</cp:lastModifiedBy>
  <cp:revision>3</cp:revision>
  <dcterms:created xsi:type="dcterms:W3CDTF">2006-08-16T00:00:00Z</dcterms:created>
  <dcterms:modified xsi:type="dcterms:W3CDTF">2024-04-18T19:45:19Z</dcterms:modified>
  <dc:identifier>DAGCt8sGCLk</dc:identifier>
</cp:coreProperties>
</file>