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3" r:id="rId6"/>
    <p:sldId id="274" r:id="rId7"/>
    <p:sldId id="262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BB9C-2CA3-4399-B2A4-A6BFA95A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98" y="141869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Top 10 Neighbourhood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6D5BC-892D-45CF-9EAF-52158C6D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8" y="777551"/>
            <a:ext cx="8520600" cy="38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1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9A76-4E43-4EB6-AFB5-BC4F22A1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7802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Top 10 host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F8E30-A831-4BB4-A474-A9B0E219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989045"/>
            <a:ext cx="7500938" cy="38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784A-430D-41BA-ABE6-F02CB49C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1326"/>
            <a:ext cx="8520600" cy="929685"/>
          </a:xfrm>
        </p:spPr>
        <p:txBody>
          <a:bodyPr/>
          <a:lstStyle/>
          <a:p>
            <a:r>
              <a:rPr lang="en-IN" dirty="0"/>
              <a:t>Which room type is preferred in neighbourhood group?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AA2FD-2513-4F58-95EC-2D0C31D3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4" y="1281404"/>
            <a:ext cx="7055984" cy="36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E92A-B315-43EB-8EAD-84847ECD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5972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Top 4 neighbourhood preferred room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0AF7D-F755-47AE-B279-58E4C361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6778"/>
            <a:ext cx="8409312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9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CD4D-DD5D-4C63-A357-D51B157F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1986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Room Type in Different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D6583-FD81-470A-A5D8-7CC5E48A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1" y="831536"/>
            <a:ext cx="7692158" cy="40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0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7C12-9BE4-463A-89EB-743A80DA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7" y="214870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Availability per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601BB-92C1-4024-9E2A-5E30E0C8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883298"/>
            <a:ext cx="7769290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9679-53BF-47EE-867B-1B40A297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2666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Word Present in the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61F4-CADD-4755-9E89-3B7582E6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88" y="725366"/>
            <a:ext cx="7153469" cy="42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F14-9F27-4AA0-A262-148005F8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Words present in Neighbourhood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87D21-3CA1-4BF6-ACC9-A4EF68C9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407320"/>
            <a:ext cx="8589412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C330-35F4-4F73-85AA-D565A7BD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CC6F5-F72E-4116-9BB8-FD85AB259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accent2"/>
                </a:solidFill>
              </a:rPr>
              <a:t>●  Nan values in one of important column of review date.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accent2"/>
                </a:solidFill>
              </a:rPr>
              <a:t>●  Difficulty in extracting the information from the words. </a:t>
            </a:r>
            <a:endParaRPr lang="en-US" sz="16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7FEBFD-4EF0-49F2-B052-C16D42B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5600-B3E8-431F-8C4D-11D7E731B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1. Manhattan is most busy place followed by Brooklyn and Queens, Bronx,   Staten Island.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2. Most of the </a:t>
            </a:r>
            <a:r>
              <a:rPr lang="en-US" sz="1800" dirty="0" err="1">
                <a:solidFill>
                  <a:schemeClr val="accent2"/>
                </a:solidFill>
              </a:rPr>
              <a:t>neighbourhood</a:t>
            </a:r>
            <a:r>
              <a:rPr lang="en-US" sz="1800" dirty="0">
                <a:solidFill>
                  <a:schemeClr val="accent2"/>
                </a:solidFill>
              </a:rPr>
              <a:t> are from Brooklyn and Manhattan in top 10.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3. Highest no. one host booked as 325 which is from Manhattan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4. In overall people are preferring separate room but in Manhattan people are buying flats.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5. People are tend to stay  for longer period in Manhattan and Brooklyn.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6. Prices are showing variation other than Manhattan.</a:t>
            </a:r>
            <a:endParaRPr lang="en-IN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9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b="1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026A059-2BD0-4E7E-BF99-1F9CD945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503853"/>
            <a:ext cx="7998765" cy="4584441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CONTENT</a:t>
            </a:r>
          </a:p>
          <a:p>
            <a:pPr marL="15240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Analysis Based on</a:t>
            </a: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</a:t>
            </a:r>
            <a:r>
              <a:rPr lang="en-US" sz="1400" dirty="0">
                <a:solidFill>
                  <a:schemeClr val="accent2"/>
                </a:solidFill>
              </a:rPr>
              <a:t>  Price</a:t>
            </a: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</a:t>
            </a:r>
            <a:r>
              <a:rPr lang="en-US" sz="1400" dirty="0">
                <a:solidFill>
                  <a:schemeClr val="accent2"/>
                </a:solidFill>
              </a:rPr>
              <a:t>  </a:t>
            </a:r>
            <a:r>
              <a:rPr lang="en-US" sz="1400" dirty="0" err="1">
                <a:solidFill>
                  <a:schemeClr val="accent2"/>
                </a:solidFill>
              </a:rPr>
              <a:t>Neighbourhood</a:t>
            </a:r>
            <a:r>
              <a:rPr lang="en-US" sz="1400" dirty="0">
                <a:solidFill>
                  <a:schemeClr val="accent2"/>
                </a:solidFill>
              </a:rPr>
              <a:t> Group</a:t>
            </a: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</a:t>
            </a:r>
            <a:r>
              <a:rPr lang="en-US" sz="1400" dirty="0">
                <a:solidFill>
                  <a:schemeClr val="accent2"/>
                </a:solidFill>
              </a:rPr>
              <a:t>  </a:t>
            </a:r>
            <a:r>
              <a:rPr lang="en-US" sz="1400" dirty="0" err="1">
                <a:solidFill>
                  <a:schemeClr val="accent2"/>
                </a:solidFill>
              </a:rPr>
              <a:t>Neighbourhood</a:t>
            </a:r>
            <a:endParaRPr lang="en-US" sz="1400" dirty="0">
              <a:solidFill>
                <a:schemeClr val="accent2"/>
              </a:solidFill>
            </a:endParaRP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 </a:t>
            </a:r>
            <a:r>
              <a:rPr lang="en-US" sz="1400" dirty="0">
                <a:solidFill>
                  <a:schemeClr val="accent2"/>
                </a:solidFill>
              </a:rPr>
              <a:t> Host </a:t>
            </a: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 </a:t>
            </a:r>
            <a:r>
              <a:rPr lang="en-US" sz="1400" dirty="0">
                <a:solidFill>
                  <a:schemeClr val="accent2"/>
                </a:solidFill>
              </a:rPr>
              <a:t> Room type</a:t>
            </a: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 </a:t>
            </a:r>
            <a:r>
              <a:rPr lang="en-US" sz="1400" dirty="0">
                <a:solidFill>
                  <a:schemeClr val="accent2"/>
                </a:solidFill>
              </a:rPr>
              <a:t> Names</a:t>
            </a:r>
          </a:p>
          <a:p>
            <a:pPr marL="152400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Area wise distribution</a:t>
            </a:r>
            <a:endParaRPr lang="en-US" sz="1600" dirty="0">
              <a:solidFill>
                <a:schemeClr val="accent2"/>
              </a:solidFill>
            </a:endParaRP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</a:t>
            </a:r>
            <a:r>
              <a:rPr lang="en-US" sz="1400" dirty="0">
                <a:solidFill>
                  <a:schemeClr val="accent2"/>
                </a:solidFill>
              </a:rPr>
              <a:t>  Room type booked according to region</a:t>
            </a:r>
          </a:p>
          <a:p>
            <a:pPr marL="152400" indent="0">
              <a:buNone/>
            </a:pPr>
            <a:r>
              <a:rPr lang="en-IN" sz="1400" dirty="0">
                <a:solidFill>
                  <a:schemeClr val="accent2"/>
                </a:solidFill>
              </a:rPr>
              <a:t>●</a:t>
            </a:r>
            <a:r>
              <a:rPr lang="en-US" sz="1400" dirty="0">
                <a:solidFill>
                  <a:schemeClr val="accent2"/>
                </a:solidFill>
              </a:rPr>
              <a:t>  Availability of room type</a:t>
            </a:r>
          </a:p>
          <a:p>
            <a:pPr marL="152400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Challenges </a:t>
            </a: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Conclusion</a:t>
            </a:r>
            <a:endParaRPr lang="en-US" sz="1600" dirty="0">
              <a:solidFill>
                <a:schemeClr val="accent2"/>
              </a:solidFill>
            </a:endParaRPr>
          </a:p>
          <a:p>
            <a:pPr marL="152400" indent="0">
              <a:buNone/>
            </a:pP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5271-48D5-46DE-9FFC-5769CE7F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323461"/>
            <a:ext cx="8520600" cy="792600"/>
          </a:xfrm>
        </p:spPr>
        <p:txBody>
          <a:bodyPr/>
          <a:lstStyle/>
          <a:p>
            <a:r>
              <a:rPr lang="en-IN" sz="20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A7E6-01F9-4D6E-8CD6-403340CB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281404"/>
            <a:ext cx="8520600" cy="3383902"/>
          </a:xfrm>
        </p:spPr>
        <p:txBody>
          <a:bodyPr/>
          <a:lstStyle/>
          <a:p>
            <a:pPr algn="l"/>
            <a:r>
              <a:rPr lang="en-IN" sz="1600" dirty="0">
                <a:solidFill>
                  <a:schemeClr val="accent2"/>
                </a:solidFill>
              </a:rPr>
              <a:t>●  Analysis Based on Price</a:t>
            </a:r>
          </a:p>
          <a:p>
            <a:pPr algn="l"/>
            <a:r>
              <a:rPr lang="en-IN" sz="1600" dirty="0">
                <a:solidFill>
                  <a:schemeClr val="accent2"/>
                </a:solidFill>
              </a:rPr>
              <a:t>●  Analysis based on neighbourhood group</a:t>
            </a:r>
          </a:p>
          <a:p>
            <a:pPr algn="l"/>
            <a:r>
              <a:rPr lang="en-IN" sz="1600" dirty="0">
                <a:solidFill>
                  <a:schemeClr val="accent2"/>
                </a:solidFill>
              </a:rPr>
              <a:t>●  Analysis based on neighbour</a:t>
            </a:r>
          </a:p>
          <a:p>
            <a:pPr algn="l"/>
            <a:r>
              <a:rPr lang="en-IN" sz="1600" dirty="0">
                <a:solidFill>
                  <a:schemeClr val="accent2"/>
                </a:solidFill>
              </a:rPr>
              <a:t>●  Analysis based on area presence</a:t>
            </a:r>
          </a:p>
          <a:p>
            <a:pPr algn="l"/>
            <a:r>
              <a:rPr lang="en-IN" sz="1600" dirty="0">
                <a:solidFill>
                  <a:schemeClr val="accent2"/>
                </a:solidFill>
              </a:rPr>
              <a:t>●  Analysis based on Names</a:t>
            </a:r>
          </a:p>
        </p:txBody>
      </p:sp>
    </p:spTree>
    <p:extLst>
      <p:ext uri="{BB962C8B-B14F-4D97-AF65-F5344CB8AC3E}">
        <p14:creationId xmlns:p14="http://schemas.microsoft.com/office/powerpoint/2010/main" val="41023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B41-3925-4804-8267-A606BE75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B68F2-A810-463E-8668-7AC614145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Dataset Name :-</a:t>
            </a:r>
            <a:r>
              <a:rPr lang="en-IN" sz="1600" dirty="0">
                <a:solidFill>
                  <a:schemeClr val="accent2"/>
                </a:solidFill>
              </a:rPr>
              <a:t> Airbnb dataset for US based New York city.</a:t>
            </a:r>
          </a:p>
          <a:p>
            <a:pPr marL="114300" indent="0">
              <a:buNone/>
            </a:pPr>
            <a:endParaRPr lang="en-IN" sz="16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Shape :-</a:t>
            </a:r>
            <a:endParaRPr lang="en-IN" sz="16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accent2"/>
                </a:solidFill>
              </a:rPr>
              <a:t>● Rows - 48895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accent2"/>
                </a:solidFill>
              </a:rPr>
              <a:t>● Columns -16</a:t>
            </a:r>
          </a:p>
          <a:p>
            <a:pPr marL="114300" indent="0">
              <a:buNone/>
            </a:pPr>
            <a:endParaRPr lang="en-IN" sz="16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Important Columns :-</a:t>
            </a:r>
            <a:r>
              <a:rPr lang="en-IN" sz="1600" dirty="0">
                <a:solidFill>
                  <a:schemeClr val="accent2"/>
                </a:solidFill>
              </a:rPr>
              <a:t> Name, Neighbourhood group, Neighbourhood, Host ID, Room type, Price,  Minimum Night Stayed</a:t>
            </a:r>
          </a:p>
        </p:txBody>
      </p:sp>
    </p:spTree>
    <p:extLst>
      <p:ext uri="{BB962C8B-B14F-4D97-AF65-F5344CB8AC3E}">
        <p14:creationId xmlns:p14="http://schemas.microsoft.com/office/powerpoint/2010/main" val="35804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C147-A144-488D-8503-637F323E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4987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Null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67490-FB21-49D3-9B4C-7B96679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871538"/>
            <a:ext cx="7972425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2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7EC8-5C2D-462A-99B4-52C8CD15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9281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Null value Imputation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E30B2-7C37-4125-99C1-4B6BE47B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60" y="985838"/>
            <a:ext cx="7165180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E639-E926-4C99-BDAC-AE501240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55" y="167172"/>
            <a:ext cx="8520600" cy="572700"/>
          </a:xfrm>
        </p:spPr>
        <p:txBody>
          <a:bodyPr/>
          <a:lstStyle/>
          <a:p>
            <a:r>
              <a:rPr lang="en-IN" dirty="0"/>
              <a:t>Where these Neighbourhood Group are present?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9368B-2FE7-4302-9641-DB98D0FE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42607"/>
            <a:ext cx="7892736" cy="39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1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88DB-7D54-40B3-8E37-E04122F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DEACA-A167-42D8-99D1-0402F2A2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75" y="1258368"/>
            <a:ext cx="5830661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F820-3840-4599-93B2-3BCC51CA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Price Variation with Neighbourhood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F9F04-50BD-4DA2-9CCA-F3C29760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1281404"/>
            <a:ext cx="6680719" cy="36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72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286</Words>
  <Application>Microsoft Office PowerPoint</Application>
  <PresentationFormat>On-screen Show (16:9)</PresentationFormat>
  <Paragraphs>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Montserrat</vt:lpstr>
      <vt:lpstr>Simple Light</vt:lpstr>
      <vt:lpstr>           Capstone Project Airbnb Booking Analysis   </vt:lpstr>
      <vt:lpstr>   </vt:lpstr>
      <vt:lpstr>Problem Statement</vt:lpstr>
      <vt:lpstr>Data Summary</vt:lpstr>
      <vt:lpstr>Null Values</vt:lpstr>
      <vt:lpstr>Null value Imputation </vt:lpstr>
      <vt:lpstr>Where these Neighbourhood Group are present?</vt:lpstr>
      <vt:lpstr>Price</vt:lpstr>
      <vt:lpstr>Price Variation with Neighbourhood group</vt:lpstr>
      <vt:lpstr>Top 10 Neighbourhood </vt:lpstr>
      <vt:lpstr>Top 10 host id</vt:lpstr>
      <vt:lpstr>Which room type is preferred in neighbourhood group?</vt:lpstr>
      <vt:lpstr>Top 4 neighbourhood preferred room type</vt:lpstr>
      <vt:lpstr>Room Type in Different Region</vt:lpstr>
      <vt:lpstr>Availability per location</vt:lpstr>
      <vt:lpstr>Word Present in the Name</vt:lpstr>
      <vt:lpstr>Words present in Neighbourhood Group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 Analysis</dc:title>
  <dc:creator>Vineet Rawat</dc:creator>
  <cp:lastModifiedBy>Vineet Rawat</cp:lastModifiedBy>
  <cp:revision>22</cp:revision>
  <dcterms:modified xsi:type="dcterms:W3CDTF">2021-03-11T09:56:44Z</dcterms:modified>
</cp:coreProperties>
</file>