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8" r:id="rId5"/>
    <p:sldId id="269" r:id="rId6"/>
    <p:sldId id="271" r:id="rId7"/>
    <p:sldId id="260" r:id="rId8"/>
    <p:sldId id="273" r:id="rId9"/>
    <p:sldId id="274" r:id="rId10"/>
    <p:sldId id="261" r:id="rId11"/>
    <p:sldId id="262" r:id="rId12"/>
    <p:sldId id="267" r:id="rId13"/>
    <p:sldId id="27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051D4-51F9-475E-9B39-3E5D9439E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E2EDF-FE77-4E70-8BE6-247D3E1A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FED6DB-F4AC-4ED3-AD43-EABF0108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E5028-EEAB-4F22-AA21-F2CD5544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F3911-2DFE-497E-AE9C-5D862AF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2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F72F0-32D8-42F3-9F01-3826E1D2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C4D3F0-7081-415E-A226-546E99E1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2510A-AB5D-45B4-9B55-4A4E347A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B5AE7-EE3B-40BE-A2C2-BDE0CE1B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193B5-2757-45A3-B046-389BDC1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11FD2-AF55-463F-91AF-44ABC839C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F7FEFA-12F2-46F3-ACDD-4F4AAD86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AF124-BEA7-47F1-AA08-31D3D3F2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3F0E5-4C97-40B5-B088-E668401A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84E03-3371-4492-9E1B-BF705DB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6FAD-55D5-4BE9-8671-4A9AEA0D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26EF4F-658D-4C50-8249-FA6401F5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198D7-488A-4EB8-B0C4-9EAB684B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8AD05-DE79-42AE-89E7-3331664B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11B9B-3E26-46DE-872D-66AAEC46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C38A5-F407-4BB6-A028-C3B7EC42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E3C1FC-5EC5-4A94-A982-AB70CA45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B3F27-BE7B-4A6E-A4F7-19450680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0A336-49F3-48C5-9EB4-8FA8341B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E1890-6339-4A1C-8076-D4BEA6EC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04AA5-E6D1-4DF7-8A78-9805B2DE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7E366B-E36C-4482-80DC-728ACE0EA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4A289F-F611-4C69-999F-7B1D5F3A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99B7E-C10C-4B41-BE03-7D1B9A29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668D2B-CB20-4303-B360-0D7E0B0A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9C49A1-E05F-48AF-A926-A11BA7AD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ECD5C-EA96-47AA-A515-66C4F1A7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CEA93F-E467-4627-8551-AFA36E3E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D7D912-8E4B-46CB-9C8B-9D2B5D208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E9E0B1-6416-4A2B-B8AA-6029AE911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40025C-AE6E-4BC3-A47A-A8F74C92B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F395B4-225B-416B-A121-A42AAFAD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7834D4-C310-4E29-A0F2-FEBFEA7C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97DF3D-3B4A-4789-AD45-F7D247F6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ABAC0-41E4-4156-BD72-FBE9E05B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B97EC4-FE06-448F-9092-39E6AA20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3C2E6A-6EB8-4C8A-BD22-6CC38B2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7D3407-544A-4D2F-80FC-CB6930B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506758-67BE-4784-9293-37226830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15AACF-DC13-4849-BA83-9A117CFC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D9A166-6888-442F-8CC9-EB6714BA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7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1E94A-FD1B-4755-B976-5D632DDE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BD42-2678-483B-8124-3D2109FF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E23E49-CE65-49D5-AB52-E2E36FCE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3278EC-DF29-4558-8397-E7C0037B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222A6-080C-47D6-A069-436D28A7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425FBD-71DB-4059-971B-11BA2D6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81CD5-7725-49AF-B964-D63EF112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EBDAF5-4834-47E3-BF9C-E2F2C8656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89C1BC-4C1D-4320-B171-3EFE7FC0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6DB83E-6C43-4720-A526-7596A162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C5FB-DEE6-4298-8617-00B5A0600B1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741FB-B529-4E61-BEDF-27DC2076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BB3DE-C0D3-40BA-BD36-3901A09E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6AC910-74AE-44C4-9076-4533C5F7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95B18B-9F79-4192-956E-32E72EEE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AA278-EDDA-4F13-AA73-9956F3CA2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AC5FB-DEE6-4298-8617-00B5A0600B1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FEBC8-E763-424E-B5CC-C56DB4C4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969F3A-D68E-46D1-A1A2-8BBC0D297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5BDA-C2BB-4A4E-9B8E-098FD13B0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013B-DD14-4525-A50F-67A173729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2A199-E7A2-4937-8D41-6FA8E0429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Alexandre Ribeiro </a:t>
            </a:r>
          </a:p>
          <a:p>
            <a:r>
              <a:rPr lang="pt-BR" dirty="0"/>
              <a:t>Aula 2</a:t>
            </a:r>
            <a:endParaRPr lang="en-US" dirty="0"/>
          </a:p>
        </p:txBody>
      </p:sp>
      <p:pic>
        <p:nvPicPr>
          <p:cNvPr id="1026" name="Picture 2" descr="Image result for estrutura de dados">
            <a:extLst>
              <a:ext uri="{FF2B5EF4-FFF2-40B4-BE49-F238E27FC236}">
                <a16:creationId xmlns:a16="http://schemas.microsoft.com/office/drawing/2014/main" id="{27AECF5E-0BED-4E41-9C03-0B7259DC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85" y="4144962"/>
            <a:ext cx="4021381" cy="223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7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7" y="96559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A74E673-3EEF-4384-BBB1-229BFF0E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193322"/>
            <a:ext cx="4955755" cy="4047894"/>
          </a:xfrm>
          <a:prstGeom prst="rect">
            <a:avLst/>
          </a:prstGeom>
        </p:spPr>
      </p:pic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0FF6C3-083E-4D7C-A8D2-18F56438B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01992"/>
              </p:ext>
            </p:extLst>
          </p:nvPr>
        </p:nvGraphicFramePr>
        <p:xfrm>
          <a:off x="6474242" y="1612066"/>
          <a:ext cx="4955755" cy="334398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79286">
                  <a:extLst>
                    <a:ext uri="{9D8B030D-6E8A-4147-A177-3AD203B41FA5}">
                      <a16:colId xmlns:a16="http://schemas.microsoft.com/office/drawing/2014/main" val="387918969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623966656"/>
                    </a:ext>
                  </a:extLst>
                </a:gridCol>
                <a:gridCol w="834047">
                  <a:extLst>
                    <a:ext uri="{9D8B030D-6E8A-4147-A177-3AD203B41FA5}">
                      <a16:colId xmlns:a16="http://schemas.microsoft.com/office/drawing/2014/main" val="2198614064"/>
                    </a:ext>
                  </a:extLst>
                </a:gridCol>
                <a:gridCol w="991151">
                  <a:extLst>
                    <a:ext uri="{9D8B030D-6E8A-4147-A177-3AD203B41FA5}">
                      <a16:colId xmlns:a16="http://schemas.microsoft.com/office/drawing/2014/main" val="1631901192"/>
                    </a:ext>
                  </a:extLst>
                </a:gridCol>
                <a:gridCol w="991151">
                  <a:extLst>
                    <a:ext uri="{9D8B030D-6E8A-4147-A177-3AD203B41FA5}">
                      <a16:colId xmlns:a16="http://schemas.microsoft.com/office/drawing/2014/main" val="306490572"/>
                    </a:ext>
                  </a:extLst>
                </a:gridCol>
              </a:tblGrid>
              <a:tr h="16719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10996"/>
                  </a:ext>
                </a:extLst>
              </a:tr>
              <a:tr h="167199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160099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E513D2B2-1AD0-4079-874A-102708808346}"/>
              </a:ext>
            </a:extLst>
          </p:cNvPr>
          <p:cNvSpPr txBox="1"/>
          <p:nvPr/>
        </p:nvSpPr>
        <p:spPr>
          <a:xfrm>
            <a:off x="6096000" y="3154900"/>
            <a:ext cx="384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</a:t>
            </a:r>
            <a:endParaRPr lang="en-US" sz="2800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C291D4-B86B-4A5C-951C-1E8A8BD66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99007"/>
              </p:ext>
            </p:extLst>
          </p:nvPr>
        </p:nvGraphicFramePr>
        <p:xfrm>
          <a:off x="6668008" y="2041621"/>
          <a:ext cx="8575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504">
                  <a:extLst>
                    <a:ext uri="{9D8B030D-6E8A-4147-A177-3AD203B41FA5}">
                      <a16:colId xmlns:a16="http://schemas.microsoft.com/office/drawing/2014/main" val="630525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5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31990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E02F0E-2883-4F78-93FE-CCEFFDA0CD49}"/>
              </a:ext>
            </a:extLst>
          </p:cNvPr>
          <p:cNvSpPr txBox="1"/>
          <p:nvPr/>
        </p:nvSpPr>
        <p:spPr>
          <a:xfrm>
            <a:off x="6474242" y="4361507"/>
            <a:ext cx="4882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P[0].nome = “Alexandre”;</a:t>
            </a:r>
          </a:p>
          <a:p>
            <a:endParaRPr lang="pt-BR" sz="3200" dirty="0"/>
          </a:p>
          <a:p>
            <a:r>
              <a:rPr lang="pt-BR" sz="3200" dirty="0"/>
              <a:t>P[0].Idade = 36; </a:t>
            </a:r>
            <a:endParaRPr lang="en-US" sz="32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3250AC-F7DB-4E21-A6E8-659CF39B73B8}"/>
              </a:ext>
            </a:extLst>
          </p:cNvPr>
          <p:cNvSpPr txBox="1"/>
          <p:nvPr/>
        </p:nvSpPr>
        <p:spPr>
          <a:xfrm>
            <a:off x="694944" y="1304788"/>
            <a:ext cx="529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Vetor de estruturas</a:t>
            </a:r>
            <a:endParaRPr lang="en-US" sz="3200" dirty="0"/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D6469B21-4757-4D47-B578-B0B094B48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87369"/>
              </p:ext>
            </p:extLst>
          </p:nvPr>
        </p:nvGraphicFramePr>
        <p:xfrm>
          <a:off x="7719278" y="2041621"/>
          <a:ext cx="8575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504">
                  <a:extLst>
                    <a:ext uri="{9D8B030D-6E8A-4147-A177-3AD203B41FA5}">
                      <a16:colId xmlns:a16="http://schemas.microsoft.com/office/drawing/2014/main" val="630525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5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31990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60F15644-04DF-4EEA-97FA-5701E6F28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54861"/>
              </p:ext>
            </p:extLst>
          </p:nvPr>
        </p:nvGraphicFramePr>
        <p:xfrm>
          <a:off x="8706247" y="2041621"/>
          <a:ext cx="96607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073">
                  <a:extLst>
                    <a:ext uri="{9D8B030D-6E8A-4147-A177-3AD203B41FA5}">
                      <a16:colId xmlns:a16="http://schemas.microsoft.com/office/drawing/2014/main" val="630525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5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idade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3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70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7" y="96559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21FEC9-FADC-4C06-87AC-4D90FF449AD1}"/>
              </a:ext>
            </a:extLst>
          </p:cNvPr>
          <p:cNvSpPr txBox="1"/>
          <p:nvPr/>
        </p:nvSpPr>
        <p:spPr>
          <a:xfrm>
            <a:off x="694944" y="1304788"/>
            <a:ext cx="529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Vetor de estruturas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500097-A8FD-4273-9AF7-CC3163DEA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" y="2269355"/>
            <a:ext cx="6611112" cy="42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1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2CD564-5795-41A1-9DD7-69919602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581"/>
            <a:ext cx="10515600" cy="5493382"/>
          </a:xfrm>
        </p:spPr>
        <p:txBody>
          <a:bodyPr>
            <a:normAutofit/>
          </a:bodyPr>
          <a:lstStyle/>
          <a:p>
            <a:pPr marL="457200" indent="-457200" algn="just">
              <a:buAutoNum type="arabicParenR"/>
            </a:pPr>
            <a:endParaRPr lang="pt-BR" sz="2400" dirty="0"/>
          </a:p>
          <a:p>
            <a:pPr marL="457200" indent="-457200" algn="just">
              <a:buAutoNum type="arabicParenR"/>
            </a:pPr>
            <a:r>
              <a:rPr lang="pt-BR" sz="2400" dirty="0"/>
              <a:t>Desenvolva um programa para vendas de passagens de ônibus. Defina uma STRUCT, crie o menu de opções e todas as funções necessárias para manipular esta STRUCT;</a:t>
            </a:r>
          </a:p>
          <a:p>
            <a:pPr marL="914400" lvl="1" indent="-457200" algn="just">
              <a:buAutoNum type="arabicParenR"/>
            </a:pPr>
            <a:endParaRPr lang="pt-BR" sz="2000" dirty="0"/>
          </a:p>
          <a:p>
            <a:pPr marL="914400" lvl="1" indent="-457200" algn="just">
              <a:buAutoNum type="arabicParenR"/>
            </a:pPr>
            <a:r>
              <a:rPr lang="pt-BR" sz="2000" dirty="0"/>
              <a:t>Cadastrar pessoa;</a:t>
            </a:r>
          </a:p>
          <a:p>
            <a:pPr marL="914400" lvl="1" indent="-457200" algn="just">
              <a:buAutoNum type="arabicParenR"/>
            </a:pPr>
            <a:r>
              <a:rPr lang="pt-BR" sz="2000" dirty="0"/>
              <a:t>Vender passagem;</a:t>
            </a:r>
          </a:p>
          <a:p>
            <a:pPr marL="914400" lvl="1" indent="-457200" algn="just">
              <a:buAutoNum type="arabicParenR"/>
            </a:pPr>
            <a:r>
              <a:rPr lang="pt-BR" sz="2000" dirty="0"/>
              <a:t>Imprimir comprovante;</a:t>
            </a:r>
          </a:p>
        </p:txBody>
      </p:sp>
    </p:spTree>
    <p:extLst>
      <p:ext uri="{BB962C8B-B14F-4D97-AF65-F5344CB8AC3E}">
        <p14:creationId xmlns:p14="http://schemas.microsoft.com/office/powerpoint/2010/main" val="364228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2CD564-5795-41A1-9DD7-69919602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581"/>
            <a:ext cx="10515600" cy="54933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2) </a:t>
            </a:r>
            <a:r>
              <a:rPr lang="pt-BR" dirty="0"/>
              <a:t>Com base em </a:t>
            </a:r>
            <a:r>
              <a:rPr lang="pt-BR" dirty="0" err="1"/>
              <a:t>structs</a:t>
            </a:r>
            <a:r>
              <a:rPr lang="pt-BR" dirty="0"/>
              <a:t>, suponha que é necessário armazenar informações relacionadas à veículos, totalizando, no máximo, 10 veículos.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Para cada veículo, deverão ser fornecidos os seguintes dados:</a:t>
            </a:r>
          </a:p>
          <a:p>
            <a:pPr algn="just">
              <a:buFontTx/>
              <a:buChar char="-"/>
            </a:pPr>
            <a:r>
              <a:rPr lang="pt-BR" dirty="0"/>
              <a:t>marca do veículo;</a:t>
            </a:r>
          </a:p>
          <a:p>
            <a:pPr algn="just">
              <a:buFontTx/>
              <a:buChar char="-"/>
            </a:pPr>
            <a:r>
              <a:rPr lang="pt-BR" dirty="0"/>
              <a:t>Modelo; </a:t>
            </a:r>
          </a:p>
          <a:p>
            <a:pPr algn="just">
              <a:buFontTx/>
              <a:buChar char="-"/>
            </a:pPr>
            <a:r>
              <a:rPr lang="pt-BR" dirty="0"/>
              <a:t>ano de fabricação;</a:t>
            </a:r>
          </a:p>
          <a:p>
            <a:pPr algn="just">
              <a:buFontTx/>
              <a:buChar char="-"/>
            </a:pPr>
            <a:r>
              <a:rPr lang="pt-BR" dirty="0"/>
              <a:t>placa (formato XXX-YYYY; onde X denota as letras e Y denota os números da placa).</a:t>
            </a:r>
          </a:p>
          <a:p>
            <a:pPr algn="just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83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2CD564-5795-41A1-9DD7-69919602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581"/>
            <a:ext cx="10515600" cy="549338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400" dirty="0"/>
              <a:t>2) continuação:</a:t>
            </a:r>
          </a:p>
          <a:p>
            <a:pPr marL="0" indent="0" algn="just">
              <a:buNone/>
            </a:pPr>
            <a:r>
              <a:rPr lang="pt-BR" dirty="0"/>
              <a:t>O sistema deverá oferecer, ao usuário, as seguintes funcionalidades:</a:t>
            </a:r>
          </a:p>
          <a:p>
            <a:pPr marL="0" indent="0" algn="just">
              <a:buNone/>
            </a:pPr>
            <a:endParaRPr lang="pt-BR" dirty="0"/>
          </a:p>
          <a:p>
            <a:pPr algn="just">
              <a:buFontTx/>
              <a:buChar char="-"/>
            </a:pPr>
            <a:r>
              <a:rPr lang="pt-BR" dirty="0"/>
              <a:t>Listar os veículos cadastrados;</a:t>
            </a:r>
          </a:p>
          <a:p>
            <a:pPr algn="just">
              <a:buFontTx/>
              <a:buChar char="-"/>
            </a:pPr>
            <a:r>
              <a:rPr lang="pt-BR" dirty="0"/>
              <a:t>Inserir um novo veículo;</a:t>
            </a:r>
          </a:p>
          <a:p>
            <a:pPr algn="just">
              <a:buFontTx/>
              <a:buChar char="-"/>
            </a:pPr>
            <a:r>
              <a:rPr lang="pt-BR" dirty="0"/>
              <a:t>Listar os veículos filtrando-se por ano de fabricação;</a:t>
            </a:r>
          </a:p>
          <a:p>
            <a:pPr algn="just">
              <a:buFontTx/>
              <a:buChar char="-"/>
            </a:pPr>
            <a:r>
              <a:rPr lang="pt-BR" dirty="0"/>
              <a:t>Listar os veículos com o ano de fabricação acima de um certo valor especificado pelo usuário. </a:t>
            </a:r>
          </a:p>
          <a:p>
            <a:pPr algn="just">
              <a:buFontTx/>
              <a:buChar char="-"/>
            </a:pPr>
            <a:r>
              <a:rPr lang="pt-BR" dirty="0"/>
              <a:t>Listar os veículos filtrando-se pelo modelo.</a:t>
            </a:r>
          </a:p>
          <a:p>
            <a:pPr algn="just">
              <a:buFontTx/>
              <a:buChar char="-"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 sistema deverá armazenar os veículos ordenados pelo ano de fabricação, ou seja, ao inserir um novo veículo, este deve ser inserido em ordem crescente de ano de fabricação.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580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7" y="96559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6334044-3DA9-489D-B6F3-011EAD8C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89" y="1993963"/>
            <a:ext cx="4913988" cy="31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4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7" y="96559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FAB0F4A-5CFA-4BBF-A4B6-6C6043FC7811}"/>
              </a:ext>
            </a:extLst>
          </p:cNvPr>
          <p:cNvGraphicFramePr>
            <a:graphicFrameLocks noGrp="1"/>
          </p:cNvGraphicFramePr>
          <p:nvPr/>
        </p:nvGraphicFramePr>
        <p:xfrm>
          <a:off x="6924797" y="1612067"/>
          <a:ext cx="4454148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2358">
                  <a:extLst>
                    <a:ext uri="{9D8B030D-6E8A-4147-A177-3AD203B41FA5}">
                      <a16:colId xmlns:a16="http://schemas.microsoft.com/office/drawing/2014/main" val="3879189699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2623966656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2198614064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1631901192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306490572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1644024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1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160099"/>
                  </a:ext>
                </a:extLst>
              </a:tr>
            </a:tbl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276B937C-33ED-4026-82AC-3C0041EB1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77" y="1624957"/>
            <a:ext cx="4554473" cy="28860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D75236-6FC7-4E1F-839C-CAA62E9C5A2D}"/>
              </a:ext>
            </a:extLst>
          </p:cNvPr>
          <p:cNvSpPr txBox="1"/>
          <p:nvPr/>
        </p:nvSpPr>
        <p:spPr>
          <a:xfrm>
            <a:off x="5723885" y="1682496"/>
            <a:ext cx="120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Vet_nome</a:t>
            </a:r>
            <a:endParaRPr lang="en-US" dirty="0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52FF004-1FA7-4E3C-9F79-5A9911D79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13076"/>
              </p:ext>
            </p:extLst>
          </p:nvPr>
        </p:nvGraphicFramePr>
        <p:xfrm>
          <a:off x="6924798" y="2752019"/>
          <a:ext cx="4454150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618780">
                  <a:extLst>
                    <a:ext uri="{9D8B030D-6E8A-4147-A177-3AD203B41FA5}">
                      <a16:colId xmlns:a16="http://schemas.microsoft.com/office/drawing/2014/main" val="3879189699"/>
                    </a:ext>
                  </a:extLst>
                </a:gridCol>
                <a:gridCol w="767074">
                  <a:extLst>
                    <a:ext uri="{9D8B030D-6E8A-4147-A177-3AD203B41FA5}">
                      <a16:colId xmlns:a16="http://schemas.microsoft.com/office/drawing/2014/main" val="2623966656"/>
                    </a:ext>
                  </a:extLst>
                </a:gridCol>
                <a:gridCol w="767074">
                  <a:extLst>
                    <a:ext uri="{9D8B030D-6E8A-4147-A177-3AD203B41FA5}">
                      <a16:colId xmlns:a16="http://schemas.microsoft.com/office/drawing/2014/main" val="2198614064"/>
                    </a:ext>
                  </a:extLst>
                </a:gridCol>
                <a:gridCol w="767074">
                  <a:extLst>
                    <a:ext uri="{9D8B030D-6E8A-4147-A177-3AD203B41FA5}">
                      <a16:colId xmlns:a16="http://schemas.microsoft.com/office/drawing/2014/main" val="1631901192"/>
                    </a:ext>
                  </a:extLst>
                </a:gridCol>
                <a:gridCol w="767074">
                  <a:extLst>
                    <a:ext uri="{9D8B030D-6E8A-4147-A177-3AD203B41FA5}">
                      <a16:colId xmlns:a16="http://schemas.microsoft.com/office/drawing/2014/main" val="306490572"/>
                    </a:ext>
                  </a:extLst>
                </a:gridCol>
                <a:gridCol w="767074">
                  <a:extLst>
                    <a:ext uri="{9D8B030D-6E8A-4147-A177-3AD203B41FA5}">
                      <a16:colId xmlns:a16="http://schemas.microsoft.com/office/drawing/2014/main" val="1644024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1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160099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44DA9A-1F9F-48B7-B544-75C702A1A76E}"/>
              </a:ext>
            </a:extLst>
          </p:cNvPr>
          <p:cNvSpPr txBox="1"/>
          <p:nvPr/>
        </p:nvSpPr>
        <p:spPr>
          <a:xfrm>
            <a:off x="5367528" y="2822448"/>
            <a:ext cx="15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Vet_endereco</a:t>
            </a:r>
            <a:endParaRPr lang="en-US" dirty="0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B481CC55-875B-46AA-9EFB-518A8562E3D1}"/>
              </a:ext>
            </a:extLst>
          </p:cNvPr>
          <p:cNvGraphicFramePr>
            <a:graphicFrameLocks noGrp="1"/>
          </p:cNvGraphicFramePr>
          <p:nvPr/>
        </p:nvGraphicFramePr>
        <p:xfrm>
          <a:off x="6924797" y="3963091"/>
          <a:ext cx="4454148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2358">
                  <a:extLst>
                    <a:ext uri="{9D8B030D-6E8A-4147-A177-3AD203B41FA5}">
                      <a16:colId xmlns:a16="http://schemas.microsoft.com/office/drawing/2014/main" val="3879189699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2623966656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2198614064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1631901192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306490572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1644024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1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1600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8E5BAC-2B74-4B90-9EC9-A268E886A5AE}"/>
              </a:ext>
            </a:extLst>
          </p:cNvPr>
          <p:cNvSpPr txBox="1"/>
          <p:nvPr/>
        </p:nvSpPr>
        <p:spPr>
          <a:xfrm>
            <a:off x="5550408" y="4033520"/>
            <a:ext cx="137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Vet_cidade</a:t>
            </a:r>
            <a:endParaRPr lang="en-US" dirty="0"/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2414B030-113B-4C5D-A6B5-99470F41CE19}"/>
              </a:ext>
            </a:extLst>
          </p:cNvPr>
          <p:cNvGraphicFramePr>
            <a:graphicFrameLocks noGrp="1"/>
          </p:cNvGraphicFramePr>
          <p:nvPr/>
        </p:nvGraphicFramePr>
        <p:xfrm>
          <a:off x="6924797" y="5125720"/>
          <a:ext cx="4454148" cy="74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42358">
                  <a:extLst>
                    <a:ext uri="{9D8B030D-6E8A-4147-A177-3AD203B41FA5}">
                      <a16:colId xmlns:a16="http://schemas.microsoft.com/office/drawing/2014/main" val="3879189699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2623966656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2198614064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1631901192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306490572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1644024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1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160099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48A92B-46CE-4CAF-B6CA-02008B82A649}"/>
              </a:ext>
            </a:extLst>
          </p:cNvPr>
          <p:cNvSpPr txBox="1"/>
          <p:nvPr/>
        </p:nvSpPr>
        <p:spPr>
          <a:xfrm>
            <a:off x="5723885" y="5196149"/>
            <a:ext cx="120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Vet_idade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5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E5AF659-5A09-40EE-A592-BD1E727263C9}"/>
              </a:ext>
            </a:extLst>
          </p:cNvPr>
          <p:cNvSpPr/>
          <p:nvPr/>
        </p:nvSpPr>
        <p:spPr>
          <a:xfrm>
            <a:off x="1118881" y="1881057"/>
            <a:ext cx="4233672" cy="3241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3600" dirty="0"/>
              <a:t>Pessoa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7" y="96559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ADFEB4-899B-4F8D-A5C4-3B64B5EE5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92" y="2644072"/>
            <a:ext cx="2918713" cy="156985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8D292B-D762-49C6-8E5E-060065508DEC}"/>
              </a:ext>
            </a:extLst>
          </p:cNvPr>
          <p:cNvSpPr txBox="1"/>
          <p:nvPr/>
        </p:nvSpPr>
        <p:spPr>
          <a:xfrm>
            <a:off x="7092696" y="3178665"/>
            <a:ext cx="257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Pessoa  P;</a:t>
            </a:r>
          </a:p>
        </p:txBody>
      </p:sp>
    </p:spTree>
    <p:extLst>
      <p:ext uri="{BB962C8B-B14F-4D97-AF65-F5344CB8AC3E}">
        <p14:creationId xmlns:p14="http://schemas.microsoft.com/office/powerpoint/2010/main" val="4067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7" y="96559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E6B266-BD30-4299-857D-EF0510731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7" y="1190990"/>
            <a:ext cx="10545447" cy="59783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EBCABC3-9ABD-4A5E-8522-BF3BB638C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7" y="1980776"/>
            <a:ext cx="8202255" cy="59783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9D6D091-437B-46B0-8BF5-EDB499CF4A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0" y="2825426"/>
            <a:ext cx="1287892" cy="40389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F9DE045-30F6-4AD0-9549-79CB95EDB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0" y="3476138"/>
            <a:ext cx="17097396" cy="30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4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7" y="96559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B56572-80BC-4AAD-ADA4-67D79DA75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3" y="1477502"/>
            <a:ext cx="1348857" cy="37341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38319E6-5652-4EE9-81B5-97E83B142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7" y="1850914"/>
            <a:ext cx="20613658" cy="295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1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9ED53-E170-4420-A5A7-FA5B5B3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7" y="96559"/>
            <a:ext cx="6388343" cy="8052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E15F8E-58F5-49BE-B84A-9CC84C979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77" y="1371219"/>
            <a:ext cx="5410200" cy="4591050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64F04A0-F8C3-415F-9015-B6244A480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42006"/>
              </p:ext>
            </p:extLst>
          </p:nvPr>
        </p:nvGraphicFramePr>
        <p:xfrm>
          <a:off x="7086600" y="1862666"/>
          <a:ext cx="2296160" cy="1489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6160">
                  <a:extLst>
                    <a:ext uri="{9D8B030D-6E8A-4147-A177-3AD203B41FA5}">
                      <a16:colId xmlns:a16="http://schemas.microsoft.com/office/drawing/2014/main" val="2813669510"/>
                    </a:ext>
                  </a:extLst>
                </a:gridCol>
              </a:tblGrid>
              <a:tr h="744615">
                <a:tc>
                  <a:txBody>
                    <a:bodyPr/>
                    <a:lstStyle/>
                    <a:p>
                      <a:r>
                        <a:rPr lang="pt-BR" sz="2400" dirty="0"/>
                        <a:t>nome [20]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653157"/>
                  </a:ext>
                </a:extLst>
              </a:tr>
              <a:tr h="744615">
                <a:tc>
                  <a:txBody>
                    <a:bodyPr/>
                    <a:lstStyle/>
                    <a:p>
                      <a:r>
                        <a:rPr lang="pt-BR" sz="2400" dirty="0"/>
                        <a:t>idade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55114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3AAAB13-F45A-4EE1-950A-AC1827860447}"/>
              </a:ext>
            </a:extLst>
          </p:cNvPr>
          <p:cNvSpPr txBox="1"/>
          <p:nvPr/>
        </p:nvSpPr>
        <p:spPr>
          <a:xfrm>
            <a:off x="6391025" y="1862666"/>
            <a:ext cx="55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</a:t>
            </a:r>
            <a:endParaRPr lang="en-US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EC55B1B-7BE7-4F87-8BD0-805A72D361AF}"/>
              </a:ext>
            </a:extLst>
          </p:cNvPr>
          <p:cNvSpPr txBox="1"/>
          <p:nvPr/>
        </p:nvSpPr>
        <p:spPr>
          <a:xfrm>
            <a:off x="6666868" y="4410560"/>
            <a:ext cx="4205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p.nome</a:t>
            </a:r>
            <a:r>
              <a:rPr lang="pt-BR" sz="3200" dirty="0"/>
              <a:t> = “Alexandre”;</a:t>
            </a:r>
          </a:p>
          <a:p>
            <a:endParaRPr lang="pt-BR" sz="3200" dirty="0"/>
          </a:p>
          <a:p>
            <a:r>
              <a:rPr lang="pt-BR" sz="3200" dirty="0" err="1"/>
              <a:t>p.Idade</a:t>
            </a:r>
            <a:r>
              <a:rPr lang="pt-BR" sz="3200" dirty="0"/>
              <a:t> = 36;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904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21FEC9-FADC-4C06-87AC-4D90FF449AD1}"/>
              </a:ext>
            </a:extLst>
          </p:cNvPr>
          <p:cNvSpPr txBox="1"/>
          <p:nvPr/>
        </p:nvSpPr>
        <p:spPr>
          <a:xfrm>
            <a:off x="694944" y="-48315"/>
            <a:ext cx="529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Passagens </a:t>
            </a:r>
            <a:r>
              <a:rPr lang="pt-BR" sz="3200" dirty="0" err="1"/>
              <a:t>Struct</a:t>
            </a:r>
            <a:r>
              <a:rPr lang="pt-BR" sz="3200" dirty="0"/>
              <a:t> por Valor</a:t>
            </a:r>
            <a:endParaRPr lang="en-US" sz="3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7B654D3-06B3-4A16-89DF-26209B6B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8" y="629762"/>
            <a:ext cx="12060378" cy="368581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63AE60F-4083-45AD-A4C6-1CEC3DD9D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7" y="4408876"/>
            <a:ext cx="3528378" cy="10291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1C78D2E-0FF2-4A25-A876-155DA227F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7400"/>
            <a:ext cx="8810607" cy="66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4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FC1821D-DCE0-4480-84A6-F7593C52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62300" y="-1654377"/>
            <a:ext cx="3059083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21FEC9-FADC-4C06-87AC-4D90FF449AD1}"/>
              </a:ext>
            </a:extLst>
          </p:cNvPr>
          <p:cNvSpPr txBox="1"/>
          <p:nvPr/>
        </p:nvSpPr>
        <p:spPr>
          <a:xfrm>
            <a:off x="197104" y="-74791"/>
            <a:ext cx="529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Retorno da função em </a:t>
            </a:r>
            <a:r>
              <a:rPr lang="pt-BR" sz="3200" dirty="0" err="1"/>
              <a:t>Struct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8492B1-975C-4488-8EB5-33EFD9B0F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4" y="635000"/>
            <a:ext cx="11182096" cy="36201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FC32995-4D46-43AF-8FEB-1D75465CA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4" y="4255102"/>
            <a:ext cx="13368177" cy="25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82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324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Alexandre junior</dc:creator>
  <cp:lastModifiedBy>Alexandre_note</cp:lastModifiedBy>
  <cp:revision>74</cp:revision>
  <dcterms:created xsi:type="dcterms:W3CDTF">2018-07-23T18:29:18Z</dcterms:created>
  <dcterms:modified xsi:type="dcterms:W3CDTF">2021-03-04T23:46:37Z</dcterms:modified>
</cp:coreProperties>
</file>