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92" r:id="rId4"/>
    <p:sldId id="261" r:id="rId5"/>
    <p:sldId id="262" r:id="rId6"/>
    <p:sldId id="264" r:id="rId7"/>
    <p:sldId id="267" r:id="rId8"/>
    <p:sldId id="268" r:id="rId9"/>
    <p:sldId id="269" r:id="rId10"/>
    <p:sldId id="273" r:id="rId11"/>
    <p:sldId id="275" r:id="rId12"/>
    <p:sldId id="260" r:id="rId13"/>
    <p:sldId id="276" r:id="rId14"/>
    <p:sldId id="277" r:id="rId15"/>
    <p:sldId id="278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3" r:id="rId24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26" y="-11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65F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65F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65F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4297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625" y="6858000"/>
                </a:lnTo>
                <a:lnTo>
                  <a:pt x="476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82688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136" y="6858000"/>
                </a:lnTo>
                <a:lnTo>
                  <a:pt x="31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81000" y="0"/>
            <a:ext cx="445134" cy="6858000"/>
          </a:xfrm>
          <a:custGeom>
            <a:avLst/>
            <a:gdLst/>
            <a:ahLst/>
            <a:cxnLst/>
            <a:rect l="l" t="t" r="r" b="b"/>
            <a:pathLst>
              <a:path w="445134" h="6858000">
                <a:moveTo>
                  <a:pt x="0" y="6858000"/>
                </a:moveTo>
                <a:lnTo>
                  <a:pt x="444538" y="6858000"/>
                </a:lnTo>
                <a:lnTo>
                  <a:pt x="44453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76339" y="0"/>
            <a:ext cx="104775" cy="6858000"/>
          </a:xfrm>
          <a:custGeom>
            <a:avLst/>
            <a:gdLst/>
            <a:ahLst/>
            <a:cxnLst/>
            <a:rect l="l" t="t" r="r" b="b"/>
            <a:pathLst>
              <a:path w="104775" h="6858000">
                <a:moveTo>
                  <a:pt x="0" y="6858000"/>
                </a:moveTo>
                <a:lnTo>
                  <a:pt x="104664" y="6858000"/>
                </a:lnTo>
                <a:lnTo>
                  <a:pt x="1046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9C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90600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30" h="6858000">
                <a:moveTo>
                  <a:pt x="0" y="6858000"/>
                </a:moveTo>
                <a:lnTo>
                  <a:pt x="150723" y="6858000"/>
                </a:lnTo>
                <a:lnTo>
                  <a:pt x="15072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9C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9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141323" y="0"/>
            <a:ext cx="78105" cy="6858000"/>
          </a:xfrm>
          <a:custGeom>
            <a:avLst/>
            <a:gdLst/>
            <a:ahLst/>
            <a:cxnLst/>
            <a:rect l="l" t="t" r="r" b="b"/>
            <a:pathLst>
              <a:path w="78105" h="6858000">
                <a:moveTo>
                  <a:pt x="0" y="6858000"/>
                </a:moveTo>
                <a:lnTo>
                  <a:pt x="77876" y="6858000"/>
                </a:lnTo>
                <a:lnTo>
                  <a:pt x="7787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634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9"/>
                </a:lnTo>
              </a:path>
            </a:pathLst>
          </a:custGeom>
          <a:ln w="5715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85825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0" y="6857999"/>
                </a:moveTo>
                <a:lnTo>
                  <a:pt x="57150" y="6857999"/>
                </a:lnTo>
                <a:lnTo>
                  <a:pt x="5715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25538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0" y="6857999"/>
                </a:moveTo>
                <a:lnTo>
                  <a:pt x="57150" y="6857999"/>
                </a:lnTo>
                <a:lnTo>
                  <a:pt x="5715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726692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575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525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9125331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29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091041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429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219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609600" y="342900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44" y="1293623"/>
                </a:lnTo>
                <a:lnTo>
                  <a:pt x="743422" y="1288378"/>
                </a:lnTo>
                <a:lnTo>
                  <a:pt x="789709" y="1279788"/>
                </a:lnTo>
                <a:lnTo>
                  <a:pt x="834780" y="1267980"/>
                </a:lnTo>
                <a:lnTo>
                  <a:pt x="878510" y="1253078"/>
                </a:lnTo>
                <a:lnTo>
                  <a:pt x="920773" y="1235208"/>
                </a:lnTo>
                <a:lnTo>
                  <a:pt x="961444" y="1214494"/>
                </a:lnTo>
                <a:lnTo>
                  <a:pt x="1000398" y="1191062"/>
                </a:lnTo>
                <a:lnTo>
                  <a:pt x="1037511" y="1165037"/>
                </a:lnTo>
                <a:lnTo>
                  <a:pt x="1072656" y="1136545"/>
                </a:lnTo>
                <a:lnTo>
                  <a:pt x="1105709" y="1105709"/>
                </a:lnTo>
                <a:lnTo>
                  <a:pt x="1136545" y="1072656"/>
                </a:lnTo>
                <a:lnTo>
                  <a:pt x="1165037" y="1037511"/>
                </a:lnTo>
                <a:lnTo>
                  <a:pt x="1191062" y="1000398"/>
                </a:lnTo>
                <a:lnTo>
                  <a:pt x="1214494" y="961444"/>
                </a:lnTo>
                <a:lnTo>
                  <a:pt x="1235208" y="920773"/>
                </a:lnTo>
                <a:lnTo>
                  <a:pt x="1253078" y="878510"/>
                </a:lnTo>
                <a:lnTo>
                  <a:pt x="1267980" y="834780"/>
                </a:lnTo>
                <a:lnTo>
                  <a:pt x="1279788" y="789709"/>
                </a:lnTo>
                <a:lnTo>
                  <a:pt x="1288378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8" y="551977"/>
                </a:lnTo>
                <a:lnTo>
                  <a:pt x="1279788" y="505690"/>
                </a:lnTo>
                <a:lnTo>
                  <a:pt x="1267980" y="460619"/>
                </a:lnTo>
                <a:lnTo>
                  <a:pt x="1253078" y="416889"/>
                </a:lnTo>
                <a:lnTo>
                  <a:pt x="1235208" y="374626"/>
                </a:lnTo>
                <a:lnTo>
                  <a:pt x="1214494" y="333955"/>
                </a:lnTo>
                <a:lnTo>
                  <a:pt x="1191062" y="295001"/>
                </a:lnTo>
                <a:lnTo>
                  <a:pt x="1165037" y="257888"/>
                </a:lnTo>
                <a:lnTo>
                  <a:pt x="1136545" y="222743"/>
                </a:lnTo>
                <a:lnTo>
                  <a:pt x="1105709" y="189690"/>
                </a:lnTo>
                <a:lnTo>
                  <a:pt x="1072656" y="158854"/>
                </a:lnTo>
                <a:lnTo>
                  <a:pt x="1037511" y="130362"/>
                </a:lnTo>
                <a:lnTo>
                  <a:pt x="1000398" y="104337"/>
                </a:lnTo>
                <a:lnTo>
                  <a:pt x="961444" y="80905"/>
                </a:lnTo>
                <a:lnTo>
                  <a:pt x="920773" y="60191"/>
                </a:lnTo>
                <a:lnTo>
                  <a:pt x="878510" y="42321"/>
                </a:lnTo>
                <a:lnTo>
                  <a:pt x="834780" y="27419"/>
                </a:lnTo>
                <a:lnTo>
                  <a:pt x="789709" y="15611"/>
                </a:lnTo>
                <a:lnTo>
                  <a:pt x="743422" y="7021"/>
                </a:lnTo>
                <a:lnTo>
                  <a:pt x="696044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309624" y="4866766"/>
            <a:ext cx="641985" cy="641350"/>
          </a:xfrm>
          <a:custGeom>
            <a:avLst/>
            <a:gdLst/>
            <a:ahLst/>
            <a:cxnLst/>
            <a:rect l="l" t="t" r="r" b="b"/>
            <a:pathLst>
              <a:path w="641985" h="641350">
                <a:moveTo>
                  <a:pt x="320675" y="0"/>
                </a:moveTo>
                <a:lnTo>
                  <a:pt x="273302" y="3475"/>
                </a:lnTo>
                <a:lnTo>
                  <a:pt x="228083" y="13572"/>
                </a:lnTo>
                <a:lnTo>
                  <a:pt x="185515" y="29794"/>
                </a:lnTo>
                <a:lnTo>
                  <a:pt x="146093" y="51647"/>
                </a:lnTo>
                <a:lnTo>
                  <a:pt x="110315" y="78635"/>
                </a:lnTo>
                <a:lnTo>
                  <a:pt x="78678" y="110263"/>
                </a:lnTo>
                <a:lnTo>
                  <a:pt x="51679" y="146037"/>
                </a:lnTo>
                <a:lnTo>
                  <a:pt x="29815" y="185460"/>
                </a:lnTo>
                <a:lnTo>
                  <a:pt x="13582" y="228037"/>
                </a:lnTo>
                <a:lnTo>
                  <a:pt x="3478" y="273274"/>
                </a:lnTo>
                <a:lnTo>
                  <a:pt x="0" y="320674"/>
                </a:lnTo>
                <a:lnTo>
                  <a:pt x="3478" y="368075"/>
                </a:lnTo>
                <a:lnTo>
                  <a:pt x="13582" y="413312"/>
                </a:lnTo>
                <a:lnTo>
                  <a:pt x="29815" y="455889"/>
                </a:lnTo>
                <a:lnTo>
                  <a:pt x="51679" y="495312"/>
                </a:lnTo>
                <a:lnTo>
                  <a:pt x="78678" y="531086"/>
                </a:lnTo>
                <a:lnTo>
                  <a:pt x="110315" y="562714"/>
                </a:lnTo>
                <a:lnTo>
                  <a:pt x="146093" y="589702"/>
                </a:lnTo>
                <a:lnTo>
                  <a:pt x="185515" y="611555"/>
                </a:lnTo>
                <a:lnTo>
                  <a:pt x="228083" y="627777"/>
                </a:lnTo>
                <a:lnTo>
                  <a:pt x="273302" y="637874"/>
                </a:lnTo>
                <a:lnTo>
                  <a:pt x="320675" y="641349"/>
                </a:lnTo>
                <a:lnTo>
                  <a:pt x="368078" y="637874"/>
                </a:lnTo>
                <a:lnTo>
                  <a:pt x="413323" y="627777"/>
                </a:lnTo>
                <a:lnTo>
                  <a:pt x="455913" y="611555"/>
                </a:lnTo>
                <a:lnTo>
                  <a:pt x="495351" y="589702"/>
                </a:lnTo>
                <a:lnTo>
                  <a:pt x="531141" y="562714"/>
                </a:lnTo>
                <a:lnTo>
                  <a:pt x="562786" y="531086"/>
                </a:lnTo>
                <a:lnTo>
                  <a:pt x="589791" y="495312"/>
                </a:lnTo>
                <a:lnTo>
                  <a:pt x="611659" y="455889"/>
                </a:lnTo>
                <a:lnTo>
                  <a:pt x="627893" y="413312"/>
                </a:lnTo>
                <a:lnTo>
                  <a:pt x="637998" y="368075"/>
                </a:lnTo>
                <a:lnTo>
                  <a:pt x="641476" y="320674"/>
                </a:lnTo>
                <a:lnTo>
                  <a:pt x="637998" y="273274"/>
                </a:lnTo>
                <a:lnTo>
                  <a:pt x="627893" y="228037"/>
                </a:lnTo>
                <a:lnTo>
                  <a:pt x="611659" y="185460"/>
                </a:lnTo>
                <a:lnTo>
                  <a:pt x="589791" y="146037"/>
                </a:lnTo>
                <a:lnTo>
                  <a:pt x="562786" y="110263"/>
                </a:lnTo>
                <a:lnTo>
                  <a:pt x="531141" y="78635"/>
                </a:lnTo>
                <a:lnTo>
                  <a:pt x="495351" y="51647"/>
                </a:lnTo>
                <a:lnTo>
                  <a:pt x="455913" y="29794"/>
                </a:lnTo>
                <a:lnTo>
                  <a:pt x="413323" y="13572"/>
                </a:lnTo>
                <a:lnTo>
                  <a:pt x="368078" y="3475"/>
                </a:lnTo>
                <a:lnTo>
                  <a:pt x="320675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91082" y="5500623"/>
            <a:ext cx="137160" cy="137795"/>
          </a:xfrm>
          <a:custGeom>
            <a:avLst/>
            <a:gdLst/>
            <a:ahLst/>
            <a:cxnLst/>
            <a:rect l="l" t="t" r="r" b="b"/>
            <a:pathLst>
              <a:path w="137159" h="137795">
                <a:moveTo>
                  <a:pt x="68579" y="0"/>
                </a:moveTo>
                <a:lnTo>
                  <a:pt x="41882" y="5393"/>
                </a:lnTo>
                <a:lnTo>
                  <a:pt x="20083" y="20097"/>
                </a:lnTo>
                <a:lnTo>
                  <a:pt x="5388" y="41898"/>
                </a:lnTo>
                <a:lnTo>
                  <a:pt x="0" y="68579"/>
                </a:lnTo>
                <a:lnTo>
                  <a:pt x="5388" y="95279"/>
                </a:lnTo>
                <a:lnTo>
                  <a:pt x="20083" y="117082"/>
                </a:lnTo>
                <a:lnTo>
                  <a:pt x="41882" y="131782"/>
                </a:lnTo>
                <a:lnTo>
                  <a:pt x="68579" y="137172"/>
                </a:lnTo>
                <a:lnTo>
                  <a:pt x="95272" y="131782"/>
                </a:lnTo>
                <a:lnTo>
                  <a:pt x="117071" y="117082"/>
                </a:lnTo>
                <a:lnTo>
                  <a:pt x="131770" y="95279"/>
                </a:lnTo>
                <a:lnTo>
                  <a:pt x="137159" y="68579"/>
                </a:lnTo>
                <a:lnTo>
                  <a:pt x="131770" y="41898"/>
                </a:lnTo>
                <a:lnTo>
                  <a:pt x="117071" y="20097"/>
                </a:lnTo>
                <a:lnTo>
                  <a:pt x="95272" y="5393"/>
                </a:lnTo>
                <a:lnTo>
                  <a:pt x="68579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664207" y="5788152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137160" y="0"/>
                </a:moveTo>
                <a:lnTo>
                  <a:pt x="93829" y="6992"/>
                </a:lnTo>
                <a:lnTo>
                  <a:pt x="56180" y="26462"/>
                </a:lnTo>
                <a:lnTo>
                  <a:pt x="26481" y="56153"/>
                </a:lnTo>
                <a:lnTo>
                  <a:pt x="6998" y="93805"/>
                </a:lnTo>
                <a:lnTo>
                  <a:pt x="0" y="137160"/>
                </a:lnTo>
                <a:lnTo>
                  <a:pt x="6998" y="180514"/>
                </a:lnTo>
                <a:lnTo>
                  <a:pt x="26481" y="218166"/>
                </a:lnTo>
                <a:lnTo>
                  <a:pt x="56180" y="247857"/>
                </a:lnTo>
                <a:lnTo>
                  <a:pt x="93829" y="267327"/>
                </a:lnTo>
                <a:lnTo>
                  <a:pt x="137160" y="274320"/>
                </a:lnTo>
                <a:lnTo>
                  <a:pt x="180490" y="267327"/>
                </a:lnTo>
                <a:lnTo>
                  <a:pt x="218139" y="247857"/>
                </a:lnTo>
                <a:lnTo>
                  <a:pt x="247838" y="218166"/>
                </a:lnTo>
                <a:lnTo>
                  <a:pt x="267321" y="180514"/>
                </a:lnTo>
                <a:lnTo>
                  <a:pt x="274319" y="137160"/>
                </a:lnTo>
                <a:lnTo>
                  <a:pt x="267321" y="93805"/>
                </a:lnTo>
                <a:lnTo>
                  <a:pt x="247838" y="56153"/>
                </a:lnTo>
                <a:lnTo>
                  <a:pt x="218139" y="26462"/>
                </a:lnTo>
                <a:lnTo>
                  <a:pt x="180490" y="6992"/>
                </a:lnTo>
                <a:lnTo>
                  <a:pt x="13716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905000" y="44958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lnTo>
                  <a:pt x="134276" y="6535"/>
                </a:lnTo>
                <a:lnTo>
                  <a:pt x="90593" y="24976"/>
                </a:lnTo>
                <a:lnTo>
                  <a:pt x="53578" y="53578"/>
                </a:lnTo>
                <a:lnTo>
                  <a:pt x="24976" y="90593"/>
                </a:lnTo>
                <a:lnTo>
                  <a:pt x="6535" y="134276"/>
                </a:lnTo>
                <a:lnTo>
                  <a:pt x="0" y="182880"/>
                </a:lnTo>
                <a:lnTo>
                  <a:pt x="6535" y="231483"/>
                </a:lnTo>
                <a:lnTo>
                  <a:pt x="24976" y="275166"/>
                </a:lnTo>
                <a:lnTo>
                  <a:pt x="53578" y="312181"/>
                </a:lnTo>
                <a:lnTo>
                  <a:pt x="90593" y="340783"/>
                </a:lnTo>
                <a:lnTo>
                  <a:pt x="134276" y="359224"/>
                </a:lnTo>
                <a:lnTo>
                  <a:pt x="182880" y="365760"/>
                </a:lnTo>
                <a:lnTo>
                  <a:pt x="231483" y="359224"/>
                </a:lnTo>
                <a:lnTo>
                  <a:pt x="275166" y="340783"/>
                </a:lnTo>
                <a:lnTo>
                  <a:pt x="312181" y="312181"/>
                </a:lnTo>
                <a:lnTo>
                  <a:pt x="340783" y="275166"/>
                </a:lnTo>
                <a:lnTo>
                  <a:pt x="359224" y="231483"/>
                </a:lnTo>
                <a:lnTo>
                  <a:pt x="365760" y="182880"/>
                </a:lnTo>
                <a:lnTo>
                  <a:pt x="359224" y="134276"/>
                </a:lnTo>
                <a:lnTo>
                  <a:pt x="340783" y="90593"/>
                </a:lnTo>
                <a:lnTo>
                  <a:pt x="312181" y="53578"/>
                </a:lnTo>
                <a:lnTo>
                  <a:pt x="275166" y="24976"/>
                </a:lnTo>
                <a:lnTo>
                  <a:pt x="231483" y="6535"/>
                </a:lnTo>
                <a:lnTo>
                  <a:pt x="18288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051D4-51F9-475E-9B39-3E5D9439E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124968"/>
            <a:ext cx="6858000" cy="138499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2E2EDF-FE77-4E70-8BE6-247D3E1A0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769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FED6DB-F4AC-4ED3-AD43-EABF0108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77940"/>
            <a:ext cx="2103120" cy="276999"/>
          </a:xfrm>
        </p:spPr>
        <p:txBody>
          <a:bodyPr/>
          <a:lstStyle/>
          <a:p>
            <a:fld id="{E35AC5FB-DEE6-4298-8617-00B5A0600B1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5E5028-EEAB-4F22-AA21-F2CD5544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08960" y="6377940"/>
            <a:ext cx="2926080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2F3911-2DFE-497E-AE9C-5D862AFE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763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763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291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334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431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839200" y="3429000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875" y="0"/>
                </a:lnTo>
              </a:path>
            </a:pathLst>
          </a:custGeom>
          <a:ln w="19050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525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156447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08" y="4419"/>
                </a:lnTo>
                <a:lnTo>
                  <a:pt x="178597" y="17162"/>
                </a:lnTo>
                <a:lnTo>
                  <a:pt x="135861" y="37453"/>
                </a:lnTo>
                <a:lnTo>
                  <a:pt x="97575" y="64518"/>
                </a:lnTo>
                <a:lnTo>
                  <a:pt x="64513" y="97580"/>
                </a:lnTo>
                <a:lnTo>
                  <a:pt x="37450" y="135867"/>
                </a:lnTo>
                <a:lnTo>
                  <a:pt x="17161" y="178602"/>
                </a:lnTo>
                <a:lnTo>
                  <a:pt x="4419" y="225011"/>
                </a:lnTo>
                <a:lnTo>
                  <a:pt x="0" y="274319"/>
                </a:lnTo>
                <a:lnTo>
                  <a:pt x="4419" y="323628"/>
                </a:lnTo>
                <a:lnTo>
                  <a:pt x="17161" y="370037"/>
                </a:lnTo>
                <a:lnTo>
                  <a:pt x="37450" y="412772"/>
                </a:lnTo>
                <a:lnTo>
                  <a:pt x="64513" y="451059"/>
                </a:lnTo>
                <a:lnTo>
                  <a:pt x="97575" y="484121"/>
                </a:lnTo>
                <a:lnTo>
                  <a:pt x="135861" y="511186"/>
                </a:lnTo>
                <a:lnTo>
                  <a:pt x="178597" y="531477"/>
                </a:lnTo>
                <a:lnTo>
                  <a:pt x="225008" y="544220"/>
                </a:lnTo>
                <a:lnTo>
                  <a:pt x="274320" y="548640"/>
                </a:lnTo>
                <a:lnTo>
                  <a:pt x="323631" y="544220"/>
                </a:lnTo>
                <a:lnTo>
                  <a:pt x="370042" y="531477"/>
                </a:lnTo>
                <a:lnTo>
                  <a:pt x="412778" y="511186"/>
                </a:lnTo>
                <a:lnTo>
                  <a:pt x="451064" y="484121"/>
                </a:lnTo>
                <a:lnTo>
                  <a:pt x="484126" y="451059"/>
                </a:lnTo>
                <a:lnTo>
                  <a:pt x="511189" y="412772"/>
                </a:lnTo>
                <a:lnTo>
                  <a:pt x="531478" y="370037"/>
                </a:lnTo>
                <a:lnTo>
                  <a:pt x="544220" y="323628"/>
                </a:lnTo>
                <a:lnTo>
                  <a:pt x="548640" y="274319"/>
                </a:lnTo>
                <a:lnTo>
                  <a:pt x="544220" y="225011"/>
                </a:lnTo>
                <a:lnTo>
                  <a:pt x="531478" y="178602"/>
                </a:lnTo>
                <a:lnTo>
                  <a:pt x="511189" y="135867"/>
                </a:lnTo>
                <a:lnTo>
                  <a:pt x="484126" y="97580"/>
                </a:lnTo>
                <a:lnTo>
                  <a:pt x="451064" y="64518"/>
                </a:lnTo>
                <a:lnTo>
                  <a:pt x="412778" y="37453"/>
                </a:lnTo>
                <a:lnTo>
                  <a:pt x="370042" y="17162"/>
                </a:lnTo>
                <a:lnTo>
                  <a:pt x="323631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904366"/>
            <a:ext cx="80721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65F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38553"/>
            <a:ext cx="8072119" cy="2670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5013B-DD14-4525-A50F-67A173729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817466"/>
            <a:ext cx="6858000" cy="692497"/>
          </a:xfrm>
        </p:spPr>
        <p:txBody>
          <a:bodyPr/>
          <a:lstStyle/>
          <a:p>
            <a:r>
              <a:rPr lang="pt-BR" dirty="0"/>
              <a:t>Estrutura de Dados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C2A199-E7A2-4937-8D41-6FA8E0429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553998"/>
          </a:xfrm>
        </p:spPr>
        <p:txBody>
          <a:bodyPr/>
          <a:lstStyle/>
          <a:p>
            <a:r>
              <a:rPr lang="pt-BR" dirty="0"/>
              <a:t>Alexandre Ribeiro </a:t>
            </a:r>
          </a:p>
          <a:p>
            <a:r>
              <a:rPr lang="pt-BR" dirty="0"/>
              <a:t>Aula 6</a:t>
            </a:r>
            <a:endParaRPr lang="en-US" dirty="0"/>
          </a:p>
        </p:txBody>
      </p:sp>
      <p:pic>
        <p:nvPicPr>
          <p:cNvPr id="1026" name="Picture 2" descr="Image result for estrutura de dados">
            <a:extLst>
              <a:ext uri="{FF2B5EF4-FFF2-40B4-BE49-F238E27FC236}">
                <a16:creationId xmlns:a16="http://schemas.microsoft.com/office/drawing/2014/main" id="{27AECF5E-0BED-4E41-9C03-0B7259DC6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489" y="3965972"/>
            <a:ext cx="3016036" cy="167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273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04366"/>
            <a:ext cx="455676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/>
              <a:t>A</a:t>
            </a:r>
            <a:r>
              <a:rPr spc="-5" dirty="0"/>
              <a:t>LOCAÇÃO </a:t>
            </a:r>
            <a:r>
              <a:rPr sz="3000" dirty="0"/>
              <a:t>D</a:t>
            </a:r>
            <a:r>
              <a:rPr dirty="0"/>
              <a:t>INÂMICA </a:t>
            </a:r>
            <a:r>
              <a:rPr sz="3000" dirty="0"/>
              <a:t>-</a:t>
            </a:r>
            <a:r>
              <a:rPr sz="3000" spc="150" dirty="0"/>
              <a:t> </a:t>
            </a:r>
            <a:r>
              <a:rPr spc="-5" dirty="0"/>
              <a:t>FREE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38553"/>
            <a:ext cx="6939915" cy="2799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free</a:t>
            </a:r>
            <a:endParaRPr sz="2400">
              <a:latin typeface="Arial"/>
              <a:cs typeface="Arial"/>
            </a:endParaRPr>
          </a:p>
          <a:p>
            <a:pPr marL="652780" marR="5080" lvl="1" indent="-274320" algn="just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Wingdings"/>
              <a:buChar char=""/>
              <a:tabLst>
                <a:tab pos="653415" algn="l"/>
              </a:tabLst>
            </a:pPr>
            <a:r>
              <a:rPr sz="2100" spc="-5" dirty="0">
                <a:latin typeface="Arial"/>
                <a:cs typeface="Arial"/>
              </a:rPr>
              <a:t>Diferente das variáveis definidas durante </a:t>
            </a:r>
            <a:r>
              <a:rPr sz="2100" dirty="0">
                <a:latin typeface="Arial"/>
                <a:cs typeface="Arial"/>
              </a:rPr>
              <a:t>a escrita do  </a:t>
            </a:r>
            <a:r>
              <a:rPr sz="2100" spc="-5" dirty="0">
                <a:latin typeface="Arial"/>
                <a:cs typeface="Arial"/>
              </a:rPr>
              <a:t>programa, as variáveis alocadas dinamicamente não  são liberadas automaticamente pelo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programa.</a:t>
            </a:r>
            <a:endParaRPr sz="2100">
              <a:latin typeface="Arial"/>
              <a:cs typeface="Arial"/>
            </a:endParaRPr>
          </a:p>
          <a:p>
            <a:pPr marL="652780" marR="229235" lvl="1" indent="-274320">
              <a:lnSpc>
                <a:spcPct val="100000"/>
              </a:lnSpc>
              <a:spcBef>
                <a:spcPts val="500"/>
              </a:spcBef>
              <a:buClr>
                <a:srgbClr val="FD8537"/>
              </a:buClr>
              <a:buSzPct val="78571"/>
              <a:buFont typeface="Wingdings"/>
              <a:buChar char=""/>
              <a:tabLst>
                <a:tab pos="652780" algn="l"/>
                <a:tab pos="653415" algn="l"/>
              </a:tabLst>
            </a:pPr>
            <a:r>
              <a:rPr sz="2100" spc="-5" dirty="0">
                <a:latin typeface="Arial"/>
                <a:cs typeface="Arial"/>
              </a:rPr>
              <a:t>Quando alocamos memória dinamicamente é  necessário que nós a liberemos </a:t>
            </a:r>
            <a:r>
              <a:rPr sz="2100" spc="-10" dirty="0">
                <a:latin typeface="Arial"/>
                <a:cs typeface="Arial"/>
              </a:rPr>
              <a:t>quando </a:t>
            </a:r>
            <a:r>
              <a:rPr sz="2100" spc="-5" dirty="0">
                <a:latin typeface="Arial"/>
                <a:cs typeface="Arial"/>
              </a:rPr>
              <a:t>ela não </a:t>
            </a:r>
            <a:r>
              <a:rPr sz="2100" dirty="0">
                <a:latin typeface="Arial"/>
                <a:cs typeface="Arial"/>
              </a:rPr>
              <a:t>for  mais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necessária.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Wingdings"/>
              <a:buChar char=""/>
              <a:tabLst>
                <a:tab pos="652780" algn="l"/>
                <a:tab pos="653415" algn="l"/>
              </a:tabLst>
            </a:pPr>
            <a:r>
              <a:rPr sz="2100" spc="-5" dirty="0">
                <a:latin typeface="Arial"/>
                <a:cs typeface="Arial"/>
              </a:rPr>
              <a:t>Para </a:t>
            </a:r>
            <a:r>
              <a:rPr sz="2100" dirty="0">
                <a:latin typeface="Arial"/>
                <a:cs typeface="Arial"/>
              </a:rPr>
              <a:t>isto </a:t>
            </a:r>
            <a:r>
              <a:rPr sz="2100" spc="-5" dirty="0">
                <a:latin typeface="Arial"/>
                <a:cs typeface="Arial"/>
              </a:rPr>
              <a:t>existe a função </a:t>
            </a:r>
            <a:r>
              <a:rPr sz="2100" b="1" spc="-5" dirty="0">
                <a:latin typeface="Arial"/>
                <a:cs typeface="Arial"/>
              </a:rPr>
              <a:t>free() </a:t>
            </a:r>
            <a:r>
              <a:rPr sz="2100" spc="-5" dirty="0">
                <a:latin typeface="Arial"/>
                <a:cs typeface="Arial"/>
              </a:rPr>
              <a:t>cujo protótipo</a:t>
            </a:r>
            <a:r>
              <a:rPr sz="2100" spc="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é: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3801" y="4643501"/>
            <a:ext cx="267652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04366"/>
            <a:ext cx="455676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/>
              <a:t>A</a:t>
            </a:r>
            <a:r>
              <a:rPr spc="-5" dirty="0"/>
              <a:t>LOCAÇÃO </a:t>
            </a:r>
            <a:r>
              <a:rPr sz="3000" dirty="0"/>
              <a:t>D</a:t>
            </a:r>
            <a:r>
              <a:rPr dirty="0"/>
              <a:t>INÂMICA </a:t>
            </a:r>
            <a:r>
              <a:rPr sz="3000" dirty="0"/>
              <a:t>-</a:t>
            </a:r>
            <a:r>
              <a:rPr sz="3000" spc="150" dirty="0"/>
              <a:t> </a:t>
            </a:r>
            <a:r>
              <a:rPr spc="-5" dirty="0"/>
              <a:t>FREE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38553"/>
            <a:ext cx="375983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Exemplo da função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free()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3608" y="2081047"/>
            <a:ext cx="6008750" cy="46407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04366"/>
            <a:ext cx="3351529" cy="47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/>
              <a:t>A</a:t>
            </a:r>
            <a:r>
              <a:rPr spc="-5" dirty="0"/>
              <a:t>LOCANDO</a:t>
            </a:r>
            <a:r>
              <a:rPr spc="110" dirty="0"/>
              <a:t> </a:t>
            </a:r>
            <a:r>
              <a:rPr dirty="0"/>
              <a:t>MEMÓRIA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3429000" y="4038600"/>
            <a:ext cx="1981200" cy="381000"/>
          </a:xfrm>
          <a:custGeom>
            <a:avLst/>
            <a:gdLst/>
            <a:ahLst/>
            <a:cxnLst/>
            <a:rect l="l" t="t" r="r" b="b"/>
            <a:pathLst>
              <a:path w="1981200" h="381000">
                <a:moveTo>
                  <a:pt x="1790700" y="0"/>
                </a:moveTo>
                <a:lnTo>
                  <a:pt x="1790700" y="95250"/>
                </a:lnTo>
                <a:lnTo>
                  <a:pt x="0" y="95250"/>
                </a:lnTo>
                <a:lnTo>
                  <a:pt x="0" y="285750"/>
                </a:lnTo>
                <a:lnTo>
                  <a:pt x="1790700" y="285750"/>
                </a:lnTo>
                <a:lnTo>
                  <a:pt x="1790700" y="381000"/>
                </a:lnTo>
                <a:lnTo>
                  <a:pt x="1981200" y="190500"/>
                </a:lnTo>
                <a:lnTo>
                  <a:pt x="1790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4038600"/>
            <a:ext cx="1981200" cy="381000"/>
          </a:xfrm>
          <a:custGeom>
            <a:avLst/>
            <a:gdLst/>
            <a:ahLst/>
            <a:cxnLst/>
            <a:rect l="l" t="t" r="r" b="b"/>
            <a:pathLst>
              <a:path w="1981200" h="381000">
                <a:moveTo>
                  <a:pt x="0" y="95250"/>
                </a:moveTo>
                <a:lnTo>
                  <a:pt x="1790700" y="95250"/>
                </a:lnTo>
                <a:lnTo>
                  <a:pt x="1790700" y="0"/>
                </a:lnTo>
                <a:lnTo>
                  <a:pt x="1981200" y="190500"/>
                </a:lnTo>
                <a:lnTo>
                  <a:pt x="1790700" y="381000"/>
                </a:lnTo>
                <a:lnTo>
                  <a:pt x="1790700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16046" y="3012059"/>
            <a:ext cx="2005964" cy="838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Alocando </a:t>
            </a:r>
            <a:r>
              <a:rPr sz="1800" b="1" spc="-5" dirty="0">
                <a:latin typeface="Arial"/>
                <a:cs typeface="Arial"/>
              </a:rPr>
              <a:t>5  posições </a:t>
            </a:r>
            <a:r>
              <a:rPr sz="1800" b="1" dirty="0">
                <a:latin typeface="Arial"/>
                <a:cs typeface="Arial"/>
              </a:rPr>
              <a:t>de  </a:t>
            </a:r>
            <a:r>
              <a:rPr sz="1800" b="1" spc="-5" dirty="0">
                <a:latin typeface="Arial"/>
                <a:cs typeface="Arial"/>
              </a:rPr>
              <a:t>memória em </a:t>
            </a:r>
            <a:r>
              <a:rPr sz="1800" b="1" dirty="0">
                <a:latin typeface="Arial"/>
                <a:cs typeface="Arial"/>
              </a:rPr>
              <a:t>int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*p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64502" y="1944370"/>
          <a:ext cx="2971837" cy="44500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Memória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597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posição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597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variável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597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conteúdo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59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45" dirty="0">
                          <a:latin typeface="Arial"/>
                          <a:cs typeface="Arial"/>
                        </a:rPr>
                        <a:t>119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EF8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EF8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DDF0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DDF0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D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121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E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*p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E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NULL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122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DDF0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DDF0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D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123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EF8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EF8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124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DDF0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DDF0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D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EF8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EF8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126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DDF0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DDF0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D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127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EF8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EF8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128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DDF0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DDF0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D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556250" y="1944370"/>
          <a:ext cx="2971799" cy="44500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 gridSpan="3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Memória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597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posição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597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variável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597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conteúdo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59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45" dirty="0">
                          <a:latin typeface="Arial"/>
                          <a:cs typeface="Arial"/>
                        </a:rPr>
                        <a:t>119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EF8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EF8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DDF0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DDF0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D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121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EF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*p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E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123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122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DDF0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DF0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123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EF8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p[0]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EF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spc="-125" dirty="0"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124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DDF0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p[1]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D5DDF0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rgbClr val="D5D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EF8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p[2]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EBEEF8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rgbClr val="EB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126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DDF0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p[3]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D5DDF0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44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rgbClr val="D5D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127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EF8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p[4]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EF8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128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DDF0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DDF0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D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8304148" y="3638550"/>
            <a:ext cx="740410" cy="790575"/>
          </a:xfrm>
          <a:custGeom>
            <a:avLst/>
            <a:gdLst/>
            <a:ahLst/>
            <a:cxnLst/>
            <a:rect l="l" t="t" r="r" b="b"/>
            <a:pathLst>
              <a:path w="740409" h="790575">
                <a:moveTo>
                  <a:pt x="151213" y="619271"/>
                </a:moveTo>
                <a:lnTo>
                  <a:pt x="144018" y="621664"/>
                </a:lnTo>
                <a:lnTo>
                  <a:pt x="1524" y="704850"/>
                </a:lnTo>
                <a:lnTo>
                  <a:pt x="144018" y="788035"/>
                </a:lnTo>
                <a:lnTo>
                  <a:pt x="151213" y="790428"/>
                </a:lnTo>
                <a:lnTo>
                  <a:pt x="158527" y="789939"/>
                </a:lnTo>
                <a:lnTo>
                  <a:pt x="165127" y="786784"/>
                </a:lnTo>
                <a:lnTo>
                  <a:pt x="170179" y="781176"/>
                </a:lnTo>
                <a:lnTo>
                  <a:pt x="172573" y="773981"/>
                </a:lnTo>
                <a:lnTo>
                  <a:pt x="172085" y="766667"/>
                </a:lnTo>
                <a:lnTo>
                  <a:pt x="168929" y="760067"/>
                </a:lnTo>
                <a:lnTo>
                  <a:pt x="163322" y="755014"/>
                </a:lnTo>
                <a:lnTo>
                  <a:pt x="109982" y="723900"/>
                </a:lnTo>
                <a:lnTo>
                  <a:pt x="39370" y="723900"/>
                </a:lnTo>
                <a:lnTo>
                  <a:pt x="39370" y="685800"/>
                </a:lnTo>
                <a:lnTo>
                  <a:pt x="109982" y="685800"/>
                </a:lnTo>
                <a:lnTo>
                  <a:pt x="163322" y="654685"/>
                </a:lnTo>
                <a:lnTo>
                  <a:pt x="168929" y="649632"/>
                </a:lnTo>
                <a:lnTo>
                  <a:pt x="172084" y="643032"/>
                </a:lnTo>
                <a:lnTo>
                  <a:pt x="172573" y="635718"/>
                </a:lnTo>
                <a:lnTo>
                  <a:pt x="170179" y="628523"/>
                </a:lnTo>
                <a:lnTo>
                  <a:pt x="165127" y="622915"/>
                </a:lnTo>
                <a:lnTo>
                  <a:pt x="158527" y="619760"/>
                </a:lnTo>
                <a:lnTo>
                  <a:pt x="151213" y="619271"/>
                </a:lnTo>
                <a:close/>
              </a:path>
              <a:path w="740409" h="790575">
                <a:moveTo>
                  <a:pt x="109982" y="685800"/>
                </a:moveTo>
                <a:lnTo>
                  <a:pt x="39370" y="685800"/>
                </a:lnTo>
                <a:lnTo>
                  <a:pt x="39370" y="723900"/>
                </a:lnTo>
                <a:lnTo>
                  <a:pt x="109982" y="723900"/>
                </a:lnTo>
                <a:lnTo>
                  <a:pt x="105627" y="721360"/>
                </a:lnTo>
                <a:lnTo>
                  <a:pt x="49022" y="721360"/>
                </a:lnTo>
                <a:lnTo>
                  <a:pt x="49022" y="688339"/>
                </a:lnTo>
                <a:lnTo>
                  <a:pt x="105627" y="688339"/>
                </a:lnTo>
                <a:lnTo>
                  <a:pt x="109982" y="685800"/>
                </a:lnTo>
                <a:close/>
              </a:path>
              <a:path w="740409" h="790575">
                <a:moveTo>
                  <a:pt x="701928" y="685800"/>
                </a:moveTo>
                <a:lnTo>
                  <a:pt x="109982" y="685800"/>
                </a:lnTo>
                <a:lnTo>
                  <a:pt x="77324" y="704850"/>
                </a:lnTo>
                <a:lnTo>
                  <a:pt x="109982" y="723900"/>
                </a:lnTo>
                <a:lnTo>
                  <a:pt x="720978" y="723900"/>
                </a:lnTo>
                <a:lnTo>
                  <a:pt x="728402" y="722405"/>
                </a:lnTo>
                <a:lnTo>
                  <a:pt x="734456" y="718327"/>
                </a:lnTo>
                <a:lnTo>
                  <a:pt x="738534" y="712273"/>
                </a:lnTo>
                <a:lnTo>
                  <a:pt x="740028" y="704850"/>
                </a:lnTo>
                <a:lnTo>
                  <a:pt x="701928" y="704850"/>
                </a:lnTo>
                <a:lnTo>
                  <a:pt x="701928" y="685800"/>
                </a:lnTo>
                <a:close/>
              </a:path>
              <a:path w="740409" h="790575">
                <a:moveTo>
                  <a:pt x="49022" y="688339"/>
                </a:moveTo>
                <a:lnTo>
                  <a:pt x="49022" y="721360"/>
                </a:lnTo>
                <a:lnTo>
                  <a:pt x="77324" y="704850"/>
                </a:lnTo>
                <a:lnTo>
                  <a:pt x="49022" y="688339"/>
                </a:lnTo>
                <a:close/>
              </a:path>
              <a:path w="740409" h="790575">
                <a:moveTo>
                  <a:pt x="77324" y="704850"/>
                </a:moveTo>
                <a:lnTo>
                  <a:pt x="49022" y="721360"/>
                </a:lnTo>
                <a:lnTo>
                  <a:pt x="105627" y="721360"/>
                </a:lnTo>
                <a:lnTo>
                  <a:pt x="77324" y="704850"/>
                </a:lnTo>
                <a:close/>
              </a:path>
              <a:path w="740409" h="790575">
                <a:moveTo>
                  <a:pt x="105627" y="688339"/>
                </a:moveTo>
                <a:lnTo>
                  <a:pt x="49022" y="688339"/>
                </a:lnTo>
                <a:lnTo>
                  <a:pt x="77324" y="704850"/>
                </a:lnTo>
                <a:lnTo>
                  <a:pt x="105627" y="688339"/>
                </a:lnTo>
                <a:close/>
              </a:path>
              <a:path w="740409" h="790575">
                <a:moveTo>
                  <a:pt x="701928" y="19050"/>
                </a:moveTo>
                <a:lnTo>
                  <a:pt x="701928" y="704850"/>
                </a:lnTo>
                <a:lnTo>
                  <a:pt x="720978" y="685800"/>
                </a:lnTo>
                <a:lnTo>
                  <a:pt x="740028" y="685800"/>
                </a:lnTo>
                <a:lnTo>
                  <a:pt x="740028" y="38100"/>
                </a:lnTo>
                <a:lnTo>
                  <a:pt x="720978" y="38100"/>
                </a:lnTo>
                <a:lnTo>
                  <a:pt x="701928" y="19050"/>
                </a:lnTo>
                <a:close/>
              </a:path>
              <a:path w="740409" h="790575">
                <a:moveTo>
                  <a:pt x="740028" y="685800"/>
                </a:moveTo>
                <a:lnTo>
                  <a:pt x="720978" y="685800"/>
                </a:lnTo>
                <a:lnTo>
                  <a:pt x="701928" y="704850"/>
                </a:lnTo>
                <a:lnTo>
                  <a:pt x="740028" y="704850"/>
                </a:lnTo>
                <a:lnTo>
                  <a:pt x="740028" y="685800"/>
                </a:lnTo>
                <a:close/>
              </a:path>
              <a:path w="740409" h="790575">
                <a:moveTo>
                  <a:pt x="720978" y="0"/>
                </a:moveTo>
                <a:lnTo>
                  <a:pt x="0" y="0"/>
                </a:lnTo>
                <a:lnTo>
                  <a:pt x="0" y="38100"/>
                </a:lnTo>
                <a:lnTo>
                  <a:pt x="701928" y="38100"/>
                </a:lnTo>
                <a:lnTo>
                  <a:pt x="701928" y="19050"/>
                </a:lnTo>
                <a:lnTo>
                  <a:pt x="740028" y="19050"/>
                </a:lnTo>
                <a:lnTo>
                  <a:pt x="738534" y="11626"/>
                </a:lnTo>
                <a:lnTo>
                  <a:pt x="734456" y="5572"/>
                </a:lnTo>
                <a:lnTo>
                  <a:pt x="728402" y="1494"/>
                </a:lnTo>
                <a:lnTo>
                  <a:pt x="720978" y="0"/>
                </a:lnTo>
                <a:close/>
              </a:path>
              <a:path w="740409" h="790575">
                <a:moveTo>
                  <a:pt x="740028" y="19050"/>
                </a:moveTo>
                <a:lnTo>
                  <a:pt x="701928" y="19050"/>
                </a:lnTo>
                <a:lnTo>
                  <a:pt x="720978" y="38100"/>
                </a:lnTo>
                <a:lnTo>
                  <a:pt x="740028" y="38100"/>
                </a:lnTo>
                <a:lnTo>
                  <a:pt x="740028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04366"/>
            <a:ext cx="361442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/>
              <a:t>A</a:t>
            </a:r>
            <a:r>
              <a:rPr spc="-5" dirty="0"/>
              <a:t>LOCAÇÃO DE</a:t>
            </a:r>
            <a:r>
              <a:rPr spc="135" dirty="0"/>
              <a:t> </a:t>
            </a:r>
            <a:r>
              <a:rPr spc="-35" dirty="0"/>
              <a:t>ARRAYS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38553"/>
            <a:ext cx="7200900" cy="299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 algn="just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Para </a:t>
            </a:r>
            <a:r>
              <a:rPr sz="2400" dirty="0">
                <a:latin typeface="Arial"/>
                <a:cs typeface="Arial"/>
              </a:rPr>
              <a:t>armazenar </a:t>
            </a:r>
            <a:r>
              <a:rPr sz="2400" spc="-5" dirty="0">
                <a:latin typeface="Arial"/>
                <a:cs typeface="Arial"/>
              </a:rPr>
              <a:t>um array o compilador C calcula o  tamanho, </a:t>
            </a:r>
            <a:r>
              <a:rPr sz="2400" dirty="0">
                <a:latin typeface="Arial"/>
                <a:cs typeface="Arial"/>
              </a:rPr>
              <a:t>em </a:t>
            </a:r>
            <a:r>
              <a:rPr sz="2400" spc="-5" dirty="0">
                <a:latin typeface="Arial"/>
                <a:cs typeface="Arial"/>
              </a:rPr>
              <a:t>bytes, necessário </a:t>
            </a:r>
            <a:r>
              <a:rPr sz="2400" dirty="0">
                <a:latin typeface="Arial"/>
                <a:cs typeface="Arial"/>
              </a:rPr>
              <a:t>e reserva </a:t>
            </a:r>
            <a:r>
              <a:rPr sz="2400" spc="-5" dirty="0">
                <a:latin typeface="Arial"/>
                <a:cs typeface="Arial"/>
              </a:rPr>
              <a:t>posições  sequenciais na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memória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500"/>
              </a:spcBef>
              <a:buClr>
                <a:srgbClr val="FD8537"/>
              </a:buClr>
              <a:buSzPct val="78571"/>
              <a:buFont typeface="Wingdings"/>
              <a:buChar char=""/>
              <a:tabLst>
                <a:tab pos="652780" algn="l"/>
                <a:tab pos="653415" algn="l"/>
              </a:tabLst>
            </a:pPr>
            <a:r>
              <a:rPr sz="2100" spc="-5" dirty="0">
                <a:latin typeface="Arial"/>
                <a:cs typeface="Arial"/>
              </a:rPr>
              <a:t>Note que </a:t>
            </a:r>
            <a:r>
              <a:rPr sz="2100" dirty="0">
                <a:latin typeface="Arial"/>
                <a:cs typeface="Arial"/>
              </a:rPr>
              <a:t>isso </a:t>
            </a:r>
            <a:r>
              <a:rPr sz="2100" spc="-5" dirty="0">
                <a:latin typeface="Arial"/>
                <a:cs typeface="Arial"/>
              </a:rPr>
              <a:t>é muito parecido </a:t>
            </a:r>
            <a:r>
              <a:rPr sz="2100" dirty="0">
                <a:latin typeface="Arial"/>
                <a:cs typeface="Arial"/>
              </a:rPr>
              <a:t>com </a:t>
            </a:r>
            <a:r>
              <a:rPr sz="2100" spc="-5" dirty="0">
                <a:latin typeface="Arial"/>
                <a:cs typeface="Arial"/>
              </a:rPr>
              <a:t>alocação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dinâmica</a:t>
            </a:r>
            <a:endParaRPr sz="21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Existe uma ligação muito </a:t>
            </a:r>
            <a:r>
              <a:rPr sz="2400" dirty="0">
                <a:latin typeface="Arial"/>
                <a:cs typeface="Arial"/>
              </a:rPr>
              <a:t>forte entre ponteiros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arrays.</a:t>
            </a:r>
            <a:endParaRPr sz="2400">
              <a:latin typeface="Arial"/>
              <a:cs typeface="Arial"/>
            </a:endParaRPr>
          </a:p>
          <a:p>
            <a:pPr marL="652780" marR="485775" lvl="1" indent="-274320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Wingdings"/>
              <a:buChar char=""/>
              <a:tabLst>
                <a:tab pos="652780" algn="l"/>
                <a:tab pos="653415" algn="l"/>
              </a:tabLst>
            </a:pPr>
            <a:r>
              <a:rPr sz="2100" dirty="0">
                <a:latin typeface="Arial"/>
                <a:cs typeface="Arial"/>
              </a:rPr>
              <a:t>O </a:t>
            </a:r>
            <a:r>
              <a:rPr sz="2100" spc="-5" dirty="0">
                <a:latin typeface="Arial"/>
                <a:cs typeface="Arial"/>
              </a:rPr>
              <a:t>nome do array é apenas </a:t>
            </a:r>
            <a:r>
              <a:rPr sz="2100" spc="-10" dirty="0">
                <a:latin typeface="Arial"/>
                <a:cs typeface="Arial"/>
              </a:rPr>
              <a:t>um </a:t>
            </a:r>
            <a:r>
              <a:rPr sz="2100" spc="-5" dirty="0">
                <a:latin typeface="Arial"/>
                <a:cs typeface="Arial"/>
              </a:rPr>
              <a:t>ponteiro que aponta  para o primeiro elemento do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array.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04366"/>
            <a:ext cx="361442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/>
              <a:t>A</a:t>
            </a:r>
            <a:r>
              <a:rPr spc="-5" dirty="0"/>
              <a:t>LOCAÇÃO DE</a:t>
            </a:r>
            <a:r>
              <a:rPr spc="135" dirty="0"/>
              <a:t> </a:t>
            </a:r>
            <a:r>
              <a:rPr spc="-35" dirty="0"/>
              <a:t>ARRAYS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43634"/>
            <a:ext cx="6449060" cy="658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ts val="259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Ao alocarmos memória </a:t>
            </a:r>
            <a:r>
              <a:rPr sz="2400" dirty="0">
                <a:latin typeface="Arial"/>
                <a:cs typeface="Arial"/>
              </a:rPr>
              <a:t>estamos, </a:t>
            </a:r>
            <a:r>
              <a:rPr sz="2400" spc="-5" dirty="0">
                <a:latin typeface="Arial"/>
                <a:cs typeface="Arial"/>
              </a:rPr>
              <a:t>na verdade,  alocando um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array.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5880" y="5145913"/>
            <a:ext cx="15303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86861" y="5145913"/>
            <a:ext cx="15303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43934" y="5145913"/>
            <a:ext cx="217804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71637" y="5481637"/>
          <a:ext cx="593725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597D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597D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597D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597D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597D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59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985761" y="5145913"/>
            <a:ext cx="27876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99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6939" y="5545937"/>
            <a:ext cx="222885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95400" y="5713412"/>
            <a:ext cx="304800" cy="114300"/>
          </a:xfrm>
          <a:custGeom>
            <a:avLst/>
            <a:gdLst/>
            <a:ahLst/>
            <a:cxnLst/>
            <a:rect l="l" t="t" r="r" b="b"/>
            <a:pathLst>
              <a:path w="304800" h="114300">
                <a:moveTo>
                  <a:pt x="190500" y="0"/>
                </a:moveTo>
                <a:lnTo>
                  <a:pt x="190500" y="114300"/>
                </a:lnTo>
                <a:lnTo>
                  <a:pt x="266700" y="76200"/>
                </a:lnTo>
                <a:lnTo>
                  <a:pt x="209550" y="76200"/>
                </a:lnTo>
                <a:lnTo>
                  <a:pt x="209550" y="38100"/>
                </a:lnTo>
                <a:lnTo>
                  <a:pt x="266700" y="38100"/>
                </a:lnTo>
                <a:lnTo>
                  <a:pt x="190500" y="0"/>
                </a:lnTo>
                <a:close/>
              </a:path>
              <a:path w="304800" h="114300">
                <a:moveTo>
                  <a:pt x="1905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90500" y="76200"/>
                </a:lnTo>
                <a:lnTo>
                  <a:pt x="190500" y="38100"/>
                </a:lnTo>
                <a:close/>
              </a:path>
              <a:path w="304800" h="114300">
                <a:moveTo>
                  <a:pt x="266700" y="38100"/>
                </a:moveTo>
                <a:lnTo>
                  <a:pt x="209550" y="38100"/>
                </a:lnTo>
                <a:lnTo>
                  <a:pt x="209550" y="76200"/>
                </a:lnTo>
                <a:lnTo>
                  <a:pt x="266700" y="76200"/>
                </a:lnTo>
                <a:lnTo>
                  <a:pt x="304800" y="57150"/>
                </a:lnTo>
                <a:lnTo>
                  <a:pt x="2667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62251" y="2638425"/>
            <a:ext cx="4619625" cy="1857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04366"/>
            <a:ext cx="361442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/>
              <a:t>A</a:t>
            </a:r>
            <a:r>
              <a:rPr spc="-5" dirty="0"/>
              <a:t>LOCAÇÃO DE</a:t>
            </a:r>
            <a:r>
              <a:rPr spc="135" dirty="0"/>
              <a:t> </a:t>
            </a:r>
            <a:r>
              <a:rPr spc="-35" dirty="0"/>
              <a:t>ARRAYS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38553"/>
            <a:ext cx="7080250" cy="153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Note, </a:t>
            </a:r>
            <a:r>
              <a:rPr sz="2400" spc="-10" dirty="0">
                <a:latin typeface="Arial"/>
                <a:cs typeface="Arial"/>
              </a:rPr>
              <a:t>no </a:t>
            </a:r>
            <a:r>
              <a:rPr sz="2400" dirty="0">
                <a:latin typeface="Arial"/>
                <a:cs typeface="Arial"/>
              </a:rPr>
              <a:t>entanto, </a:t>
            </a:r>
            <a:r>
              <a:rPr sz="2400" spc="-5" dirty="0">
                <a:latin typeface="Arial"/>
                <a:cs typeface="Arial"/>
              </a:rPr>
              <a:t>que o array alocado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possui</a:t>
            </a:r>
            <a:endParaRPr sz="24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apenas </a:t>
            </a:r>
            <a:r>
              <a:rPr sz="2400" dirty="0">
                <a:latin typeface="Arial"/>
                <a:cs typeface="Arial"/>
              </a:rPr>
              <a:t>uma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dimensão</a:t>
            </a:r>
            <a:endParaRPr sz="2400">
              <a:latin typeface="Arial"/>
              <a:cs typeface="Arial"/>
            </a:endParaRPr>
          </a:p>
          <a:p>
            <a:pPr marL="287020" marR="508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Para liberá-lo da </a:t>
            </a:r>
            <a:r>
              <a:rPr sz="2400" dirty="0">
                <a:latin typeface="Arial"/>
                <a:cs typeface="Arial"/>
              </a:rPr>
              <a:t>memória, </a:t>
            </a:r>
            <a:r>
              <a:rPr sz="2400" spc="-5" dirty="0">
                <a:latin typeface="Arial"/>
                <a:cs typeface="Arial"/>
              </a:rPr>
              <a:t>basta chamar a função  </a:t>
            </a:r>
            <a:r>
              <a:rPr sz="2400" dirty="0">
                <a:latin typeface="Arial"/>
                <a:cs typeface="Arial"/>
              </a:rPr>
              <a:t>free() </a:t>
            </a:r>
            <a:r>
              <a:rPr sz="2400" spc="-5" dirty="0">
                <a:latin typeface="Arial"/>
                <a:cs typeface="Arial"/>
              </a:rPr>
              <a:t>ao final do programa: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19401" y="3505200"/>
            <a:ext cx="4505325" cy="2600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19401" y="5791200"/>
            <a:ext cx="1109980" cy="381000"/>
          </a:xfrm>
          <a:custGeom>
            <a:avLst/>
            <a:gdLst/>
            <a:ahLst/>
            <a:cxnLst/>
            <a:rect l="l" t="t" r="r" b="b"/>
            <a:pathLst>
              <a:path w="1109979" h="381000">
                <a:moveTo>
                  <a:pt x="0" y="381000"/>
                </a:moveTo>
                <a:lnTo>
                  <a:pt x="1109662" y="381000"/>
                </a:lnTo>
                <a:lnTo>
                  <a:pt x="1109662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25400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04366"/>
            <a:ext cx="364109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/>
              <a:t>A</a:t>
            </a:r>
            <a:r>
              <a:rPr spc="-5" dirty="0"/>
              <a:t>LOCAÇÃO DE</a:t>
            </a:r>
            <a:r>
              <a:rPr spc="300" dirty="0"/>
              <a:t> </a:t>
            </a:r>
            <a:r>
              <a:rPr spc="-5" dirty="0"/>
              <a:t>STRUCT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38553"/>
            <a:ext cx="6939915" cy="275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Assim como os tipos básicos, também é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possível</a:t>
            </a:r>
            <a:endParaRPr sz="2400" dirty="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fazer a </a:t>
            </a:r>
            <a:r>
              <a:rPr sz="2400" spc="-5" dirty="0">
                <a:latin typeface="Arial"/>
                <a:cs typeface="Arial"/>
              </a:rPr>
              <a:t>alocação dinâmica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estruturas.</a:t>
            </a:r>
          </a:p>
          <a:p>
            <a:pPr marL="287020" marR="49530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As </a:t>
            </a:r>
            <a:r>
              <a:rPr sz="2400" spc="-5" dirty="0">
                <a:latin typeface="Arial"/>
                <a:cs typeface="Arial"/>
              </a:rPr>
              <a:t>regras são exatamente as </a:t>
            </a:r>
            <a:r>
              <a:rPr sz="2400" dirty="0">
                <a:latin typeface="Arial"/>
                <a:cs typeface="Arial"/>
              </a:rPr>
              <a:t>mesmas </a:t>
            </a:r>
            <a:r>
              <a:rPr sz="2400" spc="-5" dirty="0">
                <a:latin typeface="Arial"/>
                <a:cs typeface="Arial"/>
              </a:rPr>
              <a:t>para a  alocação de uma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struct</a:t>
            </a:r>
            <a:r>
              <a:rPr sz="2400" dirty="0">
                <a:latin typeface="Arial"/>
                <a:cs typeface="Arial"/>
              </a:rPr>
              <a:t>.</a:t>
            </a: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Podemos </a:t>
            </a:r>
            <a:r>
              <a:rPr sz="2400" dirty="0">
                <a:latin typeface="Arial"/>
                <a:cs typeface="Arial"/>
              </a:rPr>
              <a:t>fazer </a:t>
            </a:r>
            <a:r>
              <a:rPr sz="2400" spc="-5" dirty="0">
                <a:latin typeface="Arial"/>
                <a:cs typeface="Arial"/>
              </a:rPr>
              <a:t>a alocação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</a:t>
            </a:r>
            <a:endParaRPr sz="2400" dirty="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Wingdings"/>
              <a:buChar char=""/>
              <a:tabLst>
                <a:tab pos="652780" algn="l"/>
                <a:tab pos="653415" algn="l"/>
              </a:tabLst>
            </a:pPr>
            <a:r>
              <a:rPr sz="2100" dirty="0">
                <a:latin typeface="Arial"/>
                <a:cs typeface="Arial"/>
              </a:rPr>
              <a:t>uma </a:t>
            </a:r>
            <a:r>
              <a:rPr sz="2100" spc="-5" dirty="0">
                <a:latin typeface="Arial"/>
                <a:cs typeface="Arial"/>
              </a:rPr>
              <a:t>única</a:t>
            </a:r>
            <a:r>
              <a:rPr sz="2100" spc="-95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struct</a:t>
            </a:r>
            <a:endParaRPr sz="2100" dirty="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Wingdings"/>
              <a:buChar char=""/>
              <a:tabLst>
                <a:tab pos="652780" algn="l"/>
                <a:tab pos="653415" algn="l"/>
              </a:tabLst>
            </a:pPr>
            <a:r>
              <a:rPr sz="2100" spc="-5" dirty="0">
                <a:latin typeface="Arial"/>
                <a:cs typeface="Arial"/>
              </a:rPr>
              <a:t>um array de</a:t>
            </a:r>
            <a:r>
              <a:rPr sz="2100" spc="-65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structs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04366"/>
            <a:ext cx="364109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/>
              <a:t>A</a:t>
            </a:r>
            <a:r>
              <a:rPr spc="-5" dirty="0"/>
              <a:t>LOCAÇÃO DE</a:t>
            </a:r>
            <a:r>
              <a:rPr spc="300" dirty="0"/>
              <a:t> </a:t>
            </a:r>
            <a:r>
              <a:rPr spc="-5" dirty="0"/>
              <a:t>STRUCT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38553"/>
            <a:ext cx="6957695" cy="151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Para alocar uma única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struct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Wingdings"/>
              <a:buChar char=""/>
              <a:tabLst>
                <a:tab pos="652780" algn="l"/>
                <a:tab pos="653415" algn="l"/>
              </a:tabLst>
            </a:pPr>
            <a:r>
              <a:rPr sz="2100" dirty="0">
                <a:latin typeface="Arial"/>
                <a:cs typeface="Arial"/>
              </a:rPr>
              <a:t>Um </a:t>
            </a:r>
            <a:r>
              <a:rPr sz="2100" spc="-5" dirty="0">
                <a:latin typeface="Arial"/>
                <a:cs typeface="Arial"/>
              </a:rPr>
              <a:t>ponteiro para </a:t>
            </a:r>
            <a:r>
              <a:rPr sz="2100" b="1" spc="-5" dirty="0">
                <a:latin typeface="Arial"/>
                <a:cs typeface="Arial"/>
              </a:rPr>
              <a:t>struct </a:t>
            </a:r>
            <a:r>
              <a:rPr sz="2100" spc="-5" dirty="0">
                <a:latin typeface="Arial"/>
                <a:cs typeface="Arial"/>
              </a:rPr>
              <a:t>receberá </a:t>
            </a:r>
            <a:r>
              <a:rPr sz="2100" dirty="0">
                <a:latin typeface="Arial"/>
                <a:cs typeface="Arial"/>
              </a:rPr>
              <a:t>o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malloc()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500"/>
              </a:spcBef>
              <a:buClr>
                <a:srgbClr val="FD8537"/>
              </a:buClr>
              <a:buSzPct val="78571"/>
              <a:buFont typeface="Wingdings"/>
              <a:buChar char=""/>
              <a:tabLst>
                <a:tab pos="652780" algn="l"/>
                <a:tab pos="653415" algn="l"/>
              </a:tabLst>
            </a:pPr>
            <a:r>
              <a:rPr sz="2100" dirty="0">
                <a:latin typeface="Arial"/>
                <a:cs typeface="Arial"/>
              </a:rPr>
              <a:t>Utilizamos </a:t>
            </a:r>
            <a:r>
              <a:rPr sz="2100" spc="-5" dirty="0">
                <a:latin typeface="Arial"/>
                <a:cs typeface="Arial"/>
              </a:rPr>
              <a:t>o </a:t>
            </a:r>
            <a:r>
              <a:rPr sz="2100" b="1" spc="-5" dirty="0">
                <a:latin typeface="Arial"/>
                <a:cs typeface="Arial"/>
              </a:rPr>
              <a:t>operador seta </a:t>
            </a:r>
            <a:r>
              <a:rPr sz="2100" spc="-5" dirty="0">
                <a:latin typeface="Arial"/>
                <a:cs typeface="Arial"/>
              </a:rPr>
              <a:t>para </a:t>
            </a:r>
            <a:r>
              <a:rPr sz="2100" dirty="0">
                <a:latin typeface="Arial"/>
                <a:cs typeface="Arial"/>
              </a:rPr>
              <a:t>acessar </a:t>
            </a:r>
            <a:r>
              <a:rPr sz="2100" spc="-5" dirty="0">
                <a:latin typeface="Arial"/>
                <a:cs typeface="Arial"/>
              </a:rPr>
              <a:t>o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conteúdo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500"/>
              </a:spcBef>
              <a:buClr>
                <a:srgbClr val="FD8537"/>
              </a:buClr>
              <a:buSzPct val="78571"/>
              <a:buFont typeface="Wingdings"/>
              <a:buChar char=""/>
              <a:tabLst>
                <a:tab pos="652780" algn="l"/>
                <a:tab pos="653415" algn="l"/>
              </a:tabLst>
            </a:pPr>
            <a:r>
              <a:rPr sz="2100" spc="-5" dirty="0">
                <a:latin typeface="Arial"/>
                <a:cs typeface="Arial"/>
              </a:rPr>
              <a:t>Usamos </a:t>
            </a:r>
            <a:r>
              <a:rPr sz="2100" b="1" spc="-5" dirty="0">
                <a:latin typeface="Arial"/>
                <a:cs typeface="Arial"/>
              </a:rPr>
              <a:t>free() </a:t>
            </a:r>
            <a:r>
              <a:rPr sz="2100" spc="-5" dirty="0">
                <a:latin typeface="Arial"/>
                <a:cs typeface="Arial"/>
              </a:rPr>
              <a:t>para liberar a memória</a:t>
            </a:r>
            <a:r>
              <a:rPr sz="2100" spc="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alocada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764" y="3819095"/>
            <a:ext cx="8604504" cy="2994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04366"/>
            <a:ext cx="364109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/>
              <a:t>A</a:t>
            </a:r>
            <a:r>
              <a:rPr spc="-5" dirty="0"/>
              <a:t>LOCAÇÃO DE</a:t>
            </a:r>
            <a:r>
              <a:rPr spc="300" dirty="0"/>
              <a:t> </a:t>
            </a:r>
            <a:r>
              <a:rPr spc="-5" dirty="0"/>
              <a:t>STRUCT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38553"/>
            <a:ext cx="6884670" cy="151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Para alocar uma única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struct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Wingdings"/>
              <a:buChar char=""/>
              <a:tabLst>
                <a:tab pos="652780" algn="l"/>
                <a:tab pos="653415" algn="l"/>
              </a:tabLst>
            </a:pPr>
            <a:r>
              <a:rPr sz="2100" dirty="0">
                <a:latin typeface="Arial"/>
                <a:cs typeface="Arial"/>
              </a:rPr>
              <a:t>Um </a:t>
            </a:r>
            <a:r>
              <a:rPr sz="2100" spc="-5" dirty="0">
                <a:latin typeface="Arial"/>
                <a:cs typeface="Arial"/>
              </a:rPr>
              <a:t>ponteiro para </a:t>
            </a:r>
            <a:r>
              <a:rPr sz="2100" b="1" spc="-5" dirty="0">
                <a:latin typeface="Arial"/>
                <a:cs typeface="Arial"/>
              </a:rPr>
              <a:t>struct </a:t>
            </a:r>
            <a:r>
              <a:rPr sz="2100" spc="-5" dirty="0">
                <a:latin typeface="Arial"/>
                <a:cs typeface="Arial"/>
              </a:rPr>
              <a:t>receberá </a:t>
            </a:r>
            <a:r>
              <a:rPr sz="2100" dirty="0">
                <a:latin typeface="Arial"/>
                <a:cs typeface="Arial"/>
              </a:rPr>
              <a:t>o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malloc()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500"/>
              </a:spcBef>
              <a:buClr>
                <a:srgbClr val="FD8537"/>
              </a:buClr>
              <a:buSzPct val="78571"/>
              <a:buFont typeface="Wingdings"/>
              <a:buChar char=""/>
              <a:tabLst>
                <a:tab pos="652780" algn="l"/>
                <a:tab pos="653415" algn="l"/>
              </a:tabLst>
            </a:pPr>
            <a:r>
              <a:rPr sz="2100" dirty="0">
                <a:latin typeface="Arial"/>
                <a:cs typeface="Arial"/>
              </a:rPr>
              <a:t>Utilizamos </a:t>
            </a:r>
            <a:r>
              <a:rPr sz="2100" spc="-5" dirty="0">
                <a:latin typeface="Arial"/>
                <a:cs typeface="Arial"/>
              </a:rPr>
              <a:t>os </a:t>
            </a:r>
            <a:r>
              <a:rPr sz="2100" b="1" spc="-5" dirty="0">
                <a:latin typeface="Arial"/>
                <a:cs typeface="Arial"/>
              </a:rPr>
              <a:t>colchetes </a:t>
            </a:r>
            <a:r>
              <a:rPr sz="2100" b="1" dirty="0">
                <a:latin typeface="Arial"/>
                <a:cs typeface="Arial"/>
              </a:rPr>
              <a:t>[ ] </a:t>
            </a:r>
            <a:r>
              <a:rPr sz="2100" spc="-5" dirty="0">
                <a:latin typeface="Arial"/>
                <a:cs typeface="Arial"/>
              </a:rPr>
              <a:t>para </a:t>
            </a:r>
            <a:r>
              <a:rPr sz="2100" dirty="0">
                <a:latin typeface="Arial"/>
                <a:cs typeface="Arial"/>
              </a:rPr>
              <a:t>acessar </a:t>
            </a:r>
            <a:r>
              <a:rPr sz="2100" spc="-5" dirty="0">
                <a:latin typeface="Arial"/>
                <a:cs typeface="Arial"/>
              </a:rPr>
              <a:t>o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conteúdo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500"/>
              </a:spcBef>
              <a:buClr>
                <a:srgbClr val="FD8537"/>
              </a:buClr>
              <a:buSzPct val="78571"/>
              <a:buFont typeface="Wingdings"/>
              <a:buChar char=""/>
              <a:tabLst>
                <a:tab pos="652780" algn="l"/>
                <a:tab pos="653415" algn="l"/>
              </a:tabLst>
            </a:pPr>
            <a:r>
              <a:rPr sz="2100" spc="-5" dirty="0">
                <a:latin typeface="Arial"/>
                <a:cs typeface="Arial"/>
              </a:rPr>
              <a:t>Usamos </a:t>
            </a:r>
            <a:r>
              <a:rPr sz="2100" b="1" spc="-5" dirty="0">
                <a:latin typeface="Arial"/>
                <a:cs typeface="Arial"/>
              </a:rPr>
              <a:t>free() </a:t>
            </a:r>
            <a:r>
              <a:rPr sz="2100" spc="-5" dirty="0">
                <a:latin typeface="Arial"/>
                <a:cs typeface="Arial"/>
              </a:rPr>
              <a:t>para liberar a memória</a:t>
            </a:r>
            <a:r>
              <a:rPr sz="2100" spc="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alocada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2086" y="3220727"/>
            <a:ext cx="7236333" cy="35584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ftm logo">
            <a:extLst>
              <a:ext uri="{FF2B5EF4-FFF2-40B4-BE49-F238E27FC236}">
                <a16:creationId xmlns:a16="http://schemas.microsoft.com/office/drawing/2014/main" id="{2D39ED53-E170-4420-A5A7-FA5B5B349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73" y="1080545"/>
            <a:ext cx="4791257" cy="603971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FC1821D-DCE0-4480-84A6-F7593C52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71725" y="-1240783"/>
            <a:ext cx="22943127" cy="103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2100">
                <a:latin typeface="Arial" panose="020B0604020202020204" pitchFamily="34" charset="0"/>
              </a:rPr>
            </a:br>
            <a:br>
              <a:rPr lang="en-US" altLang="en-US" sz="2100">
                <a:latin typeface="Arial" panose="020B0604020202020204" pitchFamily="34" charset="0"/>
              </a:rPr>
            </a:br>
            <a:endParaRPr lang="en-US" altLang="en-US" sz="2100">
              <a:latin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D9FE092-9B06-414C-AECA-58B2A344B4D1}"/>
              </a:ext>
            </a:extLst>
          </p:cNvPr>
          <p:cNvSpPr txBox="1"/>
          <p:nvPr/>
        </p:nvSpPr>
        <p:spPr>
          <a:xfrm>
            <a:off x="562356" y="2071116"/>
            <a:ext cx="76055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1- Crie um programa para manipular vetores </a:t>
            </a:r>
            <a:r>
              <a:rPr lang="pt-BR" dirty="0">
                <a:solidFill>
                  <a:srgbClr val="FF0000"/>
                </a:solidFill>
              </a:rPr>
              <a:t>dinamicamente</a:t>
            </a:r>
            <a:r>
              <a:rPr lang="pt-BR" dirty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seu programa deve implementar uma função chamada </a:t>
            </a:r>
            <a:r>
              <a:rPr lang="pt-BR" dirty="0" err="1"/>
              <a:t>inverte_vetor</a:t>
            </a:r>
            <a:r>
              <a:rPr lang="pt-BR" dirty="0"/>
              <a:t>, que </a:t>
            </a:r>
          </a:p>
          <a:p>
            <a:pPr algn="just"/>
            <a:r>
              <a:rPr lang="pt-BR" dirty="0"/>
              <a:t>Cria dois vetores dinamicamente V1 e V2, ambos de tamanho N. </a:t>
            </a:r>
          </a:p>
          <a:p>
            <a:pPr algn="just"/>
            <a:r>
              <a:rPr lang="pt-BR" dirty="0"/>
              <a:t>A função deve copiar os elementos de V1 para V2 na ordem inversa. Ou seja, se </a:t>
            </a:r>
          </a:p>
          <a:p>
            <a:pPr algn="just"/>
            <a:r>
              <a:rPr lang="pt-BR" dirty="0"/>
              <a:t>a função receber V1 = {1,2,3,4,5}, a função deve copiar os elementos para V2 na seguinte ordem: V2 = {5,4,3,2,1}.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Além disso, a função também deve retornar o maior valor encontrado em V1.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3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04366"/>
            <a:ext cx="17399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/>
              <a:t>D</a:t>
            </a:r>
            <a:r>
              <a:rPr spc="-5" dirty="0"/>
              <a:t>EFINIÇÃO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38553"/>
            <a:ext cx="7133590" cy="4455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i="1" spc="-5" dirty="0">
                <a:latin typeface="Arial"/>
                <a:cs typeface="Arial"/>
              </a:rPr>
              <a:t>alocação dinâmica </a:t>
            </a:r>
            <a:r>
              <a:rPr sz="2400" spc="-5" dirty="0">
                <a:latin typeface="Arial"/>
                <a:cs typeface="Arial"/>
              </a:rPr>
              <a:t>permite ao programador criar  “variáveis” </a:t>
            </a:r>
            <a:r>
              <a:rPr sz="2400" dirty="0">
                <a:latin typeface="Arial"/>
                <a:cs typeface="Arial"/>
              </a:rPr>
              <a:t>em tempo de </a:t>
            </a:r>
            <a:r>
              <a:rPr sz="2400" spc="-5" dirty="0">
                <a:latin typeface="Arial"/>
                <a:cs typeface="Arial"/>
              </a:rPr>
              <a:t>execução, </a:t>
            </a:r>
            <a:r>
              <a:rPr sz="2400" dirty="0">
                <a:latin typeface="Arial"/>
                <a:cs typeface="Arial"/>
              </a:rPr>
              <a:t>ou seja, </a:t>
            </a:r>
            <a:r>
              <a:rPr sz="2400" spc="-5" dirty="0">
                <a:latin typeface="Arial"/>
                <a:cs typeface="Arial"/>
              </a:rPr>
              <a:t>alocar  memória para novas variáveis quando o programa  </a:t>
            </a:r>
            <a:r>
              <a:rPr sz="2400" dirty="0">
                <a:latin typeface="Arial"/>
                <a:cs typeface="Arial"/>
              </a:rPr>
              <a:t>está </a:t>
            </a:r>
            <a:r>
              <a:rPr sz="2400" spc="-5" dirty="0">
                <a:latin typeface="Arial"/>
                <a:cs typeface="Arial"/>
              </a:rPr>
              <a:t>sendo executado, e não apenas quando se  está escrevendo 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programa.</a:t>
            </a:r>
            <a:endParaRPr sz="2400">
              <a:latin typeface="Arial"/>
              <a:cs typeface="Arial"/>
            </a:endParaRPr>
          </a:p>
          <a:p>
            <a:pPr marL="652780" marR="259715" lvl="1" indent="-274320">
              <a:lnSpc>
                <a:spcPct val="100000"/>
              </a:lnSpc>
              <a:spcBef>
                <a:spcPts val="500"/>
              </a:spcBef>
              <a:buClr>
                <a:srgbClr val="FD8537"/>
              </a:buClr>
              <a:buSzPct val="78571"/>
              <a:buFont typeface="Wingdings"/>
              <a:buChar char=""/>
              <a:tabLst>
                <a:tab pos="652780" algn="l"/>
                <a:tab pos="653415" algn="l"/>
              </a:tabLst>
            </a:pPr>
            <a:r>
              <a:rPr sz="2100" spc="-5" dirty="0">
                <a:latin typeface="Arial"/>
                <a:cs typeface="Arial"/>
              </a:rPr>
              <a:t>Quantidade de memória é alocada sob demanda, ou  seja, quando o programa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precisa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Wingdings"/>
              <a:buChar char=""/>
              <a:tabLst>
                <a:tab pos="652780" algn="l"/>
                <a:tab pos="653415" algn="l"/>
              </a:tabLst>
            </a:pPr>
            <a:r>
              <a:rPr sz="2100" spc="-5" dirty="0">
                <a:latin typeface="Arial"/>
                <a:cs typeface="Arial"/>
              </a:rPr>
              <a:t>Menos desperdício de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memória</a:t>
            </a:r>
            <a:endParaRPr sz="21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440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spc="-5" dirty="0">
                <a:latin typeface="Arial"/>
                <a:cs typeface="Arial"/>
              </a:rPr>
              <a:t>Espaço é reservado </a:t>
            </a:r>
            <a:r>
              <a:rPr sz="1800" dirty="0">
                <a:latin typeface="Arial"/>
                <a:cs typeface="Arial"/>
              </a:rPr>
              <a:t>até </a:t>
            </a:r>
            <a:r>
              <a:rPr sz="1800" spc="-5" dirty="0">
                <a:latin typeface="Arial"/>
                <a:cs typeface="Arial"/>
              </a:rPr>
              <a:t>liberação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explícita</a:t>
            </a:r>
            <a:endParaRPr sz="18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430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spc="-5" dirty="0">
                <a:latin typeface="Arial"/>
                <a:cs typeface="Arial"/>
              </a:rPr>
              <a:t>Depois de liberado, estará disponibilizado para outros usos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R="2350770" algn="ctr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não pode </a:t>
            </a:r>
            <a:r>
              <a:rPr sz="1800" spc="-5" dirty="0">
                <a:latin typeface="Arial"/>
                <a:cs typeface="Arial"/>
              </a:rPr>
              <a:t>mais ser acessado</a:t>
            </a:r>
            <a:endParaRPr sz="1800">
              <a:latin typeface="Arial"/>
              <a:cs typeface="Arial"/>
            </a:endParaRPr>
          </a:p>
          <a:p>
            <a:pPr marL="927100" marR="1346835" lvl="2" indent="-182880">
              <a:lnSpc>
                <a:spcPct val="100000"/>
              </a:lnSpc>
              <a:spcBef>
                <a:spcPts val="430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spc="-5" dirty="0">
                <a:latin typeface="Arial"/>
                <a:cs typeface="Arial"/>
              </a:rPr>
              <a:t>Espaço alocado e não liberado explicitamente é  automaticamente liberado ao final da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execução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ftm logo">
            <a:extLst>
              <a:ext uri="{FF2B5EF4-FFF2-40B4-BE49-F238E27FC236}">
                <a16:creationId xmlns:a16="http://schemas.microsoft.com/office/drawing/2014/main" id="{2D39ED53-E170-4420-A5A7-FA5B5B349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6" y="925423"/>
            <a:ext cx="4791257" cy="603971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FC1821D-DCE0-4480-84A6-F7593C52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71725" y="-1240783"/>
            <a:ext cx="22943127" cy="103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2100">
                <a:latin typeface="Arial" panose="020B0604020202020204" pitchFamily="34" charset="0"/>
              </a:rPr>
            </a:br>
            <a:br>
              <a:rPr lang="en-US" altLang="en-US" sz="2100">
                <a:latin typeface="Arial" panose="020B0604020202020204" pitchFamily="34" charset="0"/>
              </a:rPr>
            </a:br>
            <a:endParaRPr lang="en-US" altLang="en-US" sz="2100">
              <a:latin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D9FE092-9B06-414C-AECA-58B2A344B4D1}"/>
              </a:ext>
            </a:extLst>
          </p:cNvPr>
          <p:cNvSpPr txBox="1"/>
          <p:nvPr/>
        </p:nvSpPr>
        <p:spPr>
          <a:xfrm>
            <a:off x="261416" y="1529394"/>
            <a:ext cx="76055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2 - Suponha que criamos uma estrutura para armazenar cadastros de alunos de um curso: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Implemente duas funções, uma para inserir e uma para mostrar os vetores criados dinamicamente.</a:t>
            </a:r>
          </a:p>
          <a:p>
            <a:pPr algn="just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EB876B-B073-46A9-A40C-88434831E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07" y="2291099"/>
            <a:ext cx="2335006" cy="172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27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ftm logo">
            <a:extLst>
              <a:ext uri="{FF2B5EF4-FFF2-40B4-BE49-F238E27FC236}">
                <a16:creationId xmlns:a16="http://schemas.microsoft.com/office/drawing/2014/main" id="{2D39ED53-E170-4420-A5A7-FA5B5B349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73" y="1080545"/>
            <a:ext cx="4791257" cy="603971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FC1821D-DCE0-4480-84A6-F7593C52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71725" y="-1240783"/>
            <a:ext cx="22943127" cy="103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2100">
                <a:latin typeface="Arial" panose="020B0604020202020204" pitchFamily="34" charset="0"/>
              </a:rPr>
            </a:br>
            <a:br>
              <a:rPr lang="en-US" altLang="en-US" sz="2100">
                <a:latin typeface="Arial" panose="020B0604020202020204" pitchFamily="34" charset="0"/>
              </a:rPr>
            </a:br>
            <a:endParaRPr lang="en-US" altLang="en-US" sz="2100">
              <a:latin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D9FE092-9B06-414C-AECA-58B2A344B4D1}"/>
              </a:ext>
            </a:extLst>
          </p:cNvPr>
          <p:cNvSpPr txBox="1"/>
          <p:nvPr/>
        </p:nvSpPr>
        <p:spPr>
          <a:xfrm>
            <a:off x="562356" y="2071116"/>
            <a:ext cx="76055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3 - Construa um programa (</a:t>
            </a:r>
            <a:r>
              <a:rPr lang="pt-BR" dirty="0" err="1"/>
              <a:t>main</a:t>
            </a:r>
            <a:r>
              <a:rPr lang="pt-BR" dirty="0"/>
              <a:t>) que aloque em tempo de execução (dinamicamente) um vetor V1 de 3 posições (#define 3) usando a chamada da função </a:t>
            </a:r>
            <a:r>
              <a:rPr lang="pt-BR" dirty="0" err="1"/>
              <a:t>malloc</a:t>
            </a:r>
            <a:r>
              <a:rPr lang="pt-BR" dirty="0"/>
              <a:t>.</a:t>
            </a:r>
          </a:p>
          <a:p>
            <a:pPr marL="385763" indent="-385763">
              <a:buAutoNum type="arabicParenR"/>
            </a:pPr>
            <a:endParaRPr lang="pt-BR" dirty="0"/>
          </a:p>
          <a:p>
            <a:r>
              <a:rPr lang="pt-BR" dirty="0"/>
              <a:t>Agora, aproveite este programa para construir uma função (</a:t>
            </a:r>
            <a:r>
              <a:rPr lang="pt-BR" dirty="0" err="1"/>
              <a:t>recebe_vetor</a:t>
            </a:r>
            <a:r>
              <a:rPr lang="pt-BR" dirty="0"/>
              <a:t>) que recebendo os parâmetros do vetor;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aloque um outro vetor V2 de 3 posições dinamicamente na função;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multiplique as posições dos dois vetores;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libere a memória interna da função.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/>
              <a:t>Finalmente, crie no programa (</a:t>
            </a:r>
            <a:r>
              <a:rPr lang="pt-BR" dirty="0" err="1"/>
              <a:t>main</a:t>
            </a:r>
            <a:r>
              <a:rPr lang="pt-BR" dirty="0"/>
              <a:t>) que teste/use a função criada acima.</a:t>
            </a:r>
          </a:p>
        </p:txBody>
      </p:sp>
    </p:spTree>
    <p:extLst>
      <p:ext uri="{BB962C8B-B14F-4D97-AF65-F5344CB8AC3E}">
        <p14:creationId xmlns:p14="http://schemas.microsoft.com/office/powerpoint/2010/main" val="469923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ftm logo">
            <a:extLst>
              <a:ext uri="{FF2B5EF4-FFF2-40B4-BE49-F238E27FC236}">
                <a16:creationId xmlns:a16="http://schemas.microsoft.com/office/drawing/2014/main" id="{2D39ED53-E170-4420-A5A7-FA5B5B349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73" y="1080545"/>
            <a:ext cx="4791257" cy="603971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FC1821D-DCE0-4480-84A6-F7593C52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71725" y="-1240783"/>
            <a:ext cx="22943127" cy="103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2100">
                <a:latin typeface="Arial" panose="020B0604020202020204" pitchFamily="34" charset="0"/>
              </a:rPr>
            </a:br>
            <a:br>
              <a:rPr lang="en-US" altLang="en-US" sz="2100">
                <a:latin typeface="Arial" panose="020B0604020202020204" pitchFamily="34" charset="0"/>
              </a:rPr>
            </a:br>
            <a:endParaRPr lang="en-US" altLang="en-US" sz="2100">
              <a:latin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D9FE092-9B06-414C-AECA-58B2A344B4D1}"/>
              </a:ext>
            </a:extLst>
          </p:cNvPr>
          <p:cNvSpPr txBox="1"/>
          <p:nvPr/>
        </p:nvSpPr>
        <p:spPr>
          <a:xfrm>
            <a:off x="562356" y="2071117"/>
            <a:ext cx="7605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4 - Faça um programa que leia informações de n alunos em um vetor alocado dinamicamente. Em seguida, imprima as informações lidas na ordem decrescente das medias dos alunos.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0A92E00-FD7A-4C3A-9ABB-7298218ED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455" y="3655031"/>
            <a:ext cx="3486150" cy="146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86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30BD41-0CC9-49B3-B207-0C5F8657A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295400"/>
            <a:ext cx="8072119" cy="3046988"/>
          </a:xfrm>
        </p:spPr>
        <p:txBody>
          <a:bodyPr/>
          <a:lstStyle/>
          <a:p>
            <a:r>
              <a:rPr lang="pt-BR" dirty="0"/>
              <a:t>Crie uma função que receba como parâmetros dois vetores de inteiros: x1 e x2 e as suas respectivas quantidades de elementos: n1 e n2. </a:t>
            </a:r>
          </a:p>
          <a:p>
            <a:endParaRPr lang="pt-BR" dirty="0"/>
          </a:p>
          <a:p>
            <a:r>
              <a:rPr lang="pt-BR" dirty="0"/>
              <a:t>A função deverá retornar um ponteiro para um terceiro vetor, x3, alocado dinamicamente, contendo a união de x1 e x2 e usar o ponteiro </a:t>
            </a:r>
            <a:r>
              <a:rPr lang="pt-BR" dirty="0" err="1"/>
              <a:t>qtd</a:t>
            </a:r>
            <a:r>
              <a:rPr lang="pt-BR" dirty="0"/>
              <a:t> para retornar o tamanho de x3. </a:t>
            </a:r>
          </a:p>
          <a:p>
            <a:endParaRPr lang="pt-BR" dirty="0"/>
          </a:p>
          <a:p>
            <a:r>
              <a:rPr lang="pt-BR" dirty="0"/>
              <a:t>Sendo x1 = {1, 3, 5, 6, 7} e x2 = {1, 3, 4, 6, 8}, </a:t>
            </a:r>
          </a:p>
          <a:p>
            <a:r>
              <a:rPr lang="pt-BR" dirty="0"/>
              <a:t>	x3 irá conter {1, 3, 4, 5, 6, 7, 8}. </a:t>
            </a:r>
          </a:p>
          <a:p>
            <a:endParaRPr lang="pt-BR" dirty="0"/>
          </a:p>
          <a:p>
            <a:r>
              <a:rPr lang="pt-BR" dirty="0"/>
              <a:t>Assinatura da função:     </a:t>
            </a:r>
            <a:r>
              <a:rPr lang="pt-BR" dirty="0" err="1"/>
              <a:t>int</a:t>
            </a:r>
            <a:r>
              <a:rPr lang="pt-BR" dirty="0"/>
              <a:t>* </a:t>
            </a:r>
            <a:r>
              <a:rPr lang="pt-BR" dirty="0" err="1"/>
              <a:t>uniao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*x1, </a:t>
            </a:r>
            <a:r>
              <a:rPr lang="pt-BR" dirty="0" err="1"/>
              <a:t>int</a:t>
            </a:r>
            <a:r>
              <a:rPr lang="pt-BR" dirty="0"/>
              <a:t> *x2, </a:t>
            </a:r>
            <a:r>
              <a:rPr lang="pt-BR" dirty="0" err="1"/>
              <a:t>int</a:t>
            </a:r>
            <a:r>
              <a:rPr lang="pt-BR" dirty="0"/>
              <a:t> n1, </a:t>
            </a:r>
            <a:r>
              <a:rPr lang="pt-BR" dirty="0" err="1"/>
              <a:t>int</a:t>
            </a:r>
            <a:r>
              <a:rPr lang="pt-BR" dirty="0"/>
              <a:t> n2, </a:t>
            </a:r>
            <a:r>
              <a:rPr lang="pt-BR" dirty="0" err="1"/>
              <a:t>int</a:t>
            </a:r>
            <a:r>
              <a:rPr lang="pt-BR" dirty="0"/>
              <a:t>* </a:t>
            </a:r>
            <a:r>
              <a:rPr lang="pt-BR" dirty="0" err="1"/>
              <a:t>qtd</a:t>
            </a:r>
            <a:r>
              <a:rPr lang="pt-BR" dirty="0"/>
              <a:t>);</a:t>
            </a:r>
          </a:p>
        </p:txBody>
      </p:sp>
      <p:pic>
        <p:nvPicPr>
          <p:cNvPr id="4" name="Iftm logo">
            <a:extLst>
              <a:ext uri="{FF2B5EF4-FFF2-40B4-BE49-F238E27FC236}">
                <a16:creationId xmlns:a16="http://schemas.microsoft.com/office/drawing/2014/main" id="{4F3A57DD-F1BE-4351-9FE7-B43B35233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57200"/>
            <a:ext cx="4791257" cy="60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9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7BD8E70-B818-4459-A366-6B62D9B54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24000"/>
            <a:ext cx="4357688" cy="2578894"/>
          </a:xfrm>
          <a:prstGeom prst="rect">
            <a:avLst/>
          </a:prstGeom>
        </p:spPr>
      </p:pic>
      <p:pic>
        <p:nvPicPr>
          <p:cNvPr id="6" name="foto memória" descr="Image result for memoria computador">
            <a:extLst>
              <a:ext uri="{FF2B5EF4-FFF2-40B4-BE49-F238E27FC236}">
                <a16:creationId xmlns:a16="http://schemas.microsoft.com/office/drawing/2014/main" id="{1141DA7A-B38E-439C-8F7C-77E7DD51A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215" y="5149807"/>
            <a:ext cx="1837182" cy="91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memória">
            <a:extLst>
              <a:ext uri="{FF2B5EF4-FFF2-40B4-BE49-F238E27FC236}">
                <a16:creationId xmlns:a16="http://schemas.microsoft.com/office/drawing/2014/main" id="{6644CFA1-2D96-4475-9C7D-2EB03F4027C3}"/>
              </a:ext>
            </a:extLst>
          </p:cNvPr>
          <p:cNvGraphicFramePr>
            <a:graphicFrameLocks noGrp="1"/>
          </p:cNvGraphicFramePr>
          <p:nvPr/>
        </p:nvGraphicFramePr>
        <p:xfrm>
          <a:off x="6883427" y="1131781"/>
          <a:ext cx="1589532" cy="42291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4766">
                  <a:extLst>
                    <a:ext uri="{9D8B030D-6E8A-4147-A177-3AD203B41FA5}">
                      <a16:colId xmlns:a16="http://schemas.microsoft.com/office/drawing/2014/main" val="989404725"/>
                    </a:ext>
                  </a:extLst>
                </a:gridCol>
                <a:gridCol w="794766">
                  <a:extLst>
                    <a:ext uri="{9D8B030D-6E8A-4147-A177-3AD203B41FA5}">
                      <a16:colId xmlns:a16="http://schemas.microsoft.com/office/drawing/2014/main" val="154278907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pt-BR" sz="1400" dirty="0"/>
                        <a:t>1004</a:t>
                      </a:r>
                      <a:endParaRPr lang="en-US" sz="1400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815346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400" dirty="0"/>
                        <a:t>1008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3202544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400" dirty="0"/>
                        <a:t>1012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6986675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400" dirty="0"/>
                        <a:t>1016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7268839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400" b="1" dirty="0"/>
                        <a:t>1020</a:t>
                      </a:r>
                      <a:endParaRPr lang="en-US" sz="1400" b="1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5754915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400" dirty="0"/>
                        <a:t>1024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8610996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400" dirty="0"/>
                        <a:t>1028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1247046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400" dirty="0"/>
                        <a:t>1032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431441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400" b="1" dirty="0"/>
                        <a:t>1036</a:t>
                      </a:r>
                      <a:endParaRPr lang="en-US" sz="1400" b="1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58761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400" dirty="0"/>
                        <a:t>1040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3523871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400" dirty="0"/>
                        <a:t>1044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4972713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400" dirty="0"/>
                        <a:t>1046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2743176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400" dirty="0"/>
                        <a:t>1050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2446001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400" dirty="0"/>
                        <a:t>1052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631715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400" dirty="0"/>
                        <a:t>1056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09054316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D3F83AF2-EEC7-49A6-84E2-F98C676EAB82}"/>
              </a:ext>
            </a:extLst>
          </p:cNvPr>
          <p:cNvSpPr/>
          <p:nvPr/>
        </p:nvSpPr>
        <p:spPr>
          <a:xfrm>
            <a:off x="7678193" y="1131781"/>
            <a:ext cx="794766" cy="55775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01213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04366"/>
            <a:ext cx="342328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/>
              <a:t>A</a:t>
            </a:r>
            <a:r>
              <a:rPr spc="-5" dirty="0"/>
              <a:t>LOCAÇÃO</a:t>
            </a:r>
            <a:r>
              <a:rPr spc="110" dirty="0"/>
              <a:t> </a:t>
            </a:r>
            <a:r>
              <a:rPr sz="3000" dirty="0"/>
              <a:t>D</a:t>
            </a:r>
            <a:r>
              <a:rPr dirty="0"/>
              <a:t>INÂMICA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38553"/>
            <a:ext cx="7078980" cy="2634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linguagem C ANSI usa apenas 4 funções para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  sistema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spc="-5" dirty="0">
                <a:latin typeface="Arial"/>
                <a:cs typeface="Arial"/>
              </a:rPr>
              <a:t>alocação dinâmica, disponíveis </a:t>
            </a:r>
            <a:r>
              <a:rPr sz="2400" dirty="0">
                <a:latin typeface="Arial"/>
                <a:cs typeface="Arial"/>
              </a:rPr>
              <a:t>na  </a:t>
            </a:r>
            <a:r>
              <a:rPr sz="2400" spc="-5" dirty="0">
                <a:latin typeface="Arial"/>
                <a:cs typeface="Arial"/>
              </a:rPr>
              <a:t>stdlib.h:</a:t>
            </a:r>
            <a:endParaRPr sz="2400" dirty="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500"/>
              </a:spcBef>
              <a:buClr>
                <a:srgbClr val="FD8537"/>
              </a:buClr>
              <a:buSzPct val="78571"/>
              <a:buFont typeface="Wingdings"/>
              <a:buChar char=""/>
              <a:tabLst>
                <a:tab pos="652780" algn="l"/>
                <a:tab pos="653415" algn="l"/>
              </a:tabLst>
            </a:pPr>
            <a:r>
              <a:rPr sz="2100" spc="-5" dirty="0">
                <a:latin typeface="Arial"/>
                <a:cs typeface="Arial"/>
              </a:rPr>
              <a:t>malloc</a:t>
            </a:r>
            <a:endParaRPr sz="2100" dirty="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Wingdings"/>
              <a:buChar char=""/>
              <a:tabLst>
                <a:tab pos="652780" algn="l"/>
                <a:tab pos="653415" algn="l"/>
              </a:tabLst>
            </a:pPr>
            <a:r>
              <a:rPr sz="2100" spc="-5" dirty="0">
                <a:latin typeface="Arial"/>
                <a:cs typeface="Arial"/>
              </a:rPr>
              <a:t>calloc</a:t>
            </a:r>
            <a:endParaRPr sz="2100" dirty="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500"/>
              </a:spcBef>
              <a:buClr>
                <a:srgbClr val="FD8537"/>
              </a:buClr>
              <a:buSzPct val="78571"/>
              <a:buFont typeface="Wingdings"/>
              <a:buChar char=""/>
              <a:tabLst>
                <a:tab pos="652780" algn="l"/>
                <a:tab pos="653415" algn="l"/>
              </a:tabLst>
            </a:pPr>
            <a:r>
              <a:rPr sz="2100" spc="-5" dirty="0">
                <a:latin typeface="Arial"/>
                <a:cs typeface="Arial"/>
              </a:rPr>
              <a:t>realloc</a:t>
            </a:r>
            <a:endParaRPr sz="2100" dirty="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Wingdings"/>
              <a:buChar char=""/>
              <a:tabLst>
                <a:tab pos="652780" algn="l"/>
                <a:tab pos="653415" algn="l"/>
              </a:tabLst>
            </a:pPr>
            <a:r>
              <a:rPr sz="2100" dirty="0">
                <a:latin typeface="Arial"/>
                <a:cs typeface="Arial"/>
              </a:rPr>
              <a:t>free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04366"/>
            <a:ext cx="499808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/>
              <a:t>A</a:t>
            </a:r>
            <a:r>
              <a:rPr spc="-5" dirty="0"/>
              <a:t>LOCAÇÃO </a:t>
            </a:r>
            <a:r>
              <a:rPr sz="3000" dirty="0"/>
              <a:t>D</a:t>
            </a:r>
            <a:r>
              <a:rPr dirty="0"/>
              <a:t>INÂMICA </a:t>
            </a:r>
            <a:r>
              <a:rPr sz="3000" dirty="0"/>
              <a:t>-</a:t>
            </a:r>
            <a:r>
              <a:rPr sz="3000" spc="140" dirty="0"/>
              <a:t> </a:t>
            </a:r>
            <a:r>
              <a:rPr dirty="0"/>
              <a:t>MALLOC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38553"/>
            <a:ext cx="6927850" cy="1070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dirty="0">
                <a:latin typeface="Arial"/>
                <a:cs typeface="Arial"/>
              </a:rPr>
              <a:t>malloc</a:t>
            </a:r>
            <a:endParaRPr sz="24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  <a:spcBef>
                <a:spcPts val="505"/>
              </a:spcBef>
              <a:tabLst>
                <a:tab pos="652780" algn="l"/>
              </a:tabLst>
            </a:pPr>
            <a:r>
              <a:rPr sz="1650" spc="-720" dirty="0">
                <a:solidFill>
                  <a:srgbClr val="FD8537"/>
                </a:solidFill>
                <a:latin typeface="Wingdings"/>
                <a:cs typeface="Wingdings"/>
              </a:rPr>
              <a:t></a:t>
            </a:r>
            <a:r>
              <a:rPr sz="1650" spc="-720" dirty="0">
                <a:solidFill>
                  <a:srgbClr val="FD8537"/>
                </a:solidFill>
                <a:latin typeface="Times New Roman"/>
                <a:cs typeface="Times New Roman"/>
              </a:rPr>
              <a:t>	</a:t>
            </a:r>
            <a:r>
              <a:rPr sz="2100" dirty="0">
                <a:latin typeface="Arial"/>
                <a:cs typeface="Arial"/>
              </a:rPr>
              <a:t>A </a:t>
            </a:r>
            <a:r>
              <a:rPr sz="2100" spc="-5" dirty="0">
                <a:latin typeface="Arial"/>
                <a:cs typeface="Arial"/>
              </a:rPr>
              <a:t>função </a:t>
            </a:r>
            <a:r>
              <a:rPr sz="2100" dirty="0">
                <a:latin typeface="Arial"/>
                <a:cs typeface="Arial"/>
              </a:rPr>
              <a:t>malloc() </a:t>
            </a:r>
            <a:r>
              <a:rPr sz="2100" spc="-5" dirty="0">
                <a:latin typeface="Arial"/>
                <a:cs typeface="Arial"/>
              </a:rPr>
              <a:t>serve para alocar memória </a:t>
            </a:r>
            <a:r>
              <a:rPr sz="2100" dirty="0">
                <a:latin typeface="Arial"/>
                <a:cs typeface="Arial"/>
              </a:rPr>
              <a:t>e tem</a:t>
            </a:r>
            <a:r>
              <a:rPr sz="2100" spc="-17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</a:t>
            </a:r>
            <a:endParaRPr sz="21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</a:pPr>
            <a:r>
              <a:rPr sz="2100" spc="-5" dirty="0">
                <a:latin typeface="Arial"/>
                <a:cs typeface="Arial"/>
              </a:rPr>
              <a:t>seguinte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protótipo: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669157"/>
            <a:ext cx="7164070" cy="1405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Funcionalidade</a:t>
            </a:r>
            <a:endParaRPr sz="2400">
              <a:latin typeface="Arial"/>
              <a:cs typeface="Arial"/>
            </a:endParaRPr>
          </a:p>
          <a:p>
            <a:pPr marL="652780" marR="5080" indent="-274955">
              <a:lnSpc>
                <a:spcPct val="100000"/>
              </a:lnSpc>
              <a:spcBef>
                <a:spcPts val="500"/>
              </a:spcBef>
              <a:tabLst>
                <a:tab pos="652780" algn="l"/>
              </a:tabLst>
            </a:pPr>
            <a:r>
              <a:rPr sz="1650" spc="-720" dirty="0">
                <a:solidFill>
                  <a:srgbClr val="FD8537"/>
                </a:solidFill>
                <a:latin typeface="Wingdings"/>
                <a:cs typeface="Wingdings"/>
              </a:rPr>
              <a:t></a:t>
            </a:r>
            <a:r>
              <a:rPr sz="1650" spc="-720" dirty="0">
                <a:solidFill>
                  <a:srgbClr val="FD8537"/>
                </a:solidFill>
                <a:latin typeface="Times New Roman"/>
                <a:cs typeface="Times New Roman"/>
              </a:rPr>
              <a:t>	</a:t>
            </a:r>
            <a:r>
              <a:rPr sz="2100" spc="-5" dirty="0">
                <a:latin typeface="Arial"/>
                <a:cs typeface="Arial"/>
              </a:rPr>
              <a:t>Dado o número de bytes que queremos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alocar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(</a:t>
            </a:r>
            <a:r>
              <a:rPr sz="2100" b="1" dirty="0">
                <a:latin typeface="Arial"/>
                <a:cs typeface="Arial"/>
              </a:rPr>
              <a:t>num</a:t>
            </a:r>
            <a:r>
              <a:rPr sz="2100" dirty="0">
                <a:latin typeface="Arial"/>
                <a:cs typeface="Arial"/>
              </a:rPr>
              <a:t>),  </a:t>
            </a:r>
            <a:r>
              <a:rPr sz="2100" spc="-5" dirty="0">
                <a:latin typeface="Arial"/>
                <a:cs typeface="Arial"/>
              </a:rPr>
              <a:t>ela aloca na memória e retorna um ponteiro </a:t>
            </a:r>
            <a:r>
              <a:rPr sz="2100" b="1" dirty="0">
                <a:latin typeface="Arial"/>
                <a:cs typeface="Arial"/>
              </a:rPr>
              <a:t>void* </a:t>
            </a:r>
            <a:r>
              <a:rPr sz="2100" spc="-10" dirty="0">
                <a:latin typeface="Arial"/>
                <a:cs typeface="Arial"/>
              </a:rPr>
              <a:t>para  </a:t>
            </a:r>
            <a:r>
              <a:rPr sz="2100" spc="-5" dirty="0">
                <a:latin typeface="Arial"/>
                <a:cs typeface="Arial"/>
              </a:rPr>
              <a:t>o primeiro byte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alocado.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86076" y="3157473"/>
            <a:ext cx="4371975" cy="34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04366"/>
            <a:ext cx="499808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/>
              <a:t>A</a:t>
            </a:r>
            <a:r>
              <a:rPr spc="-5" dirty="0"/>
              <a:t>LOCAÇÃO </a:t>
            </a:r>
            <a:r>
              <a:rPr sz="3000" dirty="0"/>
              <a:t>D</a:t>
            </a:r>
            <a:r>
              <a:rPr dirty="0"/>
              <a:t>INÂMICA </a:t>
            </a:r>
            <a:r>
              <a:rPr sz="3000" dirty="0"/>
              <a:t>-</a:t>
            </a:r>
            <a:r>
              <a:rPr sz="3000" spc="140" dirty="0"/>
              <a:t> </a:t>
            </a:r>
            <a:r>
              <a:rPr dirty="0"/>
              <a:t>MALLOC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38553"/>
            <a:ext cx="516255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Alocar 1000 </a:t>
            </a:r>
            <a:r>
              <a:rPr sz="2400" dirty="0">
                <a:latin typeface="Arial"/>
                <a:cs typeface="Arial"/>
              </a:rPr>
              <a:t>bytes </a:t>
            </a:r>
            <a:r>
              <a:rPr sz="2400" spc="-10" dirty="0">
                <a:latin typeface="Arial"/>
                <a:cs typeface="Arial"/>
              </a:rPr>
              <a:t>de </a:t>
            </a:r>
            <a:r>
              <a:rPr sz="2400" spc="-5" dirty="0">
                <a:latin typeface="Arial"/>
                <a:cs typeface="Arial"/>
              </a:rPr>
              <a:t>memória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livre.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290951"/>
            <a:ext cx="4502785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Alocar espaço para 50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inteiros: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67001" y="2200275"/>
            <a:ext cx="3762375" cy="657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5576" y="3786251"/>
            <a:ext cx="4752975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04366"/>
            <a:ext cx="499808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/>
              <a:t>A</a:t>
            </a:r>
            <a:r>
              <a:rPr spc="-5" dirty="0"/>
              <a:t>LOCAÇÃO </a:t>
            </a:r>
            <a:r>
              <a:rPr sz="3000" dirty="0"/>
              <a:t>D</a:t>
            </a:r>
            <a:r>
              <a:rPr dirty="0"/>
              <a:t>INÂMICA </a:t>
            </a:r>
            <a:r>
              <a:rPr sz="3000" dirty="0"/>
              <a:t>-</a:t>
            </a:r>
            <a:r>
              <a:rPr sz="3000" spc="140" dirty="0"/>
              <a:t> </a:t>
            </a:r>
            <a:r>
              <a:rPr dirty="0"/>
              <a:t>MALLOC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38553"/>
            <a:ext cx="7215505" cy="1097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Se não houver memória suficiente para alocar a  </a:t>
            </a:r>
            <a:r>
              <a:rPr sz="2400" dirty="0">
                <a:latin typeface="Arial"/>
                <a:cs typeface="Arial"/>
              </a:rPr>
              <a:t>memória </a:t>
            </a:r>
            <a:r>
              <a:rPr sz="2400" spc="-5" dirty="0">
                <a:latin typeface="Arial"/>
                <a:cs typeface="Arial"/>
              </a:rPr>
              <a:t>requisitada,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função </a:t>
            </a:r>
            <a:r>
              <a:rPr sz="2400" b="1" dirty="0">
                <a:latin typeface="Arial"/>
                <a:cs typeface="Arial"/>
              </a:rPr>
              <a:t>malloc() </a:t>
            </a:r>
            <a:r>
              <a:rPr sz="2400" dirty="0">
                <a:latin typeface="Arial"/>
                <a:cs typeface="Arial"/>
              </a:rPr>
              <a:t>retorna um  </a:t>
            </a:r>
            <a:r>
              <a:rPr sz="2400" spc="-5" dirty="0">
                <a:latin typeface="Arial"/>
                <a:cs typeface="Arial"/>
              </a:rPr>
              <a:t>ponteiro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nulo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8725" y="2786037"/>
            <a:ext cx="6343650" cy="3839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04366"/>
            <a:ext cx="496316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/>
              <a:t>A</a:t>
            </a:r>
            <a:r>
              <a:rPr spc="-5" dirty="0"/>
              <a:t>LOCAÇÃO </a:t>
            </a:r>
            <a:r>
              <a:rPr sz="3000" dirty="0"/>
              <a:t>D</a:t>
            </a:r>
            <a:r>
              <a:rPr dirty="0"/>
              <a:t>INÂMICA </a:t>
            </a:r>
            <a:r>
              <a:rPr sz="3000" dirty="0"/>
              <a:t>-</a:t>
            </a:r>
            <a:r>
              <a:rPr sz="3000" spc="160" dirty="0"/>
              <a:t> </a:t>
            </a:r>
            <a:r>
              <a:rPr spc="-5" dirty="0"/>
              <a:t>CALLOC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38553"/>
            <a:ext cx="6985000" cy="1070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calloc</a:t>
            </a:r>
            <a:endParaRPr sz="2400" dirty="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  <a:spcBef>
                <a:spcPts val="505"/>
              </a:spcBef>
              <a:tabLst>
                <a:tab pos="652780" algn="l"/>
              </a:tabLst>
            </a:pPr>
            <a:r>
              <a:rPr sz="1650" spc="-720" dirty="0">
                <a:solidFill>
                  <a:srgbClr val="FD8537"/>
                </a:solidFill>
                <a:latin typeface="Wingdings"/>
                <a:cs typeface="Wingdings"/>
              </a:rPr>
              <a:t></a:t>
            </a:r>
            <a:r>
              <a:rPr sz="1650" spc="-720" dirty="0">
                <a:solidFill>
                  <a:srgbClr val="FD8537"/>
                </a:solidFill>
                <a:latin typeface="Times New Roman"/>
                <a:cs typeface="Times New Roman"/>
              </a:rPr>
              <a:t>	</a:t>
            </a:r>
            <a:r>
              <a:rPr sz="2100" dirty="0">
                <a:latin typeface="Arial"/>
                <a:cs typeface="Arial"/>
              </a:rPr>
              <a:t>A </a:t>
            </a:r>
            <a:r>
              <a:rPr sz="2100" spc="-5" dirty="0">
                <a:latin typeface="Arial"/>
                <a:cs typeface="Arial"/>
              </a:rPr>
              <a:t>função </a:t>
            </a:r>
            <a:r>
              <a:rPr sz="2100" dirty="0">
                <a:latin typeface="Arial"/>
                <a:cs typeface="Arial"/>
              </a:rPr>
              <a:t>calloc() </a:t>
            </a:r>
            <a:r>
              <a:rPr sz="2100" spc="-5" dirty="0">
                <a:latin typeface="Arial"/>
                <a:cs typeface="Arial"/>
              </a:rPr>
              <a:t>também serve para alocar</a:t>
            </a:r>
            <a:r>
              <a:rPr sz="2100" spc="-14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memória,</a:t>
            </a:r>
            <a:endParaRPr sz="2100" dirty="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</a:pPr>
            <a:r>
              <a:rPr sz="2100" spc="-5" dirty="0">
                <a:latin typeface="Arial"/>
                <a:cs typeface="Arial"/>
              </a:rPr>
              <a:t>mas possui um protótipo um pouco</a:t>
            </a:r>
            <a:r>
              <a:rPr sz="2100" spc="1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diferente: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053204"/>
            <a:ext cx="7204709" cy="2046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Funcionalidade</a:t>
            </a:r>
            <a:endParaRPr sz="2400">
              <a:latin typeface="Arial"/>
              <a:cs typeface="Arial"/>
            </a:endParaRPr>
          </a:p>
          <a:p>
            <a:pPr marL="652780" marR="5080" indent="-274955">
              <a:lnSpc>
                <a:spcPct val="100000"/>
              </a:lnSpc>
              <a:spcBef>
                <a:spcPts val="505"/>
              </a:spcBef>
              <a:tabLst>
                <a:tab pos="652780" algn="l"/>
              </a:tabLst>
            </a:pPr>
            <a:r>
              <a:rPr sz="1650" spc="-720" dirty="0">
                <a:solidFill>
                  <a:srgbClr val="FD8537"/>
                </a:solidFill>
                <a:latin typeface="Wingdings"/>
                <a:cs typeface="Wingdings"/>
              </a:rPr>
              <a:t></a:t>
            </a:r>
            <a:r>
              <a:rPr sz="1650" spc="-720" dirty="0">
                <a:solidFill>
                  <a:srgbClr val="FD8537"/>
                </a:solidFill>
                <a:latin typeface="Times New Roman"/>
                <a:cs typeface="Times New Roman"/>
              </a:rPr>
              <a:t>	</a:t>
            </a:r>
            <a:r>
              <a:rPr sz="2100" dirty="0">
                <a:latin typeface="Arial"/>
                <a:cs typeface="Arial"/>
              </a:rPr>
              <a:t>Basicamente, </a:t>
            </a:r>
            <a:r>
              <a:rPr sz="2100" spc="-5" dirty="0">
                <a:latin typeface="Arial"/>
                <a:cs typeface="Arial"/>
              </a:rPr>
              <a:t>a função </a:t>
            </a:r>
            <a:r>
              <a:rPr sz="2100" dirty="0">
                <a:latin typeface="Arial"/>
                <a:cs typeface="Arial"/>
              </a:rPr>
              <a:t>calloc() faz </a:t>
            </a:r>
            <a:r>
              <a:rPr sz="2100" spc="-5" dirty="0">
                <a:latin typeface="Arial"/>
                <a:cs typeface="Arial"/>
              </a:rPr>
              <a:t>o </a:t>
            </a:r>
            <a:r>
              <a:rPr sz="2100" dirty="0">
                <a:latin typeface="Arial"/>
                <a:cs typeface="Arial"/>
              </a:rPr>
              <a:t>mesmo</a:t>
            </a:r>
            <a:r>
              <a:rPr sz="2100" spc="-10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que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a  função malloc(). </a:t>
            </a:r>
            <a:r>
              <a:rPr sz="2100" dirty="0">
                <a:latin typeface="Arial"/>
                <a:cs typeface="Arial"/>
              </a:rPr>
              <a:t>A </a:t>
            </a:r>
            <a:r>
              <a:rPr sz="2100" spc="-5" dirty="0">
                <a:latin typeface="Arial"/>
                <a:cs typeface="Arial"/>
              </a:rPr>
              <a:t>diferença é que agora passamos a  quantidade </a:t>
            </a:r>
            <a:r>
              <a:rPr sz="2100" dirty="0">
                <a:latin typeface="Arial"/>
                <a:cs typeface="Arial"/>
              </a:rPr>
              <a:t>de </a:t>
            </a:r>
            <a:r>
              <a:rPr sz="2100" spc="-5" dirty="0">
                <a:latin typeface="Arial"/>
                <a:cs typeface="Arial"/>
              </a:rPr>
              <a:t>posições </a:t>
            </a:r>
            <a:r>
              <a:rPr sz="2100" dirty="0">
                <a:latin typeface="Arial"/>
                <a:cs typeface="Arial"/>
              </a:rPr>
              <a:t>a </a:t>
            </a:r>
            <a:r>
              <a:rPr sz="2100" spc="-5" dirty="0">
                <a:latin typeface="Arial"/>
                <a:cs typeface="Arial"/>
              </a:rPr>
              <a:t>serem alocadas </a:t>
            </a:r>
            <a:r>
              <a:rPr sz="2100" dirty="0">
                <a:latin typeface="Arial"/>
                <a:cs typeface="Arial"/>
              </a:rPr>
              <a:t>e o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tamanho  do </a:t>
            </a:r>
            <a:r>
              <a:rPr sz="2100" dirty="0">
                <a:latin typeface="Arial"/>
                <a:cs typeface="Arial"/>
              </a:rPr>
              <a:t>tipo </a:t>
            </a:r>
            <a:r>
              <a:rPr sz="2100" spc="-5" dirty="0">
                <a:latin typeface="Arial"/>
                <a:cs typeface="Arial"/>
              </a:rPr>
              <a:t>de dado alocado como parâmetros distintos da  </a:t>
            </a:r>
            <a:r>
              <a:rPr sz="2100" dirty="0">
                <a:latin typeface="Arial"/>
                <a:cs typeface="Arial"/>
              </a:rPr>
              <a:t>função.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9187" y="3140964"/>
            <a:ext cx="6905625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04366"/>
            <a:ext cx="496316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/>
              <a:t>A</a:t>
            </a:r>
            <a:r>
              <a:rPr spc="-5" dirty="0"/>
              <a:t>LOCAÇÃO </a:t>
            </a:r>
            <a:r>
              <a:rPr sz="3000" dirty="0"/>
              <a:t>D</a:t>
            </a:r>
            <a:r>
              <a:rPr dirty="0"/>
              <a:t>INÂMICA </a:t>
            </a:r>
            <a:r>
              <a:rPr sz="3000" dirty="0"/>
              <a:t>-</a:t>
            </a:r>
            <a:r>
              <a:rPr sz="3000" spc="160" dirty="0"/>
              <a:t> </a:t>
            </a:r>
            <a:r>
              <a:rPr spc="-5" dirty="0"/>
              <a:t>CALLOC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38553"/>
            <a:ext cx="386080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Exemplo da função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calloc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2075" y="2285987"/>
            <a:ext cx="6419850" cy="4171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</TotalTime>
  <Words>1066</Words>
  <Application>Microsoft Office PowerPoint</Application>
  <PresentationFormat>Apresentação na tela (4:3)</PresentationFormat>
  <Paragraphs>177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Office Theme</vt:lpstr>
      <vt:lpstr>Estrutura de Dados</vt:lpstr>
      <vt:lpstr>DEFINIÇÃO</vt:lpstr>
      <vt:lpstr>Apresentação do PowerPoint</vt:lpstr>
      <vt:lpstr>ALOCAÇÃO DINÂMICA</vt:lpstr>
      <vt:lpstr>ALOCAÇÃO DINÂMICA - MALLOC</vt:lpstr>
      <vt:lpstr>ALOCAÇÃO DINÂMICA - MALLOC</vt:lpstr>
      <vt:lpstr>ALOCAÇÃO DINÂMICA - MALLOC</vt:lpstr>
      <vt:lpstr>ALOCAÇÃO DINÂMICA - CALLOC</vt:lpstr>
      <vt:lpstr>ALOCAÇÃO DINÂMICA - CALLOC</vt:lpstr>
      <vt:lpstr>ALOCAÇÃO DINÂMICA - FREE</vt:lpstr>
      <vt:lpstr>ALOCAÇÃO DINÂMICA - FREE</vt:lpstr>
      <vt:lpstr>ALOCANDO MEMÓRIA</vt:lpstr>
      <vt:lpstr>ALOCAÇÃO DE ARRAYS</vt:lpstr>
      <vt:lpstr>ALOCAÇÃO DE ARRAYS</vt:lpstr>
      <vt:lpstr>ALOCAÇÃO DE ARRAYS</vt:lpstr>
      <vt:lpstr>ALOCAÇÃO DE STRUCT</vt:lpstr>
      <vt:lpstr>ALOCAÇÃO DE STRUCT</vt:lpstr>
      <vt:lpstr>ALOCAÇÃO DE STRUCT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Backes</dc:creator>
  <cp:lastModifiedBy>Alexandre_note</cp:lastModifiedBy>
  <cp:revision>8</cp:revision>
  <dcterms:created xsi:type="dcterms:W3CDTF">2020-03-03T18:48:09Z</dcterms:created>
  <dcterms:modified xsi:type="dcterms:W3CDTF">2021-03-29T14:16:50Z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2020-03-03T00:00:00Z</vt:filetime>
  </property>
</Properties>
</file>