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3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34B3E-8CE4-4F21-A661-1DEC05CF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6) Faça um programa usando ponteiros, para ordenar 3 números e mostrá-los ordenados na tela.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1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334044-3DA9-489D-B6F3-011EAD8C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7" y="1106995"/>
            <a:ext cx="3878301" cy="2474906"/>
          </a:xfrm>
          <a:prstGeom prst="rect">
            <a:avLst/>
          </a:prstGeom>
        </p:spPr>
      </p:pic>
      <p:pic>
        <p:nvPicPr>
          <p:cNvPr id="5" name="valores dos tipos">
            <a:extLst>
              <a:ext uri="{FF2B5EF4-FFF2-40B4-BE49-F238E27FC236}">
                <a16:creationId xmlns:a16="http://schemas.microsoft.com/office/drawing/2014/main" id="{79CE3A31-557F-46BA-9EE3-2F5893E4B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03" y="1079563"/>
            <a:ext cx="6249272" cy="1771897"/>
          </a:xfrm>
          <a:prstGeom prst="rect">
            <a:avLst/>
          </a:prstGeom>
        </p:spPr>
      </p:pic>
      <p:pic>
        <p:nvPicPr>
          <p:cNvPr id="1026" name="foto memória" descr="Image result for memoria computador">
            <a:extLst>
              <a:ext uri="{FF2B5EF4-FFF2-40B4-BE49-F238E27FC236}">
                <a16:creationId xmlns:a16="http://schemas.microsoft.com/office/drawing/2014/main" id="{576F906A-B7BE-4251-9FF2-70D8B94E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4946904"/>
            <a:ext cx="4041648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D20B8394-FDC1-4A96-A622-6835B4066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69208"/>
              </p:ext>
            </p:extLst>
          </p:nvPr>
        </p:nvGraphicFramePr>
        <p:xfrm>
          <a:off x="7591552" y="3291840"/>
          <a:ext cx="2119376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9688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1059688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</a:tbl>
          </a:graphicData>
        </a:graphic>
      </p:graphicFrame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C79BD8E-966E-496D-99F1-0715A7674456}"/>
              </a:ext>
            </a:extLst>
          </p:cNvPr>
          <p:cNvSpPr/>
          <p:nvPr/>
        </p:nvSpPr>
        <p:spPr>
          <a:xfrm>
            <a:off x="4449987" y="4109826"/>
            <a:ext cx="1703832" cy="822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caixa integer">
            <a:extLst>
              <a:ext uri="{FF2B5EF4-FFF2-40B4-BE49-F238E27FC236}">
                <a16:creationId xmlns:a16="http://schemas.microsoft.com/office/drawing/2014/main" id="{D4E5FDE6-3C61-4BF5-B12D-517E80ED0568}"/>
              </a:ext>
            </a:extLst>
          </p:cNvPr>
          <p:cNvGrpSpPr/>
          <p:nvPr/>
        </p:nvGrpSpPr>
        <p:grpSpPr>
          <a:xfrm>
            <a:off x="2329927" y="3598291"/>
            <a:ext cx="1644027" cy="1453896"/>
            <a:chOff x="2141589" y="3775669"/>
            <a:chExt cx="1644027" cy="14538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E52B395-21D8-4332-91B0-9148EF529817}"/>
                </a:ext>
              </a:extLst>
            </p:cNvPr>
            <p:cNvSpPr/>
            <p:nvPr/>
          </p:nvSpPr>
          <p:spPr>
            <a:xfrm>
              <a:off x="2141589" y="3775669"/>
              <a:ext cx="1059688" cy="145389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D74F378-FBFF-48FE-A775-3F72209B577E}"/>
                </a:ext>
              </a:extLst>
            </p:cNvPr>
            <p:cNvSpPr txBox="1"/>
            <p:nvPr/>
          </p:nvSpPr>
          <p:spPr>
            <a:xfrm>
              <a:off x="3319272" y="4109826"/>
              <a:ext cx="466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/>
                <a:t>i</a:t>
              </a:r>
              <a:endParaRPr lang="en-US" sz="4800" dirty="0"/>
            </a:p>
          </p:txBody>
        </p:sp>
      </p:grpSp>
      <p:sp>
        <p:nvSpPr>
          <p:cNvPr id="13" name="i =">
            <a:extLst>
              <a:ext uri="{FF2B5EF4-FFF2-40B4-BE49-F238E27FC236}">
                <a16:creationId xmlns:a16="http://schemas.microsoft.com/office/drawing/2014/main" id="{9B27800C-9F50-4177-898B-8091B5735E82}"/>
              </a:ext>
            </a:extLst>
          </p:cNvPr>
          <p:cNvSpPr txBox="1"/>
          <p:nvPr/>
        </p:nvSpPr>
        <p:spPr>
          <a:xfrm>
            <a:off x="1426464" y="3598291"/>
            <a:ext cx="183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 =</a:t>
            </a:r>
            <a:endParaRPr lang="en-US" sz="3200" dirty="0"/>
          </a:p>
        </p:txBody>
      </p:sp>
      <p:sp>
        <p:nvSpPr>
          <p:cNvPr id="14" name="10">
            <a:extLst>
              <a:ext uri="{FF2B5EF4-FFF2-40B4-BE49-F238E27FC236}">
                <a16:creationId xmlns:a16="http://schemas.microsoft.com/office/drawing/2014/main" id="{A3339360-7411-4B9B-A792-5DE869A6A6A5}"/>
              </a:ext>
            </a:extLst>
          </p:cNvPr>
          <p:cNvSpPr/>
          <p:nvPr/>
        </p:nvSpPr>
        <p:spPr>
          <a:xfrm>
            <a:off x="1793683" y="3596284"/>
            <a:ext cx="694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 10</a:t>
            </a:r>
            <a:endParaRPr lang="en-US" sz="3200" dirty="0"/>
          </a:p>
        </p:txBody>
      </p:sp>
      <p:grpSp>
        <p:nvGrpSpPr>
          <p:cNvPr id="19" name="caixa char">
            <a:extLst>
              <a:ext uri="{FF2B5EF4-FFF2-40B4-BE49-F238E27FC236}">
                <a16:creationId xmlns:a16="http://schemas.microsoft.com/office/drawing/2014/main" id="{02DC25DF-5074-4D3E-976A-AF58A88C5B44}"/>
              </a:ext>
            </a:extLst>
          </p:cNvPr>
          <p:cNvGrpSpPr/>
          <p:nvPr/>
        </p:nvGrpSpPr>
        <p:grpSpPr>
          <a:xfrm>
            <a:off x="1502391" y="3655367"/>
            <a:ext cx="3098058" cy="724721"/>
            <a:chOff x="2141589" y="3775669"/>
            <a:chExt cx="2813300" cy="1308428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CA758E6-0A8A-4D7E-91AB-659B397CA789}"/>
                </a:ext>
              </a:extLst>
            </p:cNvPr>
            <p:cNvSpPr/>
            <p:nvPr/>
          </p:nvSpPr>
          <p:spPr>
            <a:xfrm>
              <a:off x="2141589" y="3775669"/>
              <a:ext cx="962287" cy="1308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7EF1359-700F-4A06-8B1F-D7A2C5C86F4F}"/>
                </a:ext>
              </a:extLst>
            </p:cNvPr>
            <p:cNvSpPr txBox="1"/>
            <p:nvPr/>
          </p:nvSpPr>
          <p:spPr>
            <a:xfrm>
              <a:off x="3319272" y="4109826"/>
              <a:ext cx="16356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/>
                <a:t>nome</a:t>
              </a:r>
              <a:endParaRPr lang="en-US" sz="4000" dirty="0"/>
            </a:p>
          </p:txBody>
        </p:sp>
      </p:grpSp>
      <p:sp>
        <p:nvSpPr>
          <p:cNvPr id="15" name="nome">
            <a:extLst>
              <a:ext uri="{FF2B5EF4-FFF2-40B4-BE49-F238E27FC236}">
                <a16:creationId xmlns:a16="http://schemas.microsoft.com/office/drawing/2014/main" id="{0733FE41-27CB-443E-B363-ECAEF6E2AB2E}"/>
              </a:ext>
            </a:extLst>
          </p:cNvPr>
          <p:cNvSpPr txBox="1"/>
          <p:nvPr/>
        </p:nvSpPr>
        <p:spPr>
          <a:xfrm>
            <a:off x="755903" y="4109826"/>
            <a:ext cx="133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nome =</a:t>
            </a:r>
            <a:endParaRPr lang="en-US" sz="2400" dirty="0"/>
          </a:p>
        </p:txBody>
      </p:sp>
      <p:sp>
        <p:nvSpPr>
          <p:cNvPr id="23" name="ze">
            <a:extLst>
              <a:ext uri="{FF2B5EF4-FFF2-40B4-BE49-F238E27FC236}">
                <a16:creationId xmlns:a16="http://schemas.microsoft.com/office/drawing/2014/main" id="{21BBF50A-4FA5-4BA6-93E6-06AB6BED70F5}"/>
              </a:ext>
            </a:extLst>
          </p:cNvPr>
          <p:cNvSpPr txBox="1"/>
          <p:nvPr/>
        </p:nvSpPr>
        <p:spPr>
          <a:xfrm>
            <a:off x="1952664" y="4099208"/>
            <a:ext cx="133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Ze</a:t>
            </a:r>
            <a:r>
              <a:rPr lang="pt-BR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4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51849 -0.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57292 -0.001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556 L 0.58672 0.270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2106 L 0.56732 0.228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77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  <p:bldP spid="14" grpId="0"/>
      <p:bldP spid="14" grpId="1"/>
      <p:bldP spid="15" grpId="0"/>
      <p:bldP spid="15" grpId="1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foto memória" descr="Image result for memoria computador">
            <a:extLst>
              <a:ext uri="{FF2B5EF4-FFF2-40B4-BE49-F238E27FC236}">
                <a16:creationId xmlns:a16="http://schemas.microsoft.com/office/drawing/2014/main" id="{576F906A-B7BE-4251-9FF2-70D8B94E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69" y="4841748"/>
            <a:ext cx="3641727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D20B8394-FDC1-4A96-A622-6835B4066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89141"/>
              </p:ext>
            </p:extLst>
          </p:nvPr>
        </p:nvGraphicFramePr>
        <p:xfrm>
          <a:off x="8744911" y="1793601"/>
          <a:ext cx="2119376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9688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1059688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E0208BB-3E0D-473D-9760-693F28F95F52}"/>
              </a:ext>
            </a:extLst>
          </p:cNvPr>
          <p:cNvSpPr txBox="1"/>
          <p:nvPr/>
        </p:nvSpPr>
        <p:spPr>
          <a:xfrm>
            <a:off x="8678871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D8909B0-58F5-4B7C-AB19-B7BFCC43A093}"/>
              </a:ext>
            </a:extLst>
          </p:cNvPr>
          <p:cNvSpPr txBox="1"/>
          <p:nvPr/>
        </p:nvSpPr>
        <p:spPr>
          <a:xfrm>
            <a:off x="9869623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25F6C-8370-44EF-BE42-752BB7170B01}"/>
              </a:ext>
            </a:extLst>
          </p:cNvPr>
          <p:cNvSpPr txBox="1"/>
          <p:nvPr/>
        </p:nvSpPr>
        <p:spPr>
          <a:xfrm>
            <a:off x="692895" y="1436815"/>
            <a:ext cx="282023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#include &lt;</a:t>
            </a:r>
            <a:r>
              <a:rPr lang="pt-BR" sz="2400" dirty="0" err="1">
                <a:solidFill>
                  <a:srgbClr val="00B050"/>
                </a:solidFill>
              </a:rPr>
              <a:t>stdio.h</a:t>
            </a:r>
            <a:r>
              <a:rPr lang="pt-BR" sz="2400" dirty="0">
                <a:solidFill>
                  <a:srgbClr val="00B05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 err="1"/>
              <a:t>main</a:t>
            </a:r>
            <a:r>
              <a:rPr lang="pt-BR" sz="2400" dirty="0"/>
              <a:t> (  ){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i = </a:t>
            </a:r>
            <a:r>
              <a:rPr lang="pt-BR" sz="2400" dirty="0">
                <a:solidFill>
                  <a:srgbClr val="FF0000"/>
                </a:solidFill>
              </a:rPr>
              <a:t>10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 err="1"/>
              <a:t>Printf</a:t>
            </a:r>
            <a:r>
              <a:rPr lang="pt-BR" sz="2400" dirty="0"/>
              <a:t>(“%d”, </a:t>
            </a:r>
            <a:r>
              <a:rPr lang="pt-BR" sz="2800" dirty="0"/>
              <a:t>i</a:t>
            </a:r>
            <a:r>
              <a:rPr lang="pt-BR" sz="2400" dirty="0"/>
              <a:t> );</a:t>
            </a:r>
          </a:p>
          <a:p>
            <a:endParaRPr lang="pt-BR" sz="2400" dirty="0"/>
          </a:p>
          <a:p>
            <a:r>
              <a:rPr lang="pt-BR" sz="2400" dirty="0"/>
              <a:t>System(“pause”);</a:t>
            </a:r>
          </a:p>
          <a:p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609F668-0DD7-4279-B0E9-11E609965C37}"/>
              </a:ext>
            </a:extLst>
          </p:cNvPr>
          <p:cNvSpPr/>
          <p:nvPr/>
        </p:nvSpPr>
        <p:spPr>
          <a:xfrm>
            <a:off x="9803583" y="1793601"/>
            <a:ext cx="1060704" cy="144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016E24-DD25-42FF-8ED7-BC611ECDE7A7}"/>
              </a:ext>
            </a:extLst>
          </p:cNvPr>
          <p:cNvSpPr txBox="1"/>
          <p:nvPr/>
        </p:nvSpPr>
        <p:spPr>
          <a:xfrm>
            <a:off x="9947472" y="2162933"/>
            <a:ext cx="7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  <a:endParaRPr lang="en-US" sz="2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7E9D73-E7EA-43E2-98A7-F64957DC611F}"/>
              </a:ext>
            </a:extLst>
          </p:cNvPr>
          <p:cNvSpPr txBox="1"/>
          <p:nvPr/>
        </p:nvSpPr>
        <p:spPr>
          <a:xfrm>
            <a:off x="11018253" y="2274441"/>
            <a:ext cx="7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</a:t>
            </a:r>
            <a:endParaRPr lang="en-US" sz="28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C3C289-6B6A-42EF-9962-B8C8783A0304}"/>
              </a:ext>
            </a:extLst>
          </p:cNvPr>
          <p:cNvSpPr txBox="1"/>
          <p:nvPr/>
        </p:nvSpPr>
        <p:spPr>
          <a:xfrm>
            <a:off x="4685883" y="1436816"/>
            <a:ext cx="282023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#include &lt;</a:t>
            </a:r>
            <a:r>
              <a:rPr lang="pt-BR" sz="2400" dirty="0" err="1">
                <a:solidFill>
                  <a:srgbClr val="00B050"/>
                </a:solidFill>
              </a:rPr>
              <a:t>stdio.h</a:t>
            </a:r>
            <a:r>
              <a:rPr lang="pt-BR" sz="2400" dirty="0">
                <a:solidFill>
                  <a:srgbClr val="00B05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 err="1"/>
              <a:t>main</a:t>
            </a:r>
            <a:r>
              <a:rPr lang="pt-BR" sz="2400" dirty="0"/>
              <a:t> (  ){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i = </a:t>
            </a:r>
            <a:r>
              <a:rPr lang="pt-BR" sz="2400" dirty="0">
                <a:solidFill>
                  <a:srgbClr val="FF0000"/>
                </a:solidFill>
              </a:rPr>
              <a:t>10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 err="1"/>
              <a:t>Printf</a:t>
            </a:r>
            <a:r>
              <a:rPr lang="pt-BR" sz="2400" dirty="0"/>
              <a:t>(“%d”, &amp;</a:t>
            </a:r>
            <a:r>
              <a:rPr lang="pt-BR" sz="2800" dirty="0"/>
              <a:t>i</a:t>
            </a:r>
            <a:r>
              <a:rPr lang="pt-BR" sz="2400" dirty="0"/>
              <a:t> );</a:t>
            </a:r>
          </a:p>
          <a:p>
            <a:endParaRPr lang="pt-BR" sz="2400" dirty="0"/>
          </a:p>
          <a:p>
            <a:r>
              <a:rPr lang="pt-BR" sz="2400" dirty="0"/>
              <a:t>System(“pause”);</a:t>
            </a:r>
          </a:p>
          <a:p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958B71-A839-4F93-8057-366B4C2073B0}"/>
              </a:ext>
            </a:extLst>
          </p:cNvPr>
          <p:cNvSpPr/>
          <p:nvPr/>
        </p:nvSpPr>
        <p:spPr>
          <a:xfrm>
            <a:off x="692895" y="5687568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F29E932-65A8-4AF1-9E83-920123D5C45C}"/>
              </a:ext>
            </a:extLst>
          </p:cNvPr>
          <p:cNvSpPr/>
          <p:nvPr/>
        </p:nvSpPr>
        <p:spPr>
          <a:xfrm>
            <a:off x="4905465" y="5687568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1004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CF831AC-C4EC-4AA5-8328-C169B2D2D7E0}"/>
              </a:ext>
            </a:extLst>
          </p:cNvPr>
          <p:cNvCxnSpPr/>
          <p:nvPr/>
        </p:nvCxnSpPr>
        <p:spPr>
          <a:xfrm flipV="1">
            <a:off x="6437376" y="2011680"/>
            <a:ext cx="2241495" cy="1728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850F39B-D39A-40B5-8B58-613F8808EAD9}"/>
              </a:ext>
            </a:extLst>
          </p:cNvPr>
          <p:cNvCxnSpPr/>
          <p:nvPr/>
        </p:nvCxnSpPr>
        <p:spPr>
          <a:xfrm>
            <a:off x="6230023" y="4142232"/>
            <a:ext cx="5490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18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foto memória" descr="Image result for memoria computador">
            <a:extLst>
              <a:ext uri="{FF2B5EF4-FFF2-40B4-BE49-F238E27FC236}">
                <a16:creationId xmlns:a16="http://schemas.microsoft.com/office/drawing/2014/main" id="{576F906A-B7BE-4251-9FF2-70D8B94E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69" y="4841748"/>
            <a:ext cx="3641727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D20B8394-FDC1-4A96-A622-6835B4066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29319"/>
              </p:ext>
            </p:extLst>
          </p:nvPr>
        </p:nvGraphicFramePr>
        <p:xfrm>
          <a:off x="8397439" y="1793601"/>
          <a:ext cx="2119376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9688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1059688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E0208BB-3E0D-473D-9760-693F28F95F52}"/>
              </a:ext>
            </a:extLst>
          </p:cNvPr>
          <p:cNvSpPr txBox="1"/>
          <p:nvPr/>
        </p:nvSpPr>
        <p:spPr>
          <a:xfrm>
            <a:off x="8331399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D8909B0-58F5-4B7C-AB19-B7BFCC43A093}"/>
              </a:ext>
            </a:extLst>
          </p:cNvPr>
          <p:cNvSpPr txBox="1"/>
          <p:nvPr/>
        </p:nvSpPr>
        <p:spPr>
          <a:xfrm>
            <a:off x="9522151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25F6C-8370-44EF-BE42-752BB7170B01}"/>
              </a:ext>
            </a:extLst>
          </p:cNvPr>
          <p:cNvSpPr txBox="1"/>
          <p:nvPr/>
        </p:nvSpPr>
        <p:spPr>
          <a:xfrm>
            <a:off x="583218" y="1136064"/>
            <a:ext cx="3281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#include &lt;</a:t>
            </a:r>
            <a:r>
              <a:rPr lang="pt-BR" sz="2400" dirty="0" err="1">
                <a:solidFill>
                  <a:srgbClr val="00B050"/>
                </a:solidFill>
              </a:rPr>
              <a:t>stdio.h</a:t>
            </a:r>
            <a:r>
              <a:rPr lang="pt-BR" sz="2400" dirty="0">
                <a:solidFill>
                  <a:srgbClr val="00B05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 err="1"/>
              <a:t>main</a:t>
            </a:r>
            <a:r>
              <a:rPr lang="pt-BR" sz="2400" dirty="0"/>
              <a:t> (  ){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valor = </a:t>
            </a:r>
            <a:r>
              <a:rPr lang="pt-BR" sz="2400" dirty="0">
                <a:solidFill>
                  <a:srgbClr val="FF0000"/>
                </a:solidFill>
              </a:rPr>
              <a:t>10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 *p;</a:t>
            </a:r>
          </a:p>
          <a:p>
            <a:endParaRPr lang="pt-BR" sz="2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609F668-0DD7-4279-B0E9-11E609965C37}"/>
              </a:ext>
            </a:extLst>
          </p:cNvPr>
          <p:cNvSpPr/>
          <p:nvPr/>
        </p:nvSpPr>
        <p:spPr>
          <a:xfrm>
            <a:off x="9456111" y="1793601"/>
            <a:ext cx="1060704" cy="144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016E24-DD25-42FF-8ED7-BC611ECDE7A7}"/>
              </a:ext>
            </a:extLst>
          </p:cNvPr>
          <p:cNvSpPr txBox="1"/>
          <p:nvPr/>
        </p:nvSpPr>
        <p:spPr>
          <a:xfrm>
            <a:off x="9600000" y="2162933"/>
            <a:ext cx="7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  <a:endParaRPr lang="en-US" sz="2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7E9D73-E7EA-43E2-98A7-F64957DC611F}"/>
              </a:ext>
            </a:extLst>
          </p:cNvPr>
          <p:cNvSpPr txBox="1"/>
          <p:nvPr/>
        </p:nvSpPr>
        <p:spPr>
          <a:xfrm>
            <a:off x="10660704" y="2008850"/>
            <a:ext cx="9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valor</a:t>
            </a:r>
            <a:endParaRPr lang="en-US" sz="28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958B71-A839-4F93-8057-366B4C2073B0}"/>
              </a:ext>
            </a:extLst>
          </p:cNvPr>
          <p:cNvSpPr/>
          <p:nvPr/>
        </p:nvSpPr>
        <p:spPr>
          <a:xfrm>
            <a:off x="4528742" y="3291932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E914609-816C-44AE-8567-E5A14EC501F6}"/>
              </a:ext>
            </a:extLst>
          </p:cNvPr>
          <p:cNvSpPr/>
          <p:nvPr/>
        </p:nvSpPr>
        <p:spPr>
          <a:xfrm>
            <a:off x="9456111" y="3658574"/>
            <a:ext cx="1060704" cy="1441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1434F9-F777-44E6-98C9-3380B30D89B2}"/>
              </a:ext>
            </a:extLst>
          </p:cNvPr>
          <p:cNvSpPr txBox="1"/>
          <p:nvPr/>
        </p:nvSpPr>
        <p:spPr>
          <a:xfrm>
            <a:off x="10479917" y="4103279"/>
            <a:ext cx="147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  <a:endParaRPr lang="en-US" sz="2800" dirty="0"/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3EE3AB7C-2056-4DEA-91A6-C7DA2CBE919D}"/>
              </a:ext>
            </a:extLst>
          </p:cNvPr>
          <p:cNvSpPr/>
          <p:nvPr/>
        </p:nvSpPr>
        <p:spPr>
          <a:xfrm rot="3921506" flipH="1">
            <a:off x="6859599" y="2575859"/>
            <a:ext cx="2835836" cy="15180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30CCF2-021A-4957-B98C-96AA4483C0AD}"/>
              </a:ext>
            </a:extLst>
          </p:cNvPr>
          <p:cNvSpPr/>
          <p:nvPr/>
        </p:nvSpPr>
        <p:spPr>
          <a:xfrm>
            <a:off x="592362" y="3734645"/>
            <a:ext cx="3281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 = &amp;valor;</a:t>
            </a:r>
          </a:p>
          <a:p>
            <a:endParaRPr lang="pt-BR" sz="2400" dirty="0"/>
          </a:p>
          <a:p>
            <a:r>
              <a:rPr lang="pt-BR" sz="2400" dirty="0" err="1"/>
              <a:t>printf</a:t>
            </a:r>
            <a:r>
              <a:rPr lang="pt-BR" sz="2400" dirty="0"/>
              <a:t>(“%d”, p</a:t>
            </a:r>
            <a:r>
              <a:rPr lang="pt-BR" sz="2000" dirty="0"/>
              <a:t> </a:t>
            </a:r>
            <a:r>
              <a:rPr lang="pt-BR" sz="2400" dirty="0"/>
              <a:t>);</a:t>
            </a:r>
          </a:p>
          <a:p>
            <a:endParaRPr lang="pt-BR" sz="2400" dirty="0"/>
          </a:p>
          <a:p>
            <a:r>
              <a:rPr lang="pt-BR" sz="2400" dirty="0" err="1"/>
              <a:t>printf</a:t>
            </a:r>
            <a:r>
              <a:rPr lang="pt-BR" sz="2400" dirty="0"/>
              <a:t>(“%d”, *p);</a:t>
            </a:r>
          </a:p>
          <a:p>
            <a:endParaRPr lang="pt-BR" sz="2400" dirty="0"/>
          </a:p>
          <a:p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D97E162-FB4F-46BB-BFE5-AEE09044DA08}"/>
              </a:ext>
            </a:extLst>
          </p:cNvPr>
          <p:cNvSpPr txBox="1"/>
          <p:nvPr/>
        </p:nvSpPr>
        <p:spPr>
          <a:xfrm>
            <a:off x="9594977" y="4031510"/>
            <a:ext cx="88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1004</a:t>
            </a:r>
            <a:endParaRPr lang="en-US" sz="24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06F6C50-038C-45D4-B48B-E8429E080E96}"/>
              </a:ext>
            </a:extLst>
          </p:cNvPr>
          <p:cNvCxnSpPr/>
          <p:nvPr/>
        </p:nvCxnSpPr>
        <p:spPr>
          <a:xfrm flipV="1">
            <a:off x="3145536" y="3813720"/>
            <a:ext cx="1289304" cy="81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25CC786-15FD-4696-986A-98171CFF7302}"/>
              </a:ext>
            </a:extLst>
          </p:cNvPr>
          <p:cNvSpPr/>
          <p:nvPr/>
        </p:nvSpPr>
        <p:spPr>
          <a:xfrm>
            <a:off x="4521725" y="5046713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4224434-18D3-4E74-BF05-597D6F88D829}"/>
              </a:ext>
            </a:extLst>
          </p:cNvPr>
          <p:cNvCxnSpPr>
            <a:cxnSpLocks/>
          </p:cNvCxnSpPr>
          <p:nvPr/>
        </p:nvCxnSpPr>
        <p:spPr>
          <a:xfrm>
            <a:off x="3591752" y="5445770"/>
            <a:ext cx="10076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/>
      <p:bldP spid="24" grpId="0"/>
      <p:bldP spid="18" grpId="0" animBg="1"/>
      <p:bldP spid="19" grpId="0" animBg="1"/>
      <p:bldP spid="20" grpId="0"/>
      <p:bldP spid="2" grpId="0" animBg="1"/>
      <p:bldP spid="5" grpId="0"/>
      <p:bldP spid="21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foto memória" descr="Image result for memoria computador">
            <a:extLst>
              <a:ext uri="{FF2B5EF4-FFF2-40B4-BE49-F238E27FC236}">
                <a16:creationId xmlns:a16="http://schemas.microsoft.com/office/drawing/2014/main" id="{576F906A-B7BE-4251-9FF2-70D8B94E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69" y="4841748"/>
            <a:ext cx="3641727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memória">
            <a:extLst>
              <a:ext uri="{FF2B5EF4-FFF2-40B4-BE49-F238E27FC236}">
                <a16:creationId xmlns:a16="http://schemas.microsoft.com/office/drawing/2014/main" id="{D20B8394-FDC1-4A96-A622-6835B4066D82}"/>
              </a:ext>
            </a:extLst>
          </p:cNvPr>
          <p:cNvGraphicFramePr>
            <a:graphicFrameLocks noGrp="1"/>
          </p:cNvGraphicFramePr>
          <p:nvPr/>
        </p:nvGraphicFramePr>
        <p:xfrm>
          <a:off x="8397439" y="1793601"/>
          <a:ext cx="2119376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59688">
                  <a:extLst>
                    <a:ext uri="{9D8B030D-6E8A-4147-A177-3AD203B41FA5}">
                      <a16:colId xmlns:a16="http://schemas.microsoft.com/office/drawing/2014/main" val="989404725"/>
                    </a:ext>
                  </a:extLst>
                </a:gridCol>
                <a:gridCol w="1059688">
                  <a:extLst>
                    <a:ext uri="{9D8B030D-6E8A-4147-A177-3AD203B41FA5}">
                      <a16:colId xmlns:a16="http://schemas.microsoft.com/office/drawing/2014/main" val="1542789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4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610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E0208BB-3E0D-473D-9760-693F28F95F52}"/>
              </a:ext>
            </a:extLst>
          </p:cNvPr>
          <p:cNvSpPr txBox="1"/>
          <p:nvPr/>
        </p:nvSpPr>
        <p:spPr>
          <a:xfrm>
            <a:off x="8331399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Endereço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D8909B0-58F5-4B7C-AB19-B7BFCC43A093}"/>
              </a:ext>
            </a:extLst>
          </p:cNvPr>
          <p:cNvSpPr txBox="1"/>
          <p:nvPr/>
        </p:nvSpPr>
        <p:spPr>
          <a:xfrm>
            <a:off x="9522151" y="1424269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25F6C-8370-44EF-BE42-752BB7170B01}"/>
              </a:ext>
            </a:extLst>
          </p:cNvPr>
          <p:cNvSpPr txBox="1"/>
          <p:nvPr/>
        </p:nvSpPr>
        <p:spPr>
          <a:xfrm>
            <a:off x="583218" y="1136064"/>
            <a:ext cx="3281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#include &lt;</a:t>
            </a:r>
            <a:r>
              <a:rPr lang="pt-BR" sz="2400" dirty="0" err="1">
                <a:solidFill>
                  <a:srgbClr val="00B050"/>
                </a:solidFill>
              </a:rPr>
              <a:t>stdio.h</a:t>
            </a:r>
            <a:r>
              <a:rPr lang="pt-BR" sz="2400" dirty="0">
                <a:solidFill>
                  <a:srgbClr val="00B05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 err="1"/>
              <a:t>main</a:t>
            </a:r>
            <a:r>
              <a:rPr lang="pt-BR" sz="2400" dirty="0"/>
              <a:t> (  ){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valor = </a:t>
            </a:r>
            <a:r>
              <a:rPr lang="pt-BR" sz="2400" dirty="0">
                <a:solidFill>
                  <a:srgbClr val="FF0000"/>
                </a:solidFill>
              </a:rPr>
              <a:t>10</a:t>
            </a:r>
            <a:r>
              <a:rPr lang="pt-BR" sz="2400" dirty="0"/>
              <a:t>;</a:t>
            </a:r>
          </a:p>
          <a:p>
            <a:r>
              <a:rPr lang="pt-BR" sz="2400" dirty="0"/>
              <a:t> </a:t>
            </a:r>
            <a:r>
              <a:rPr lang="pt-BR" sz="2400" b="1" dirty="0" err="1"/>
              <a:t>int</a:t>
            </a:r>
            <a:r>
              <a:rPr lang="pt-BR" sz="2400" dirty="0"/>
              <a:t>   *p;</a:t>
            </a:r>
          </a:p>
          <a:p>
            <a:endParaRPr lang="pt-BR" sz="2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609F668-0DD7-4279-B0E9-11E609965C37}"/>
              </a:ext>
            </a:extLst>
          </p:cNvPr>
          <p:cNvSpPr/>
          <p:nvPr/>
        </p:nvSpPr>
        <p:spPr>
          <a:xfrm>
            <a:off x="9456111" y="1793601"/>
            <a:ext cx="1060704" cy="1441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016E24-DD25-42FF-8ED7-BC611ECDE7A7}"/>
              </a:ext>
            </a:extLst>
          </p:cNvPr>
          <p:cNvSpPr txBox="1"/>
          <p:nvPr/>
        </p:nvSpPr>
        <p:spPr>
          <a:xfrm>
            <a:off x="9629430" y="2570262"/>
            <a:ext cx="7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20</a:t>
            </a:r>
            <a:endParaRPr lang="en-US" sz="2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7E9D73-E7EA-43E2-98A7-F64957DC611F}"/>
              </a:ext>
            </a:extLst>
          </p:cNvPr>
          <p:cNvSpPr txBox="1"/>
          <p:nvPr/>
        </p:nvSpPr>
        <p:spPr>
          <a:xfrm>
            <a:off x="10660704" y="2008850"/>
            <a:ext cx="9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valor</a:t>
            </a:r>
            <a:endParaRPr lang="en-US" sz="28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958B71-A839-4F93-8057-366B4C2073B0}"/>
              </a:ext>
            </a:extLst>
          </p:cNvPr>
          <p:cNvSpPr/>
          <p:nvPr/>
        </p:nvSpPr>
        <p:spPr>
          <a:xfrm>
            <a:off x="4914790" y="4569259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1004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E914609-816C-44AE-8567-E5A14EC501F6}"/>
              </a:ext>
            </a:extLst>
          </p:cNvPr>
          <p:cNvSpPr/>
          <p:nvPr/>
        </p:nvSpPr>
        <p:spPr>
          <a:xfrm>
            <a:off x="9456111" y="3658574"/>
            <a:ext cx="1060704" cy="1441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1434F9-F777-44E6-98C9-3380B30D89B2}"/>
              </a:ext>
            </a:extLst>
          </p:cNvPr>
          <p:cNvSpPr txBox="1"/>
          <p:nvPr/>
        </p:nvSpPr>
        <p:spPr>
          <a:xfrm>
            <a:off x="10479917" y="4103279"/>
            <a:ext cx="147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  <a:endParaRPr lang="en-US" sz="2800" dirty="0"/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3EE3AB7C-2056-4DEA-91A6-C7DA2CBE919D}"/>
              </a:ext>
            </a:extLst>
          </p:cNvPr>
          <p:cNvSpPr/>
          <p:nvPr/>
        </p:nvSpPr>
        <p:spPr>
          <a:xfrm rot="3921506" flipH="1">
            <a:off x="6859599" y="2575859"/>
            <a:ext cx="2835836" cy="15180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30CCF2-021A-4957-B98C-96AA4483C0AD}"/>
              </a:ext>
            </a:extLst>
          </p:cNvPr>
          <p:cNvSpPr/>
          <p:nvPr/>
        </p:nvSpPr>
        <p:spPr>
          <a:xfrm>
            <a:off x="592362" y="3734645"/>
            <a:ext cx="3281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 p = &amp;valor;</a:t>
            </a:r>
          </a:p>
          <a:p>
            <a:r>
              <a:rPr lang="pt-BR" sz="2400" dirty="0"/>
              <a:t>*p=20;</a:t>
            </a:r>
          </a:p>
          <a:p>
            <a:endParaRPr lang="pt-BR" sz="2400" dirty="0"/>
          </a:p>
          <a:p>
            <a:r>
              <a:rPr lang="pt-BR" sz="2400" dirty="0" err="1"/>
              <a:t>printf</a:t>
            </a:r>
            <a:r>
              <a:rPr lang="pt-BR" sz="2400" dirty="0"/>
              <a:t>(“%d”,   p</a:t>
            </a:r>
            <a:r>
              <a:rPr lang="pt-BR" sz="2000" dirty="0"/>
              <a:t> </a:t>
            </a:r>
            <a:r>
              <a:rPr lang="pt-BR" sz="2400" dirty="0"/>
              <a:t>);</a:t>
            </a:r>
          </a:p>
          <a:p>
            <a:r>
              <a:rPr lang="pt-BR" sz="2400" dirty="0" err="1"/>
              <a:t>printf</a:t>
            </a:r>
            <a:r>
              <a:rPr lang="pt-BR" sz="2400" dirty="0"/>
              <a:t>(“%d”, *p);</a:t>
            </a:r>
          </a:p>
          <a:p>
            <a:endParaRPr lang="pt-BR" sz="2400" dirty="0"/>
          </a:p>
          <a:p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D97E162-FB4F-46BB-BFE5-AEE09044DA08}"/>
              </a:ext>
            </a:extLst>
          </p:cNvPr>
          <p:cNvSpPr txBox="1"/>
          <p:nvPr/>
        </p:nvSpPr>
        <p:spPr>
          <a:xfrm>
            <a:off x="9594977" y="4031510"/>
            <a:ext cx="88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1004</a:t>
            </a:r>
            <a:endParaRPr lang="en-US" sz="24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06F6C50-038C-45D4-B48B-E8429E080E96}"/>
              </a:ext>
            </a:extLst>
          </p:cNvPr>
          <p:cNvCxnSpPr>
            <a:cxnSpLocks/>
          </p:cNvCxnSpPr>
          <p:nvPr/>
        </p:nvCxnSpPr>
        <p:spPr>
          <a:xfrm flipV="1">
            <a:off x="3600435" y="5044284"/>
            <a:ext cx="119423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25CC786-15FD-4696-986A-98171CFF7302}"/>
              </a:ext>
            </a:extLst>
          </p:cNvPr>
          <p:cNvSpPr/>
          <p:nvPr/>
        </p:nvSpPr>
        <p:spPr>
          <a:xfrm>
            <a:off x="4914790" y="5417705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4224434-18D3-4E74-BF05-597D6F88D829}"/>
              </a:ext>
            </a:extLst>
          </p:cNvPr>
          <p:cNvCxnSpPr>
            <a:cxnSpLocks/>
          </p:cNvCxnSpPr>
          <p:nvPr/>
        </p:nvCxnSpPr>
        <p:spPr>
          <a:xfrm>
            <a:off x="3591752" y="5445770"/>
            <a:ext cx="10076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A421EA9-45C0-46A3-9210-4DC5E75C9642}"/>
              </a:ext>
            </a:extLst>
          </p:cNvPr>
          <p:cNvSpPr txBox="1"/>
          <p:nvPr/>
        </p:nvSpPr>
        <p:spPr>
          <a:xfrm>
            <a:off x="9646236" y="2004330"/>
            <a:ext cx="7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  <a:endParaRPr lang="en-US" sz="2800" dirty="0"/>
          </a:p>
        </p:txBody>
      </p:sp>
      <p:sp>
        <p:nvSpPr>
          <p:cNvPr id="11" name="Sinal de Multiplicação 10">
            <a:extLst>
              <a:ext uri="{FF2B5EF4-FFF2-40B4-BE49-F238E27FC236}">
                <a16:creationId xmlns:a16="http://schemas.microsoft.com/office/drawing/2014/main" id="{AB46C789-EA6D-4A6F-8502-B511F3582D25}"/>
              </a:ext>
            </a:extLst>
          </p:cNvPr>
          <p:cNvSpPr/>
          <p:nvPr/>
        </p:nvSpPr>
        <p:spPr>
          <a:xfrm>
            <a:off x="9668320" y="2035180"/>
            <a:ext cx="636286" cy="5445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F35222-760C-473D-AFE7-6B88410948F5}"/>
              </a:ext>
            </a:extLst>
          </p:cNvPr>
          <p:cNvSpPr/>
          <p:nvPr/>
        </p:nvSpPr>
        <p:spPr>
          <a:xfrm>
            <a:off x="592362" y="4103279"/>
            <a:ext cx="2171158" cy="465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/>
      <p:bldP spid="24" grpId="0"/>
      <p:bldP spid="18" grpId="0" animBg="1"/>
      <p:bldP spid="19" grpId="0" animBg="1"/>
      <p:bldP spid="20" grpId="0"/>
      <p:bldP spid="2" grpId="0" animBg="1"/>
      <p:bldP spid="5" grpId="0"/>
      <p:bldP spid="21" grpId="0"/>
      <p:bldP spid="26" grpId="0" animBg="1"/>
      <p:bldP spid="23" grpId="0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325F6C-8370-44EF-BE42-752BB7170B01}"/>
              </a:ext>
            </a:extLst>
          </p:cNvPr>
          <p:cNvSpPr txBox="1"/>
          <p:nvPr/>
        </p:nvSpPr>
        <p:spPr>
          <a:xfrm>
            <a:off x="583218" y="1136064"/>
            <a:ext cx="413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#include &lt;</a:t>
            </a:r>
            <a:r>
              <a:rPr lang="pt-BR" sz="2400" dirty="0" err="1">
                <a:solidFill>
                  <a:srgbClr val="00B050"/>
                </a:solidFill>
              </a:rPr>
              <a:t>stdio.h</a:t>
            </a:r>
            <a:r>
              <a:rPr lang="pt-BR" sz="2400" dirty="0">
                <a:solidFill>
                  <a:srgbClr val="00B050"/>
                </a:solidFill>
              </a:rPr>
              <a:t>&gt;</a:t>
            </a:r>
          </a:p>
          <a:p>
            <a:endParaRPr lang="pt-BR" sz="2400" dirty="0"/>
          </a:p>
          <a:p>
            <a:r>
              <a:rPr lang="pt-BR" sz="2400" dirty="0" err="1"/>
              <a:t>main</a:t>
            </a:r>
            <a:r>
              <a:rPr lang="pt-BR" sz="2400" dirty="0"/>
              <a:t> (  ){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valor=10;</a:t>
            </a:r>
          </a:p>
          <a:p>
            <a:endParaRPr lang="pt-BR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47F1B0D-665D-4E6C-9D8A-587932B8AAD3}"/>
              </a:ext>
            </a:extLst>
          </p:cNvPr>
          <p:cNvSpPr txBox="1"/>
          <p:nvPr/>
        </p:nvSpPr>
        <p:spPr>
          <a:xfrm>
            <a:off x="5659120" y="2844224"/>
            <a:ext cx="4565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 err="1"/>
              <a:t>void</a:t>
            </a:r>
            <a:r>
              <a:rPr lang="pt-BR" sz="2400" dirty="0"/>
              <a:t>  </a:t>
            </a:r>
            <a:r>
              <a:rPr lang="pt-BR" sz="2400" dirty="0" err="1"/>
              <a:t>troca_valor</a:t>
            </a:r>
            <a:r>
              <a:rPr lang="pt-BR" sz="2400" dirty="0"/>
              <a:t>( </a:t>
            </a:r>
            <a:r>
              <a:rPr lang="pt-BR" sz="2400" dirty="0" err="1"/>
              <a:t>int</a:t>
            </a:r>
            <a:r>
              <a:rPr lang="pt-BR" sz="2400" dirty="0"/>
              <a:t> *p ){</a:t>
            </a:r>
          </a:p>
          <a:p>
            <a:r>
              <a:rPr lang="pt-BR" sz="2400" dirty="0"/>
              <a:t>      </a:t>
            </a:r>
          </a:p>
          <a:p>
            <a:r>
              <a:rPr lang="pt-BR" sz="2400" dirty="0"/>
              <a:t>           *p = 20;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4D60D4A7-1013-40F2-8C49-00E28BDE9922}"/>
              </a:ext>
            </a:extLst>
          </p:cNvPr>
          <p:cNvSpPr/>
          <p:nvPr/>
        </p:nvSpPr>
        <p:spPr>
          <a:xfrm>
            <a:off x="2650761" y="1818816"/>
            <a:ext cx="6388343" cy="1524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9744047-A7C9-42EB-8A88-177D8C6EBE92}"/>
              </a:ext>
            </a:extLst>
          </p:cNvPr>
          <p:cNvCxnSpPr>
            <a:cxnSpLocks/>
          </p:cNvCxnSpPr>
          <p:nvPr/>
        </p:nvCxnSpPr>
        <p:spPr>
          <a:xfrm flipH="1">
            <a:off x="3333510" y="3565003"/>
            <a:ext cx="22189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CADABC-4366-44C3-8F19-21E8A07A3F03}"/>
              </a:ext>
            </a:extLst>
          </p:cNvPr>
          <p:cNvSpPr txBox="1"/>
          <p:nvPr/>
        </p:nvSpPr>
        <p:spPr>
          <a:xfrm>
            <a:off x="692946" y="4233019"/>
            <a:ext cx="41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/>
          </a:p>
          <a:p>
            <a:r>
              <a:rPr lang="pt-BR" sz="2400"/>
              <a:t>Printf(“%d”, valor);</a:t>
            </a:r>
          </a:p>
          <a:p>
            <a:endParaRPr lang="pt-BR" sz="2400"/>
          </a:p>
          <a:p>
            <a:r>
              <a:rPr lang="pt-BR" sz="2400"/>
              <a:t>}</a:t>
            </a:r>
            <a:endParaRPr lang="pt-BR" sz="2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3E1AF2-76A3-4FB2-BBA3-5D230D003F86}"/>
              </a:ext>
            </a:extLst>
          </p:cNvPr>
          <p:cNvSpPr/>
          <p:nvPr/>
        </p:nvSpPr>
        <p:spPr>
          <a:xfrm>
            <a:off x="577635" y="3342816"/>
            <a:ext cx="270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troca_valor</a:t>
            </a:r>
            <a:r>
              <a:rPr lang="pt-BR" sz="2400" dirty="0"/>
              <a:t>(&amp;valor);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C1B2656-7658-47C9-AD4B-CAF0356526E5}"/>
              </a:ext>
            </a:extLst>
          </p:cNvPr>
          <p:cNvSpPr/>
          <p:nvPr/>
        </p:nvSpPr>
        <p:spPr>
          <a:xfrm>
            <a:off x="3785616" y="5745983"/>
            <a:ext cx="202996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5D35613-3689-4B7A-9D62-C83AB82FFE7E}"/>
              </a:ext>
            </a:extLst>
          </p:cNvPr>
          <p:cNvCxnSpPr>
            <a:cxnSpLocks/>
          </p:cNvCxnSpPr>
          <p:nvPr/>
        </p:nvCxnSpPr>
        <p:spPr>
          <a:xfrm>
            <a:off x="3152840" y="4871905"/>
            <a:ext cx="632776" cy="77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8" grpId="0" animBg="1"/>
      <p:bldP spid="27" grpId="0"/>
      <p:bldP spid="14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982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Seja x um inteiro e p um ponteiro de inteiro. Escreva o trecho de código que determina para x o valor 10, utilizando o ponteiro p1.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2- Faça um programa que: </a:t>
            </a:r>
          </a:p>
          <a:p>
            <a:pPr marL="342900" indent="-342900">
              <a:buAutoNum type="alphaLcParenR"/>
            </a:pPr>
            <a:r>
              <a:rPr lang="pt-BR" dirty="0"/>
              <a:t>declare duas variáveis a e b do tipo float; </a:t>
            </a:r>
          </a:p>
          <a:p>
            <a:pPr marL="342900" indent="-342900">
              <a:buAutoNum type="alphaLcParenR"/>
            </a:pPr>
            <a:r>
              <a:rPr lang="pt-BR" dirty="0"/>
              <a:t>declare um ponteiro “p” para o tipo float que aponte para b; </a:t>
            </a:r>
          </a:p>
          <a:p>
            <a:pPr marL="342900" indent="-342900">
              <a:buAutoNum type="alphaLcParenR"/>
            </a:pPr>
            <a:r>
              <a:rPr lang="pt-BR" dirty="0"/>
              <a:t>Peça que o usuário digite um número do tipo real, e o armazene em a; </a:t>
            </a:r>
          </a:p>
          <a:p>
            <a:pPr marL="342900" indent="-342900">
              <a:buFontTx/>
              <a:buAutoNum type="alphaLcParenR"/>
            </a:pPr>
            <a:r>
              <a:rPr lang="pt-BR" dirty="0"/>
              <a:t>Peça que o usuário digite um número do tipo real, e o armazene em b; </a:t>
            </a:r>
          </a:p>
          <a:p>
            <a:pPr marL="342900" indent="-342900">
              <a:buAutoNum type="alphaLcParenR"/>
            </a:pPr>
            <a:r>
              <a:rPr lang="pt-BR" dirty="0"/>
              <a:t>Imprima o conteúdo de a; </a:t>
            </a:r>
          </a:p>
          <a:p>
            <a:pPr marL="342900" indent="-342900">
              <a:buAutoNum type="alphaLcParenR"/>
            </a:pPr>
            <a:r>
              <a:rPr lang="pt-BR" dirty="0"/>
              <a:t>Imprima o endereço de a; </a:t>
            </a:r>
          </a:p>
          <a:p>
            <a:pPr marL="342900" indent="-342900">
              <a:buAutoNum type="alphaLcParenR"/>
            </a:pPr>
            <a:r>
              <a:rPr lang="pt-BR" dirty="0"/>
              <a:t>Imprima o conteúdo de p; </a:t>
            </a:r>
          </a:p>
          <a:p>
            <a:pPr marL="342900" indent="-342900">
              <a:buAutoNum type="alphaLcParenR"/>
            </a:pPr>
            <a:r>
              <a:rPr lang="pt-BR" dirty="0"/>
              <a:t>Imprima o endereço de p; </a:t>
            </a:r>
          </a:p>
          <a:p>
            <a:pPr marL="342900" indent="-342900">
              <a:buAutoNum type="alphaLcParenR"/>
            </a:pPr>
            <a:r>
              <a:rPr lang="pt-BR" dirty="0"/>
              <a:t>Imprima o conteúdo do endereço apontado por p; </a:t>
            </a:r>
          </a:p>
          <a:p>
            <a:pPr marL="342900" indent="-342900">
              <a:buAutoNum type="alphaLcParenR"/>
            </a:pPr>
            <a:r>
              <a:rPr lang="pt-BR" dirty="0"/>
              <a:t>Imprima o conteúdo de b; </a:t>
            </a:r>
          </a:p>
          <a:p>
            <a:pPr marL="342900" indent="-342900">
              <a:buAutoNum type="alphaLcParenR"/>
            </a:pPr>
            <a:r>
              <a:rPr lang="pt-BR" dirty="0"/>
              <a:t>Imprima o endereço de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911720" y="167013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– O que esse programa imprime na tela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2BF269-ADC0-431E-9138-24F94192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52" y="2305008"/>
            <a:ext cx="4454842" cy="42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ftm logo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7" y="297727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9FE092-9B06-414C-AECA-58B2A344B4D1}"/>
              </a:ext>
            </a:extLst>
          </p:cNvPr>
          <p:cNvSpPr txBox="1"/>
          <p:nvPr/>
        </p:nvSpPr>
        <p:spPr>
          <a:xfrm>
            <a:off x="749808" y="1618488"/>
            <a:ext cx="101406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4- Implemente uma função com as seguintes características:</a:t>
            </a:r>
          </a:p>
          <a:p>
            <a:endParaRPr lang="pt-BR" sz="2400" dirty="0"/>
          </a:p>
          <a:p>
            <a:pPr marL="342900" indent="-342900">
              <a:buAutoNum type="alphaLcParenR"/>
            </a:pPr>
            <a:r>
              <a:rPr lang="pt-BR" sz="2400" dirty="0"/>
              <a:t>Recebe dois números inteiros do usuário;</a:t>
            </a:r>
          </a:p>
          <a:p>
            <a:pPr marL="342900" indent="-342900">
              <a:buAutoNum type="alphaLcParenR"/>
            </a:pPr>
            <a:r>
              <a:rPr lang="pt-BR" sz="2400" dirty="0"/>
              <a:t>Retorna 1 se os números são iguais, 0 se são diferentes e -1 se a soma ou produto estoura a faixa dos inteiros. Além disso retorna a soma e o produto dos dois números;</a:t>
            </a:r>
          </a:p>
          <a:p>
            <a:pPr marL="342900" indent="-342900">
              <a:buAutoNum type="alphaLcParenR"/>
            </a:pPr>
            <a:endParaRPr lang="pt-BR" sz="2400" dirty="0"/>
          </a:p>
          <a:p>
            <a:pPr algn="just"/>
            <a:r>
              <a:rPr lang="pt-BR" sz="2400" dirty="0"/>
              <a:t>5- Faça um programa que aceite uma série de valores do usuário e os armazene em um vetor.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A seguir o programa chama a função menor( ), passando como argumento o ponteiro e o tamanho do vetor. A função localiza o menor valor armazenado no vetor e o retorna ao programa original.</a:t>
            </a:r>
          </a:p>
          <a:p>
            <a:pPr marL="342900" indent="-342900">
              <a:buAutoNum type="alphaLcParenR"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27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558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86</cp:revision>
  <dcterms:created xsi:type="dcterms:W3CDTF">2018-07-23T18:29:18Z</dcterms:created>
  <dcterms:modified xsi:type="dcterms:W3CDTF">2021-03-15T12:57:26Z</dcterms:modified>
</cp:coreProperties>
</file>