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/>
    <p:restoredTop sz="94665"/>
  </p:normalViewPr>
  <p:slideViewPr>
    <p:cSldViewPr snapToGrid="0">
      <p:cViewPr varScale="1">
        <p:scale>
          <a:sx n="96" d="100"/>
          <a:sy n="96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69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1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1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3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0154F-F25A-0074-D6D0-33BA48FB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43935"/>
            <a:ext cx="10213200" cy="1112836"/>
          </a:xfrm>
        </p:spPr>
        <p:txBody>
          <a:bodyPr>
            <a:normAutofit/>
          </a:bodyPr>
          <a:lstStyle/>
          <a:p>
            <a:pPr algn="ctr"/>
            <a:r>
              <a:rPr lang="pt-BR" sz="6000" dirty="0"/>
              <a:t>KINDACT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A53BF-40FF-3930-9961-19E9F7A17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56771"/>
            <a:ext cx="10213200" cy="4040191"/>
          </a:xfrm>
        </p:spPr>
        <p:txBody>
          <a:bodyPr/>
          <a:lstStyle/>
          <a:p>
            <a:pPr algn="ctr"/>
            <a:r>
              <a:rPr lang="pt-BR" dirty="0"/>
              <a:t>Vinicius Trevisan</a:t>
            </a:r>
          </a:p>
          <a:p>
            <a:pPr algn="ctr"/>
            <a:r>
              <a:rPr lang="pt-BR" dirty="0"/>
              <a:t>Guilherme Reis</a:t>
            </a:r>
          </a:p>
          <a:p>
            <a:pPr algn="ctr"/>
            <a:r>
              <a:rPr lang="pt-BR" dirty="0"/>
              <a:t>Nicolas Lobo</a:t>
            </a:r>
          </a:p>
          <a:p>
            <a:pPr algn="ctr"/>
            <a:r>
              <a:rPr lang="pt-BR" dirty="0"/>
              <a:t>João Victor</a:t>
            </a:r>
          </a:p>
        </p:txBody>
      </p:sp>
    </p:spTree>
    <p:extLst>
      <p:ext uri="{BB962C8B-B14F-4D97-AF65-F5344CB8AC3E}">
        <p14:creationId xmlns:p14="http://schemas.microsoft.com/office/powerpoint/2010/main" val="55011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2D728-4DB7-B8A9-9452-2D569644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2204F-10DA-A774-8A64-2BECF7F9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39598"/>
            <a:ext cx="10213200" cy="1112836"/>
          </a:xfrm>
        </p:spPr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e </a:t>
            </a:r>
            <a:r>
              <a:rPr lang="pt-BR" dirty="0" err="1"/>
              <a:t>Joins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9D06A-EA4F-C598-92AF-C6F045255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673238"/>
            <a:ext cx="10213200" cy="6005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vw_mensagens_eventos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Listar mensagens trocadas entre voluntários e ONGs, com conteúdo e data de envio.</a:t>
            </a:r>
          </a:p>
          <a:p>
            <a:pPr marL="0" indent="0">
              <a:buNone/>
            </a:pPr>
            <a:r>
              <a:rPr lang="pt-BR" dirty="0"/>
              <a:t>Usamos o Join, para relacionar </a:t>
            </a:r>
            <a:r>
              <a:rPr lang="pt-BR" dirty="0" err="1"/>
              <a:t>tb_mensagem</a:t>
            </a:r>
            <a:r>
              <a:rPr lang="pt-BR" dirty="0"/>
              <a:t> com </a:t>
            </a:r>
            <a:r>
              <a:rPr lang="pt-BR" dirty="0" err="1"/>
              <a:t>tb_voluntario</a:t>
            </a:r>
            <a:r>
              <a:rPr lang="pt-BR" dirty="0"/>
              <a:t> e </a:t>
            </a:r>
            <a:r>
              <a:rPr lang="pt-BR" dirty="0" err="1"/>
              <a:t>tb_ong</a:t>
            </a:r>
            <a:r>
              <a:rPr lang="pt-BR" dirty="0"/>
              <a:t>, trazendo os nomes de quem enviou e recebeu, junto com a mensagem em si.</a:t>
            </a:r>
          </a:p>
          <a:p>
            <a:pPr marL="0" indent="0">
              <a:buNone/>
            </a:pPr>
            <a:r>
              <a:rPr lang="pt-BR" b="1" dirty="0" err="1"/>
              <a:t>vw_notificações_voluntarios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Exibir as notificações recebidas pelos voluntários, com conteúdo e data.</a:t>
            </a:r>
          </a:p>
          <a:p>
            <a:pPr marL="0" indent="0">
              <a:buNone/>
            </a:pPr>
            <a:r>
              <a:rPr lang="pt-BR" dirty="0"/>
              <a:t>Usamos o Join, para unir </a:t>
            </a:r>
            <a:r>
              <a:rPr lang="pt-BR" dirty="0" err="1"/>
              <a:t>tb_notificacao</a:t>
            </a:r>
            <a:r>
              <a:rPr lang="pt-BR" dirty="0"/>
              <a:t> com </a:t>
            </a:r>
            <a:r>
              <a:rPr lang="pt-BR" dirty="0" err="1"/>
              <a:t>tb_voluntario</a:t>
            </a:r>
            <a:r>
              <a:rPr lang="pt-BR" dirty="0"/>
              <a:t> com base na chave estrangeira da notificação, retornando apenas notificações associadas a um voluntário.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6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E67D4-950C-554F-BC18-C9C74185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BD9F9-58E8-9106-7C36-68EDE1F2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39598"/>
            <a:ext cx="10213200" cy="1112836"/>
          </a:xfrm>
        </p:spPr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e </a:t>
            </a:r>
            <a:r>
              <a:rPr lang="pt-BR" dirty="0" err="1"/>
              <a:t>Joins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EEA45-ADBD-5C9F-34F6-05C69DB9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673238"/>
            <a:ext cx="10213200" cy="6005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vw_voluntários_ongs_enderecos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Apresentar os nomes e endereços de voluntários e ONGs em uma mesma visualização.</a:t>
            </a:r>
          </a:p>
          <a:p>
            <a:pPr marL="0" indent="0">
              <a:buNone/>
            </a:pPr>
            <a:r>
              <a:rPr lang="pt-BR" dirty="0"/>
              <a:t>Usamos o Join, para relacionar a tabela de voluntários com a tabela de ONGs, retornando os nomes e endereços de ambos para exibição conjunta.</a:t>
            </a:r>
          </a:p>
          <a:p>
            <a:pPr marL="0" indent="0">
              <a:buNone/>
            </a:pPr>
            <a:r>
              <a:rPr lang="pt-BR" b="1" dirty="0" err="1"/>
              <a:t>vw_aprovado_pendentes_voluntários_curadorias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Exibir os voluntários e as curadorias às quais estão associados, com status de aprovação “Aprovado” ou “Pendente”.</a:t>
            </a:r>
          </a:p>
          <a:p>
            <a:pPr marL="0" indent="0">
              <a:buNone/>
            </a:pPr>
            <a:r>
              <a:rPr lang="pt-BR" dirty="0"/>
              <a:t>Usamos o Join, para relacionar </a:t>
            </a:r>
            <a:r>
              <a:rPr lang="pt-BR" dirty="0" err="1"/>
              <a:t>tb_voluntario_curadoria</a:t>
            </a:r>
            <a:r>
              <a:rPr lang="pt-BR" dirty="0"/>
              <a:t> com </a:t>
            </a:r>
            <a:r>
              <a:rPr lang="pt-BR" dirty="0" err="1"/>
              <a:t>tb_voluntario</a:t>
            </a:r>
            <a:r>
              <a:rPr lang="pt-BR" dirty="0"/>
              <a:t> e </a:t>
            </a:r>
            <a:r>
              <a:rPr lang="pt-BR" dirty="0" err="1"/>
              <a:t>tb_curadoria</a:t>
            </a:r>
            <a:r>
              <a:rPr lang="pt-BR" dirty="0"/>
              <a:t>, trazendo as associações filtradas por status.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90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75C38-5FB1-F8FC-1620-D7D163C1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47AA-A556-DF2C-1671-7A1D96DE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39598"/>
            <a:ext cx="10213200" cy="1112836"/>
          </a:xfrm>
        </p:spPr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e </a:t>
            </a:r>
            <a:r>
              <a:rPr lang="pt-BR" dirty="0" err="1"/>
              <a:t>Joins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F000D-2D75-10F1-97DD-F0B5314D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673238"/>
            <a:ext cx="10213200" cy="6005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vw_voluntários_cadastrados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Listar os voluntários cadastrados junto às ONGs e áreas de atuação.</a:t>
            </a:r>
          </a:p>
          <a:p>
            <a:pPr marL="0" indent="0">
              <a:buNone/>
            </a:pPr>
            <a:r>
              <a:rPr lang="pt-BR" dirty="0"/>
              <a:t>Usamos o Join, para relacionar a tabela de voluntários com a tabela de ONGs, trazendo os nomes e áreas de atuação de ambos.</a:t>
            </a:r>
          </a:p>
          <a:p>
            <a:pPr marL="0" indent="0">
              <a:buNone/>
            </a:pPr>
            <a:r>
              <a:rPr lang="pt-BR" b="1" dirty="0" err="1"/>
              <a:t>vw_eventos_cadastrados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Exibir os voluntários e as curadorias às quais estão associados, com status de aprovação “Aprovado” ou “Pendente”.</a:t>
            </a:r>
          </a:p>
          <a:p>
            <a:pPr marL="0" indent="0">
              <a:buNone/>
            </a:pPr>
            <a:r>
              <a:rPr lang="pt-BR" dirty="0"/>
              <a:t>Usamos o Join, para relacionar </a:t>
            </a:r>
            <a:r>
              <a:rPr lang="pt-BR" dirty="0" err="1"/>
              <a:t>tb_evento</a:t>
            </a:r>
            <a:r>
              <a:rPr lang="pt-BR" dirty="0"/>
              <a:t> com </a:t>
            </a:r>
            <a:r>
              <a:rPr lang="pt-BR" dirty="0" err="1"/>
              <a:t>tb_ong</a:t>
            </a:r>
            <a:r>
              <a:rPr lang="pt-BR" dirty="0"/>
              <a:t> para trazer dados completos dos eventos, como título, datas e ONG organizadora.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09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DB82A-AE07-C117-1EC1-C302D8377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F6712-9104-94AE-A0BB-97A84DA9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39598"/>
            <a:ext cx="10213200" cy="1112836"/>
          </a:xfrm>
        </p:spPr>
        <p:txBody>
          <a:bodyPr/>
          <a:lstStyle/>
          <a:p>
            <a:r>
              <a:rPr lang="pt-BR" dirty="0"/>
              <a:t>Procedures e </a:t>
            </a:r>
            <a:r>
              <a:rPr lang="pt-BR" dirty="0" err="1"/>
              <a:t>Transactions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A6DB4-CEC5-AC03-345A-5D64D2AC0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673238"/>
            <a:ext cx="10213200" cy="60058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2700" b="1" dirty="0" err="1"/>
              <a:t>sp_inserir_mensagem</a:t>
            </a:r>
            <a:endParaRPr lang="pt-BR" sz="2700" dirty="0"/>
          </a:p>
          <a:p>
            <a:pPr>
              <a:buNone/>
            </a:pPr>
            <a:r>
              <a:rPr lang="pt-BR" sz="2500" b="1" dirty="0"/>
              <a:t>Por que foi criada?</a:t>
            </a:r>
            <a:endParaRPr lang="pt-BR" sz="2500" dirty="0"/>
          </a:p>
          <a:p>
            <a:pPr>
              <a:buNone/>
            </a:pPr>
            <a:r>
              <a:rPr lang="pt-BR" sz="2500" dirty="0"/>
              <a:t>Para garantir uma comunicação eficiente entre voluntários e ONGs dentro do </a:t>
            </a:r>
            <a:r>
              <a:rPr lang="pt-BR" sz="2500" dirty="0" err="1"/>
              <a:t>Kindact</a:t>
            </a:r>
            <a:r>
              <a:rPr lang="pt-BR" sz="2500" dirty="0"/>
              <a:t>. Sem esse recurso, a troca de mensagens seria desorganizada, prejudicando o engajamento nas ações de voluntariado.</a:t>
            </a:r>
          </a:p>
          <a:p>
            <a:pPr>
              <a:buNone/>
            </a:pPr>
            <a:r>
              <a:rPr lang="pt-BR" sz="2500" b="1" dirty="0"/>
              <a:t>O que faz?</a:t>
            </a:r>
            <a:endParaRPr lang="pt-BR" sz="2500" dirty="0"/>
          </a:p>
          <a:p>
            <a:pPr>
              <a:buNone/>
            </a:pPr>
            <a:r>
              <a:rPr lang="pt-BR" sz="2500" dirty="0"/>
              <a:t>Insere uma mensagem na tabela </a:t>
            </a:r>
            <a:r>
              <a:rPr lang="pt-BR" sz="2500" dirty="0" err="1"/>
              <a:t>tb_mensagem</a:t>
            </a:r>
            <a:r>
              <a:rPr lang="pt-BR" sz="2500" dirty="0"/>
              <a:t> e, ao mesmo tempo, cria uma notificação na tabela </a:t>
            </a:r>
            <a:r>
              <a:rPr lang="pt-BR" sz="2500" dirty="0" err="1"/>
              <a:t>tb_notificacao</a:t>
            </a:r>
            <a:r>
              <a:rPr lang="pt-BR" sz="2500" dirty="0"/>
              <a:t>, avisando o voluntário sobre o envio. Usa controle transacional (START TRANSACTION e COMMIT) para garantir que ambas as ações ocorram juntas, evitando falhas como mensagem sem notificação.</a:t>
            </a:r>
          </a:p>
          <a:p>
            <a:pPr>
              <a:buNone/>
            </a:pPr>
            <a:r>
              <a:rPr lang="pt-BR" sz="2500" b="1" dirty="0"/>
              <a:t>Objetivo:</a:t>
            </a:r>
            <a:endParaRPr lang="pt-BR" sz="2500" dirty="0"/>
          </a:p>
          <a:p>
            <a:r>
              <a:rPr lang="pt-BR" sz="2500" dirty="0"/>
              <a:t>Oferecer um canal de comunicação seguro e confiável, melhorando a experiência do usuário e a integridade dos dados. Isso fortalece a confiança entre voluntários e ONGs e facilita a coordenação de atividades.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80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FA1BA-FB59-2725-D119-C8FDBFCC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C6A77-3D86-DA11-BF80-442825C4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39598"/>
            <a:ext cx="10213200" cy="1112836"/>
          </a:xfrm>
        </p:spPr>
        <p:txBody>
          <a:bodyPr/>
          <a:lstStyle/>
          <a:p>
            <a:r>
              <a:rPr lang="pt-BR" dirty="0"/>
              <a:t>Procedures e </a:t>
            </a:r>
            <a:r>
              <a:rPr lang="pt-BR" dirty="0" err="1"/>
              <a:t>Transactions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021CF-07D7-F043-CA4B-372D9CE6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673238"/>
            <a:ext cx="10213200" cy="600585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 err="1"/>
              <a:t>sp_atualizar_notificação</a:t>
            </a:r>
            <a:endParaRPr lang="pt-BR" dirty="0"/>
          </a:p>
          <a:p>
            <a:pPr>
              <a:buNone/>
            </a:pPr>
            <a:r>
              <a:rPr lang="pt-BR" b="1" dirty="0"/>
              <a:t>Por que foi criada?</a:t>
            </a:r>
            <a:endParaRPr lang="pt-BR" dirty="0"/>
          </a:p>
          <a:p>
            <a:pPr>
              <a:buNone/>
            </a:pPr>
            <a:r>
              <a:rPr lang="pt-BR" dirty="0"/>
              <a:t>Para manter as notificações sempre atualizadas com as últimas informações sobre eventos, doações ou mensagens. Isso evita confusões causadas por mudanças de última hora e reforça a comunicação no </a:t>
            </a:r>
            <a:r>
              <a:rPr lang="pt-BR" dirty="0" err="1"/>
              <a:t>Kindact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O que faz?</a:t>
            </a:r>
            <a:endParaRPr lang="pt-BR" dirty="0"/>
          </a:p>
          <a:p>
            <a:pPr>
              <a:buNone/>
            </a:pPr>
            <a:r>
              <a:rPr lang="pt-BR" dirty="0"/>
              <a:t>Atualiza o texto e a data de uma notificação existente na tabela </a:t>
            </a:r>
            <a:r>
              <a:rPr lang="pt-BR" dirty="0" err="1"/>
              <a:t>tb_notificacao</a:t>
            </a:r>
            <a:r>
              <a:rPr lang="pt-BR" dirty="0"/>
              <a:t>, a partir de um ID fornecido. Garante que os dados sejam válidos e que apenas notificações reais sejam alteradas.</a:t>
            </a:r>
          </a:p>
          <a:p>
            <a:pPr>
              <a:buNone/>
            </a:pPr>
            <a:r>
              <a:rPr lang="pt-BR" b="1" dirty="0"/>
              <a:t>Objetivo:</a:t>
            </a:r>
            <a:endParaRPr lang="pt-BR" dirty="0"/>
          </a:p>
          <a:p>
            <a:r>
              <a:rPr lang="pt-BR" dirty="0"/>
              <a:t>Assegurar que os voluntários recebam informações atualizadas e precisas. Isso é essencial para uma boa coordenação de ações, aumentando a eficiência e o engajamento dentro da plataforma.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72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CF9C-F45F-889C-3AF8-0F680ACF1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C4B09-701B-BE05-91A4-40DCE326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39598"/>
            <a:ext cx="10213200" cy="1112836"/>
          </a:xfrm>
        </p:spPr>
        <p:txBody>
          <a:bodyPr/>
          <a:lstStyle/>
          <a:p>
            <a:r>
              <a:rPr lang="pt-BR" dirty="0"/>
              <a:t>Procedures e </a:t>
            </a:r>
            <a:r>
              <a:rPr lang="pt-BR" dirty="0" err="1"/>
              <a:t>Transactions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31550-352B-CB06-077D-DED48D2A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673238"/>
            <a:ext cx="10213200" cy="600585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b="1" dirty="0"/>
              <a:t>Controle Transacional (Curadoria)</a:t>
            </a:r>
            <a:endParaRPr lang="pt-BR" dirty="0"/>
          </a:p>
          <a:p>
            <a:pPr>
              <a:buNone/>
            </a:pPr>
            <a:r>
              <a:rPr lang="pt-BR" b="1" dirty="0"/>
              <a:t>Por que foi criado?</a:t>
            </a:r>
            <a:endParaRPr lang="pt-BR" dirty="0"/>
          </a:p>
          <a:p>
            <a:pPr>
              <a:buNone/>
            </a:pPr>
            <a:r>
              <a:rPr lang="pt-BR" dirty="0"/>
              <a:t>A criação de curadorias — grupos especializados que conectam ONGs a voluntários — precisa ser confiável. Erros como criar uma curadoria sem voluntários associados poderiam comprometer o funcionamento da plataforma.</a:t>
            </a:r>
          </a:p>
          <a:p>
            <a:pPr>
              <a:buNone/>
            </a:pPr>
            <a:r>
              <a:rPr lang="pt-BR" b="1" dirty="0"/>
              <a:t>O que faz?</a:t>
            </a:r>
            <a:endParaRPr lang="pt-BR" dirty="0"/>
          </a:p>
          <a:p>
            <a:pPr>
              <a:buNone/>
            </a:pPr>
            <a:r>
              <a:rPr lang="pt-BR" dirty="0"/>
              <a:t>Insere uma nova curadoria na tabela </a:t>
            </a:r>
            <a:r>
              <a:rPr lang="pt-BR" dirty="0" err="1"/>
              <a:t>tb_curadoria</a:t>
            </a:r>
            <a:r>
              <a:rPr lang="pt-BR" dirty="0"/>
              <a:t> e associa um voluntário a ela na </a:t>
            </a:r>
            <a:r>
              <a:rPr lang="pt-BR" dirty="0" err="1"/>
              <a:t>tb_voluntario_curadoria</a:t>
            </a:r>
            <a:r>
              <a:rPr lang="pt-BR" dirty="0"/>
              <a:t>, com status como “Pendente”. Usa START TRANSACTION e COMMIT para garantir que ambas as ações ocorram juntas.</a:t>
            </a:r>
          </a:p>
          <a:p>
            <a:pPr>
              <a:buNone/>
            </a:pPr>
            <a:r>
              <a:rPr lang="pt-BR" b="1" dirty="0"/>
              <a:t>Objetivo:</a:t>
            </a:r>
            <a:endParaRPr lang="pt-BR" dirty="0"/>
          </a:p>
          <a:p>
            <a:r>
              <a:rPr lang="pt-BR" dirty="0"/>
              <a:t>Permitir que a criação de curadorias e a associação de voluntários aconteçam de forma integrada e segura. Isso fortalece a gestão de projetos sociais e promove a escalabilidade do </a:t>
            </a:r>
            <a:r>
              <a:rPr lang="pt-BR" dirty="0" err="1"/>
              <a:t>Kindact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05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E1DA9-4961-1DF1-617C-59227FC8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55" y="-88187"/>
            <a:ext cx="10213200" cy="1112836"/>
          </a:xfrm>
        </p:spPr>
        <p:txBody>
          <a:bodyPr/>
          <a:lstStyle/>
          <a:p>
            <a:r>
              <a:rPr lang="pt-BR" dirty="0"/>
              <a:t>Contexto: problema a ser resolvido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4C4ED-360A-1F04-A1B4-5268933CE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45" y="1008774"/>
            <a:ext cx="11044945" cy="4840123"/>
          </a:xfrm>
        </p:spPr>
        <p:txBody>
          <a:bodyPr>
            <a:noAutofit/>
          </a:bodyPr>
          <a:lstStyle/>
          <a:p>
            <a:pPr rtl="0">
              <a:buNone/>
            </a:pPr>
            <a:r>
              <a:rPr lang="pt-BR" sz="1400" dirty="0">
                <a:solidFill>
                  <a:srgbClr val="000000"/>
                </a:solidFill>
                <a:effectLst/>
              </a:rPr>
              <a:t>	O </a:t>
            </a:r>
            <a:r>
              <a:rPr lang="pt-BR" sz="1400" b="1" dirty="0" err="1">
                <a:solidFill>
                  <a:srgbClr val="000000"/>
                </a:solidFill>
                <a:effectLst/>
              </a:rPr>
              <a:t>KindAct</a:t>
            </a:r>
            <a:r>
              <a:rPr lang="pt-BR" sz="1400" dirty="0">
                <a:solidFill>
                  <a:srgbClr val="000000"/>
                </a:solidFill>
                <a:effectLst/>
              </a:rPr>
              <a:t> tem como objetivo solucionar a dificuldade de conectar </a:t>
            </a:r>
            <a:r>
              <a:rPr lang="pt-BR" sz="1400" b="1" dirty="0">
                <a:solidFill>
                  <a:srgbClr val="000000"/>
                </a:solidFill>
                <a:effectLst/>
              </a:rPr>
              <a:t>voluntários </a:t>
            </a:r>
            <a:r>
              <a:rPr lang="pt-BR" sz="1400" dirty="0">
                <a:solidFill>
                  <a:srgbClr val="000000"/>
                </a:solidFill>
                <a:effectLst/>
              </a:rPr>
              <a:t>a</a:t>
            </a:r>
            <a:r>
              <a:rPr lang="pt-BR" sz="1400" b="1" dirty="0">
                <a:solidFill>
                  <a:srgbClr val="000000"/>
                </a:solidFill>
                <a:effectLst/>
              </a:rPr>
              <a:t> ONGs </a:t>
            </a:r>
            <a:r>
              <a:rPr lang="pt-BR" sz="1400" dirty="0">
                <a:solidFill>
                  <a:srgbClr val="000000"/>
                </a:solidFill>
                <a:effectLst/>
              </a:rPr>
              <a:t>de forma eficiente e organizada. Muitas pessoas querem se engajar em causas sociais, mas enfrentam barreiras como: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000000"/>
                </a:solidFill>
                <a:effectLst/>
              </a:rPr>
              <a:t>Falta de informação acessível</a:t>
            </a:r>
            <a:r>
              <a:rPr lang="pt-BR" sz="1400" dirty="0">
                <a:solidFill>
                  <a:srgbClr val="000000"/>
                </a:solidFill>
                <a:effectLst/>
              </a:rPr>
              <a:t>: Dificuldade em encontrar ONGs confiáveis e eventos de voluntariado próximos.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000000"/>
                </a:solidFill>
                <a:effectLst/>
              </a:rPr>
              <a:t>Processos manuais e desorganizados</a:t>
            </a:r>
            <a:r>
              <a:rPr lang="pt-BR" sz="1400" dirty="0">
                <a:solidFill>
                  <a:srgbClr val="000000"/>
                </a:solidFill>
                <a:effectLst/>
              </a:rPr>
              <a:t>: Inscrições em eventos e comunicação entre voluntários e ONGs muitas vezes são feitas de forma não estruturada (e-mails, planilhas, etc.).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000000"/>
                </a:solidFill>
                <a:effectLst/>
              </a:rPr>
              <a:t>Baixa retenção de voluntários</a:t>
            </a:r>
            <a:r>
              <a:rPr lang="pt-BR" sz="1400" dirty="0">
                <a:solidFill>
                  <a:srgbClr val="000000"/>
                </a:solidFill>
                <a:effectLst/>
              </a:rPr>
              <a:t>: Falta de um sistema que facilite o acompanhamento, feedback e engajamento contínuo.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000000"/>
                </a:solidFill>
                <a:effectLst/>
              </a:rPr>
              <a:t>Gestão ineficiente para ONGs</a:t>
            </a:r>
            <a:r>
              <a:rPr lang="pt-BR" sz="1400" dirty="0">
                <a:solidFill>
                  <a:srgbClr val="000000"/>
                </a:solidFill>
                <a:effectLst/>
              </a:rPr>
              <a:t>: ONGs têm dificuldade em gerenciar voluntários, eventos e avaliações de forma centralizada.</a:t>
            </a:r>
          </a:p>
          <a:p>
            <a:pPr rtl="0"/>
            <a:r>
              <a:rPr lang="pt-BR" sz="1400" dirty="0">
                <a:solidFill>
                  <a:srgbClr val="000000"/>
                </a:solidFill>
                <a:effectLst/>
              </a:rPr>
              <a:t>O </a:t>
            </a:r>
            <a:r>
              <a:rPr lang="pt-BR" sz="1400" b="1" dirty="0" err="1">
                <a:solidFill>
                  <a:srgbClr val="000000"/>
                </a:solidFill>
                <a:effectLst/>
              </a:rPr>
              <a:t>KindAct</a:t>
            </a:r>
            <a:r>
              <a:rPr lang="pt-BR" sz="1400" dirty="0">
                <a:solidFill>
                  <a:srgbClr val="000000"/>
                </a:solidFill>
                <a:effectLst/>
              </a:rPr>
              <a:t> propõe uma plataforma web que </a:t>
            </a:r>
            <a:r>
              <a:rPr lang="pt-BR" sz="1400" b="1" dirty="0">
                <a:solidFill>
                  <a:srgbClr val="000000"/>
                </a:solidFill>
                <a:effectLst/>
              </a:rPr>
              <a:t>centraliza o cadastro de voluntários e ONGs, facilita a inscrição em eventos, permite avaliações e promove um engajamento mais fluido e confiável.</a:t>
            </a:r>
          </a:p>
          <a:p>
            <a:pPr rtl="0">
              <a:buNone/>
            </a:pPr>
            <a:endParaRPr lang="pt-BR" sz="1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541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33F6F-63B6-7E04-B821-E1520B42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556418"/>
            <a:ext cx="10213200" cy="1112836"/>
          </a:xfrm>
        </p:spPr>
        <p:txBody>
          <a:bodyPr/>
          <a:lstStyle/>
          <a:p>
            <a:r>
              <a:rPr lang="pt-BR" dirty="0"/>
              <a:t>Modelo Físico:</a:t>
            </a:r>
          </a:p>
        </p:txBody>
      </p:sp>
      <p:pic>
        <p:nvPicPr>
          <p:cNvPr id="7" name="Imagem 6" descr="Linha do tempo&#10;&#10;O conteúdo gerado por IA pode estar incorreto.">
            <a:extLst>
              <a:ext uri="{FF2B5EF4-FFF2-40B4-BE49-F238E27FC236}">
                <a16:creationId xmlns:a16="http://schemas.microsoft.com/office/drawing/2014/main" id="{DE12C381-37D7-755C-21A8-C0BA9FF5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0" y="556418"/>
            <a:ext cx="10947740" cy="612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1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FA45E-BA7D-BEEA-64C3-E0B2598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mais importantes: </a:t>
            </a:r>
            <a:r>
              <a:rPr lang="pt-BR" dirty="0" err="1"/>
              <a:t>tb_ong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EDADB-9A67-9E9B-335E-16151DBB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None/>
            </a:pPr>
            <a:r>
              <a:rPr lang="pt-BR" sz="1800" b="1" dirty="0" err="1">
                <a:solidFill>
                  <a:srgbClr val="000000"/>
                </a:solidFill>
                <a:effectLst/>
              </a:rPr>
              <a:t>tb_ong</a:t>
            </a:r>
            <a:r>
              <a:rPr lang="pt-BR" sz="1800" dirty="0">
                <a:solidFill>
                  <a:srgbClr val="000000"/>
                </a:solidFill>
                <a:effectLst/>
              </a:rPr>
              <a:t>: Armazena dados das ONGs (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ong_id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ong_criacao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ong_telefone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ong_email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ong_area_atuacao</a:t>
            </a:r>
            <a:r>
              <a:rPr lang="pt-BR" sz="1800" dirty="0">
                <a:solidFill>
                  <a:srgbClr val="000000"/>
                </a:solidFill>
                <a:effectLst/>
              </a:rPr>
              <a:t>).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</a:rPr>
              <a:t>Por que é importante?: É a base da plataforma, pois as ONGs são as entidades que organizam eventos e atraem voluntários, sendo o ponto de partida para todas as atividades.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</a:rPr>
              <a:t>Por que foi criada?: Foi desenhada para centralizar informações das ONGs, facilitando seu cadastro e visibilidade para voluntários, além de permitir a gestão de eventos de forma estruturada, resolvendo a dificuldade de acesso a organizações confiáveis.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3604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037FF-0704-743F-0619-E3115172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mais importantes: </a:t>
            </a:r>
            <a:r>
              <a:rPr lang="pt-BR" dirty="0" err="1"/>
              <a:t>tb_voluntario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EB515-5AB0-FFD3-03B8-8E340030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None/>
            </a:pPr>
            <a:r>
              <a:rPr lang="pt-BR" sz="1800" b="1" dirty="0" err="1">
                <a:solidFill>
                  <a:srgbClr val="000000"/>
                </a:solidFill>
                <a:effectLst/>
              </a:rPr>
              <a:t>tb_voluntario</a:t>
            </a:r>
            <a:r>
              <a:rPr lang="pt-BR" sz="1800" dirty="0">
                <a:solidFill>
                  <a:srgbClr val="000000"/>
                </a:solidFill>
                <a:effectLst/>
              </a:rPr>
              <a:t>: Registra voluntários (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voluntario_id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voluntario_nome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voluntario_cpf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voluntario_email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voluntario_data_nascimento</a:t>
            </a:r>
            <a:r>
              <a:rPr lang="pt-BR" sz="1800" dirty="0">
                <a:solidFill>
                  <a:srgbClr val="000000"/>
                </a:solidFill>
                <a:effectLst/>
              </a:rPr>
              <a:t>).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</a:rPr>
              <a:t>Por que é importante?: Representa os usuários principais que buscam engajamento, sendo essenciais para o funcionamento do sistema, pois conectam-se a eventos e fornecem feedback.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</a:rPr>
              <a:t>Por que foi criada?: Foi criada para organizar os dados dos voluntários, permitindo seu cadastro, autenticação e busca por causas de interesse, superando a falta de um sistema que facilite o envolvimento contínuo.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37749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7AE5A-274E-A1FC-8B15-3AA3DCC9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mais importantes: </a:t>
            </a:r>
            <a:r>
              <a:rPr lang="pt-BR" dirty="0" err="1"/>
              <a:t>tb_evento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E03D3-6481-B3AA-EAC1-8A1FF7FD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None/>
            </a:pPr>
            <a:r>
              <a:rPr lang="pt-BR" sz="1800" b="1" dirty="0" err="1">
                <a:solidFill>
                  <a:srgbClr val="000000"/>
                </a:solidFill>
                <a:effectLst/>
              </a:rPr>
              <a:t>tb_evento</a:t>
            </a:r>
            <a:r>
              <a:rPr lang="pt-BR" sz="1800" dirty="0">
                <a:solidFill>
                  <a:srgbClr val="000000"/>
                </a:solidFill>
                <a:effectLst/>
              </a:rPr>
              <a:t>: Contém eventos (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evento_id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evento_titulo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evento_descricao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evento_data_inicio</a:t>
            </a:r>
            <a:r>
              <a:rPr lang="pt-BR" sz="1800" dirty="0">
                <a:solidFill>
                  <a:srgbClr val="000000"/>
                </a:solidFill>
                <a:effectLst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evento_vagas</a:t>
            </a:r>
            <a:r>
              <a:rPr lang="pt-BR" sz="1800" dirty="0">
                <a:solidFill>
                  <a:srgbClr val="000000"/>
                </a:solidFill>
                <a:effectLst/>
              </a:rPr>
              <a:t>), vinculada a </a:t>
            </a:r>
            <a:r>
              <a:rPr lang="pt-BR" sz="1800" dirty="0" err="1">
                <a:solidFill>
                  <a:srgbClr val="000000"/>
                </a:solidFill>
                <a:effectLst/>
              </a:rPr>
              <a:t>ong_id</a:t>
            </a:r>
            <a:r>
              <a:rPr lang="pt-BR" sz="1800" dirty="0">
                <a:solidFill>
                  <a:srgbClr val="000000"/>
                </a:solidFill>
                <a:effectLst/>
              </a:rPr>
              <a:t>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</a:rPr>
              <a:t>Por que é importante?: É o núcleo da interação entre ONGs e voluntários, pois os eventos são o motivo principal de conexão e engajamento, além de permitir a gestão de vagas e participações.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</a:rPr>
              <a:t>Por que foi criada?: Foi projetada para organizar as atividades propostas pelas ONGs, resolvendo a desorganização de inscrições manuais e oferecendo uma estrutura para voluntários se inscreverem e participarem.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6733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C639-CA47-99B6-5547-048E8AC2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39598"/>
            <a:ext cx="10213200" cy="1112836"/>
          </a:xfrm>
        </p:spPr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e </a:t>
            </a:r>
            <a:r>
              <a:rPr lang="pt-BR" dirty="0" err="1"/>
              <a:t>Joins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D3AB80-EE1F-E144-E1F2-B5D48FBD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673238"/>
            <a:ext cx="10213200" cy="60058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err="1"/>
              <a:t>vw_voluntários_eventos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Listar os voluntários com os eventos em que estão participando, mostrando nome, título, data e endereço do evento.</a:t>
            </a:r>
          </a:p>
          <a:p>
            <a:pPr marL="0" indent="0">
              <a:buNone/>
            </a:pPr>
            <a:r>
              <a:rPr lang="pt-BR" dirty="0"/>
              <a:t>Usamos o Join, para relacionar a tabela de voluntários com a tabela de eventos através da tabela intermediária </a:t>
            </a:r>
            <a:r>
              <a:rPr lang="pt-BR" dirty="0" err="1"/>
              <a:t>tb_voluntario_evento</a:t>
            </a:r>
            <a:r>
              <a:rPr lang="pt-BR" dirty="0"/>
              <a:t>, garantindo que os dados exibidos incluam apenas os voluntários que participam de eventos.</a:t>
            </a:r>
          </a:p>
          <a:p>
            <a:pPr marL="0" indent="0">
              <a:buNone/>
            </a:pPr>
            <a:r>
              <a:rPr lang="pt-BR" b="1" dirty="0" err="1"/>
              <a:t>vw_doações_voluntários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Exibir as doações realizadas por voluntários, com informações sobre o tipo, valor, data, ONG e destinatário.</a:t>
            </a:r>
          </a:p>
          <a:p>
            <a:pPr marL="0" indent="0">
              <a:buNone/>
            </a:pPr>
            <a:r>
              <a:rPr lang="pt-BR" dirty="0"/>
              <a:t>Usamos o Join, para conectar as tabelas </a:t>
            </a:r>
            <a:r>
              <a:rPr lang="pt-BR" dirty="0" err="1"/>
              <a:t>tb_doacao</a:t>
            </a:r>
            <a:r>
              <a:rPr lang="pt-BR" dirty="0"/>
              <a:t>, </a:t>
            </a:r>
            <a:r>
              <a:rPr lang="pt-BR" dirty="0" err="1"/>
              <a:t>tb_voluntario</a:t>
            </a:r>
            <a:r>
              <a:rPr lang="pt-BR" dirty="0"/>
              <a:t>, </a:t>
            </a:r>
            <a:r>
              <a:rPr lang="pt-BR" dirty="0" err="1"/>
              <a:t>tb_ong</a:t>
            </a:r>
            <a:r>
              <a:rPr lang="pt-BR" dirty="0"/>
              <a:t> e </a:t>
            </a:r>
            <a:r>
              <a:rPr lang="pt-BR" dirty="0" err="1"/>
              <a:t>tb_destinatario</a:t>
            </a:r>
            <a:r>
              <a:rPr lang="pt-BR" dirty="0"/>
              <a:t>, combinando os dados de cada entidade para montar uma visão completa de cada doação feita.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333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362B4-FF53-485B-B4F4-248754C97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77183-149F-779C-EB95-55D1BC51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39598"/>
            <a:ext cx="10213200" cy="1112836"/>
          </a:xfrm>
        </p:spPr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e </a:t>
            </a:r>
            <a:r>
              <a:rPr lang="pt-BR" dirty="0" err="1"/>
              <a:t>Joins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2CC31-BDEE-6BC7-875B-DE92E539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673238"/>
            <a:ext cx="10213200" cy="6005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vw_avaliações_voluntarios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Mostrar as avaliações feitas aos voluntários, incluindo nota e comentário.</a:t>
            </a:r>
          </a:p>
          <a:p>
            <a:pPr marL="0" indent="0">
              <a:buNone/>
            </a:pPr>
            <a:r>
              <a:rPr lang="pt-BR" dirty="0"/>
              <a:t>Usamos o Join, para unir a tabela de avaliações com a tabela de voluntários, retornando apenas as avaliações que estão vinculadas a um voluntário.</a:t>
            </a:r>
          </a:p>
          <a:p>
            <a:pPr marL="0" indent="0">
              <a:buNone/>
            </a:pPr>
            <a:r>
              <a:rPr lang="pt-BR" b="1" dirty="0" err="1"/>
              <a:t>vw_voluntários_cargos</a:t>
            </a:r>
            <a:endParaRPr lang="pt-BR" b="1" dirty="0"/>
          </a:p>
          <a:p>
            <a:pPr marL="0" indent="0">
              <a:buNone/>
            </a:pPr>
            <a:r>
              <a:rPr lang="pt-BR" dirty="0"/>
              <a:t>Objetivo: Listar os cargos atribuídos a cada voluntário.</a:t>
            </a:r>
          </a:p>
          <a:p>
            <a:pPr marL="0" indent="0">
              <a:buNone/>
            </a:pPr>
            <a:r>
              <a:rPr lang="pt-BR" dirty="0"/>
              <a:t>Usamos o Join, para relacionar </a:t>
            </a:r>
            <a:r>
              <a:rPr lang="pt-BR" dirty="0" err="1"/>
              <a:t>tb_voluntario</a:t>
            </a:r>
            <a:r>
              <a:rPr lang="pt-BR" dirty="0"/>
              <a:t> com </a:t>
            </a:r>
            <a:r>
              <a:rPr lang="pt-BR" dirty="0" err="1"/>
              <a:t>tb_cargos</a:t>
            </a:r>
            <a:r>
              <a:rPr lang="pt-BR" dirty="0"/>
              <a:t> por meio da tabela de junção </a:t>
            </a:r>
            <a:r>
              <a:rPr lang="pt-BR" dirty="0" err="1"/>
              <a:t>tb_voluntario_cargo</a:t>
            </a:r>
            <a:r>
              <a:rPr lang="pt-BR" dirty="0"/>
              <a:t>, permitindo visualizar qual cargo está vinculado a cada voluntário.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58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CFF1-D8F0-0AE7-DFF5-0FFF8A19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CB83E-8662-71EE-50F9-E4B04EA2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-439598"/>
            <a:ext cx="10213200" cy="1112836"/>
          </a:xfrm>
        </p:spPr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e </a:t>
            </a:r>
            <a:r>
              <a:rPr lang="pt-BR" dirty="0" err="1"/>
              <a:t>Joins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E9A5A-8298-D097-33FD-31AE2729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673238"/>
            <a:ext cx="10213200" cy="6005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err="1"/>
              <a:t>vw_ongs_eventos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dirty="0"/>
              <a:t>Exibir o total de eventos criados por cada ONG.</a:t>
            </a:r>
          </a:p>
          <a:p>
            <a:pPr marL="0" indent="0">
              <a:buNone/>
            </a:pPr>
            <a:r>
              <a:rPr lang="pt-BR" dirty="0"/>
              <a:t>Usamos o </a:t>
            </a:r>
            <a:r>
              <a:rPr lang="pt-BR" dirty="0" err="1"/>
              <a:t>Left</a:t>
            </a:r>
            <a:r>
              <a:rPr lang="pt-BR" dirty="0"/>
              <a:t> Join, para relacionar </a:t>
            </a:r>
            <a:r>
              <a:rPr lang="pt-BR" dirty="0" err="1"/>
              <a:t>tb_ong</a:t>
            </a:r>
            <a:r>
              <a:rPr lang="pt-BR" dirty="0"/>
              <a:t> com </a:t>
            </a:r>
            <a:r>
              <a:rPr lang="pt-BR" dirty="0" err="1"/>
              <a:t>tb_evento</a:t>
            </a:r>
            <a:r>
              <a:rPr lang="pt-BR" dirty="0"/>
              <a:t>, retornando todas as ONGs, inclusive as que não possuem eventos cadastrados, utilizando COUNT para somar os eventos associados.</a:t>
            </a:r>
          </a:p>
          <a:p>
            <a:pPr marL="0" indent="0">
              <a:buNone/>
            </a:pPr>
            <a:r>
              <a:rPr lang="pt-BR" b="1" dirty="0" err="1"/>
              <a:t>vw_curadorias_ongs</a:t>
            </a:r>
            <a:endParaRPr lang="pt-BR" b="1" dirty="0"/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</a:t>
            </a:r>
            <a:r>
              <a:rPr lang="pt-BR" b="1" dirty="0"/>
              <a:t> </a:t>
            </a:r>
            <a:r>
              <a:rPr lang="pt-BR" dirty="0"/>
              <a:t>Apresentar o nome da curadoria, ONG responsável e os requisitos mínimos exigidos.</a:t>
            </a:r>
          </a:p>
          <a:p>
            <a:pPr marL="0" indent="0">
              <a:buNone/>
            </a:pPr>
            <a:r>
              <a:rPr lang="pt-BR" dirty="0"/>
              <a:t>Usamos o Join, para combinar a tabela </a:t>
            </a:r>
            <a:r>
              <a:rPr lang="pt-BR" dirty="0" err="1"/>
              <a:t>tb_curadoria</a:t>
            </a:r>
            <a:r>
              <a:rPr lang="pt-BR" dirty="0"/>
              <a:t> com </a:t>
            </a:r>
            <a:r>
              <a:rPr lang="pt-BR" dirty="0" err="1"/>
              <a:t>tb_ong</a:t>
            </a:r>
            <a:r>
              <a:rPr lang="pt-BR" dirty="0"/>
              <a:t> usando a chave estrangeira presente na curadoria, retornando dados conectados de cada curadoria com sua ONG correspondente.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14178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1562</Words>
  <Application>Microsoft Macintosh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Goudy Old Style</vt:lpstr>
      <vt:lpstr>Wingdings</vt:lpstr>
      <vt:lpstr>FrostyVTI</vt:lpstr>
      <vt:lpstr>KINDACT</vt:lpstr>
      <vt:lpstr>Contexto: problema a ser resolvido</vt:lpstr>
      <vt:lpstr>Modelo Físico:</vt:lpstr>
      <vt:lpstr>Partes mais importantes: tb_ong</vt:lpstr>
      <vt:lpstr>Partes mais importantes: tb_voluntario</vt:lpstr>
      <vt:lpstr>Partes mais importantes: tb_evento</vt:lpstr>
      <vt:lpstr>Views e Joins:</vt:lpstr>
      <vt:lpstr>Views e Joins:</vt:lpstr>
      <vt:lpstr>Views e Joins:</vt:lpstr>
      <vt:lpstr>Views e Joins:</vt:lpstr>
      <vt:lpstr>Views e Joins:</vt:lpstr>
      <vt:lpstr>Views e Joins:</vt:lpstr>
      <vt:lpstr>Procedures e Transactions:</vt:lpstr>
      <vt:lpstr>Procedures e Transactions:</vt:lpstr>
      <vt:lpstr>Procedures e Transactions: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Meier Trevisan</dc:creator>
  <cp:lastModifiedBy>Vinicius Meier Trevisan</cp:lastModifiedBy>
  <cp:revision>3</cp:revision>
  <dcterms:created xsi:type="dcterms:W3CDTF">2025-06-10T21:33:35Z</dcterms:created>
  <dcterms:modified xsi:type="dcterms:W3CDTF">2025-06-16T23:39:06Z</dcterms:modified>
</cp:coreProperties>
</file>