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5" r:id="rId6"/>
    <p:sldId id="366" r:id="rId7"/>
    <p:sldId id="367" r:id="rId8"/>
    <p:sldId id="361" r:id="rId9"/>
    <p:sldId id="364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Nazato" userId="ccb20c053b5d7ee3" providerId="LiveId" clId="{4AE1A89A-E88E-4A0B-A189-2C022471CCE2}"/>
    <pc:docChg chg="delSld">
      <pc:chgData name="Vinicius Nazato" userId="ccb20c053b5d7ee3" providerId="LiveId" clId="{4AE1A89A-E88E-4A0B-A189-2C022471CCE2}" dt="2023-10-05T22:35:28.414" v="4" actId="47"/>
      <pc:docMkLst>
        <pc:docMk/>
      </pc:docMkLst>
      <pc:sldChg chg="del">
        <pc:chgData name="Vinicius Nazato" userId="ccb20c053b5d7ee3" providerId="LiveId" clId="{4AE1A89A-E88E-4A0B-A189-2C022471CCE2}" dt="2023-10-05T22:35:19.790" v="3" actId="47"/>
        <pc:sldMkLst>
          <pc:docMk/>
          <pc:sldMk cId="2105465797" sldId="334"/>
        </pc:sldMkLst>
      </pc:sldChg>
      <pc:sldChg chg="del">
        <pc:chgData name="Vinicius Nazato" userId="ccb20c053b5d7ee3" providerId="LiveId" clId="{4AE1A89A-E88E-4A0B-A189-2C022471CCE2}" dt="2023-10-05T22:35:28.414" v="4" actId="47"/>
        <pc:sldMkLst>
          <pc:docMk/>
          <pc:sldMk cId="2336677316" sldId="343"/>
        </pc:sldMkLst>
      </pc:sldChg>
      <pc:sldChg chg="del">
        <pc:chgData name="Vinicius Nazato" userId="ccb20c053b5d7ee3" providerId="LiveId" clId="{4AE1A89A-E88E-4A0B-A189-2C022471CCE2}" dt="2023-10-05T22:35:07.328" v="1" actId="47"/>
        <pc:sldMkLst>
          <pc:docMk/>
          <pc:sldMk cId="289860937" sldId="352"/>
        </pc:sldMkLst>
      </pc:sldChg>
      <pc:sldChg chg="del">
        <pc:chgData name="Vinicius Nazato" userId="ccb20c053b5d7ee3" providerId="LiveId" clId="{4AE1A89A-E88E-4A0B-A189-2C022471CCE2}" dt="2023-10-05T22:35:19.790" v="3" actId="47"/>
        <pc:sldMkLst>
          <pc:docMk/>
          <pc:sldMk cId="2521537536" sldId="353"/>
        </pc:sldMkLst>
      </pc:sldChg>
      <pc:sldChg chg="del">
        <pc:chgData name="Vinicius Nazato" userId="ccb20c053b5d7ee3" providerId="LiveId" clId="{4AE1A89A-E88E-4A0B-A189-2C022471CCE2}" dt="2023-10-05T22:35:19.790" v="3" actId="47"/>
        <pc:sldMkLst>
          <pc:docMk/>
          <pc:sldMk cId="1556310685" sldId="354"/>
        </pc:sldMkLst>
      </pc:sldChg>
      <pc:sldChg chg="del">
        <pc:chgData name="Vinicius Nazato" userId="ccb20c053b5d7ee3" providerId="LiveId" clId="{4AE1A89A-E88E-4A0B-A189-2C022471CCE2}" dt="2023-10-05T22:35:06.101" v="0" actId="47"/>
        <pc:sldMkLst>
          <pc:docMk/>
          <pc:sldMk cId="4206035864" sldId="355"/>
        </pc:sldMkLst>
      </pc:sldChg>
      <pc:sldChg chg="del">
        <pc:chgData name="Vinicius Nazato" userId="ccb20c053b5d7ee3" providerId="LiveId" clId="{4AE1A89A-E88E-4A0B-A189-2C022471CCE2}" dt="2023-10-05T22:35:14.668" v="2" actId="47"/>
        <pc:sldMkLst>
          <pc:docMk/>
          <pc:sldMk cId="188845726" sldId="356"/>
        </pc:sldMkLst>
      </pc:sldChg>
      <pc:sldChg chg="del">
        <pc:chgData name="Vinicius Nazato" userId="ccb20c053b5d7ee3" providerId="LiveId" clId="{4AE1A89A-E88E-4A0B-A189-2C022471CCE2}" dt="2023-10-05T22:35:14.668" v="2" actId="47"/>
        <pc:sldMkLst>
          <pc:docMk/>
          <pc:sldMk cId="2509101887" sldId="357"/>
        </pc:sldMkLst>
      </pc:sldChg>
      <pc:sldChg chg="del">
        <pc:chgData name="Vinicius Nazato" userId="ccb20c053b5d7ee3" providerId="LiveId" clId="{4AE1A89A-E88E-4A0B-A189-2C022471CCE2}" dt="2023-10-05T22:35:14.668" v="2" actId="47"/>
        <pc:sldMkLst>
          <pc:docMk/>
          <pc:sldMk cId="767675903" sldId="362"/>
        </pc:sldMkLst>
      </pc:sldChg>
      <pc:sldChg chg="del">
        <pc:chgData name="Vinicius Nazato" userId="ccb20c053b5d7ee3" providerId="LiveId" clId="{4AE1A89A-E88E-4A0B-A189-2C022471CCE2}" dt="2023-10-05T22:35:14.668" v="2" actId="47"/>
        <pc:sldMkLst>
          <pc:docMk/>
          <pc:sldMk cId="495483412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77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5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5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5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5 de outubro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989" y="1355110"/>
            <a:ext cx="9491730" cy="1672612"/>
          </a:xfrm>
        </p:spPr>
        <p:txBody>
          <a:bodyPr rtlCol="0"/>
          <a:lstStyle/>
          <a:p>
            <a:pPr rtl="0"/>
            <a:r>
              <a:rPr lang="pt-BR" dirty="0"/>
              <a:t>Análise Da Série de Produção Industrial OCDE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Vinícius R. S. Nazato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09 de Outubro de 2023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13" y="299511"/>
            <a:ext cx="7564735" cy="610863"/>
          </a:xfrm>
        </p:spPr>
        <p:txBody>
          <a:bodyPr>
            <a:normAutofit/>
          </a:bodyPr>
          <a:lstStyle/>
          <a:p>
            <a:r>
              <a:rPr lang="pt-BR" dirty="0"/>
              <a:t>Apresentação da Série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0D0FC6-8948-55F9-3E5D-E948090BFC8C}"/>
              </a:ext>
            </a:extLst>
          </p:cNvPr>
          <p:cNvSpPr txBox="1"/>
          <p:nvPr/>
        </p:nvSpPr>
        <p:spPr>
          <a:xfrm>
            <a:off x="590533" y="1030306"/>
            <a:ext cx="1028813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Este indicador refere-se à produção de estabelecimentos industriais e engloba setores como mineração, manufatura, eletricidade, gás, vapor e ar-condicionado. Este indicador é medido em um índice com base em um período de referência que expressa a mudança no volume da produção.</a:t>
            </a:r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2C930C7-A9D5-92BB-7480-18DEE779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2" y="2073568"/>
            <a:ext cx="11514491" cy="435036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816CE4-50BA-C48E-EE61-665D8E7908DB}"/>
              </a:ext>
            </a:extLst>
          </p:cNvPr>
          <p:cNvSpPr txBox="1"/>
          <p:nvPr/>
        </p:nvSpPr>
        <p:spPr>
          <a:xfrm>
            <a:off x="5888297" y="6389977"/>
            <a:ext cx="603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OECD (2023), Industrial </a:t>
            </a:r>
            <a:r>
              <a:rPr lang="pt-BR" sz="1400" dirty="0" err="1">
                <a:solidFill>
                  <a:schemeClr val="bg1"/>
                </a:solidFill>
              </a:rPr>
              <a:t>production</a:t>
            </a:r>
            <a:r>
              <a:rPr lang="pt-BR" sz="1400" dirty="0">
                <a:solidFill>
                  <a:schemeClr val="bg1"/>
                </a:solidFill>
              </a:rPr>
              <a:t> (</a:t>
            </a:r>
            <a:r>
              <a:rPr lang="pt-BR" sz="1400" dirty="0" err="1">
                <a:solidFill>
                  <a:schemeClr val="bg1"/>
                </a:solidFill>
              </a:rPr>
              <a:t>indicator</a:t>
            </a:r>
            <a:r>
              <a:rPr lang="pt-BR" sz="1400" dirty="0">
                <a:solidFill>
                  <a:schemeClr val="bg1"/>
                </a:solidFill>
              </a:rPr>
              <a:t>). </a:t>
            </a:r>
            <a:r>
              <a:rPr lang="pt-BR" sz="1400" dirty="0" err="1">
                <a:solidFill>
                  <a:schemeClr val="bg1"/>
                </a:solidFill>
              </a:rPr>
              <a:t>doi</a:t>
            </a:r>
            <a:r>
              <a:rPr lang="pt-BR" sz="1400" dirty="0">
                <a:solidFill>
                  <a:schemeClr val="bg1"/>
                </a:solidFill>
              </a:rPr>
              <a:t>: 10.1787/39121c55-en</a:t>
            </a:r>
            <a:endParaRPr lang="pt-BR" sz="14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9554B15-35BE-8603-800C-945C44E6F2DE}"/>
              </a:ext>
            </a:extLst>
          </p:cNvPr>
          <p:cNvSpPr/>
          <p:nvPr/>
        </p:nvSpPr>
        <p:spPr>
          <a:xfrm>
            <a:off x="5177119" y="4827494"/>
            <a:ext cx="430306" cy="6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45747D4-53C1-98C2-5FF6-6A4DE51CA613}"/>
              </a:ext>
            </a:extLst>
          </p:cNvPr>
          <p:cNvSpPr/>
          <p:nvPr/>
        </p:nvSpPr>
        <p:spPr>
          <a:xfrm>
            <a:off x="9928413" y="4935766"/>
            <a:ext cx="430306" cy="6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B756E6C-07F5-83C1-86B2-FDD28A21A956}"/>
              </a:ext>
            </a:extLst>
          </p:cNvPr>
          <p:cNvSpPr txBox="1"/>
          <p:nvPr/>
        </p:nvSpPr>
        <p:spPr>
          <a:xfrm>
            <a:off x="5607425" y="5394772"/>
            <a:ext cx="19632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Crise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Supbrime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2008</a:t>
            </a:r>
            <a:endParaRPr lang="pt-BR" sz="16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AEE07A4-6959-2854-163C-D79968E6C935}"/>
              </a:ext>
            </a:extLst>
          </p:cNvPr>
          <p:cNvSpPr txBox="1"/>
          <p:nvPr/>
        </p:nvSpPr>
        <p:spPr>
          <a:xfrm>
            <a:off x="8476128" y="4597212"/>
            <a:ext cx="14746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Pandemia 2020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635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66" y="272617"/>
            <a:ext cx="7733763" cy="610863"/>
          </a:xfrm>
        </p:spPr>
        <p:txBody>
          <a:bodyPr>
            <a:normAutofit fontScale="90000"/>
          </a:bodyPr>
          <a:lstStyle/>
          <a:p>
            <a:r>
              <a:rPr lang="pt-BR" dirty="0"/>
              <a:t>Divisão </a:t>
            </a:r>
            <a:r>
              <a:rPr lang="pt-BR" dirty="0" err="1"/>
              <a:t>Insample|Out-of-Sample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062175-365E-B35D-2620-DA5FB935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2183099"/>
            <a:ext cx="9134341" cy="42649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628249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Período Dentro da Amostra: Janeiro, 2018 até Julho,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Período Fora da Amostra: Agosto, 2022 até Julho, 2023</a:t>
            </a:r>
          </a:p>
        </p:txBody>
      </p:sp>
    </p:spTree>
    <p:extLst>
      <p:ext uri="{BB962C8B-B14F-4D97-AF65-F5344CB8AC3E}">
        <p14:creationId xmlns:p14="http://schemas.microsoft.com/office/powerpoint/2010/main" val="77480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9211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Metodologia Box-Jenkins</a:t>
            </a:r>
          </a:p>
        </p:txBody>
      </p:sp>
    </p:spTree>
    <p:extLst>
      <p:ext uri="{BB962C8B-B14F-4D97-AF65-F5344CB8AC3E}">
        <p14:creationId xmlns:p14="http://schemas.microsoft.com/office/powerpoint/2010/main" val="71400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Os lucros estão subindo e as perdas estão caindo! Estamos muito orgulhosos do progresso feito pela nossa equipe. Hoje analisaremos nossos ganhos e perdas no ano passado e forneceremos uma visão geral do que você pode esperar no próximo ano.</a:t>
            </a:r>
          </a:p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/>
              <a:t>Análise Anual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728161" cy="247651"/>
          </a:xfrm>
        </p:spPr>
        <p:txBody>
          <a:bodyPr rtlCol="0"/>
          <a:lstStyle/>
          <a:p>
            <a:pPr rtl="0"/>
            <a:fld id="{54AD87D0-43C8-452B-B05F-ADF71ED0742B}" type="datetime4">
              <a:rPr lang="pt-BR" smtClean="0"/>
              <a:t>5 de outubro de 2023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Nossos negócios são bons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/>
              <a:t>Os lucros subiram 3% no último trimestre</a:t>
            </a:r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/>
              <a:t>Estamos fazendo nosso trabalho</a:t>
            </a:r>
          </a:p>
        </p:txBody>
      </p:sp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/>
              <a:t>Concluímos o projeto de consolidação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499" y="4646997"/>
            <a:ext cx="5447147" cy="315915"/>
          </a:xfrm>
        </p:spPr>
        <p:txBody>
          <a:bodyPr rtlCol="0"/>
          <a:lstStyle/>
          <a:p>
            <a:pPr marL="0" rtl="0"/>
            <a:r>
              <a:rPr lang="pt-BR"/>
              <a:t>Estamos fazendo entregas para nossos clientes</a:t>
            </a:r>
          </a:p>
        </p:txBody>
      </p:sp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/>
              <a:t>No ano passado, apoiamos milhares de clientes e</a:t>
            </a:r>
          </a:p>
          <a:p>
            <a:pPr rtl="0"/>
            <a:r>
              <a:rPr lang="pt-BR"/>
              <a:t>vendeu 60.000 unidades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/>
              <a:t>Nossos clientes continuam voltando</a:t>
            </a: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/>
              <a:t>Melhoramos a retenção de clientes em 4%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/>
              <a:t>Somos líderes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/>
              <a:t>Somos líderes no setor por todo o quadro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/>
              <a:t>Análise Anual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868204" cy="247651"/>
          </a:xfrm>
        </p:spPr>
        <p:txBody>
          <a:bodyPr rtlCol="0"/>
          <a:lstStyle/>
          <a:p>
            <a:pPr rtl="0"/>
            <a:fld id="{369A5598-9B0E-4921-95D2-C39B862E899C}" type="datetime4">
              <a:rPr lang="pt-BR" smtClean="0"/>
              <a:t>5 de outubro de 2023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anual geométrica</Template>
  <TotalTime>281</TotalTime>
  <Words>233</Words>
  <Application>Microsoft Office PowerPoint</Application>
  <PresentationFormat>Widescreen</PresentationFormat>
  <Paragraphs>35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Söhne</vt:lpstr>
      <vt:lpstr>Wingdings</vt:lpstr>
      <vt:lpstr>Personalizado</vt:lpstr>
      <vt:lpstr>Análise Da Série de Produção Industrial OCDE</vt:lpstr>
      <vt:lpstr>Apresentação da Série</vt:lpstr>
      <vt:lpstr>Divisão Insample|Out-of-Sample</vt:lpstr>
      <vt:lpstr>Modelagem Arima</vt:lpstr>
      <vt:lpstr>Apresentação do PowerPoint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Série de Produção Industrial OCDE</dc:title>
  <dc:creator>Vinicius Nazato</dc:creator>
  <cp:lastModifiedBy>Vinicius Nazato</cp:lastModifiedBy>
  <cp:revision>1</cp:revision>
  <dcterms:created xsi:type="dcterms:W3CDTF">2023-10-05T17:53:46Z</dcterms:created>
  <dcterms:modified xsi:type="dcterms:W3CDTF">2023-10-05T22:35:32Z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