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232F43-912B-4512-ADAA-9D27E45856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A90301-5024-46C1-B86B-97040942BF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1729B3-B3AA-46FB-85F0-FBAFC23E6D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4460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302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2618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4460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302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3F8E92-9DBB-4EF2-9736-D3FC0B4BB91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A006EF-729E-4890-B851-8309812BB5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1BECC8-33A1-414D-8E3D-BC082A0ACF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13EC26-DC26-4FF6-BED2-6D5ACB2D14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47BB66-4674-4422-8235-E8912EC25C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EE84D2-3926-4EC8-B30B-47D5496C59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BCBE47-E786-4CA0-B91B-5710F7C5A0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4B3551-F079-4237-8AA3-54FFBA201D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80E884-D5D4-4E6F-805D-C163F96418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FB8213-2CD9-4447-BB85-9CDE67E3F4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61682D-3D36-414B-92FC-3C9C95C85A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654F96-E6B8-4466-9F8C-46997C3A58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CBC418-9CC9-4048-95E3-076F917264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4460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6302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2618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4460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6302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301C4B-3E5C-4042-88B0-0201852930B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469B56-917D-4FEF-86CE-D80703794D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EA4875-6BD2-45F5-AEE1-2DC279C848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93DC6D-116A-49D5-BFE7-447EB5B5A6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86A7B3-7878-4B76-8BBB-807991DDAC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48A363-BD1F-461C-8A8F-5F38A571DB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797140-FFE3-4DA6-B144-4D0E11CAAF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3E3EE2-51E0-4A31-AB52-734BA02578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0EE33B-EBFC-4863-B612-25C9EF733A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DB217D-5D5D-4523-A7F5-F793C019CF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916EF9-F7C3-46A9-B8F3-3558921EB5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F2CE0E-A3B8-4232-BA4E-1FCD520489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6DDC2D-DE8D-4B87-B372-F9FDFCF591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4460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7630200" y="480060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12618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4460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7630200" y="5684040"/>
            <a:ext cx="303228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C22889-0393-4D34-B3F3-161E5E8B54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E34626-8100-4F33-B911-F6D48B97C2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1C3911-93C1-4559-AF31-69C40E0BA0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268080"/>
            <a:ext cx="9417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A3A857-1784-4369-94CA-C17B029542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6D28DE-F49D-4700-92D9-6C387D68A6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169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87600" y="568404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8F245E-1654-4A6C-9857-856361A3A2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618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87600" y="4800600"/>
            <a:ext cx="45957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261800" y="5684040"/>
            <a:ext cx="9417960" cy="8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1466A2-D654-4C79-9B67-FF30C66A5A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a6a6a6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7200" spc="-52" strike="noStrike">
                <a:solidFill>
                  <a:srgbClr val="ffffff"/>
                </a:solidFill>
                <a:latin typeface="Century Schoolbook"/>
              </a:rPr>
              <a:t>Clique para editar o título </a:t>
            </a:r>
            <a:r>
              <a:rPr b="0" lang="pt-BR" sz="7200" spc="-52" strike="noStrike">
                <a:solidFill>
                  <a:srgbClr val="ffffff"/>
                </a:solidFill>
                <a:latin typeface="Century Schoolbook"/>
              </a:rPr>
              <a:t>Mestre</a:t>
            </a:r>
            <a:endParaRPr b="0" lang="en-US" sz="7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50" spc="-1" strike="noStrike">
                <a:solidFill>
                  <a:srgbClr val="808080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BR" sz="1050" spc="-1" strike="noStrike">
                <a:solidFill>
                  <a:srgbClr val="808080"/>
                </a:solidFill>
                <a:latin typeface="Century Schoolbook"/>
              </a:rPr>
              <a:t>&lt;date/time&gt;</a:t>
            </a:r>
            <a:endParaRPr b="0" lang="pt-BR" sz="105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3600" spc="-1" strike="noStrike">
                <a:solidFill>
                  <a:srgbClr val="a6a6a6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C8666DB-3AE1-477F-B74F-6830A222EE67}" type="slidenum">
              <a:rPr b="0" lang="pt-BR" sz="3600" spc="-1" strike="noStrike">
                <a:solidFill>
                  <a:srgbClr val="a6a6a6"/>
                </a:solidFill>
                <a:latin typeface="Century Schoolbook"/>
              </a:rPr>
              <a:t>&lt;number&gt;</a:t>
            </a:fld>
            <a:endParaRPr b="0" lang="pt-BR" sz="3600" spc="-1" strike="noStrike"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418ab3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9" strike="noStrike">
                <a:solidFill>
                  <a:srgbClr val="ffffff"/>
                </a:solidFill>
                <a:latin typeface="Century Schoolbook"/>
              </a:rPr>
              <a:t>Click to edit the outline text format</a:t>
            </a:r>
            <a:endParaRPr b="0" lang="en-US" sz="1800" spc="9" strike="noStrike">
              <a:solidFill>
                <a:srgbClr val="ffffff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Schoolbook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464646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Clique para editar o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título Mestre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9" strike="noStrike">
                <a:solidFill>
                  <a:srgbClr val="000000"/>
                </a:solidFill>
                <a:latin typeface="Century Schoolbook"/>
              </a:rPr>
              <a:t>Clique para editar os estilos de texto Mestres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262626"/>
                </a:solidFill>
                <a:latin typeface="Century Schoolbook"/>
              </a:rPr>
              <a:t>Segundo nível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2" marL="1296000" indent="-288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262626"/>
                </a:solidFill>
                <a:latin typeface="Century Schoolbook"/>
              </a:rPr>
              <a:t>Terceiro nível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3" marL="1728000" indent="-216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262626"/>
                </a:solidFill>
                <a:latin typeface="Century Schoolbook"/>
              </a:rPr>
              <a:t>Quarto nível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  <a:p>
            <a:pPr lvl="4" marL="2160000" indent="-2160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262626"/>
                </a:solidFill>
                <a:latin typeface="Century Schoolbook"/>
              </a:rPr>
              <a:t>Quinto nível</a:t>
            </a:r>
            <a:endParaRPr b="0" lang="en-US" sz="1400" spc="-1" strike="noStrike">
              <a:solidFill>
                <a:srgbClr val="262626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50" spc="-1" strike="noStrike">
                <a:solidFill>
                  <a:srgbClr val="dfdfdf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BR" sz="1050" spc="-1" strike="noStrike">
                <a:solidFill>
                  <a:srgbClr val="dfdfdf"/>
                </a:solidFill>
                <a:latin typeface="Century Schoolbook"/>
              </a:rPr>
              <a:t>&lt;date/time&gt;</a:t>
            </a:r>
            <a:endParaRPr b="0" lang="pt-BR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3600" spc="-1" strike="noStrike">
                <a:solidFill>
                  <a:srgbClr val="9e9e9e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CC1F3A0-07B3-40B7-9CCB-87501B465FBA}" type="slidenum">
              <a:rPr b="0" lang="pt-BR" sz="3600" spc="-1" strike="noStrike">
                <a:solidFill>
                  <a:srgbClr val="9e9e9e"/>
                </a:solidFill>
                <a:latin typeface="Century Schoolbook"/>
              </a:rPr>
              <a:t>&lt;number&gt;</a:t>
            </a:fld>
            <a:endParaRPr b="0" lang="pt-BR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rgbClr val="464646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Clique para 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editar o título </a:t>
            </a:r>
            <a:r>
              <a:rPr b="0" lang="pt-BR" sz="7200" spc="-52" strike="noStrike">
                <a:solidFill>
                  <a:srgbClr val="000000"/>
                </a:solidFill>
                <a:latin typeface="Century Schoolbook"/>
              </a:rPr>
              <a:t>Mestre</a:t>
            </a:r>
            <a:endParaRPr b="0" lang="en-US" sz="7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61800" y="4800600"/>
            <a:ext cx="9417960" cy="169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200" spc="9" strike="noStrike">
                <a:solidFill>
                  <a:srgbClr val="595959"/>
                </a:solidFill>
                <a:latin typeface="Century Schoolbook"/>
              </a:rPr>
              <a:t>Clique para editar os estilos de texto Mestres</a:t>
            </a:r>
            <a:endParaRPr b="0" lang="en-US" sz="22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7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050" spc="-1" strike="noStrike">
                <a:solidFill>
                  <a:srgbClr val="dfdfdf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pt-BR" sz="1050" spc="-1" strike="noStrike">
                <a:solidFill>
                  <a:srgbClr val="dfdfdf"/>
                </a:solidFill>
                <a:latin typeface="Century Schoolbook"/>
              </a:rPr>
              <a:t>&lt;date/time&gt;</a:t>
            </a:r>
            <a:endParaRPr b="0" lang="pt-BR" sz="105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8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9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3600" spc="-1" strike="noStrike">
                <a:solidFill>
                  <a:srgbClr val="9e9e9e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BE4DFFC-C23A-4C82-8136-1DA95D77050A}" type="slidenum">
              <a:rPr b="0" lang="pt-BR" sz="3600" spc="-1" strike="noStrike">
                <a:solidFill>
                  <a:srgbClr val="9e9e9e"/>
                </a:solidFill>
                <a:latin typeface="Century Schoolbook"/>
              </a:rPr>
              <a:t>&lt;number&gt;</a:t>
            </a:fld>
            <a:endParaRPr b="0" lang="pt-BR" sz="3600" spc="-1" strike="noStrike">
              <a:latin typeface="Times New Roman"/>
            </a:endParaRPr>
          </a:p>
        </p:txBody>
      </p:sp>
      <p:sp>
        <p:nvSpPr>
          <p:cNvPr id="91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rgbClr val="418ab3"/>
          </a:solidFill>
          <a:ln w="1404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3880" y="1491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p>
            <a:pPr>
              <a:lnSpc>
                <a:spcPct val="85000"/>
              </a:lnSpc>
              <a:buNone/>
            </a:pP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Técnicas de Inteligência Artificial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para diagnóstico de acidente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vascular cerebral através de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imagens e dados textuais sobre </a:t>
            </a:r>
            <a:r>
              <a:rPr b="0" lang="pt-BR" sz="3200" spc="-52" strike="noStrike">
                <a:solidFill>
                  <a:srgbClr val="ffffff"/>
                </a:solidFill>
                <a:latin typeface="Century Schoolbook"/>
              </a:rPr>
              <a:t>possíveis vítimas</a:t>
            </a:r>
            <a:br>
              <a:rPr sz="6600"/>
            </a:br>
            <a:endParaRPr b="0" lang="en-US" sz="3200" spc="-1" strike="noStrike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523880" y="418932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200" spc="9" strike="noStrike">
                <a:solidFill>
                  <a:srgbClr val="bfbfbf"/>
                </a:solidFill>
                <a:latin typeface="Century Schoolbook"/>
              </a:rPr>
              <a:t>Nome: Vinícius de Paula Pilan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200" spc="9" strike="noStrike">
                <a:solidFill>
                  <a:srgbClr val="bfbfbf"/>
                </a:solidFill>
                <a:latin typeface="Century Schoolbook"/>
              </a:rPr>
              <a:t>RA: 191025399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Prepa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ração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base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dados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–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Dado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s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nulos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261800" y="140904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Única coluna com dados nulos foi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bmi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: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Correção feita: substituição pela mediana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154" name="Tabela 3"/>
          <p:cNvGraphicFramePr/>
          <p:nvPr/>
        </p:nvGraphicFramePr>
        <p:xfrm>
          <a:off x="2111040" y="2951280"/>
          <a:ext cx="6737400" cy="1986840"/>
        </p:xfrm>
        <a:graphic>
          <a:graphicData uri="http://schemas.openxmlformats.org/drawingml/2006/table">
            <a:tbl>
              <a:tblPr/>
              <a:tblGrid>
                <a:gridCol w="2245680"/>
                <a:gridCol w="2245680"/>
                <a:gridCol w="2246400"/>
              </a:tblGrid>
              <a:tr h="375120">
                <a:tc gridSpan="3"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Distribuição da variável BMI com relação a dados nulos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5120">
                <a:tc rowSpan="4"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Conjunto de dados total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 rowSpan="2"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249 casos de AVC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209 valores não nulos (84%)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369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40 valores nulos (16%)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43092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251 casos de não AVC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245 valores não nulos (98%)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43668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6 valores nulos (2%)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Prepa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ração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base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dados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–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Norm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alizaç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ão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Normalização escolhida:</a:t>
            </a: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1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min-max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redimensiona para o intervalo [0,1] ou [-1, 1]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lida melhor com dados de distribuição não normal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57" name="Picture 2" descr="python - Can someone explain to me how MinMaxScaler() works? - Stack  Overflow"/>
          <p:cNvPicPr/>
          <p:nvPr/>
        </p:nvPicPr>
        <p:blipFill>
          <a:blip r:embed="rId1"/>
          <a:stretch/>
        </p:blipFill>
        <p:spPr>
          <a:xfrm>
            <a:off x="3793680" y="4192560"/>
            <a:ext cx="3531240" cy="78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Model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agem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–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Algori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tmos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utiliz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ados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Algoritmos de aprendizado supervisionado: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Máquina de vetor de suporte (SVM)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Floresta aleatória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2743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algn="l" pos="0"/>
              </a:tabLst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Treinamentos feitos para cada um desses dois com intuito de se escolher o que melhor soluciona o problema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Model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agem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–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Conju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nto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para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treino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para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teste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Validação cruzada com </a:t>
            </a: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cinco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 dobras diferentes: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1134"/>
              </a:spcBef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500 elementos totais → 100 elementos por dobra (escolhidos aleatoriamente)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Uma dobra para teste e as demais para treino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100 elementos para teste (20% dos dados totais)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400 elementos para treino (80% dos dados totais)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Cinco possibilidades de treinamentos e testagens diferentes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Avali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dos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result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ados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–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Métri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cas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escolh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idas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Métricas para avaliar classificação: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Precision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Recall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F1-score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AUC ROC score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Taxa de falso positivo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Taxa de falso negativo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386720" y="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O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que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falt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a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ser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feito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O que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falta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ser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feito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Métricas para avaliar classificação: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Precision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Recall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F1-score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Wingdings" charset="2"/>
              <a:buChar char="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AUC ROC score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Taxa de falso positivo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Taxa de falso negativo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6720" y="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Obr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igad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o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pela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aten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ção!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Resu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mo – 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sobre 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o 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proje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to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Problema abordado: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 quanto mais tardio é o diagnóstico de Acidente vascular cerebral (AVC), pior são os prejuízos para a vítima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Criar um classificador de dados e de imagens sobre AVC com intuito de agilizar diagnósticos da doença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Ao total serão desenvolvidos dois modelos: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 algn="just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1. Classificador de dados: 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recebe informações sobre determinado indivíduo e o classifica como possível vítima ou não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 algn="just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2. Classificador de imagens (rede neural): 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recebe imagens de radiografia sobre um indivíduo e o classifica como possível vítima ou não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Cronograma atualizado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386720" y="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Des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env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olvi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men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to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até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o 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mo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men</a:t>
            </a:r>
            <a:r>
              <a:rPr b="0" lang="pt-BR" sz="4400" spc="-52" strike="noStrike">
                <a:solidFill>
                  <a:srgbClr val="000000"/>
                </a:solidFill>
                <a:latin typeface="Century Schoolbook"/>
              </a:rPr>
              <a:t>to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Base 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dado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s 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com 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infor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maçõ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es 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sobre 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vítim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as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Stroke Prediction Dataset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457200" indent="-1828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12 diferentes características e 5110 entradas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Informações presentes no conjunto: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id: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identificador único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gender: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sexo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age: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idade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hypertension: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indica se o paciente tem hipertensão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heart_disease: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indica se o paciente tem alguma doença cardíaca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ever_married: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indica se o paciente é casado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work_type: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indica se o paciente trabalha e, se sim, qual o tipo de emprego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Residence_type: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tipo de residencia, rural ou urbana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avg_glucose_level: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media do nível de glicose no sangue do paciente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 </a:t>
            </a: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bmi: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índice de massa corporal (padrão americano)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 </a:t>
            </a: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smoking_status: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situação do paciente com relação a fumar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 lvl="1" marL="617400" indent="-3430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418ab3"/>
              </a:buClr>
              <a:buFont typeface="StarSymbol"/>
              <a:buAutoNum type="arabicPeriod"/>
            </a:pP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 </a:t>
            </a:r>
            <a:r>
              <a:rPr b="1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stroke: </a:t>
            </a:r>
            <a:r>
              <a:rPr b="0" lang="en-US" sz="1600" spc="-1" strike="noStrike">
                <a:solidFill>
                  <a:srgbClr val="262626"/>
                </a:solidFill>
                <a:latin typeface="Inter"/>
                <a:ea typeface="Calibri"/>
              </a:rPr>
              <a:t>indica se o paciente teve ou não avc</a:t>
            </a:r>
            <a:endParaRPr b="0" lang="en-US" sz="1600" spc="-1" strike="noStrike">
              <a:solidFill>
                <a:srgbClr val="262626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17"/>
              </a:spcBef>
              <a:buNone/>
            </a:pPr>
            <a:endParaRPr b="0" lang="en-US" sz="16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Class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ificad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or de 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dado</a:t>
            </a:r>
            <a:r>
              <a:rPr b="0" lang="pt-BR" sz="3600" spc="-52" strike="noStrike">
                <a:solidFill>
                  <a:srgbClr val="000000"/>
                </a:solidFill>
                <a:latin typeface="Century Schoolbook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r>
              <a:rPr b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Fases da criação: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StarSymbol"/>
              <a:buAutoNum type="arabicPeriod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Preparação da base de dados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StarSymbol"/>
              <a:buAutoNum type="arabicPeriod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Modelagem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StarSymbol"/>
              <a:buAutoNum type="arabicPeriod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Avaliação dos resultados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Prepa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ração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base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dados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–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Balan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ceam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ento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  <a:ea typeface="Noto Sans CJK SC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Century Schoolbook"/>
              </a:rPr>
              <a:t>Distribuição original da variável alvo:</a:t>
            </a:r>
            <a:endParaRPr b="0" lang="en-US" sz="1800" spc="9" strike="noStrike">
              <a:solidFill>
                <a:srgbClr val="000000"/>
              </a:solidFill>
              <a:latin typeface="Century Schoolbook"/>
              <a:ea typeface="Noto Sans CJK SC"/>
            </a:endParaRPr>
          </a:p>
          <a:p>
            <a:pPr lvl="1" marL="457200" indent="-182880" algn="just">
              <a:lnSpc>
                <a:spcPct val="150000"/>
              </a:lnSpc>
              <a:spcBef>
                <a:spcPts val="300"/>
              </a:spcBef>
              <a:spcAft>
                <a:spcPts val="799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249 casos para ocorrência de AVC (5%)</a:t>
            </a:r>
            <a:endParaRPr b="0" lang="en-US" sz="1600" spc="-1" strike="noStrike">
              <a:solidFill>
                <a:srgbClr val="262626"/>
              </a:solidFill>
              <a:latin typeface="Century Schoolbook"/>
              <a:ea typeface="Noto Sans CJK SC"/>
            </a:endParaRPr>
          </a:p>
          <a:p>
            <a:pPr lvl="1" marL="457200" indent="-182880" algn="just">
              <a:lnSpc>
                <a:spcPct val="150000"/>
              </a:lnSpc>
              <a:spcBef>
                <a:spcPts val="300"/>
              </a:spcBef>
              <a:spcAft>
                <a:spcPts val="799"/>
              </a:spcAft>
              <a:buClr>
                <a:srgbClr val="418ab3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262626"/>
                </a:solidFill>
                <a:latin typeface="Times New Roman"/>
                <a:ea typeface="Calibri"/>
              </a:rPr>
              <a:t>4861 casos de não ocorrência de AVC  (95%)</a:t>
            </a:r>
            <a:endParaRPr b="0" lang="en-US" sz="1600" spc="-1" strike="noStrike">
              <a:solidFill>
                <a:srgbClr val="262626"/>
              </a:solidFill>
              <a:latin typeface="Century Schoolbook"/>
              <a:ea typeface="Noto Sans CJK SC"/>
            </a:endParaRPr>
          </a:p>
          <a:p>
            <a:pPr lvl="1" marL="457200" indent="-182880" algn="just">
              <a:lnSpc>
                <a:spcPct val="150000"/>
              </a:lnSpc>
              <a:spcBef>
                <a:spcPts val="300"/>
              </a:spcBef>
              <a:spcAft>
                <a:spcPts val="799"/>
              </a:spcAft>
              <a:buClr>
                <a:srgbClr val="418ab3"/>
              </a:buClr>
              <a:buFont typeface="Symbol" charset="2"/>
              <a:buChar char=""/>
            </a:pPr>
            <a:endParaRPr b="0" lang="en-US" sz="1600" spc="-1" strike="noStrike">
              <a:solidFill>
                <a:srgbClr val="262626"/>
              </a:solidFill>
              <a:latin typeface="Century Schoolbook"/>
              <a:ea typeface="Noto Sans CJK SC"/>
            </a:endParaRPr>
          </a:p>
          <a:p>
            <a:pPr marL="216000" indent="-21600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Subamostragem do conjunto de dados da classe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não AVC (4861 → 251)</a:t>
            </a:r>
            <a:endParaRPr b="0" lang="en-US" sz="1800" spc="9" strike="noStrike">
              <a:solidFill>
                <a:srgbClr val="000000"/>
              </a:solidFill>
              <a:latin typeface="Century Schoolbook"/>
              <a:ea typeface="Noto Sans CJK S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total: 5110 </a:t>
            </a:r>
            <a:r>
              <a:rPr b="0" i="1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→</a:t>
            </a: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 500 elementos</a:t>
            </a:r>
            <a:endParaRPr b="0" lang="en-US" sz="1800" spc="-1" strike="noStrike">
              <a:solidFill>
                <a:srgbClr val="262626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Prepa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ração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base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dados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–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Corre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forma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to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Correção para variáveis de texto com apenas dois possíveis valores: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Nesses casos, para corrigir o formato dessas colunas para um formato numérico pode-se substituir um desses valores pelo dígito “1” e o outro pelo ”0”.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2" name="Rectangle 2"/>
          <p:cNvSpPr/>
          <p:nvPr/>
        </p:nvSpPr>
        <p:spPr>
          <a:xfrm>
            <a:off x="7604280" y="4812480"/>
            <a:ext cx="12191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3" name="Tabela 9"/>
          <p:cNvGraphicFramePr/>
          <p:nvPr/>
        </p:nvGraphicFramePr>
        <p:xfrm>
          <a:off x="3558960" y="2933640"/>
          <a:ext cx="1650600" cy="1952280"/>
        </p:xfrm>
        <a:graphic>
          <a:graphicData uri="http://schemas.openxmlformats.org/drawingml/2006/table">
            <a:tbl>
              <a:tblPr/>
              <a:tblGrid>
                <a:gridCol w="1650960"/>
              </a:tblGrid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Gênero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Masculino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Masculino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Feminino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Feminino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Feminino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Masculino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Feminino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Tabela 10"/>
          <p:cNvGraphicFramePr/>
          <p:nvPr/>
        </p:nvGraphicFramePr>
        <p:xfrm>
          <a:off x="6468480" y="2933640"/>
          <a:ext cx="1650600" cy="1952280"/>
        </p:xfrm>
        <a:graphic>
          <a:graphicData uri="http://schemas.openxmlformats.org/drawingml/2006/table">
            <a:tbl>
              <a:tblPr/>
              <a:tblGrid>
                <a:gridCol w="1650960"/>
              </a:tblGrid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Masculino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</a:tbl>
          </a:graphicData>
        </a:graphic>
      </p:graphicFrame>
      <p:sp>
        <p:nvSpPr>
          <p:cNvPr id="145" name="Conector de Seta Reta 11"/>
          <p:cNvSpPr/>
          <p:nvPr/>
        </p:nvSpPr>
        <p:spPr>
          <a:xfrm>
            <a:off x="5421960" y="4017960"/>
            <a:ext cx="85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18ab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Prepa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ração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base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dados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–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Corre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ção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de 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forma</a:t>
            </a:r>
            <a:r>
              <a:rPr b="0" lang="pt-BR" sz="3200" spc="-52" strike="noStrike">
                <a:solidFill>
                  <a:srgbClr val="000000"/>
                </a:solidFill>
                <a:latin typeface="Century Schoolbook"/>
              </a:rPr>
              <a:t>to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418ab3"/>
              </a:buClr>
              <a:buSzPct val="80000"/>
              <a:buFont typeface="Arial"/>
              <a:buChar char="•"/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Correção para variáveis de texto com vários possíveis valores: 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</a:pP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1800" spc="9" strike="noStrike">
                <a:solidFill>
                  <a:srgbClr val="000000"/>
                </a:solidFill>
                <a:latin typeface="Times New Roman"/>
                <a:ea typeface="Calibri"/>
              </a:rPr>
              <a:t>Nesses casos, para corrigir o formato dessas colunas para um formato numérico cria-se novas colunas binárias para cada um dos possíveis valores da coluna original.</a:t>
            </a:r>
            <a:endParaRPr b="0" lang="en-US" sz="1800" spc="9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8" name="Rectangle 2"/>
          <p:cNvSpPr/>
          <p:nvPr/>
        </p:nvSpPr>
        <p:spPr>
          <a:xfrm>
            <a:off x="7604280" y="4812480"/>
            <a:ext cx="12191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9" name="Tabela 9"/>
          <p:cNvGraphicFramePr/>
          <p:nvPr/>
        </p:nvGraphicFramePr>
        <p:xfrm>
          <a:off x="1452960" y="2920680"/>
          <a:ext cx="1520280" cy="1952280"/>
        </p:xfrm>
        <a:graphic>
          <a:graphicData uri="http://schemas.openxmlformats.org/drawingml/2006/table">
            <a:tbl>
              <a:tblPr/>
              <a:tblGrid>
                <a:gridCol w="1520640"/>
              </a:tblGrid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Tipo de emprego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Privado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Privado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Autônomo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Privado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Criança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Cargo público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Autônomo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Tabela 10"/>
          <p:cNvGraphicFramePr/>
          <p:nvPr/>
        </p:nvGraphicFramePr>
        <p:xfrm>
          <a:off x="4316760" y="2920680"/>
          <a:ext cx="5262120" cy="1952280"/>
        </p:xfrm>
        <a:graphic>
          <a:graphicData uri="http://schemas.openxmlformats.org/drawingml/2006/table">
            <a:tbl>
              <a:tblPr/>
              <a:tblGrid>
                <a:gridCol w="1315440"/>
                <a:gridCol w="1315440"/>
                <a:gridCol w="1315440"/>
                <a:gridCol w="1316160"/>
              </a:tblGrid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Privado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Autônomo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Cargo público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200" spc="-1" strike="noStrike">
                          <a:solidFill>
                            <a:srgbClr val="ffffff"/>
                          </a:solidFill>
                          <a:latin typeface="Century Schoolbook"/>
                        </a:rPr>
                        <a:t>Criança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18ab3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df2"/>
                    </a:solidFill>
                  </a:tcPr>
                </a:tc>
              </a:tr>
              <a:tr h="244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2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pt-BR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edae4"/>
                    </a:solidFill>
                  </a:tcPr>
                </a:tc>
              </a:tr>
            </a:tbl>
          </a:graphicData>
        </a:graphic>
      </p:graphicFrame>
      <p:sp>
        <p:nvSpPr>
          <p:cNvPr id="151" name="Conector de Seta Reta 11"/>
          <p:cNvSpPr/>
          <p:nvPr/>
        </p:nvSpPr>
        <p:spPr>
          <a:xfrm>
            <a:off x="3217320" y="4004640"/>
            <a:ext cx="85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18ab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205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2022-08-09T21:06:51Z</dcterms:created>
  <dc:creator>Vinícius Pilan</dc:creator>
  <dc:description/>
  <dc:language>pt-BR</dc:language>
  <cp:lastModifiedBy/>
  <dcterms:modified xsi:type="dcterms:W3CDTF">2022-08-17T14:13:38Z</dcterms:modified>
  <cp:revision>9</cp:revision>
  <dc:subject/>
  <dc:title>Técnicas de Inteligência Artificial para diagnóstico de acidente vascular cerebral através de imagens e dados textuais sobre possíveis vítimas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20</vt:r8>
  </property>
</Properties>
</file>