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2" r:id="rId14"/>
    <p:sldId id="276" r:id="rId15"/>
    <p:sldId id="278" r:id="rId16"/>
    <p:sldId id="280" r:id="rId17"/>
    <p:sldId id="281" r:id="rId18"/>
    <p:sldId id="279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3" autoAdjust="0"/>
    <p:restoredTop sz="94660"/>
  </p:normalViewPr>
  <p:slideViewPr>
    <p:cSldViewPr snapToGrid="0">
      <p:cViewPr>
        <p:scale>
          <a:sx n="100" d="100"/>
          <a:sy n="100" d="100"/>
        </p:scale>
        <p:origin x="82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59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5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D2D168-2116-461F-96E0-C6E1DAA0DBEE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4B802A-C41B-4574-9CE1-0F96F72DD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5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4BF4B-0C1F-F962-65E0-D2530D9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4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Técnicas de Inteligência Artificial para diagnóstico de acidente vascular cerebral através de imagens e dados textuais sobre possíveis vítimas</a:t>
            </a:r>
            <a:br>
              <a:rPr lang="pt-BR" sz="6600" dirty="0"/>
            </a:b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EBEBD-4D30-045A-75B6-CEC740079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267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Nome: Vinícius de Paula Pilan</a:t>
            </a:r>
          </a:p>
          <a:p>
            <a:pPr algn="l"/>
            <a:r>
              <a:rPr lang="pt-BR" dirty="0"/>
              <a:t>RA: 191025399</a:t>
            </a:r>
          </a:p>
        </p:txBody>
      </p:sp>
    </p:spTree>
    <p:extLst>
      <p:ext uri="{BB962C8B-B14F-4D97-AF65-F5344CB8AC3E}">
        <p14:creationId xmlns:p14="http://schemas.microsoft.com/office/powerpoint/2010/main" val="383802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para variáveis de texto com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apenas dois possíveis valores: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Nesses casos, para corrigir o formato dessas colunas para um formato numérico pode-se substituir um desses valores pelo dígito “1” e o outro pelo ”0”. </a:t>
            </a:r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74DC2C-93C8-A657-C451-3D19DE37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4812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E61E27B-D777-37A6-E0EB-E0107F373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18999"/>
              </p:ext>
            </p:extLst>
          </p:nvPr>
        </p:nvGraphicFramePr>
        <p:xfrm>
          <a:off x="3558940" y="2933467"/>
          <a:ext cx="165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759926701"/>
                    </a:ext>
                  </a:extLst>
                </a:gridCol>
              </a:tblGrid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Gênero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6269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47559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615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2370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722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71186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78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Feminino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3833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4AF1B0F-EFB5-AE9D-5309-29B6DAB8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64509"/>
              </p:ext>
            </p:extLst>
          </p:nvPr>
        </p:nvGraphicFramePr>
        <p:xfrm>
          <a:off x="6468559" y="2933467"/>
          <a:ext cx="165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568815146"/>
                    </a:ext>
                  </a:extLst>
                </a:gridCol>
              </a:tblGrid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Masculino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941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99683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43536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3644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508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23339"/>
                  </a:ext>
                </a:extLst>
              </a:tr>
              <a:tr h="16469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5624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991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AC4B9C-243E-1E7E-F355-4F0A6C53FA12}"/>
              </a:ext>
            </a:extLst>
          </p:cNvPr>
          <p:cNvCxnSpPr>
            <a:cxnSpLocks/>
          </p:cNvCxnSpPr>
          <p:nvPr/>
        </p:nvCxnSpPr>
        <p:spPr>
          <a:xfrm>
            <a:off x="5422052" y="4018047"/>
            <a:ext cx="8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8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para variáveis de texto com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vários possíveis valores: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Nesses casos, para corrigir o formato dessas colunas para um formato numérico cria-se novas colunas binárias para cada um dos possíveis valores da coluna original.</a:t>
            </a:r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74DC2C-93C8-A657-C451-3D19DE37B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5" y="48123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E61E27B-D777-37A6-E0EB-E0107F373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08637"/>
              </p:ext>
            </p:extLst>
          </p:nvPr>
        </p:nvGraphicFramePr>
        <p:xfrm>
          <a:off x="1452785" y="2920767"/>
          <a:ext cx="15207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71">
                  <a:extLst>
                    <a:ext uri="{9D8B030D-6E8A-4147-A177-3AD203B41FA5}">
                      <a16:colId xmlns:a16="http://schemas.microsoft.com/office/drawing/2014/main" val="759926701"/>
                    </a:ext>
                  </a:extLst>
                </a:gridCol>
              </a:tblGrid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Tipo de emprego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6269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47559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615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Autônomo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62370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1722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Criança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71186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Cargo público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784"/>
                  </a:ext>
                </a:extLst>
              </a:tr>
              <a:tr h="188346">
                <a:tc>
                  <a:txBody>
                    <a:bodyPr/>
                    <a:lstStyle/>
                    <a:p>
                      <a:r>
                        <a:rPr lang="pt-BR" sz="1200" dirty="0"/>
                        <a:t>Autônomo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3833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54AF1B0F-EFB5-AE9D-5309-29B6DAB8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67988"/>
              </p:ext>
            </p:extLst>
          </p:nvPr>
        </p:nvGraphicFramePr>
        <p:xfrm>
          <a:off x="4316924" y="2920767"/>
          <a:ext cx="52629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8">
                  <a:extLst>
                    <a:ext uri="{9D8B030D-6E8A-4147-A177-3AD203B41FA5}">
                      <a16:colId xmlns:a16="http://schemas.microsoft.com/office/drawing/2014/main" val="568815146"/>
                    </a:ext>
                  </a:extLst>
                </a:gridCol>
                <a:gridCol w="1315728">
                  <a:extLst>
                    <a:ext uri="{9D8B030D-6E8A-4147-A177-3AD203B41FA5}">
                      <a16:colId xmlns:a16="http://schemas.microsoft.com/office/drawing/2014/main" val="892819291"/>
                    </a:ext>
                  </a:extLst>
                </a:gridCol>
                <a:gridCol w="1315728">
                  <a:extLst>
                    <a:ext uri="{9D8B030D-6E8A-4147-A177-3AD203B41FA5}">
                      <a16:colId xmlns:a16="http://schemas.microsoft.com/office/drawing/2014/main" val="406992494"/>
                    </a:ext>
                  </a:extLst>
                </a:gridCol>
                <a:gridCol w="1315728">
                  <a:extLst>
                    <a:ext uri="{9D8B030D-6E8A-4147-A177-3AD203B41FA5}">
                      <a16:colId xmlns:a16="http://schemas.microsoft.com/office/drawing/2014/main" val="2585797532"/>
                    </a:ext>
                  </a:extLst>
                </a:gridCol>
              </a:tblGrid>
              <a:tr h="222648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Autônomo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Cargo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Criança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941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99683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43536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43644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508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23339"/>
                  </a:ext>
                </a:extLst>
              </a:tr>
              <a:tr h="16469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56241"/>
                  </a:ext>
                </a:extLst>
              </a:tr>
              <a:tr h="222648"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991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CAC4B9C-243E-1E7E-F355-4F0A6C53FA12}"/>
              </a:ext>
            </a:extLst>
          </p:cNvPr>
          <p:cNvCxnSpPr>
            <a:cxnSpLocks/>
          </p:cNvCxnSpPr>
          <p:nvPr/>
        </p:nvCxnSpPr>
        <p:spPr>
          <a:xfrm>
            <a:off x="3217237" y="4004468"/>
            <a:ext cx="8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dados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Dados nulos não trazem informação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Classificador não consegue interpretá-los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Correção: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substituição pela média, mediana... ou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liminação</a:t>
            </a:r>
          </a:p>
        </p:txBody>
      </p:sp>
    </p:spTree>
    <p:extLst>
      <p:ext uri="{BB962C8B-B14F-4D97-AF65-F5344CB8AC3E}">
        <p14:creationId xmlns:p14="http://schemas.microsoft.com/office/powerpoint/2010/main" val="211178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dados nulos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Única coluna com dados nulos foi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bmi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Correção feita: substituição pela mediana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9F66D3D-2E38-1F7E-224A-6B66EC04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95234"/>
              </p:ext>
            </p:extLst>
          </p:nvPr>
        </p:nvGraphicFramePr>
        <p:xfrm>
          <a:off x="2190559" y="3286125"/>
          <a:ext cx="6737985" cy="1987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995">
                  <a:extLst>
                    <a:ext uri="{9D8B030D-6E8A-4147-A177-3AD203B41FA5}">
                      <a16:colId xmlns:a16="http://schemas.microsoft.com/office/drawing/2014/main" val="175596780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4203103227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1685441160"/>
                    </a:ext>
                  </a:extLst>
                </a:gridCol>
              </a:tblGrid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Distribuição da variável BMI com relação a dados nulos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56728"/>
                  </a:ext>
                </a:extLst>
              </a:tr>
              <a:tr h="37528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Conjunto de dados total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249 casos de AVC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209 valores não nulos (84%)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468624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40 valores nulos (16%)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3643054"/>
                  </a:ext>
                </a:extLst>
              </a:tr>
              <a:tr h="4311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251 casos de não AVC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245 valores não nulos (98%)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6317125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 valores nulos (2%)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10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2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Mudar os valores das colunas numéricas para usar uma escala comum sem distorcer as diferenças nos intervalos de valores</a:t>
            </a:r>
          </a:p>
          <a:p>
            <a:pPr marL="0" indent="0">
              <a:buNone/>
            </a:pPr>
            <a:endParaRPr lang="pt-BR" sz="1800" dirty="0">
              <a:solidFill>
                <a:srgbClr val="17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ecessária para alguns algoritmos modelarem os dados corretamente</a:t>
            </a:r>
          </a:p>
          <a:p>
            <a:pPr marL="0" indent="0">
              <a:buNone/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Normalização escolhida: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BR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min-</a:t>
            </a:r>
            <a:r>
              <a:rPr lang="pt-BR" b="1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redimensiona para o intervalo [0,1] ou [-1, 1]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lida melhor com dados de distribuição não normal</a:t>
            </a:r>
          </a:p>
        </p:txBody>
      </p:sp>
    </p:spTree>
    <p:extLst>
      <p:ext uri="{BB962C8B-B14F-4D97-AF65-F5344CB8AC3E}">
        <p14:creationId xmlns:p14="http://schemas.microsoft.com/office/powerpoint/2010/main" val="47220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Modelagem</a:t>
            </a:r>
          </a:p>
        </p:txBody>
      </p:sp>
    </p:spTree>
    <p:extLst>
      <p:ext uri="{BB962C8B-B14F-4D97-AF65-F5344CB8AC3E}">
        <p14:creationId xmlns:p14="http://schemas.microsoft.com/office/powerpoint/2010/main" val="103356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– algoritmos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de aprendizado supervisionado: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Máquina de vetor de suporte (SVM)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Floresta aleatória</a:t>
            </a:r>
          </a:p>
          <a:p>
            <a:pPr marL="274320" lvl="1" indent="0">
              <a:buNone/>
            </a:pP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Treinamentos feitos para cada um desses dois com intuito de se escolher o que melhor soluciona o problema</a:t>
            </a:r>
          </a:p>
        </p:txBody>
      </p:sp>
    </p:spTree>
    <p:extLst>
      <p:ext uri="{BB962C8B-B14F-4D97-AF65-F5344CB8AC3E}">
        <p14:creationId xmlns:p14="http://schemas.microsoft.com/office/powerpoint/2010/main" val="323370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– conjunto para treino e para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 cruzada com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cinco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dobras diferentes: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 elementos totais → 100 elementos por dobra (escolhidos aleatoriamente)</a:t>
            </a:r>
          </a:p>
          <a:p>
            <a:pPr lvl="1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dobra para teste e as demais para treino 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elementos para teste (20% dos dados totais)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 elementos para treino (80% dos dados totais)</a:t>
            </a:r>
          </a:p>
          <a:p>
            <a:pPr lvl="1"/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Cinco possibilidades de treinamentos e testagens diferentes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Modelagem – separação treino 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 de validação cruzada com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quatro dobras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05E68E-E26B-6E3F-30FF-D19D9D35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18" y="3073399"/>
            <a:ext cx="7383442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1A9761-6541-A42C-83BE-66BBE2AB89FD}"/>
              </a:ext>
            </a:extLst>
          </p:cNvPr>
          <p:cNvSpPr txBox="1"/>
          <p:nvPr/>
        </p:nvSpPr>
        <p:spPr>
          <a:xfrm>
            <a:off x="2334768" y="5021580"/>
            <a:ext cx="665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https://docs.aws.amazon.com/pt_br/machine-learning/latest/dg/cross-validation.html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4949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Avaliação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76124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4F15-1401-6555-7E0C-0775BD7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Base de dados para criação do classificador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4702C-87FE-AE79-69A5-4DEF476A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 fontAlgn="base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diferentes características e 5110 entradas</a:t>
            </a:r>
          </a:p>
          <a:p>
            <a:pPr algn="l" fontAlgn="base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presentes no conjunto:</a:t>
            </a: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id: </a:t>
            </a:r>
            <a:r>
              <a:rPr lang="en-US" b="0" i="0" dirty="0" err="1">
                <a:effectLst/>
                <a:latin typeface="Inter"/>
              </a:rPr>
              <a:t>identificador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único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gender: </a:t>
            </a:r>
            <a:r>
              <a:rPr lang="en-US" b="0" i="0" dirty="0" err="1">
                <a:effectLst/>
                <a:latin typeface="Inter"/>
              </a:rPr>
              <a:t>sexo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age: </a:t>
            </a:r>
            <a:r>
              <a:rPr lang="en-US" b="0" i="0" dirty="0" err="1">
                <a:effectLst/>
                <a:latin typeface="Inter"/>
              </a:rPr>
              <a:t>idade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hypertension: </a:t>
            </a:r>
            <a:r>
              <a:rPr lang="en-US" i="0" dirty="0">
                <a:effectLst/>
                <a:latin typeface="Inter"/>
              </a:rPr>
              <a:t>indica se o </a:t>
            </a:r>
            <a:r>
              <a:rPr lang="en-US" i="0" dirty="0" err="1">
                <a:effectLst/>
                <a:latin typeface="Inter"/>
              </a:rPr>
              <a:t>paciente</a:t>
            </a:r>
            <a:r>
              <a:rPr lang="en-US" i="0" dirty="0">
                <a:effectLst/>
                <a:latin typeface="Inter"/>
              </a:rPr>
              <a:t> </a:t>
            </a:r>
            <a:r>
              <a:rPr lang="en-US" i="0" dirty="0" err="1">
                <a:effectLst/>
                <a:latin typeface="Inter"/>
              </a:rPr>
              <a:t>tem</a:t>
            </a:r>
            <a:r>
              <a:rPr lang="en-US" i="0" dirty="0">
                <a:effectLst/>
                <a:latin typeface="Inter"/>
              </a:rPr>
              <a:t> </a:t>
            </a:r>
            <a:r>
              <a:rPr lang="en-US" i="0" dirty="0" err="1">
                <a:effectLst/>
                <a:latin typeface="Inter"/>
              </a:rPr>
              <a:t>hipertensão</a:t>
            </a:r>
            <a:endParaRPr lang="en-US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heart_disease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tem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alguma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doença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cardíaca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ever_married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é </a:t>
            </a:r>
            <a:r>
              <a:rPr lang="en-US" b="0" i="0" dirty="0" err="1">
                <a:effectLst/>
                <a:latin typeface="Inter"/>
              </a:rPr>
              <a:t>casado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work_type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trabalha</a:t>
            </a:r>
            <a:r>
              <a:rPr lang="en-US" b="0" i="0" dirty="0">
                <a:effectLst/>
                <a:latin typeface="Inter"/>
              </a:rPr>
              <a:t> e, se sim, qual o </a:t>
            </a:r>
            <a:r>
              <a:rPr lang="en-US" b="0" i="0" dirty="0" err="1">
                <a:effectLst/>
                <a:latin typeface="Inter"/>
              </a:rPr>
              <a:t>tipo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emprego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Residence_type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tipo</a:t>
            </a:r>
            <a:r>
              <a:rPr lang="en-US" b="0" i="0" dirty="0">
                <a:effectLst/>
                <a:latin typeface="Inter"/>
              </a:rPr>
              <a:t> de residencia, rural </a:t>
            </a:r>
            <a:r>
              <a:rPr lang="en-US" b="0" i="0" dirty="0" err="1">
                <a:effectLst/>
                <a:latin typeface="Inter"/>
              </a:rPr>
              <a:t>ou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urbana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avg_glucose_level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media do </a:t>
            </a:r>
            <a:r>
              <a:rPr lang="en-US" b="0" i="0" dirty="0" err="1">
                <a:effectLst/>
                <a:latin typeface="Inter"/>
              </a:rPr>
              <a:t>nível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glicose</a:t>
            </a:r>
            <a:r>
              <a:rPr lang="en-US" b="0" i="0" dirty="0">
                <a:effectLst/>
                <a:latin typeface="Inter"/>
              </a:rPr>
              <a:t> no </a:t>
            </a:r>
            <a:r>
              <a:rPr lang="en-US" b="0" i="0" dirty="0" err="1">
                <a:effectLst/>
                <a:latin typeface="Inter"/>
              </a:rPr>
              <a:t>sangue</a:t>
            </a:r>
            <a:r>
              <a:rPr lang="en-US" b="0" i="0" dirty="0">
                <a:effectLst/>
                <a:latin typeface="Inter"/>
              </a:rPr>
              <a:t> do </a:t>
            </a:r>
            <a:r>
              <a:rPr lang="en-US" b="0" i="0" dirty="0" err="1">
                <a:effectLst/>
                <a:latin typeface="Inter"/>
              </a:rPr>
              <a:t>paciente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bmi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índice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massa</a:t>
            </a:r>
            <a:r>
              <a:rPr lang="en-US" b="0" i="0" dirty="0">
                <a:effectLst/>
                <a:latin typeface="Inter"/>
              </a:rPr>
              <a:t> corporal (</a:t>
            </a:r>
            <a:r>
              <a:rPr lang="en-US" b="0" i="0" dirty="0" err="1">
                <a:effectLst/>
                <a:latin typeface="Inter"/>
              </a:rPr>
              <a:t>padrão</a:t>
            </a:r>
            <a:r>
              <a:rPr lang="en-US" b="0" i="0" dirty="0">
                <a:effectLst/>
                <a:latin typeface="Inter"/>
              </a:rPr>
              <a:t> americano)</a:t>
            </a: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 err="1">
                <a:effectLst/>
                <a:latin typeface="Inter"/>
              </a:rPr>
              <a:t>smoking_status</a:t>
            </a:r>
            <a:r>
              <a:rPr lang="en-US" b="1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situação</a:t>
            </a:r>
            <a:r>
              <a:rPr lang="en-US" b="0" i="0" dirty="0">
                <a:effectLst/>
                <a:latin typeface="Inter"/>
              </a:rPr>
              <a:t> do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com </a:t>
            </a:r>
            <a:r>
              <a:rPr lang="en-US" b="0" i="0" dirty="0" err="1">
                <a:effectLst/>
                <a:latin typeface="Inter"/>
              </a:rPr>
              <a:t>relação</a:t>
            </a:r>
            <a:r>
              <a:rPr lang="en-US" b="0" i="0" dirty="0">
                <a:effectLst/>
                <a:latin typeface="Inter"/>
              </a:rPr>
              <a:t> a </a:t>
            </a:r>
            <a:r>
              <a:rPr lang="en-US" b="0" i="0" dirty="0" err="1">
                <a:effectLst/>
                <a:latin typeface="Inter"/>
              </a:rPr>
              <a:t>fumar</a:t>
            </a:r>
            <a:endParaRPr lang="en-US" b="0" i="0" dirty="0">
              <a:effectLst/>
              <a:latin typeface="Inter"/>
            </a:endParaRPr>
          </a:p>
          <a:p>
            <a:pPr marL="617220" lvl="1" indent="-342900" fontAlgn="base"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stroke: </a:t>
            </a:r>
            <a:r>
              <a:rPr lang="en-US" b="0" i="0" dirty="0">
                <a:effectLst/>
                <a:latin typeface="Inter"/>
              </a:rPr>
              <a:t>indica se o </a:t>
            </a:r>
            <a:r>
              <a:rPr lang="en-US" b="0" i="0" dirty="0" err="1">
                <a:effectLst/>
                <a:latin typeface="Inter"/>
              </a:rPr>
              <a:t>paciente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teve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ou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não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avc</a:t>
            </a:r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1968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Avaliação dos resultados – métricas escolhidas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Métricas para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avaliar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classificação:</a:t>
            </a:r>
          </a:p>
          <a:p>
            <a:pPr lvl="1"/>
            <a:r>
              <a:rPr lang="pt-B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Precision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Recall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F1-score</a:t>
            </a:r>
          </a:p>
          <a:p>
            <a:pPr lvl="1"/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AUC ROC score</a:t>
            </a:r>
          </a:p>
          <a:p>
            <a:pPr lvl="1"/>
            <a:endParaRPr lang="pt-B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Taxa de falso positivo</a:t>
            </a:r>
          </a:p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Taxa de falso negativo</a:t>
            </a:r>
          </a:p>
        </p:txBody>
      </p:sp>
    </p:spTree>
    <p:extLst>
      <p:ext uri="{BB962C8B-B14F-4D97-AF65-F5344CB8AC3E}">
        <p14:creationId xmlns:p14="http://schemas.microsoft.com/office/powerpoint/2010/main" val="27178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4F15-1401-6555-7E0C-0775BD7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Classificador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4702C-87FE-AE79-69A5-4DEF476A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Criar um classificador que indique caso de AVC ou não a partir de dados sobre indivíduos</a:t>
            </a:r>
          </a:p>
          <a:p>
            <a:endParaRPr lang="pt-BR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Fases da criação:</a:t>
            </a:r>
            <a:endParaRPr lang="pt-BR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Preparação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Modelagem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Avaliação dos resultados</a:t>
            </a:r>
            <a:endParaRPr lang="pt-B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AE5F-6C45-37FC-9916-D3C19DF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4041648"/>
          </a:xfrm>
        </p:spPr>
        <p:txBody>
          <a:bodyPr>
            <a:normAutofit/>
          </a:bodyPr>
          <a:lstStyle/>
          <a:p>
            <a:r>
              <a:rPr lang="pt-BR" sz="4400" dirty="0"/>
              <a:t>Preparação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328804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Distribuição original da variável alvo: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249 casos para ocorrência de AVC (5%)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4861 casos de não ocorrência de AVC  (95%)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sem balanceamento, classificador fica tendencioso</a:t>
            </a:r>
          </a:p>
        </p:txBody>
      </p:sp>
    </p:spTree>
    <p:extLst>
      <p:ext uri="{BB962C8B-B14F-4D97-AF65-F5344CB8AC3E}">
        <p14:creationId xmlns:p14="http://schemas.microsoft.com/office/powerpoint/2010/main" val="150132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Separação do conjunto total a partir das duas classes: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B74E42-48DE-029E-F55A-EFC12117B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2" y="3429000"/>
            <a:ext cx="4359937" cy="135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90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Subamostragem do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517B1F-5D95-0618-EA79-B4C3568A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53" y="3429000"/>
            <a:ext cx="4241510" cy="1295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0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A761-08B7-45D9-F3E8-04323A55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-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AB755-B867-90E9-6738-B6EAF65F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Junção do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o novo conjunto de dados da classe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AVC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035F8-DC41-14DF-61F6-E45AE034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03" y="3546446"/>
            <a:ext cx="4118383" cy="1319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98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9C11-9ED8-0425-6D7E-35F12A4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Preparação dos dados – correção de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44EC-AFD8-9AA1-FDE4-CBCB7A90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Maioria dos algoritmos de Machine Learning conseguem trabalhar apenas com atributos de formato numérico</a:t>
            </a:r>
          </a:p>
          <a:p>
            <a:endParaRPr lang="pt-BR" dirty="0">
              <a:latin typeface="Times New Roman" panose="02020603050405020304" pitchFamily="18" charset="0"/>
            </a:endParaRPr>
          </a:p>
          <a:p>
            <a:r>
              <a:rPr lang="pt-BR" dirty="0"/>
              <a:t>Necessário conversão dos dados para este formato</a:t>
            </a:r>
          </a:p>
        </p:txBody>
      </p:sp>
    </p:spTree>
    <p:extLst>
      <p:ext uri="{BB962C8B-B14F-4D97-AF65-F5344CB8AC3E}">
        <p14:creationId xmlns:p14="http://schemas.microsoft.com/office/powerpoint/2010/main" val="129950208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161</TotalTime>
  <Words>799</Words>
  <Application>Microsoft Office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Inter</vt:lpstr>
      <vt:lpstr>Times New Roman</vt:lpstr>
      <vt:lpstr>Wingdings 2</vt:lpstr>
      <vt:lpstr>Exibir</vt:lpstr>
      <vt:lpstr>Técnicas de Inteligência Artificial para diagnóstico de acidente vascular cerebral através de imagens e dados textuais sobre possíveis vítimas </vt:lpstr>
      <vt:lpstr>Base de dados para criação do classificador</vt:lpstr>
      <vt:lpstr>Classificador</vt:lpstr>
      <vt:lpstr>Preparação dos dados</vt:lpstr>
      <vt:lpstr>Preparação dos dados - balanceamento</vt:lpstr>
      <vt:lpstr>Preparação dos dados - balanceamento</vt:lpstr>
      <vt:lpstr>Preparação dos dados - balanceamento</vt:lpstr>
      <vt:lpstr>Preparação dos dados - balanceamento</vt:lpstr>
      <vt:lpstr>Preparação dos dados – correção de formato</vt:lpstr>
      <vt:lpstr>Preparação dos dados – correção de formato</vt:lpstr>
      <vt:lpstr>Preparação dos dados – correção de formato</vt:lpstr>
      <vt:lpstr>Preparação dos dados – correção de dados nulos</vt:lpstr>
      <vt:lpstr>Preparação dos dados – correção de dados nulos</vt:lpstr>
      <vt:lpstr>Preparação dos dados – normalização</vt:lpstr>
      <vt:lpstr>Modelagem</vt:lpstr>
      <vt:lpstr>Modelagem – algoritmos utilizados</vt:lpstr>
      <vt:lpstr>Modelagem – conjunto para treino e para teste</vt:lpstr>
      <vt:lpstr>Modelagem – separação treino e teste</vt:lpstr>
      <vt:lpstr>Avaliação dos resultados</vt:lpstr>
      <vt:lpstr>Avaliação dos resultados – métricas escolhidas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 </dc:title>
  <dc:creator>Vinícius Pilan</dc:creator>
  <cp:lastModifiedBy>Vinícius Pilan</cp:lastModifiedBy>
  <cp:revision>7</cp:revision>
  <dcterms:created xsi:type="dcterms:W3CDTF">2022-08-09T21:06:51Z</dcterms:created>
  <dcterms:modified xsi:type="dcterms:W3CDTF">2022-08-12T20:12:51Z</dcterms:modified>
</cp:coreProperties>
</file>