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6F19A7-79D3-4384-8707-79BE43E0D9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4605E5-CB77-4BC7-BFC3-95212C43FA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B94055-AEE4-406E-9052-D0507919C4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4460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302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2618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4460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302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DAB756-1066-4C76-BAAF-5EB8214E89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BE375C-4FB1-4001-B115-8594B4F017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DB3C9B-1C16-4A1C-A60B-2B5A05558A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EA5D8D-84CD-4D8E-A797-9B352AA61C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15B5C0-AB76-459C-BF1F-6A59640A1F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4D3389-46C0-4D42-BE8A-892114A2DB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D6DAC2-BD1C-4E3B-B739-76D83194BE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CEC591-EF27-4B41-BD2F-DE7385EB4B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965480-51E5-4FD7-BAB5-2A9291FCEE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EEE182-5B8C-438A-9489-2C07C39D48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BF63CC-782C-471B-B6C3-56755DEB09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B709E9-0F71-4A8F-8D23-81C2714BA7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729DC8-BC11-4552-B993-6CD4A28108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4460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6302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2618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4460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6302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17FAFD-FB30-47E3-BFB2-5F40975822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27FE11-6107-4C2C-8370-A407B7D071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3CDF2B-55FF-4F88-BC06-6929447C43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07FCE9-80C4-4572-845F-97CAD453FB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22EB7B-A941-4655-841A-FA5317D05F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D1EF00-29E2-485F-A186-E990D6C5D1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B73BEC-4FF3-4DE1-8E52-E9561ED33C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2C8BAC-DF5E-4CED-8422-B6A03D007F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CF9DAA-469B-4FEB-8C1D-DC92C8B008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DF0E2A-ED22-4A40-B69F-2DF06684FA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E54687-91F4-4C14-9912-0113FE9968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47DC9B-5768-41E6-863C-63738EC47B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FC6335-33C9-46C7-8A0F-EFF3C9B2AA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4460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76302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12618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4460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76302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D46E75-7A2A-40BE-94DD-375599D7FD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3A9035-B0BD-46BF-BE79-AD2C6CF48E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C20B6F-D0AD-40AD-B69A-7C1C3B5017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BD811A-71FF-4524-BB63-7E21923BCE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32687D-9B10-4FD6-AAE6-80E7F279FD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5C40F7-9082-4827-9DEC-1F1DCC03E4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C7E9A-A114-4C36-9B9E-067ECEAC67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7200" spc="-52" strike="noStrike">
                <a:solidFill>
                  <a:srgbClr val="ffffff"/>
                </a:solidFill>
                <a:latin typeface="Century Schoolbook"/>
              </a:rPr>
              <a:t>Clique para </a:t>
            </a:r>
            <a:r>
              <a:rPr b="0" lang="pt-BR" sz="7200" spc="-52" strike="noStrike">
                <a:solidFill>
                  <a:srgbClr val="ffffff"/>
                </a:solidFill>
                <a:latin typeface="Century Schoolbook"/>
              </a:rPr>
              <a:t>editar o título </a:t>
            </a:r>
            <a:r>
              <a:rPr b="0" lang="pt-BR" sz="7200" spc="-52" strike="noStrike">
                <a:solidFill>
                  <a:srgbClr val="ffffff"/>
                </a:solidFill>
                <a:latin typeface="Century Schoolbook"/>
              </a:rPr>
              <a:t>Mestre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50" spc="-1" strike="noStrike">
                <a:solidFill>
                  <a:srgbClr val="808080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BR" sz="1050" spc="-1" strike="noStrike">
                <a:solidFill>
                  <a:srgbClr val="808080"/>
                </a:solidFill>
                <a:latin typeface="Century Schoolbook"/>
              </a:rPr>
              <a:t>&lt;date/time&gt;</a:t>
            </a:r>
            <a:endParaRPr b="0" lang="pt-BR" sz="10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DFFE51C-1E38-4191-BE11-9FAD4BE374C3}" type="slidenum">
              <a:rPr b="0" lang="pt-BR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pt-BR" sz="3600" spc="-1" strike="noStrike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Clique para editar o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título Mestre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Century Schoolbook"/>
              </a:rPr>
              <a:t>Clique para editar os estilos de texto Mestres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262626"/>
                </a:solidFill>
                <a:latin typeface="Century Schoolbook"/>
              </a:rPr>
              <a:t>Segundo nível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b="0" lang="pt-BR" sz="1400" spc="-1" strike="noStrike">
                <a:solidFill>
                  <a:srgbClr val="262626"/>
                </a:solidFill>
                <a:latin typeface="Century Schoolbook"/>
              </a:rPr>
              <a:t>Terceiro nível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b="0" lang="pt-BR" sz="1400" spc="-1" strike="noStrike">
                <a:solidFill>
                  <a:srgbClr val="262626"/>
                </a:solidFill>
                <a:latin typeface="Century Schoolbook"/>
              </a:rPr>
              <a:t>Quarto nível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 2" charset="2"/>
              <a:buChar char=""/>
            </a:pPr>
            <a:r>
              <a:rPr b="0" lang="pt-BR" sz="1400" spc="-1" strike="noStrike">
                <a:solidFill>
                  <a:srgbClr val="262626"/>
                </a:solidFill>
                <a:latin typeface="Century Schoolbook"/>
              </a:rPr>
              <a:t>Quinto nível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50" spc="-1" strike="noStrike">
                <a:solidFill>
                  <a:srgbClr val="dfdfdf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BR" sz="1050" spc="-1" strike="noStrike">
                <a:solidFill>
                  <a:srgbClr val="dfdfdf"/>
                </a:solidFill>
                <a:latin typeface="Century Schoolbook"/>
              </a:rPr>
              <a:t>&lt;date/time&gt;</a:t>
            </a:r>
            <a:endParaRPr b="0" lang="pt-BR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3600" spc="-1" strike="noStrike">
                <a:solidFill>
                  <a:srgbClr val="9e9e9e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3890839-D149-42B4-BA40-176481CF9EA5}" type="slidenum">
              <a:rPr b="0" lang="pt-BR" sz="3600" spc="-1" strike="noStrike">
                <a:solidFill>
                  <a:srgbClr val="9e9e9e"/>
                </a:solidFill>
                <a:latin typeface="Century Schoolbook"/>
              </a:rPr>
              <a:t>&lt;number&gt;</a:t>
            </a:fld>
            <a:endParaRPr b="0" lang="pt-BR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Cl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iq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ue 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pa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ra 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ed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it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ar 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o 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tít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ul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o 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M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es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tr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e</a:t>
            </a:r>
            <a:endParaRPr b="0" lang="en-US" sz="7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200" spc="9" strike="noStrike">
                <a:solidFill>
                  <a:srgbClr val="595959"/>
                </a:solidFill>
                <a:latin typeface="Century Schoolbook"/>
              </a:rPr>
              <a:t>Clique para editar os estilos de texto Mestres</a:t>
            </a:r>
            <a:endParaRPr b="0" lang="en-US" sz="22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50" spc="-1" strike="noStrike">
                <a:solidFill>
                  <a:srgbClr val="dfdfdf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BR" sz="1050" spc="-1" strike="noStrike">
                <a:solidFill>
                  <a:srgbClr val="dfdfdf"/>
                </a:solidFill>
                <a:latin typeface="Century Schoolbook"/>
              </a:rPr>
              <a:t>&lt;date/time&gt;</a:t>
            </a:r>
            <a:endParaRPr b="0" lang="pt-BR" sz="105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3600" spc="-1" strike="noStrike">
                <a:solidFill>
                  <a:srgbClr val="9e9e9e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A16D892-3F36-4C1E-926E-7FFADF5B9762}" type="slidenum">
              <a:rPr b="0" lang="pt-BR" sz="3600" spc="-1" strike="noStrike">
                <a:solidFill>
                  <a:srgbClr val="9e9e9e"/>
                </a:solidFill>
                <a:latin typeface="Century Schoolbook"/>
              </a:rPr>
              <a:t>&lt;number&gt;</a:t>
            </a:fld>
            <a:endParaRPr b="0" lang="pt-BR" sz="3600" spc="-1" strike="noStrike">
              <a:latin typeface="Times New Roman"/>
            </a:endParaRPr>
          </a:p>
        </p:txBody>
      </p:sp>
      <p:sp>
        <p:nvSpPr>
          <p:cNvPr id="91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3880" y="1491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p>
            <a:pPr>
              <a:lnSpc>
                <a:spcPct val="85000"/>
              </a:lnSpc>
              <a:buNone/>
            </a:pP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Técni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cas de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Inteli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gênci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a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Artifi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cial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para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diagn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óstico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acide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nte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vascu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lar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cereb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ral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atrav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és de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image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ns e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dados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textu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ais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sobre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possív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eis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vítim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as</a:t>
            </a:r>
            <a:br>
              <a:rPr sz="6600"/>
            </a:br>
            <a:endParaRPr b="0" lang="en-US" sz="3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523880" y="41893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Nome: </a:t>
            </a: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Vinícius </a:t>
            </a: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de </a:t>
            </a: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Paula </a:t>
            </a: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Pilan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RA: </a:t>
            </a: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1910253</a:t>
            </a: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99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Tratamento de dados nulos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Dados nulos não trazem informação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Classificador não consegue interpretá-los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Correção: 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substituição pela média, mediana... ou eliminação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Tratamento de dados nulos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Única coluna com dados nulos foi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bmi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: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Correção feita: substituição pela mediana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157" name="Tabela 3"/>
          <p:cNvGraphicFramePr/>
          <p:nvPr/>
        </p:nvGraphicFramePr>
        <p:xfrm>
          <a:off x="2190600" y="3286080"/>
          <a:ext cx="6737760" cy="1987200"/>
        </p:xfrm>
        <a:graphic>
          <a:graphicData uri="http://schemas.openxmlformats.org/drawingml/2006/table">
            <a:tbl>
              <a:tblPr/>
              <a:tblGrid>
                <a:gridCol w="2245680"/>
                <a:gridCol w="2245680"/>
                <a:gridCol w="2246400"/>
              </a:tblGrid>
              <a:tr h="375120">
                <a:tc gridSpan="3"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Distribuição da variável BMI com relação a dados nulos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5120">
                <a:tc rowSpan="4"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Conjunto de dados total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 rowSpan="2"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249 casos de AVC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209 valores não nulos (84%)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369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40 valores nulos (16%)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4309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251 casos de não AVC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245 valores não nulos (98%)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4366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6 valores nulos (2%)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Norm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alizaç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ão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171717"/>
                </a:solidFill>
                <a:latin typeface="Calibri"/>
                <a:ea typeface="Calibri"/>
              </a:rPr>
              <a:t>Mudar os valores das colunas numéricas para usar uma escala comum sem distorcer as diferenças nos intervalos de valores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171717"/>
                </a:solidFill>
                <a:latin typeface="Calibri"/>
                <a:ea typeface="Calibri"/>
              </a:rPr>
              <a:t>Necessária para alguns algoritmos modelarem os dados corretamente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Norm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alizaç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ão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Normalização escolhida:</a:t>
            </a: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1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min-max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redimensiona para o intervalo [0,1] ou [-1, 1]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lida melhor com dados de distribuição não normal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62" name="Picture 2" descr="python - Can someone explain to me how MinMaxScaler() works? - Stack  Overflow"/>
          <p:cNvPicPr/>
          <p:nvPr/>
        </p:nvPicPr>
        <p:blipFill>
          <a:blip r:embed="rId1"/>
          <a:stretch/>
        </p:blipFill>
        <p:spPr>
          <a:xfrm>
            <a:off x="3793680" y="4192560"/>
            <a:ext cx="3531240" cy="78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86720" y="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Modelagem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Algoritmos utilizados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Algoritmos de aprendizado supervisionado: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Máquina de vetor de suporte (SVM)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Floresta aleatória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2743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Treinamentos feitos para cada um desses dois com intuito de se escolher o que melhor soluciona o problema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Conjunto para treino e para teste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Validação cruzada com </a:t>
            </a: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cinco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dobras diferentes: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1134"/>
              </a:spcBef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500 elementos totais → 100 elementos por dobra (escolhidos aleatoriamente)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Uma dobra para teste e as demais para treino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100 elementos para teste (20% dos dados totais)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400 elementos para treino (80% dos dados totais)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Cinco possibilidades de treinamentos e testagens diferentes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Separação treino e teste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Exemplo de validação cruzada com </a:t>
            </a: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quatro dobras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70" name="Imagem 3" descr=""/>
          <p:cNvPicPr/>
          <p:nvPr/>
        </p:nvPicPr>
        <p:blipFill>
          <a:blip r:embed="rId1"/>
          <a:stretch/>
        </p:blipFill>
        <p:spPr>
          <a:xfrm>
            <a:off x="1972800" y="3073320"/>
            <a:ext cx="7383240" cy="1861920"/>
          </a:xfrm>
          <a:prstGeom prst="rect">
            <a:avLst/>
          </a:prstGeom>
          <a:ln w="0">
            <a:noFill/>
          </a:ln>
        </p:spPr>
      </p:pic>
      <p:sp>
        <p:nvSpPr>
          <p:cNvPr id="171" name="CaixaDeTexto 5"/>
          <p:cNvSpPr/>
          <p:nvPr/>
        </p:nvSpPr>
        <p:spPr>
          <a:xfrm>
            <a:off x="2369880" y="5021640"/>
            <a:ext cx="65818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entury Schoolbook"/>
              </a:rPr>
              <a:t>Fonte: https://docs.aws.amazon.com/pt_br/machine-learning/latest/dg/cross-validation.html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386720" y="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Avaliação dos resultados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Métricas escolhidas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Métricas para avaliar classificação: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Precision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Recall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F1-score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AUC ROC score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Taxa de falso positivo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Taxa de falso negativo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Base de dados para criação do classificador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Stroke Prediction Dataset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12 diferentes características e 5110 entradas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Informações presentes no conjunto: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id: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identificador único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gender: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sexo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age: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idade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hypertension: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tem hipertensão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heart_disease: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tem alguma doença cardíaca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ever_married: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é casado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work_type: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trabalha e, se sim, qual o tipo de emprego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Residence_type: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tipo de residencia, rural ou urbana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avg_glucose_level: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media do nível de glicose no sangue do paciente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bmi: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índice de massa corporal (padrão americano)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smoking_status: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situação do paciente com relação a fumar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Century Schoolbook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stroke: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teve ou não avc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386720" y="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Obrigado pela atenção!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Class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ificad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or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Criar um classificador que indique caso de AVC ou não a partir de dados sobre 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indivíduos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Fases da criação: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Century Schoolbook"/>
              <a:buAutoNum type="arabicPeriod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Preparação dos dados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Century Schoolbook"/>
              <a:buAutoNum type="arabicPeriod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Modelagem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Century Schoolbook"/>
              <a:buAutoNum type="arabicPeriod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Avaliação dos resultados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86720" y="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Pre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par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açã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o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dos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dad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os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Balan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ceam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ento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Century Schoolbook"/>
              </a:rPr>
              <a:t>Distribuição original da variável alvo: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 algn="just">
              <a:lnSpc>
                <a:spcPct val="150000"/>
              </a:lnSpc>
              <a:spcBef>
                <a:spcPts val="300"/>
              </a:spcBef>
              <a:spcAft>
                <a:spcPts val="799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249 casos para ocorrência de AVC (5%)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 algn="just">
              <a:lnSpc>
                <a:spcPct val="150000"/>
              </a:lnSpc>
              <a:spcBef>
                <a:spcPts val="300"/>
              </a:spcBef>
              <a:spcAft>
                <a:spcPts val="799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4861 casos de não ocorrência de AVC  (95%)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 algn="just">
              <a:lnSpc>
                <a:spcPct val="150000"/>
              </a:lnSpc>
              <a:spcBef>
                <a:spcPts val="1400"/>
              </a:spcBef>
              <a:spcAft>
                <a:spcPts val="799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Problema: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sem balanceamento, classificador fica tendencioso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Balan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ceam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ento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Century Schoolbook"/>
              <a:buAutoNum type="arabicPeriod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Separação do conjunto total a partir das duas classes: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AVC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(249 elementos) e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não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AVC 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(4861 elementos)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Century Schoolbook"/>
              <a:buAutoNum type="arabicPeriod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Subamostragem do conjunto de dados da classe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não AVC (4861 → 251)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Century Schoolbook"/>
              <a:buAutoNum type="arabicPeriod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Junção do conjunto de dados da classe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AVC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com o novo conjunto de dados da classe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não AVC 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(total: 5110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→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500 elementos)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Corre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forma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Maioria dos algoritmos de Machine Learning conseguem trabalhar apenas com atributos de formato numérico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Century Schoolbook"/>
                <a:ea typeface="Calibri"/>
              </a:rPr>
              <a:t>Necessário conversão dos dados para este formato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Corre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forma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Correção para variáveis de texto com apenas dois possíveis valores: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Nesses casos, para corrigir o formato dessas colunas para um formato numérico pode-se substituir um desses valores pelo dígito “1” e o outro pelo ”0”.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Rectangle 2"/>
          <p:cNvSpPr/>
          <p:nvPr/>
        </p:nvSpPr>
        <p:spPr>
          <a:xfrm>
            <a:off x="7604280" y="4812480"/>
            <a:ext cx="1219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4" name="Tabela 9"/>
          <p:cNvGraphicFramePr/>
          <p:nvPr/>
        </p:nvGraphicFramePr>
        <p:xfrm>
          <a:off x="3558960" y="2933640"/>
          <a:ext cx="1650600" cy="1506240"/>
        </p:xfrm>
        <a:graphic>
          <a:graphicData uri="http://schemas.openxmlformats.org/drawingml/2006/table">
            <a:tbl>
              <a:tblPr/>
              <a:tblGrid>
                <a:gridCol w="1650960"/>
              </a:tblGrid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Gênero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Masculino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Masculino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Feminino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Feminino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Feminino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Masculino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Feminino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ela 10"/>
          <p:cNvGraphicFramePr/>
          <p:nvPr/>
        </p:nvGraphicFramePr>
        <p:xfrm>
          <a:off x="6468480" y="2933640"/>
          <a:ext cx="1650600" cy="1722960"/>
        </p:xfrm>
        <a:graphic>
          <a:graphicData uri="http://schemas.openxmlformats.org/drawingml/2006/table">
            <a:tbl>
              <a:tblPr/>
              <a:tblGrid>
                <a:gridCol w="1650960"/>
              </a:tblGrid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Masculino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</a:tbl>
          </a:graphicData>
        </a:graphic>
      </p:graphicFrame>
      <p:sp>
        <p:nvSpPr>
          <p:cNvPr id="146" name="Conector de Seta Reta 11"/>
          <p:cNvSpPr/>
          <p:nvPr/>
        </p:nvSpPr>
        <p:spPr>
          <a:xfrm>
            <a:off x="5421960" y="4017960"/>
            <a:ext cx="85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18ab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Corre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forma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Correção para variáveis de texto com vários possíveis valores: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Nesses casos, para corrigir o formato dessas colunas para um formato numérico cria-se novas colunas binárias para cada um dos possíveis valores da coluna original.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9" name="Rectangle 2"/>
          <p:cNvSpPr/>
          <p:nvPr/>
        </p:nvSpPr>
        <p:spPr>
          <a:xfrm>
            <a:off x="7604280" y="4812480"/>
            <a:ext cx="1219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0" name="Tabela 9"/>
          <p:cNvGraphicFramePr/>
          <p:nvPr/>
        </p:nvGraphicFramePr>
        <p:xfrm>
          <a:off x="1452960" y="2920680"/>
          <a:ext cx="1520280" cy="1506240"/>
        </p:xfrm>
        <a:graphic>
          <a:graphicData uri="http://schemas.openxmlformats.org/drawingml/2006/table">
            <a:tbl>
              <a:tblPr/>
              <a:tblGrid>
                <a:gridCol w="1520640"/>
              </a:tblGrid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Tipo de emprego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Privado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Privado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Autônomo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Privado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Criança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Cargo público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Autônomo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Tabela 10"/>
          <p:cNvGraphicFramePr/>
          <p:nvPr/>
        </p:nvGraphicFramePr>
        <p:xfrm>
          <a:off x="4316760" y="2920680"/>
          <a:ext cx="5262480" cy="1722960"/>
        </p:xfrm>
        <a:graphic>
          <a:graphicData uri="http://schemas.openxmlformats.org/drawingml/2006/table">
            <a:tbl>
              <a:tblPr/>
              <a:tblGrid>
                <a:gridCol w="1315440"/>
                <a:gridCol w="1315440"/>
                <a:gridCol w="1315440"/>
                <a:gridCol w="1316160"/>
              </a:tblGrid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Privado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Autônomo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Cargo público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Criança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</a:tbl>
          </a:graphicData>
        </a:graphic>
      </p:graphicFrame>
      <p:sp>
        <p:nvSpPr>
          <p:cNvPr id="152" name="Conector de Seta Reta 11"/>
          <p:cNvSpPr/>
          <p:nvPr/>
        </p:nvSpPr>
        <p:spPr>
          <a:xfrm>
            <a:off x="3217320" y="4004640"/>
            <a:ext cx="85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18ab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203</TotalTime>
  <Application>LibreOffice/7.3.4.2$Linux_X86_64 LibreOffice_project/30$Build-2</Application>
  <AppVersion>15.0000</AppVersion>
  <Words>769</Words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2022-08-09T21:06:51Z</dcterms:created>
  <dc:creator>Vinícius Pilan</dc:creator>
  <dc:description/>
  <dc:language>pt-BR</dc:language>
  <cp:lastModifiedBy/>
  <dcterms:modified xsi:type="dcterms:W3CDTF">2022-08-17T12:33:07Z</dcterms:modified>
  <cp:revision>8</cp:revision>
  <dc:subject/>
  <dc:title>Técnicas de Inteligência Artificial para diagnóstico de acidente vascular cerebral através de imagens e dados textuais sobre possíveis vítimas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20</vt:i4>
  </property>
</Properties>
</file>