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256" r:id="rId2"/>
    <p:sldId id="257" r:id="rId3"/>
    <p:sldId id="276" r:id="rId4"/>
    <p:sldId id="261" r:id="rId5"/>
    <p:sldId id="308" r:id="rId6"/>
    <p:sldId id="277" r:id="rId7"/>
    <p:sldId id="263" r:id="rId8"/>
    <p:sldId id="329" r:id="rId9"/>
    <p:sldId id="266" r:id="rId10"/>
    <p:sldId id="259" r:id="rId11"/>
    <p:sldId id="268" r:id="rId12"/>
    <p:sldId id="269" r:id="rId13"/>
    <p:sldId id="275" r:id="rId14"/>
    <p:sldId id="273" r:id="rId15"/>
    <p:sldId id="285" r:id="rId16"/>
    <p:sldId id="286" r:id="rId17"/>
    <p:sldId id="287" r:id="rId18"/>
    <p:sldId id="278" r:id="rId19"/>
    <p:sldId id="262" r:id="rId20"/>
    <p:sldId id="292" r:id="rId21"/>
    <p:sldId id="279" r:id="rId22"/>
    <p:sldId id="288" r:id="rId23"/>
    <p:sldId id="289" r:id="rId24"/>
    <p:sldId id="327" r:id="rId25"/>
    <p:sldId id="280" r:id="rId26"/>
    <p:sldId id="328" r:id="rId27"/>
    <p:sldId id="281" r:id="rId28"/>
    <p:sldId id="309" r:id="rId29"/>
    <p:sldId id="310" r:id="rId30"/>
    <p:sldId id="311" r:id="rId31"/>
    <p:sldId id="313" r:id="rId32"/>
    <p:sldId id="314" r:id="rId33"/>
    <p:sldId id="315" r:id="rId34"/>
    <p:sldId id="317" r:id="rId35"/>
    <p:sldId id="316" r:id="rId36"/>
    <p:sldId id="318" r:id="rId37"/>
    <p:sldId id="319" r:id="rId38"/>
    <p:sldId id="320" r:id="rId39"/>
    <p:sldId id="321" r:id="rId40"/>
    <p:sldId id="322" r:id="rId41"/>
    <p:sldId id="323" r:id="rId42"/>
    <p:sldId id="324" r:id="rId43"/>
    <p:sldId id="325" r:id="rId44"/>
    <p:sldId id="326" r:id="rId45"/>
    <p:sldId id="282" r:id="rId46"/>
    <p:sldId id="295" r:id="rId47"/>
    <p:sldId id="299" r:id="rId48"/>
    <p:sldId id="300" r:id="rId49"/>
    <p:sldId id="296" r:id="rId50"/>
    <p:sldId id="297" r:id="rId51"/>
    <p:sldId id="298" r:id="rId52"/>
    <p:sldId id="301" r:id="rId53"/>
    <p:sldId id="303" r:id="rId54"/>
    <p:sldId id="304" r:id="rId55"/>
    <p:sldId id="305" r:id="rId56"/>
    <p:sldId id="306" r:id="rId57"/>
    <p:sldId id="307" r:id="rId58"/>
    <p:sldId id="283" r:id="rId59"/>
    <p:sldId id="293" r:id="rId60"/>
    <p:sldId id="294" r:id="rId61"/>
    <p:sldId id="284" r:id="rId62"/>
    <p:sldId id="290" r:id="rId63"/>
    <p:sldId id="291" r:id="rId6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83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C578D147-A86A-4594-8F1A-F2A256E6180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0C5FDD0-5A4F-4097-9041-FC740949249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D9FA7-5BF1-42FF-8F16-0E1287F56929}" type="datetimeFigureOut">
              <a:rPr lang="pt-BR" smtClean="0"/>
              <a:t>18/01/2023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1A22046-5B11-4E17-A96F-37866616B6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E2DA542-1FE8-4E92-9807-E886987E9A0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1E78E6-BD72-4DE4-BBB4-9FB47FAB1E2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1709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ED4CD-4AA4-4A8D-B2FE-3E4C992D05E2}" type="datetimeFigureOut">
              <a:rPr lang="pt-BR" smtClean="0"/>
              <a:t>18/01/2023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FB1EC3-41A2-4F8E-BD7A-43B2617844C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5237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99C39B-6893-4F51-8DAC-F8A522BF4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49DB1D-E936-4C4E-951D-6048E6D59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05275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pt-BR" dirty="0"/>
          </a:p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5B4A65-C912-4984-95A8-7E53DAFB7D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0" y="5929830"/>
            <a:ext cx="3555076" cy="365125"/>
          </a:xfrm>
        </p:spPr>
        <p:txBody>
          <a:bodyPr/>
          <a:lstStyle>
            <a:lvl1pPr>
              <a:defRPr sz="1400"/>
            </a:lvl1pPr>
          </a:lstStyle>
          <a:p>
            <a:r>
              <a:rPr lang="pt-BR" dirty="0"/>
              <a:t>TCC – Bacharelado em Ciência da Computação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9532FB-7B69-430C-B7A1-46EC29B93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53200" y="5929829"/>
            <a:ext cx="4114800" cy="365125"/>
          </a:xfrm>
        </p:spPr>
        <p:txBody>
          <a:bodyPr/>
          <a:lstStyle>
            <a:lvl1pPr algn="r">
              <a:defRPr sz="1400"/>
            </a:lvl1pPr>
          </a:lstStyle>
          <a:p>
            <a:r>
              <a:rPr lang="pt-BR" dirty="0"/>
              <a:t>19 de Janeiro de 2023</a:t>
            </a:r>
          </a:p>
        </p:txBody>
      </p:sp>
    </p:spTree>
    <p:extLst>
      <p:ext uri="{BB962C8B-B14F-4D97-AF65-F5344CB8AC3E}">
        <p14:creationId xmlns:p14="http://schemas.microsoft.com/office/powerpoint/2010/main" val="16488264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C136CD-775A-46B9-B722-8FF85F32E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EB4018C-D182-49D0-968A-5BA5DA332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43D10D-8FEB-4E21-A420-0E4B4EC3A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5BE4-3321-4FB5-B0A1-B125AB607E47}" type="datetimeFigureOut">
              <a:rPr lang="pt-BR" smtClean="0"/>
              <a:t>18/01/2023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CD8C75-BDAB-4BD4-97DA-D041CE5D7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BE4CFE-95EE-4BB3-925E-730BFB7DF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18DFB-6364-4BF4-9822-9B5C0DC65E3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166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BE7D69B-B19A-4159-97D4-D0099166A8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8B1C44D-3C09-4EA7-A370-F25FE707E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CC6CAF-6886-4184-856C-4203D633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5BE4-3321-4FB5-B0A1-B125AB607E47}" type="datetimeFigureOut">
              <a:rPr lang="pt-BR" smtClean="0"/>
              <a:t>18/01/2023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835138-23DC-457E-83BA-FD1CDC1A0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62D179-3796-48CE-984E-D5AB8630D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18DFB-6364-4BF4-9822-9B5C0DC65E3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1525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F3CD54-E52E-4F47-B80D-F1CB9BF2D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CBC290-20A4-4BF8-8D80-F4397227C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 dirty="0"/>
          </a:p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1C09F9-8ABC-409F-9A3D-42388D3DF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5BE4-3321-4FB5-B0A1-B125AB607E47}" type="datetimeFigureOut">
              <a:rPr lang="pt-BR" smtClean="0"/>
              <a:t>18/01/2023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DDF044-B441-4AAC-A244-86FAA02E7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64F194-FF55-4C8D-9A7E-BAEE9461E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18DFB-6364-4BF4-9822-9B5C0DC65E3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3734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61EA57-E4DA-4045-9D20-D5A372BE1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928257-A433-40B9-9545-E9AE1F294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AE9447-8310-47CB-8CC3-1EA8576DB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5BE4-3321-4FB5-B0A1-B125AB607E47}" type="datetimeFigureOut">
              <a:rPr lang="pt-BR" smtClean="0"/>
              <a:t>18/01/2023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6A2DB2-8DFE-43A4-BDE3-EFA845F94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CB51F6-520F-4647-B9AD-DE920FD66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18DFB-6364-4BF4-9822-9B5C0DC65E3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0412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4CB89D-C6EA-40C5-8882-714836762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6AE085-25F5-4950-BB85-9F2E9447D5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A23B5C4-1EFA-412B-BFF0-60DE17B88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78E1987-C9AA-4B2D-A440-4C7B2D599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5BE4-3321-4FB5-B0A1-B125AB607E47}" type="datetimeFigureOut">
              <a:rPr lang="pt-BR" smtClean="0"/>
              <a:t>18/01/2023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60CEEE8-B95A-4B65-BD08-B52E85898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5B0518E-E829-4140-B34F-6462447E4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18DFB-6364-4BF4-9822-9B5C0DC65E3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099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326892-9A1F-4AA4-9471-B14A290F7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936A9C-5FA8-4E1A-80C7-21273A53B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D19920F-0AF4-4B97-916E-0BC1DCE76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A3E2E35-5488-427F-8F34-98A8C025B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4E51F2-DC50-42B0-9CB7-FE5A30920B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F60BA38-BB55-477A-9452-86799FB50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5BE4-3321-4FB5-B0A1-B125AB607E47}" type="datetimeFigureOut">
              <a:rPr lang="pt-BR" smtClean="0"/>
              <a:t>18/01/2023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5652B36-FADF-4AEC-8853-7954608B3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9071686-A30D-4771-B790-7CBA00D73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18DFB-6364-4BF4-9822-9B5C0DC65E3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7656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FE9C96-045E-4601-8C48-AC5CDA0CD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33DDEDC-5110-4131-92D3-DC25528AD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5BE4-3321-4FB5-B0A1-B125AB607E47}" type="datetimeFigureOut">
              <a:rPr lang="pt-BR" smtClean="0"/>
              <a:t>18/01/2023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09CF94E-21CC-4D46-BF7C-D82F989C3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0356D33-770C-4DF3-AF8A-6203ED114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18DFB-6364-4BF4-9822-9B5C0DC65E3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1238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A52FA04-CCED-4CC1-9C09-5A483DE8A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5BE4-3321-4FB5-B0A1-B125AB607E47}" type="datetimeFigureOut">
              <a:rPr lang="pt-BR" smtClean="0"/>
              <a:t>18/01/2023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EA7E11F-099F-4CC2-86D7-FF505FC36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7B9D242-9C0C-415C-95FB-AEB7995FB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18DFB-6364-4BF4-9822-9B5C0DC65E3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9097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12472D-3097-4AD9-92F7-2ADA2DD5D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B8BFB5-B1B5-4C65-8DE4-95FEB5F29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36170D7-1446-4F7B-9819-2B30DBCE7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FFE5E4-5598-420E-9A75-831DB251C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5BE4-3321-4FB5-B0A1-B125AB607E47}" type="datetimeFigureOut">
              <a:rPr lang="pt-BR" smtClean="0"/>
              <a:t>18/01/2023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7D939C-B5C7-4B99-9A55-E50D2E454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C5DFB7F-1E21-4918-803E-E2F41964E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18DFB-6364-4BF4-9822-9B5C0DC65E3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9891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2C78BD-DA00-4DC9-B6A6-EB428BFC6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B5767EE-5973-4B8F-8260-8164704ACE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4099C5-651D-4AE7-8714-7DD891568E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3E98503-3151-45DB-8740-1D3B75C92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5BE4-3321-4FB5-B0A1-B125AB607E47}" type="datetimeFigureOut">
              <a:rPr lang="pt-BR" smtClean="0"/>
              <a:t>18/01/2023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B704A2F-F8AB-4D03-BF53-73F567323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4904A33-5A7D-4AED-938A-878A75F2F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18DFB-6364-4BF4-9822-9B5C0DC65E3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4167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D74BB3B-76A6-41F0-8B90-845F63A2F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8609BE-261E-4DD5-9153-318349D97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FAC435-649C-49D2-8C22-6F1806F2EA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35BE4-3321-4FB5-B0A1-B125AB607E47}" type="datetimeFigureOut">
              <a:rPr lang="pt-BR" smtClean="0"/>
              <a:t>18/01/2023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E1E823-7616-42C3-B61D-CA5865604D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CAA51F-7024-4B81-9005-9E98D2679E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18DFB-6364-4BF4-9822-9B5C0DC65E3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480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>
          <a:solidFill>
            <a:schemeClr val="accent5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E06ABA-D465-43D5-8C9F-78CA8F569D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52026"/>
            <a:ext cx="9144000" cy="2387600"/>
          </a:xfrm>
        </p:spPr>
        <p:txBody>
          <a:bodyPr>
            <a:noAutofit/>
          </a:bodyPr>
          <a:lstStyle/>
          <a:p>
            <a:r>
              <a:rPr lang="pt-BR" sz="3200" b="1" dirty="0"/>
              <a:t>Técnicas de Inteligência Artificial para diagnóstico de Acidente Vascular Cerebral através de imagens e</a:t>
            </a:r>
            <a:br>
              <a:rPr lang="pt-BR" sz="3200" b="1" dirty="0"/>
            </a:br>
            <a:r>
              <a:rPr lang="pt-BR" sz="3200" b="1" dirty="0"/>
              <a:t>dados textuais sobre possíveis vítimas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A530DB-3DBD-4B57-ABBB-70EC779E6E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76694"/>
            <a:ext cx="9144000" cy="1655762"/>
          </a:xfrm>
        </p:spPr>
        <p:txBody>
          <a:bodyPr>
            <a:normAutofit/>
          </a:bodyPr>
          <a:lstStyle/>
          <a:p>
            <a:endParaRPr lang="pt-BR" dirty="0"/>
          </a:p>
          <a:p>
            <a:pPr algn="l"/>
            <a:r>
              <a:rPr lang="pt-BR" dirty="0"/>
              <a:t>Vinícius de Paula Pilan (RA:191025399) 			          		</a:t>
            </a:r>
          </a:p>
          <a:p>
            <a:pPr algn="l"/>
            <a:r>
              <a:rPr lang="pt-BR" dirty="0"/>
              <a:t>Orientador: Prof. Dr. Clayton Reginaldo Pereira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567622-B09A-4F8D-A111-DE6A3CCF6B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1690" y="254380"/>
            <a:ext cx="3555076" cy="365125"/>
          </a:xfrm>
        </p:spPr>
        <p:txBody>
          <a:bodyPr/>
          <a:lstStyle/>
          <a:p>
            <a:r>
              <a:rPr lang="pt-BR" dirty="0"/>
              <a:t>TCC – Bacharelado em Ciência da Computação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F2E708-A5C0-4954-8129-48D20E00D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75510" y="252107"/>
            <a:ext cx="4114800" cy="365125"/>
          </a:xfrm>
        </p:spPr>
        <p:txBody>
          <a:bodyPr/>
          <a:lstStyle/>
          <a:p>
            <a:r>
              <a:rPr lang="pt-BR" dirty="0"/>
              <a:t>19 de Janeiro de 2023</a:t>
            </a:r>
          </a:p>
        </p:txBody>
      </p:sp>
    </p:spTree>
    <p:extLst>
      <p:ext uri="{BB962C8B-B14F-4D97-AF65-F5344CB8AC3E}">
        <p14:creationId xmlns:p14="http://schemas.microsoft.com/office/powerpoint/2010/main" val="2750069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EFD72B-0A92-45A8-B8C0-0BE63BEC0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– Aprendizado de Máquina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879414-131B-458E-A641-D4F95DBD2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pt-BR" dirty="0"/>
          </a:p>
          <a:p>
            <a:r>
              <a:rPr lang="pt-BR" dirty="0"/>
              <a:t>Subárea da Inteligência Artificial (IA)</a:t>
            </a:r>
          </a:p>
          <a:p>
            <a:endParaRPr lang="pt-BR" dirty="0"/>
          </a:p>
          <a:p>
            <a:r>
              <a:rPr lang="pt-BR" dirty="0"/>
              <a:t>Sistemas capazes de aprender comportamentos, reconhecer padrões e especular resultados</a:t>
            </a:r>
          </a:p>
          <a:p>
            <a:pPr lvl="1"/>
            <a:r>
              <a:rPr lang="pt-BR" dirty="0"/>
              <a:t>estimar valores</a:t>
            </a:r>
          </a:p>
          <a:p>
            <a:pPr lvl="1"/>
            <a:r>
              <a:rPr lang="pt-BR" dirty="0"/>
              <a:t>fazer classificações preditivas</a:t>
            </a:r>
          </a:p>
          <a:p>
            <a:pPr marL="457200" lvl="1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Basicamente, três tipos de aprendizado: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b="1" dirty="0"/>
              <a:t>supervisionado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não supervisionado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por reforço</a:t>
            </a:r>
          </a:p>
          <a:p>
            <a:endParaRPr lang="pt-BR" dirty="0"/>
          </a:p>
          <a:p>
            <a:pPr lvl="1"/>
            <a:endParaRPr lang="pt-BR" dirty="0"/>
          </a:p>
          <a:p>
            <a:pPr marL="0" indent="0">
              <a:buNone/>
            </a:pPr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9772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EFD72B-0A92-45A8-B8C0-0BE63BEC0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– Aprendizado supervisionado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879414-131B-458E-A641-D4F95DBD2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Utiliza dados rotulados no treinamento do modelo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Principais modelos: </a:t>
            </a:r>
          </a:p>
          <a:p>
            <a:pPr lvl="1"/>
            <a:r>
              <a:rPr lang="pt-BR" dirty="0"/>
              <a:t>regressão linear, </a:t>
            </a:r>
            <a:r>
              <a:rPr lang="pt-BR" b="1" dirty="0"/>
              <a:t>regressão logística</a:t>
            </a:r>
            <a:r>
              <a:rPr lang="pt-BR" dirty="0"/>
              <a:t>, máquina de suporte vetorial, árvores de decisão, k-vizinhos mais próximos, </a:t>
            </a:r>
            <a:r>
              <a:rPr lang="pt-BR" b="1" dirty="0"/>
              <a:t>floresta aleatória</a:t>
            </a:r>
            <a:r>
              <a:rPr lang="pt-BR" dirty="0"/>
              <a:t>, entre outros...</a:t>
            </a:r>
          </a:p>
        </p:txBody>
      </p:sp>
    </p:spTree>
    <p:extLst>
      <p:ext uri="{BB962C8B-B14F-4D97-AF65-F5344CB8AC3E}">
        <p14:creationId xmlns:p14="http://schemas.microsoft.com/office/powerpoint/2010/main" val="970711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EFD72B-0A92-45A8-B8C0-0BE63BEC0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– Aprendizado supervisionado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879414-131B-458E-A641-D4F95DBD2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7316" cy="4351338"/>
          </a:xfrm>
        </p:spPr>
        <p:txBody>
          <a:bodyPr>
            <a:normAutofit/>
          </a:bodyPr>
          <a:lstStyle/>
          <a:p>
            <a:endParaRPr lang="pt-BR" dirty="0"/>
          </a:p>
          <a:p>
            <a:pPr marL="0" indent="0">
              <a:buNone/>
            </a:pPr>
            <a:r>
              <a:rPr lang="pt-BR" dirty="0"/>
              <a:t>Modelo de Regressão Logística:</a:t>
            </a:r>
          </a:p>
          <a:p>
            <a:pPr lvl="1"/>
            <a:endParaRPr lang="pt-BR" sz="1000" dirty="0"/>
          </a:p>
          <a:p>
            <a:pPr lvl="1"/>
            <a:r>
              <a:rPr lang="pt-BR" b="1" dirty="0"/>
              <a:t>Estimar probabilidade de um evento </a:t>
            </a:r>
            <a:r>
              <a:rPr lang="pt-BR" dirty="0"/>
              <a:t>acontecer a partir da combinação linear de variáveis independentes entre si (x * </a:t>
            </a:r>
            <a:r>
              <a:rPr lang="el-GR" dirty="0"/>
              <a:t>θ</a:t>
            </a:r>
            <a:r>
              <a:rPr lang="pt-BR" dirty="0"/>
              <a:t>)</a:t>
            </a:r>
          </a:p>
          <a:p>
            <a:pPr marL="457200" lvl="1" indent="0">
              <a:buNone/>
            </a:pPr>
            <a:endParaRPr lang="pt-BR" sz="1000" dirty="0"/>
          </a:p>
          <a:p>
            <a:pPr marL="457200" lvl="1" indent="0">
              <a:buNone/>
            </a:pPr>
            <a:endParaRPr lang="pt-BR" sz="1000" dirty="0"/>
          </a:p>
          <a:p>
            <a:pPr lvl="1"/>
            <a:r>
              <a:rPr lang="pt-BR" dirty="0"/>
              <a:t>Regressão que utiliza a função logística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3432819-0CBF-4A79-B550-838C61CF6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681" y="2174249"/>
            <a:ext cx="4597038" cy="306469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872132A-3ED3-4D3F-BDDE-82B9BA97AD1F}"/>
              </a:ext>
            </a:extLst>
          </p:cNvPr>
          <p:cNvSpPr txBox="1"/>
          <p:nvPr/>
        </p:nvSpPr>
        <p:spPr>
          <a:xfrm>
            <a:off x="7416919" y="5238940"/>
            <a:ext cx="2844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Elaborado pelo autor.</a:t>
            </a:r>
          </a:p>
        </p:txBody>
      </p:sp>
    </p:spTree>
    <p:extLst>
      <p:ext uri="{BB962C8B-B14F-4D97-AF65-F5344CB8AC3E}">
        <p14:creationId xmlns:p14="http://schemas.microsoft.com/office/powerpoint/2010/main" val="135911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EFD72B-0A92-45A8-B8C0-0BE63BEC0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– Aprendizado supervisionado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729D36B-D5FA-4CFA-8BD8-895042F18A96}"/>
              </a:ext>
            </a:extLst>
          </p:cNvPr>
          <p:cNvSpPr txBox="1"/>
          <p:nvPr/>
        </p:nvSpPr>
        <p:spPr>
          <a:xfrm>
            <a:off x="6486014" y="6211669"/>
            <a:ext cx="2844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Elaborado pelo autor.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FDA8F83-B553-4823-AD8A-6E967857F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970" y="1820539"/>
            <a:ext cx="7360651" cy="4118073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879414-131B-458E-A641-D4F95DBD2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2036"/>
            <a:ext cx="3873759" cy="460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Floresta Aleatória:</a:t>
            </a:r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744519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EFD72B-0A92-45A8-B8C0-0BE63BEC0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– Aprendizado supervisionado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F23D624-3BA6-4323-A35C-0F6D340DA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395" y="1578721"/>
            <a:ext cx="7325405" cy="4533859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879414-131B-458E-A641-D4F95DBD2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3647"/>
            <a:ext cx="3873759" cy="460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Árvore de Decisão:</a:t>
            </a:r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729D36B-D5FA-4CFA-8BD8-895042F18A96}"/>
              </a:ext>
            </a:extLst>
          </p:cNvPr>
          <p:cNvSpPr txBox="1"/>
          <p:nvPr/>
        </p:nvSpPr>
        <p:spPr>
          <a:xfrm>
            <a:off x="6268814" y="6326155"/>
            <a:ext cx="2844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Elaborado pelo autor.</a:t>
            </a:r>
          </a:p>
        </p:txBody>
      </p:sp>
    </p:spTree>
    <p:extLst>
      <p:ext uri="{BB962C8B-B14F-4D97-AF65-F5344CB8AC3E}">
        <p14:creationId xmlns:p14="http://schemas.microsoft.com/office/powerpoint/2010/main" val="4087139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1D380B-757C-46F1-B715-BB777D09B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– Aprendizagem profunda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753651-A676-443C-98D6-D4C9C5A8C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1523621"/>
            <a:ext cx="10515600" cy="4351338"/>
          </a:xfrm>
        </p:spPr>
        <p:txBody>
          <a:bodyPr>
            <a:normAutofit/>
          </a:bodyPr>
          <a:lstStyle/>
          <a:p>
            <a:endParaRPr lang="pt-BR" dirty="0"/>
          </a:p>
          <a:p>
            <a:pPr marL="0" indent="0">
              <a:buNone/>
            </a:pPr>
            <a:r>
              <a:rPr lang="pt-BR"/>
              <a:t>Rede Neural Artificial </a:t>
            </a:r>
            <a:r>
              <a:rPr lang="pt-BR" dirty="0"/>
              <a:t>(</a:t>
            </a:r>
            <a:r>
              <a:rPr lang="pt-BR" i="1" dirty="0"/>
              <a:t>Artificial Neural Network </a:t>
            </a:r>
            <a:r>
              <a:rPr lang="pt-BR" dirty="0"/>
              <a:t>- ANN):</a:t>
            </a:r>
          </a:p>
          <a:p>
            <a:pPr lvl="1"/>
            <a:endParaRPr lang="pt-BR" sz="700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B539641-332D-4831-B5DB-6D7013E90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957" y="2602066"/>
            <a:ext cx="5714081" cy="321417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44A3DFF-E3EB-4EC8-9DBB-8F2FC4398E17}"/>
              </a:ext>
            </a:extLst>
          </p:cNvPr>
          <p:cNvSpPr txBox="1"/>
          <p:nvPr/>
        </p:nvSpPr>
        <p:spPr>
          <a:xfrm>
            <a:off x="4875023" y="5933682"/>
            <a:ext cx="2499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(NURFIKRI, 2020).</a:t>
            </a:r>
          </a:p>
        </p:txBody>
      </p:sp>
    </p:spTree>
    <p:extLst>
      <p:ext uri="{BB962C8B-B14F-4D97-AF65-F5344CB8AC3E}">
        <p14:creationId xmlns:p14="http://schemas.microsoft.com/office/powerpoint/2010/main" val="411729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1D380B-757C-46F1-B715-BB777D09B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– Aprendizagem profunda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753651-A676-443C-98D6-D4C9C5A8C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Redes Neurais Convolucionais (</a:t>
            </a:r>
            <a:r>
              <a:rPr lang="pt-BR" i="1" dirty="0"/>
              <a:t>Convolutional Neural Network </a:t>
            </a:r>
            <a:r>
              <a:rPr lang="pt-BR" dirty="0"/>
              <a:t>- CNN):</a:t>
            </a:r>
          </a:p>
          <a:p>
            <a:pPr lvl="1"/>
            <a:endParaRPr lang="pt-BR" sz="700" dirty="0"/>
          </a:p>
          <a:p>
            <a:pPr lvl="1"/>
            <a:r>
              <a:rPr lang="pt-BR" dirty="0"/>
              <a:t>Utilizadas para identificação de objetos, reconhecimento de características e classificação de imagens </a:t>
            </a:r>
          </a:p>
          <a:p>
            <a:pPr lvl="1"/>
            <a:endParaRPr lang="pt-BR" sz="1100" dirty="0"/>
          </a:p>
          <a:p>
            <a:pPr lvl="1"/>
            <a:r>
              <a:rPr lang="pt-BR" dirty="0"/>
              <a:t>Valorizam detalhes da imagem relevantes para a classificação</a:t>
            </a:r>
          </a:p>
          <a:p>
            <a:pPr lvl="1"/>
            <a:endParaRPr lang="pt-BR" sz="1100" dirty="0"/>
          </a:p>
          <a:p>
            <a:pPr lvl="1"/>
            <a:r>
              <a:rPr lang="pt-BR" dirty="0"/>
              <a:t>Três tipos principais de camadas em sua estrutura: </a:t>
            </a:r>
          </a:p>
          <a:p>
            <a:pPr lvl="2"/>
            <a:r>
              <a:rPr lang="pt-BR" b="1" dirty="0"/>
              <a:t>convolução (</a:t>
            </a:r>
            <a:r>
              <a:rPr lang="pt-BR" b="1" i="1" dirty="0" err="1"/>
              <a:t>convolution</a:t>
            </a:r>
            <a:r>
              <a:rPr lang="pt-BR" b="1" dirty="0"/>
              <a:t>):</a:t>
            </a:r>
            <a:r>
              <a:rPr lang="pt-BR" dirty="0"/>
              <a:t> realce das características via aplicação do kernel</a:t>
            </a:r>
          </a:p>
          <a:p>
            <a:pPr lvl="2"/>
            <a:r>
              <a:rPr lang="pt-BR" b="1" dirty="0"/>
              <a:t>agrupamento (</a:t>
            </a:r>
            <a:r>
              <a:rPr lang="pt-BR" b="1" i="1" dirty="0" err="1"/>
              <a:t>pooling</a:t>
            </a:r>
            <a:r>
              <a:rPr lang="pt-BR" b="1" dirty="0"/>
              <a:t>): </a:t>
            </a:r>
            <a:r>
              <a:rPr lang="pt-BR" dirty="0"/>
              <a:t>redução do número de valores recebidos mantendo as características realçadas pelos filtros da convolução</a:t>
            </a:r>
          </a:p>
          <a:p>
            <a:pPr lvl="2"/>
            <a:r>
              <a:rPr lang="pt-BR" b="1" dirty="0"/>
              <a:t>totalmente conectadas (</a:t>
            </a:r>
            <a:r>
              <a:rPr lang="pt-BR" b="1" i="1" dirty="0" err="1"/>
              <a:t>fully</a:t>
            </a:r>
            <a:r>
              <a:rPr lang="pt-BR" b="1" i="1" dirty="0"/>
              <a:t> </a:t>
            </a:r>
            <a:r>
              <a:rPr lang="pt-BR" b="1" i="1" dirty="0" err="1"/>
              <a:t>connecteds</a:t>
            </a:r>
            <a:r>
              <a:rPr lang="pt-BR" b="1" dirty="0"/>
              <a:t>): </a:t>
            </a:r>
            <a:r>
              <a:rPr lang="pt-BR" dirty="0"/>
              <a:t>neurônios totalmente conectados que aplicam alguma função de ativação nos valores recebidos</a:t>
            </a:r>
          </a:p>
          <a:p>
            <a:pPr lvl="1"/>
            <a:endParaRPr lang="pt-BR" dirty="0"/>
          </a:p>
          <a:p>
            <a:pPr lvl="2"/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1061758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1D380B-757C-46F1-B715-BB777D09B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– Aprendizagem profunda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753651-A676-443C-98D6-D4C9C5A8C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4683"/>
            <a:ext cx="10515600" cy="5149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Redes Neurais Convolucionais (</a:t>
            </a:r>
            <a:r>
              <a:rPr lang="pt-BR" b="1" i="1" dirty="0"/>
              <a:t>Convolutional Neural Network </a:t>
            </a:r>
            <a:r>
              <a:rPr lang="pt-BR" b="1" dirty="0"/>
              <a:t>- CNN)</a:t>
            </a:r>
            <a:endParaRPr lang="pt-BR" sz="700" b="1" dirty="0"/>
          </a:p>
          <a:p>
            <a:pPr lvl="2"/>
            <a:endParaRPr lang="pt-BR" sz="11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0017A0D-D9DB-4B1E-A073-9F84F699B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039" y="2471513"/>
            <a:ext cx="6329921" cy="402136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1B5824B-B569-4834-AB2A-BD37377947E6}"/>
              </a:ext>
            </a:extLst>
          </p:cNvPr>
          <p:cNvSpPr txBox="1"/>
          <p:nvPr/>
        </p:nvSpPr>
        <p:spPr>
          <a:xfrm>
            <a:off x="4510404" y="6213904"/>
            <a:ext cx="3171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(FERGUSON et al., 2017).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7F68136-8553-4436-9924-59D8A50D904D}"/>
              </a:ext>
            </a:extLst>
          </p:cNvPr>
          <p:cNvSpPr txBox="1"/>
          <p:nvPr/>
        </p:nvSpPr>
        <p:spPr>
          <a:xfrm>
            <a:off x="1165369" y="2578339"/>
            <a:ext cx="1678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VGG-16:</a:t>
            </a:r>
          </a:p>
        </p:txBody>
      </p:sp>
    </p:spTree>
    <p:extLst>
      <p:ext uri="{BB962C8B-B14F-4D97-AF65-F5344CB8AC3E}">
        <p14:creationId xmlns:p14="http://schemas.microsoft.com/office/powerpoint/2010/main" val="3474015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1CA557-656B-46D1-8BE5-54ECBF4F6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3. Ferramentas e bases de dados utilizadas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303057-1D41-4E48-AA88-5B0109C0D9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1293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4C259C-DC36-4877-9A1D-1DA2113B8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Ferramentas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66571B-7A03-4C4B-9375-33AC22E8A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r>
              <a:rPr lang="pt-BR" sz="3100" dirty="0"/>
              <a:t>Python: </a:t>
            </a:r>
          </a:p>
          <a:p>
            <a:pPr lvl="1"/>
            <a:r>
              <a:rPr lang="pt-BR" sz="2600" dirty="0"/>
              <a:t>linguagem de programação de alto nível com alta disponibilidade de bibliotecas e recursos para Ciência de Dados e Aprendizado de Máquina</a:t>
            </a:r>
          </a:p>
          <a:p>
            <a:endParaRPr lang="pt-BR" sz="1400" dirty="0"/>
          </a:p>
          <a:p>
            <a:endParaRPr lang="pt-BR" sz="1400" dirty="0"/>
          </a:p>
          <a:p>
            <a:r>
              <a:rPr lang="pt-BR" sz="3100" dirty="0"/>
              <a:t>Google Colab</a:t>
            </a:r>
          </a:p>
          <a:p>
            <a:pPr marL="0" indent="0">
              <a:buNone/>
            </a:pP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4161266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BE049D-35F8-4676-8607-20E602433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 da apresentação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8675E9-3E0B-4E1B-ACAF-D467E0CEB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Problema e Justificativa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Introdução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Ferramentas e bases de dados utilizadas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Desenvolvimento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Resultados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Conclusão</a:t>
            </a:r>
          </a:p>
          <a:p>
            <a:pPr marL="0" indent="0">
              <a:buNone/>
            </a:pPr>
            <a:r>
              <a:rPr lang="pt-BR" dirty="0"/>
              <a:t>Referências Bibliográficas</a:t>
            </a:r>
          </a:p>
        </p:txBody>
      </p:sp>
    </p:spTree>
    <p:extLst>
      <p:ext uri="{BB962C8B-B14F-4D97-AF65-F5344CB8AC3E}">
        <p14:creationId xmlns:p14="http://schemas.microsoft.com/office/powerpoint/2010/main" val="3011312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4C259C-DC36-4877-9A1D-1DA2113B8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Ferramentas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66571B-7A03-4C4B-9375-33AC22E8A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pt-BR" dirty="0"/>
          </a:p>
          <a:p>
            <a:r>
              <a:rPr lang="pt-BR" sz="3100" dirty="0"/>
              <a:t>Bibliotecas e Frameworks Python:</a:t>
            </a:r>
          </a:p>
          <a:p>
            <a:pPr lvl="1"/>
            <a:endParaRPr lang="pt-BR" sz="1100" dirty="0"/>
          </a:p>
          <a:p>
            <a:pPr lvl="1"/>
            <a:r>
              <a:rPr lang="pt-BR" sz="2600" b="1" dirty="0"/>
              <a:t>Numpy e Pandas: </a:t>
            </a:r>
            <a:r>
              <a:rPr lang="pt-BR" sz="2600" dirty="0"/>
              <a:t>análise e gerenciamento de valores (vetores, matrizes, etc.) e conjuntos de dados (</a:t>
            </a:r>
            <a:r>
              <a:rPr lang="pt-BR" sz="2600" i="1" dirty="0"/>
              <a:t>datasets</a:t>
            </a:r>
            <a:r>
              <a:rPr lang="pt-BR" sz="2600" dirty="0"/>
              <a:t>)</a:t>
            </a:r>
          </a:p>
          <a:p>
            <a:pPr lvl="1"/>
            <a:endParaRPr lang="pt-BR" sz="1100" dirty="0"/>
          </a:p>
          <a:p>
            <a:pPr lvl="1"/>
            <a:r>
              <a:rPr lang="pt-BR" sz="2600" b="1" dirty="0"/>
              <a:t>Matplotlib e Seaborn:</a:t>
            </a:r>
            <a:r>
              <a:rPr lang="pt-BR" sz="2600" dirty="0"/>
              <a:t> visualização gráfica de dados</a:t>
            </a:r>
          </a:p>
          <a:p>
            <a:pPr lvl="1"/>
            <a:endParaRPr lang="pt-BR" sz="1100" dirty="0"/>
          </a:p>
          <a:p>
            <a:pPr lvl="1"/>
            <a:r>
              <a:rPr lang="pt-BR" sz="2600" b="1" dirty="0"/>
              <a:t>Scikit-learn:</a:t>
            </a:r>
            <a:r>
              <a:rPr lang="pt-BR" sz="2600" dirty="0"/>
              <a:t> biblioteca de implementações de modelos de Aprendizado de Máquina e métricas de avaliação de desempenho</a:t>
            </a:r>
          </a:p>
          <a:p>
            <a:pPr lvl="1"/>
            <a:endParaRPr lang="pt-BR" sz="1000" dirty="0"/>
          </a:p>
          <a:p>
            <a:pPr lvl="1"/>
            <a:r>
              <a:rPr lang="pt-BR" sz="2600" b="1" dirty="0"/>
              <a:t>Tensor Flow: </a:t>
            </a:r>
            <a:r>
              <a:rPr lang="pt-BR" sz="2600" dirty="0"/>
              <a:t>plataforma de código aberta que facilita a criação de modelos de Aprendizagem de Máquina e Aprendizagem profunda</a:t>
            </a:r>
          </a:p>
        </p:txBody>
      </p:sp>
    </p:spTree>
    <p:extLst>
      <p:ext uri="{BB962C8B-B14F-4D97-AF65-F5344CB8AC3E}">
        <p14:creationId xmlns:p14="http://schemas.microsoft.com/office/powerpoint/2010/main" val="4029647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4D60E-1B85-4F79-AB73-1C7ABF20C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Base de dados fatores de risco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F17558-4C1C-4A25-BFA5-BBCF5D046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Conjuntos de dados disponibilizados para propósitos educacionais da plataforma </a:t>
            </a:r>
            <a:r>
              <a:rPr lang="pt-BR" i="1" dirty="0"/>
              <a:t>Kaggle</a:t>
            </a:r>
          </a:p>
          <a:p>
            <a:endParaRPr lang="pt-BR" i="1" dirty="0"/>
          </a:p>
          <a:p>
            <a:r>
              <a:rPr lang="pt-BR" dirty="0"/>
              <a:t>5110 registros rotulados de vítimas de AVC ou de condição normal</a:t>
            </a:r>
          </a:p>
          <a:p>
            <a:pPr lvl="1"/>
            <a:r>
              <a:rPr lang="pt-BR" dirty="0"/>
              <a:t>AVC: 249 elementos</a:t>
            </a:r>
          </a:p>
          <a:p>
            <a:pPr lvl="1"/>
            <a:r>
              <a:rPr lang="pt-BR" dirty="0"/>
              <a:t>Não AVC: 4861 elementos</a:t>
            </a:r>
          </a:p>
        </p:txBody>
      </p:sp>
    </p:spTree>
    <p:extLst>
      <p:ext uri="{BB962C8B-B14F-4D97-AF65-F5344CB8AC3E}">
        <p14:creationId xmlns:p14="http://schemas.microsoft.com/office/powerpoint/2010/main" val="1047556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4D60E-1B85-4F79-AB73-1C7ABF20C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Base de dados fatores de risco - Variáveis categóricas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F17558-4C1C-4A25-BFA5-BBCF5D04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pt-BR" sz="1100" dirty="0"/>
          </a:p>
          <a:p>
            <a:pPr marL="914400" lvl="1" indent="-457200">
              <a:buFont typeface="+mj-lt"/>
              <a:buAutoNum type="arabicPeriod"/>
            </a:pPr>
            <a:r>
              <a:rPr lang="pt-BR" b="1" dirty="0"/>
              <a:t>Sexo</a:t>
            </a:r>
          </a:p>
          <a:p>
            <a:pPr marL="914400" lvl="1" indent="-457200">
              <a:buFont typeface="+mj-lt"/>
              <a:buAutoNum type="arabicPeriod"/>
            </a:pPr>
            <a:endParaRPr lang="pt-BR" sz="1400" dirty="0"/>
          </a:p>
          <a:p>
            <a:pPr marL="914400" lvl="1" indent="-457200">
              <a:buFont typeface="+mj-lt"/>
              <a:buAutoNum type="arabicPeriod"/>
            </a:pPr>
            <a:r>
              <a:rPr lang="pt-BR" b="1" dirty="0"/>
              <a:t>Hipertensão</a:t>
            </a:r>
          </a:p>
          <a:p>
            <a:pPr marL="914400" lvl="1" indent="-457200">
              <a:buFont typeface="+mj-lt"/>
              <a:buAutoNum type="arabicPeriod"/>
            </a:pPr>
            <a:endParaRPr lang="pt-BR" sz="1400" dirty="0"/>
          </a:p>
          <a:p>
            <a:pPr marL="914400" lvl="1" indent="-457200">
              <a:buFont typeface="+mj-lt"/>
              <a:buAutoNum type="arabicPeriod"/>
            </a:pPr>
            <a:r>
              <a:rPr lang="pt-BR" b="1" dirty="0"/>
              <a:t>Doença cardíaca</a:t>
            </a:r>
          </a:p>
          <a:p>
            <a:pPr marL="914400" lvl="1" indent="-457200">
              <a:buFont typeface="+mj-lt"/>
              <a:buAutoNum type="arabicPeriod"/>
            </a:pPr>
            <a:endParaRPr lang="pt-BR" sz="1400" b="1" dirty="0"/>
          </a:p>
          <a:p>
            <a:pPr marL="914400" lvl="1" indent="-457200">
              <a:buFont typeface="+mj-lt"/>
              <a:buAutoNum type="arabicPeriod"/>
            </a:pPr>
            <a:r>
              <a:rPr lang="pt-BR" b="1" dirty="0"/>
              <a:t>É / já foi casado </a:t>
            </a:r>
            <a:r>
              <a:rPr lang="pt-BR" dirty="0"/>
              <a:t>(pode estar ligada a estilo de vida e estresse)</a:t>
            </a:r>
          </a:p>
          <a:p>
            <a:pPr marL="914400" lvl="1" indent="-457200">
              <a:buFont typeface="+mj-lt"/>
              <a:buAutoNum type="arabicPeriod"/>
            </a:pPr>
            <a:endParaRPr lang="pt-BR" sz="1300" dirty="0"/>
          </a:p>
          <a:p>
            <a:pPr marL="914400" lvl="1" indent="-457200">
              <a:buFont typeface="+mj-lt"/>
              <a:buAutoNum type="arabicPeriod"/>
            </a:pPr>
            <a:r>
              <a:rPr lang="pt-BR" b="1" dirty="0"/>
              <a:t>Tipo de residência: </a:t>
            </a:r>
            <a:r>
              <a:rPr lang="pt-BR" dirty="0"/>
              <a:t>Urbana ou rural (ligada a estilo de vida)</a:t>
            </a:r>
          </a:p>
          <a:p>
            <a:pPr marL="914400" lvl="1" indent="-457200">
              <a:buFont typeface="+mj-lt"/>
              <a:buAutoNum type="arabicPeriod"/>
            </a:pPr>
            <a:endParaRPr lang="pt-BR" sz="1300" dirty="0"/>
          </a:p>
          <a:p>
            <a:pPr marL="914400" lvl="1" indent="-457200">
              <a:buFont typeface="+mj-lt"/>
              <a:buAutoNum type="arabicPeriod"/>
            </a:pPr>
            <a:r>
              <a:rPr lang="pt-BR" b="1" dirty="0"/>
              <a:t>Tipo de emprego: </a:t>
            </a:r>
            <a:r>
              <a:rPr lang="pt-BR" dirty="0"/>
              <a:t>privado, funcionário público (governo), empreendedor ou nenhum</a:t>
            </a:r>
          </a:p>
          <a:p>
            <a:pPr marL="914400" lvl="1" indent="-457200">
              <a:buFont typeface="+mj-lt"/>
              <a:buAutoNum type="arabicPeriod"/>
            </a:pPr>
            <a:endParaRPr lang="pt-BR" sz="1200" dirty="0"/>
          </a:p>
          <a:p>
            <a:pPr marL="914400" lvl="1" indent="-457200">
              <a:buFont typeface="+mj-lt"/>
              <a:buAutoNum type="arabicPeriod"/>
            </a:pPr>
            <a:r>
              <a:rPr lang="pt-BR" b="1" dirty="0"/>
              <a:t>Status com relação a tabagismo: </a:t>
            </a:r>
            <a:r>
              <a:rPr lang="pt-BR" dirty="0"/>
              <a:t>indivíduo nunca fumou, fuma formalmente, regularmente ou situação desconhecida</a:t>
            </a:r>
          </a:p>
          <a:p>
            <a:pPr marL="914400" lvl="1" indent="-457200">
              <a:buFont typeface="+mj-lt"/>
              <a:buAutoNum type="arabicPeriod"/>
            </a:pPr>
            <a:endParaRPr lang="pt-BR" sz="1200" dirty="0"/>
          </a:p>
          <a:p>
            <a:pPr marL="914400" lvl="1" indent="-457200">
              <a:buFont typeface="+mj-lt"/>
              <a:buAutoNum type="arabicPeriod"/>
            </a:pPr>
            <a:r>
              <a:rPr lang="pt-BR" b="1" dirty="0"/>
              <a:t>Vítima de AVC </a:t>
            </a:r>
            <a:r>
              <a:rPr lang="pt-BR" dirty="0"/>
              <a:t>(variável alvo do trabalho)</a:t>
            </a:r>
          </a:p>
        </p:txBody>
      </p:sp>
    </p:spTree>
    <p:extLst>
      <p:ext uri="{BB962C8B-B14F-4D97-AF65-F5344CB8AC3E}">
        <p14:creationId xmlns:p14="http://schemas.microsoft.com/office/powerpoint/2010/main" val="17879433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4D60E-1B85-4F79-AB73-1C7ABF20C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Base de dados fatores de risco - Variáveis quantitativas </a:t>
            </a:r>
            <a:endParaRPr lang="pt-BR" sz="4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F17558-4C1C-4A25-BFA5-BBCF5D046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sz="1000" dirty="0"/>
          </a:p>
          <a:p>
            <a:pPr marL="914400" lvl="1" indent="-457200">
              <a:buFont typeface="+mj-lt"/>
              <a:buAutoNum type="arabicPeriod"/>
            </a:pPr>
            <a:r>
              <a:rPr lang="pt-BR" b="1" dirty="0"/>
              <a:t>Idade</a:t>
            </a:r>
          </a:p>
          <a:p>
            <a:pPr marL="914400" lvl="1" indent="-457200">
              <a:buFont typeface="+mj-lt"/>
              <a:buAutoNum type="arabicPeriod"/>
            </a:pPr>
            <a:endParaRPr lang="pt-BR" sz="1000" dirty="0"/>
          </a:p>
          <a:p>
            <a:pPr marL="914400" lvl="1" indent="-457200">
              <a:buFont typeface="+mj-lt"/>
              <a:buAutoNum type="arabicPeriod"/>
            </a:pPr>
            <a:r>
              <a:rPr lang="pt-BR" b="1" dirty="0"/>
              <a:t>Nível de glicose</a:t>
            </a:r>
          </a:p>
          <a:p>
            <a:pPr marL="914400" lvl="1" indent="-457200">
              <a:buFont typeface="+mj-lt"/>
              <a:buAutoNum type="arabicPeriod"/>
            </a:pPr>
            <a:endParaRPr lang="pt-BR" sz="1000" dirty="0"/>
          </a:p>
          <a:p>
            <a:pPr marL="914400" lvl="1" indent="-457200">
              <a:buFont typeface="+mj-lt"/>
              <a:buAutoNum type="arabicPeriod"/>
            </a:pPr>
            <a:r>
              <a:rPr lang="pt-BR" b="1" dirty="0"/>
              <a:t>BMI: </a:t>
            </a:r>
            <a:r>
              <a:rPr lang="pt-BR" dirty="0"/>
              <a:t>Índice de massa corpórea - IMC</a:t>
            </a:r>
          </a:p>
          <a:p>
            <a:pPr marL="914400" lvl="1" indent="-457200">
              <a:buFont typeface="+mj-lt"/>
              <a:buAutoNum type="arabicPeriod"/>
            </a:pPr>
            <a:endParaRPr lang="pt-BR" sz="1000" dirty="0"/>
          </a:p>
          <a:p>
            <a:pPr marL="914400" lvl="1" indent="-457200">
              <a:buFont typeface="+mj-lt"/>
              <a:buAutoNum type="arabicPeriod"/>
            </a:pPr>
            <a:r>
              <a:rPr lang="pt-BR" b="1" dirty="0"/>
              <a:t>Id: </a:t>
            </a:r>
            <a:r>
              <a:rPr lang="pt-BR" dirty="0"/>
              <a:t>Identificação de cada registro (variável desconsiderada por não ter impacto na variável alvo)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24300116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4D60E-1B85-4F79-AB73-1C7ABF20C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Base de dados fatores de risco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7F2E974-97E1-4B0B-833D-D447F0B83F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74" y="2451002"/>
            <a:ext cx="10705051" cy="3327245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0267B37-0AAE-4E0C-9546-C66FE87C5933}"/>
              </a:ext>
            </a:extLst>
          </p:cNvPr>
          <p:cNvSpPr txBox="1"/>
          <p:nvPr/>
        </p:nvSpPr>
        <p:spPr>
          <a:xfrm>
            <a:off x="4673718" y="5934832"/>
            <a:ext cx="2844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Elaborado pelo autor.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4779A3B-2BAD-4840-9DD4-992975490B9C}"/>
              </a:ext>
            </a:extLst>
          </p:cNvPr>
          <p:cNvSpPr txBox="1"/>
          <p:nvPr/>
        </p:nvSpPr>
        <p:spPr>
          <a:xfrm>
            <a:off x="838200" y="1832752"/>
            <a:ext cx="6002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Exemplos retirados da base de dados utilizada</a:t>
            </a:r>
          </a:p>
        </p:txBody>
      </p:sp>
    </p:spTree>
    <p:extLst>
      <p:ext uri="{BB962C8B-B14F-4D97-AF65-F5344CB8AC3E}">
        <p14:creationId xmlns:p14="http://schemas.microsoft.com/office/powerpoint/2010/main" val="33146907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63BA5A-F6A1-45AF-BDD9-FDF811740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Base de imagens de Tomografia Computadorizada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B00B59-3536-4A56-B18F-2C7A655B6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Conjunto de dados com 473 imagens, divididas em três classes diferentes: </a:t>
            </a:r>
          </a:p>
          <a:p>
            <a:pPr lvl="1"/>
            <a:r>
              <a:rPr lang="pt-BR" b="1" dirty="0"/>
              <a:t>AVC Isquêmico</a:t>
            </a:r>
          </a:p>
          <a:p>
            <a:pPr lvl="1"/>
            <a:r>
              <a:rPr lang="pt-BR" b="1" dirty="0"/>
              <a:t>AVC Hemorrágico </a:t>
            </a:r>
          </a:p>
          <a:p>
            <a:pPr lvl="1"/>
            <a:r>
              <a:rPr lang="pt-BR" b="1" dirty="0"/>
              <a:t>Condição normal (não AVC)</a:t>
            </a:r>
          </a:p>
          <a:p>
            <a:endParaRPr lang="pt-BR" dirty="0"/>
          </a:p>
          <a:p>
            <a:r>
              <a:rPr lang="pt-BR" dirty="0"/>
              <a:t>No presente trabalho, conjunto foi redistribuído para apenas duas classes:</a:t>
            </a:r>
          </a:p>
          <a:p>
            <a:pPr lvl="1"/>
            <a:r>
              <a:rPr lang="pt-BR" b="1" dirty="0"/>
              <a:t>AVC (AVCi + AVCh):</a:t>
            </a:r>
            <a:r>
              <a:rPr lang="pt-BR" dirty="0"/>
              <a:t> 299 imagens </a:t>
            </a:r>
          </a:p>
          <a:p>
            <a:pPr lvl="1"/>
            <a:r>
              <a:rPr lang="pt-BR" b="1" dirty="0"/>
              <a:t>Condição normal (não AVC): </a:t>
            </a:r>
            <a:r>
              <a:rPr lang="pt-BR" dirty="0"/>
              <a:t>174 imagens</a:t>
            </a:r>
          </a:p>
        </p:txBody>
      </p:sp>
    </p:spTree>
    <p:extLst>
      <p:ext uri="{BB962C8B-B14F-4D97-AF65-F5344CB8AC3E}">
        <p14:creationId xmlns:p14="http://schemas.microsoft.com/office/powerpoint/2010/main" val="25738098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63BA5A-F6A1-45AF-BDD9-FDF811740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Base de imagens de Tomografia Computadorizada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BBC956F-B205-4D7A-B57E-4C81E22AA338}"/>
              </a:ext>
            </a:extLst>
          </p:cNvPr>
          <p:cNvSpPr txBox="1"/>
          <p:nvPr/>
        </p:nvSpPr>
        <p:spPr>
          <a:xfrm>
            <a:off x="838200" y="1832752"/>
            <a:ext cx="6002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Exemplos retirados da base de dados utilizada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9804E09-5ACE-42E7-87A6-AF346F25E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724" y="2849078"/>
            <a:ext cx="2444247" cy="244424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F3E46F9-30FA-4AFD-8005-6EEE7018B4FF}"/>
              </a:ext>
            </a:extLst>
          </p:cNvPr>
          <p:cNvSpPr txBox="1"/>
          <p:nvPr/>
        </p:nvSpPr>
        <p:spPr>
          <a:xfrm>
            <a:off x="2833434" y="5402511"/>
            <a:ext cx="61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AVCi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7ECBD4A-9B09-4873-A78F-EEEDF2AB2621}"/>
              </a:ext>
            </a:extLst>
          </p:cNvPr>
          <p:cNvSpPr txBox="1"/>
          <p:nvPr/>
        </p:nvSpPr>
        <p:spPr>
          <a:xfrm>
            <a:off x="8162180" y="5402511"/>
            <a:ext cx="1779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Condição normal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0E7A141-7943-468A-BB3C-3E469D7695EB}"/>
              </a:ext>
            </a:extLst>
          </p:cNvPr>
          <p:cNvSpPr txBox="1"/>
          <p:nvPr/>
        </p:nvSpPr>
        <p:spPr>
          <a:xfrm>
            <a:off x="5773463" y="5402511"/>
            <a:ext cx="682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AVCh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F60C0CA-720F-48C6-BABD-E1DE13A256D7}"/>
              </a:ext>
            </a:extLst>
          </p:cNvPr>
          <p:cNvSpPr txBox="1"/>
          <p:nvPr/>
        </p:nvSpPr>
        <p:spPr>
          <a:xfrm>
            <a:off x="4673718" y="6082391"/>
            <a:ext cx="2844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Elaborado pelo autor.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C85AF264-45C9-49EE-9B10-E6F0EAB8C2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74" y="2849077"/>
            <a:ext cx="2444247" cy="2444247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CF2E2C66-E824-438A-8CA9-AE045F8C83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032" y="2849082"/>
            <a:ext cx="2444242" cy="244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1123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F2C3DE-4B70-40FE-B352-F5EFC95F4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4. Desenvolvimento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88536A-123D-4107-98FD-D7F2C1A737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96123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DD935-9CFD-4BC1-AC5D-48468EBB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Classificador fatores de risco – pré-processamento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2BED87-BE8F-4E22-86A9-FFA97B398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Balanceamento do conjunto de dados (para 525 registros no total):</a:t>
            </a:r>
          </a:p>
          <a:p>
            <a:pPr lvl="1"/>
            <a:r>
              <a:rPr lang="pt-BR" dirty="0"/>
              <a:t>AVC: 249 → 249 elementos</a:t>
            </a:r>
          </a:p>
          <a:p>
            <a:pPr lvl="1"/>
            <a:r>
              <a:rPr lang="pt-BR" dirty="0"/>
              <a:t>Não AVC: 4861 → 276 elementos (subamostragem aleatória)</a:t>
            </a:r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22445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DD935-9CFD-4BC1-AC5D-48468EBB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Classificador fatores de risco – pré-processamento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63BDFDE3-FC48-4B7F-8E3C-BC3ABCCA9F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5365277"/>
              </p:ext>
            </p:extLst>
          </p:nvPr>
        </p:nvGraphicFramePr>
        <p:xfrm>
          <a:off x="838200" y="1573956"/>
          <a:ext cx="10515600" cy="4440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19792519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0846644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Atributo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Distribuição dos valores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968494"/>
                  </a:ext>
                </a:extLst>
              </a:tr>
              <a:tr h="529957">
                <a:tc row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Gênero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Masculino: 41.71%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155500"/>
                  </a:ext>
                </a:extLst>
              </a:tr>
              <a:tr h="477899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Feminino: 58.29%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2442282"/>
                  </a:ext>
                </a:extLst>
              </a:tr>
              <a:tr h="512002">
                <a:tc row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Hipertensão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0: 82.48%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6829999"/>
                  </a:ext>
                </a:extLst>
              </a:tr>
              <a:tr h="469783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1: 17.52%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6370775"/>
                  </a:ext>
                </a:extLst>
              </a:tr>
              <a:tr h="503340">
                <a:tc row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Doença cardíaca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0: 88.76%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627471"/>
                  </a:ext>
                </a:extLst>
              </a:tr>
              <a:tr h="536895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1: 11.24%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970619"/>
                  </a:ext>
                </a:extLst>
              </a:tr>
              <a:tr h="520118">
                <a:tc row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É / já foi casado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Sim: 80%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9442045"/>
                  </a:ext>
                </a:extLst>
              </a:tr>
              <a:tr h="520117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Não: 20%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7909486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2A691252-D7D8-44F8-A408-B5312C5CE875}"/>
              </a:ext>
            </a:extLst>
          </p:cNvPr>
          <p:cNvSpPr txBox="1"/>
          <p:nvPr/>
        </p:nvSpPr>
        <p:spPr>
          <a:xfrm>
            <a:off x="4690967" y="6123543"/>
            <a:ext cx="2844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Elaborado pelo autor.</a:t>
            </a:r>
          </a:p>
        </p:txBody>
      </p:sp>
    </p:spTree>
    <p:extLst>
      <p:ext uri="{BB962C8B-B14F-4D97-AF65-F5344CB8AC3E}">
        <p14:creationId xmlns:p14="http://schemas.microsoft.com/office/powerpoint/2010/main" val="4025588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1E5A86-97D9-4744-A44E-DA70C995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Problema e Justificativa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88A21E-1FCC-4746-977B-2B58149C43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57083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DD935-9CFD-4BC1-AC5D-48468EBB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Classificador fatores de risco – pré-processamento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63BDFDE3-FC48-4B7F-8E3C-BC3ABCCA9F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2244451"/>
              </p:ext>
            </p:extLst>
          </p:nvPr>
        </p:nvGraphicFramePr>
        <p:xfrm>
          <a:off x="2124337" y="1636466"/>
          <a:ext cx="7943326" cy="45043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1663">
                  <a:extLst>
                    <a:ext uri="{9D8B030D-6E8A-4147-A177-3AD203B41FA5}">
                      <a16:colId xmlns:a16="http://schemas.microsoft.com/office/drawing/2014/main" val="3197925199"/>
                    </a:ext>
                  </a:extLst>
                </a:gridCol>
                <a:gridCol w="3971663">
                  <a:extLst>
                    <a:ext uri="{9D8B030D-6E8A-4147-A177-3AD203B41FA5}">
                      <a16:colId xmlns:a16="http://schemas.microsoft.com/office/drawing/2014/main" val="1084664446"/>
                    </a:ext>
                  </a:extLst>
                </a:gridCol>
              </a:tblGrid>
              <a:tr h="303362">
                <a:tc>
                  <a:txBody>
                    <a:bodyPr/>
                    <a:lstStyle/>
                    <a:p>
                      <a:r>
                        <a:rPr lang="pt-BR" dirty="0"/>
                        <a:t>Atributo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Distribuição dos valores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968494"/>
                  </a:ext>
                </a:extLst>
              </a:tr>
              <a:tr h="353309">
                <a:tc rowSpan="4"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Tipo de emprego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Setor privado: 62.86%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155500"/>
                  </a:ext>
                </a:extLst>
              </a:tr>
              <a:tr h="318603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Autônomo: 22.09%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2442282"/>
                  </a:ext>
                </a:extLst>
              </a:tr>
              <a:tr h="318603">
                <a:tc v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Cargo público: 14.29%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0055275"/>
                  </a:ext>
                </a:extLst>
              </a:tr>
              <a:tr h="318603">
                <a:tc v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Nunca trabalhou: 0.76%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640364"/>
                  </a:ext>
                </a:extLst>
              </a:tr>
              <a:tr h="341339">
                <a:tc rowSpan="2"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Tipo de residência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Urbano: 50.86%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6829999"/>
                  </a:ext>
                </a:extLst>
              </a:tr>
              <a:tr h="313192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Rural: 49.14%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6370775"/>
                  </a:ext>
                </a:extLst>
              </a:tr>
              <a:tr h="335565">
                <a:tc rowSpan="4"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Tabagismo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Nunca fumou: 37.33%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627471"/>
                  </a:ext>
                </a:extLst>
              </a:tr>
              <a:tr h="357934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Fuma formalmente: 24.57%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970619"/>
                  </a:ext>
                </a:extLst>
              </a:tr>
              <a:tr h="357934">
                <a:tc v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Fuma constantemente: 22.48%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1472859"/>
                  </a:ext>
                </a:extLst>
              </a:tr>
              <a:tr h="357934">
                <a:tc v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Situação desconhecida: 15.62%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4402547"/>
                  </a:ext>
                </a:extLst>
              </a:tr>
              <a:tr h="346750">
                <a:tc rowSpan="2"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AVC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0: 52.57%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9442045"/>
                  </a:ext>
                </a:extLst>
              </a:tr>
              <a:tr h="346749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1: 47.43%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7909486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74E7BEF4-077E-4440-ABBF-387F1DBFDF72}"/>
              </a:ext>
            </a:extLst>
          </p:cNvPr>
          <p:cNvSpPr txBox="1"/>
          <p:nvPr/>
        </p:nvSpPr>
        <p:spPr>
          <a:xfrm>
            <a:off x="4690967" y="6232600"/>
            <a:ext cx="2844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Elaborado pelo autor.</a:t>
            </a:r>
          </a:p>
        </p:txBody>
      </p:sp>
    </p:spTree>
    <p:extLst>
      <p:ext uri="{BB962C8B-B14F-4D97-AF65-F5344CB8AC3E}">
        <p14:creationId xmlns:p14="http://schemas.microsoft.com/office/powerpoint/2010/main" val="31038574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9DB36-B768-4891-B670-D5FB7D296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Classificador fatores de risco – pré-processamento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0DB02D5-9DC7-4146-8748-E0D924FBD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23" y="4300012"/>
            <a:ext cx="6354062" cy="188621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B88556B-B6F6-4B84-A521-59588B2C05D4}"/>
              </a:ext>
            </a:extLst>
          </p:cNvPr>
          <p:cNvSpPr txBox="1"/>
          <p:nvPr/>
        </p:nvSpPr>
        <p:spPr>
          <a:xfrm>
            <a:off x="7601417" y="4912862"/>
            <a:ext cx="39935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Mais de dois possíveis valores – criação de colunas binárias para cada valor</a:t>
            </a:r>
          </a:p>
          <a:p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5EB3D8F-8153-40AF-9FC9-342C0476D6EE}"/>
              </a:ext>
            </a:extLst>
          </p:cNvPr>
          <p:cNvSpPr txBox="1"/>
          <p:nvPr/>
        </p:nvSpPr>
        <p:spPr>
          <a:xfrm>
            <a:off x="1627464" y="2573683"/>
            <a:ext cx="3967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Até dois possíveis valores – substituição das classes por 0 e 1</a:t>
            </a:r>
          </a:p>
          <a:p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449F6B2-94A4-4EB4-8DE4-053683613E98}"/>
              </a:ext>
            </a:extLst>
          </p:cNvPr>
          <p:cNvSpPr txBox="1"/>
          <p:nvPr/>
        </p:nvSpPr>
        <p:spPr>
          <a:xfrm>
            <a:off x="2353102" y="6186225"/>
            <a:ext cx="2547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Fonte: Elaborado pelo autor.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BA7D151-9270-4AD0-BF33-3BF7EF400B21}"/>
              </a:ext>
            </a:extLst>
          </p:cNvPr>
          <p:cNvSpPr txBox="1"/>
          <p:nvPr/>
        </p:nvSpPr>
        <p:spPr>
          <a:xfrm>
            <a:off x="7081481" y="3792181"/>
            <a:ext cx="2547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Fonte: Elaborado pelo autor.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8A6E500-138E-488A-9FE1-C5127AFF99BB}"/>
              </a:ext>
            </a:extLst>
          </p:cNvPr>
          <p:cNvSpPr txBox="1"/>
          <p:nvPr/>
        </p:nvSpPr>
        <p:spPr>
          <a:xfrm>
            <a:off x="838200" y="1629133"/>
            <a:ext cx="4346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Correções formato das variáveis</a:t>
            </a:r>
          </a:p>
        </p:txBody>
      </p:sp>
      <p:pic>
        <p:nvPicPr>
          <p:cNvPr id="13" name="Espaço Reservado para Conteúdo 12">
            <a:extLst>
              <a:ext uri="{FF2B5EF4-FFF2-40B4-BE49-F238E27FC236}">
                <a16:creationId xmlns:a16="http://schemas.microsoft.com/office/drawing/2014/main" id="{634C5CD9-D692-49E9-9DF4-6460DF52A8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167" y="1574168"/>
            <a:ext cx="3967992" cy="1922845"/>
          </a:xfrm>
        </p:spPr>
      </p:pic>
    </p:spTree>
    <p:extLst>
      <p:ext uri="{BB962C8B-B14F-4D97-AF65-F5344CB8AC3E}">
        <p14:creationId xmlns:p14="http://schemas.microsoft.com/office/powerpoint/2010/main" val="37890522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DD935-9CFD-4BC1-AC5D-48468EBB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Classificador fatores de risco – pré-processamento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2BED87-BE8F-4E22-86A9-FFA97B398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pPr marL="0" indent="0">
              <a:buNone/>
            </a:pPr>
            <a:r>
              <a:rPr lang="pt-BR" b="1" dirty="0"/>
              <a:t>Dados nulos</a:t>
            </a:r>
          </a:p>
          <a:p>
            <a:pPr lvl="1"/>
            <a:endParaRPr lang="pt-BR" sz="1000" dirty="0"/>
          </a:p>
          <a:p>
            <a:pPr lvl="1"/>
            <a:r>
              <a:rPr lang="pt-BR" dirty="0"/>
              <a:t>Única coluna com eles foi BMI: 7.6% (40 elementos em um total de 525 registros)</a:t>
            </a:r>
          </a:p>
          <a:p>
            <a:pPr lvl="1"/>
            <a:endParaRPr lang="pt-BR" sz="1000" dirty="0"/>
          </a:p>
          <a:p>
            <a:pPr lvl="1"/>
            <a:r>
              <a:rPr lang="pt-BR" dirty="0"/>
              <a:t>Correção: substituição desses valores pela mediana da coluna</a:t>
            </a:r>
          </a:p>
          <a:p>
            <a:pPr lvl="1"/>
            <a:endParaRPr lang="pt-BR" sz="1000" dirty="0"/>
          </a:p>
          <a:p>
            <a:pPr lvl="1"/>
            <a:r>
              <a:rPr lang="pt-BR" dirty="0"/>
              <a:t>A mediana foi escolhida pois gerou melhores resultados em comparação com a substituição pela média da coluna</a:t>
            </a:r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74755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DD935-9CFD-4BC1-AC5D-48468EBB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Classificador fatores de risco – pré-processamento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61A594D8-8CA0-4E1B-A03E-2D768EDCF3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426" y="2920155"/>
            <a:ext cx="8057143" cy="2590476"/>
          </a:xfr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3E87BB5-64EB-4DE9-9468-2995328992D4}"/>
              </a:ext>
            </a:extLst>
          </p:cNvPr>
          <p:cNvSpPr txBox="1"/>
          <p:nvPr/>
        </p:nvSpPr>
        <p:spPr>
          <a:xfrm>
            <a:off x="838200" y="2223083"/>
            <a:ext cx="6616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Distribuição dos valores quantitativos e anômalos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761F7F1-681C-4F89-8938-8FA51D4CCCE6}"/>
              </a:ext>
            </a:extLst>
          </p:cNvPr>
          <p:cNvSpPr txBox="1"/>
          <p:nvPr/>
        </p:nvSpPr>
        <p:spPr>
          <a:xfrm>
            <a:off x="4690966" y="5746039"/>
            <a:ext cx="2844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Elaborado pelo autor.</a:t>
            </a:r>
          </a:p>
        </p:txBody>
      </p:sp>
    </p:spTree>
    <p:extLst>
      <p:ext uri="{BB962C8B-B14F-4D97-AF65-F5344CB8AC3E}">
        <p14:creationId xmlns:p14="http://schemas.microsoft.com/office/powerpoint/2010/main" val="7010820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DD935-9CFD-4BC1-AC5D-48468EBB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Classificador fatores de risco – pré-processamento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C648B0-380B-40E6-A6A1-7302BA936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b="1" dirty="0"/>
              <a:t>IQR (</a:t>
            </a:r>
            <a:r>
              <a:rPr lang="pt-BR" b="1" i="1" dirty="0"/>
              <a:t>Interquartile range</a:t>
            </a:r>
            <a:r>
              <a:rPr lang="pt-BR" b="1" dirty="0"/>
              <a:t>): </a:t>
            </a:r>
            <a:r>
              <a:rPr lang="pt-BR" dirty="0"/>
              <a:t>avaliar o grau de dispersão dos valores em torno da medida de centralidade do conjunto</a:t>
            </a:r>
          </a:p>
          <a:p>
            <a:pPr lvl="1"/>
            <a:endParaRPr lang="pt-BR" sz="600" dirty="0"/>
          </a:p>
          <a:p>
            <a:pPr lvl="1"/>
            <a:r>
              <a:rPr lang="pt-BR" dirty="0"/>
              <a:t>IQR = 3° quartil – 1° quartil</a:t>
            </a:r>
          </a:p>
          <a:p>
            <a:pPr lvl="1"/>
            <a:r>
              <a:rPr lang="pt-BR" dirty="0"/>
              <a:t>Limite superior = Mediana + 1.5 x IQR</a:t>
            </a:r>
          </a:p>
          <a:p>
            <a:pPr lvl="1"/>
            <a:r>
              <a:rPr lang="pt-BR" dirty="0"/>
              <a:t>Limite inferior = Mediana - 1.5 x IQR</a:t>
            </a:r>
          </a:p>
        </p:txBody>
      </p:sp>
    </p:spTree>
    <p:extLst>
      <p:ext uri="{BB962C8B-B14F-4D97-AF65-F5344CB8AC3E}">
        <p14:creationId xmlns:p14="http://schemas.microsoft.com/office/powerpoint/2010/main" val="17170413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DD935-9CFD-4BC1-AC5D-48468EBB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Classificador fatores de risco – pré-processamento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3E87BB5-64EB-4DE9-9468-2995328992D4}"/>
              </a:ext>
            </a:extLst>
          </p:cNvPr>
          <p:cNvSpPr txBox="1"/>
          <p:nvPr/>
        </p:nvSpPr>
        <p:spPr>
          <a:xfrm>
            <a:off x="838200" y="2223083"/>
            <a:ext cx="6403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Distribuição dos valores quantitativos corrigidos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E916DC0C-F52E-4EFB-9F6C-C8A967E851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523" y="2935158"/>
            <a:ext cx="7980952" cy="2476190"/>
          </a:xfr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170213EE-504A-4BB9-8DD2-5D19ECB8F549}"/>
              </a:ext>
            </a:extLst>
          </p:cNvPr>
          <p:cNvSpPr txBox="1"/>
          <p:nvPr/>
        </p:nvSpPr>
        <p:spPr>
          <a:xfrm>
            <a:off x="4690966" y="5661758"/>
            <a:ext cx="2844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Elaborado pelo autor.</a:t>
            </a:r>
          </a:p>
        </p:txBody>
      </p:sp>
    </p:spTree>
    <p:extLst>
      <p:ext uri="{BB962C8B-B14F-4D97-AF65-F5344CB8AC3E}">
        <p14:creationId xmlns:p14="http://schemas.microsoft.com/office/powerpoint/2010/main" val="36889685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DD935-9CFD-4BC1-AC5D-48468EBB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Classificador fatores de risco – pré-processamento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C648B0-380B-40E6-A6A1-7302BA936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pPr marL="0" indent="0">
              <a:buNone/>
            </a:pPr>
            <a:r>
              <a:rPr lang="pt-BR" b="1" dirty="0"/>
              <a:t>Normalização dos dados</a:t>
            </a:r>
          </a:p>
          <a:p>
            <a:endParaRPr lang="pt-BR" sz="1000" dirty="0"/>
          </a:p>
          <a:p>
            <a:r>
              <a:rPr lang="pt-BR" dirty="0"/>
              <a:t>sklearn.preprocessing.MinMaxScaler()</a:t>
            </a:r>
          </a:p>
          <a:p>
            <a:endParaRPr lang="pt-BR" sz="1000" dirty="0"/>
          </a:p>
          <a:p>
            <a:r>
              <a:rPr lang="pt-BR" dirty="0"/>
              <a:t>padrão de escala ficou entre 0 e 1</a:t>
            </a:r>
          </a:p>
        </p:txBody>
      </p:sp>
    </p:spTree>
    <p:extLst>
      <p:ext uri="{BB962C8B-B14F-4D97-AF65-F5344CB8AC3E}">
        <p14:creationId xmlns:p14="http://schemas.microsoft.com/office/powerpoint/2010/main" val="39880715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DD935-9CFD-4BC1-AC5D-48468EBB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Classificador fatores de risco – modelagem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C648B0-380B-40E6-A6A1-7302BA936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81830" cy="4351338"/>
          </a:xfrm>
        </p:spPr>
        <p:txBody>
          <a:bodyPr/>
          <a:lstStyle/>
          <a:p>
            <a:endParaRPr lang="pt-BR" dirty="0"/>
          </a:p>
          <a:p>
            <a:pPr marL="0" indent="0">
              <a:buNone/>
            </a:pPr>
            <a:r>
              <a:rPr lang="pt-BR" sz="2400" b="1" dirty="0"/>
              <a:t>Criação do classificador</a:t>
            </a:r>
          </a:p>
          <a:p>
            <a:endParaRPr lang="pt-BR" sz="900" dirty="0"/>
          </a:p>
          <a:p>
            <a:r>
              <a:rPr lang="pt-BR" sz="2400" dirty="0"/>
              <a:t>Validação cruzada: 05 dobras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2ED9404-7499-4CAE-837E-C4D93F496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308" y="1722028"/>
            <a:ext cx="6639492" cy="445493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A45B3C52-3CAA-46BA-AA06-F76BB4BDFB8A}"/>
              </a:ext>
            </a:extLst>
          </p:cNvPr>
          <p:cNvSpPr txBox="1"/>
          <p:nvPr/>
        </p:nvSpPr>
        <p:spPr>
          <a:xfrm>
            <a:off x="6863715" y="6308209"/>
            <a:ext cx="2547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Fonte: Elaborado pelo autor.</a:t>
            </a:r>
          </a:p>
        </p:txBody>
      </p:sp>
    </p:spTree>
    <p:extLst>
      <p:ext uri="{BB962C8B-B14F-4D97-AF65-F5344CB8AC3E}">
        <p14:creationId xmlns:p14="http://schemas.microsoft.com/office/powerpoint/2010/main" val="30708411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DD935-9CFD-4BC1-AC5D-48468EBB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Classificador fatores de risco – modelagem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C648B0-380B-40E6-A6A1-7302BA936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pPr marL="0" indent="0">
              <a:buNone/>
            </a:pPr>
            <a:r>
              <a:rPr lang="pt-BR" b="1" dirty="0"/>
              <a:t>Criação do classificador</a:t>
            </a:r>
          </a:p>
          <a:p>
            <a:pPr lvl="1"/>
            <a:endParaRPr lang="pt-BR" sz="1000" dirty="0"/>
          </a:p>
          <a:p>
            <a:pPr lvl="1"/>
            <a:r>
              <a:rPr lang="pt-BR" dirty="0"/>
              <a:t>Modelo com Regressão Logística (</a:t>
            </a:r>
            <a:r>
              <a:rPr lang="pt-BR" i="1" dirty="0"/>
              <a:t>seed</a:t>
            </a:r>
            <a:r>
              <a:rPr lang="pt-BR" dirty="0"/>
              <a:t> = 7)</a:t>
            </a:r>
          </a:p>
          <a:p>
            <a:pPr lvl="1"/>
            <a:endParaRPr lang="pt-BR" sz="1000" dirty="0"/>
          </a:p>
          <a:p>
            <a:pPr lvl="1"/>
            <a:r>
              <a:rPr lang="pt-BR" dirty="0"/>
              <a:t>Modelo com Floresta Aleatória (</a:t>
            </a:r>
            <a:r>
              <a:rPr lang="pt-BR" i="1" dirty="0"/>
              <a:t>seed</a:t>
            </a:r>
            <a:r>
              <a:rPr lang="pt-BR" dirty="0"/>
              <a:t> = 7, </a:t>
            </a:r>
            <a:r>
              <a:rPr lang="pt-BR" dirty="0" err="1"/>
              <a:t>n_arvores</a:t>
            </a:r>
            <a:r>
              <a:rPr lang="pt-BR" dirty="0"/>
              <a:t>=200)</a:t>
            </a:r>
          </a:p>
        </p:txBody>
      </p:sp>
    </p:spTree>
    <p:extLst>
      <p:ext uri="{BB962C8B-B14F-4D97-AF65-F5344CB8AC3E}">
        <p14:creationId xmlns:p14="http://schemas.microsoft.com/office/powerpoint/2010/main" val="2274744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1DBE68-9A01-4862-A95F-DBD38A14E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 neural classificadora de imagens de TC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817263-88DB-405E-8A58-549E1FC5D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b="1" dirty="0"/>
              <a:t>Redimensionamento dos valores </a:t>
            </a:r>
          </a:p>
          <a:p>
            <a:pPr lvl="1"/>
            <a:endParaRPr lang="pt-BR" sz="1000" b="1" dirty="0"/>
          </a:p>
          <a:p>
            <a:pPr lvl="1"/>
            <a:r>
              <a:rPr lang="pt-BR" dirty="0"/>
              <a:t>Camada inicial na rede do tipo </a:t>
            </a:r>
            <a:r>
              <a:rPr lang="pt-BR" i="1" dirty="0"/>
              <a:t>Rescaling</a:t>
            </a:r>
            <a:r>
              <a:rPr lang="pt-BR" dirty="0"/>
              <a:t> com valor para divisão de 255</a:t>
            </a:r>
          </a:p>
          <a:p>
            <a:pPr lvl="1"/>
            <a:endParaRPr lang="pt-BR" sz="1000" dirty="0"/>
          </a:p>
          <a:p>
            <a:pPr lvl="1"/>
            <a:r>
              <a:rPr lang="pt-BR" dirty="0"/>
              <a:t>Redimensionamento do intervalo dos valores de cada canal de cor: de 0 a 255 para valores de 0 a 1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8754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4BA413-E33E-42A4-AB38-0599A35FB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 e Justificativa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C8BD06-69F8-46E5-B90E-46A555208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3300" dirty="0"/>
          </a:p>
          <a:p>
            <a:pPr marL="0" indent="0">
              <a:buNone/>
            </a:pPr>
            <a:r>
              <a:rPr lang="pt-BR" dirty="0"/>
              <a:t>Problema: </a:t>
            </a:r>
          </a:p>
          <a:p>
            <a:pPr lvl="1"/>
            <a:endParaRPr lang="pt-BR" sz="1000" dirty="0"/>
          </a:p>
          <a:p>
            <a:pPr lvl="1"/>
            <a:r>
              <a:rPr lang="pt-BR" dirty="0"/>
              <a:t>Acidente Vascular Cerebral é uma das doenças que mais causa mortes, incapacitações e internações no mundo</a:t>
            </a:r>
          </a:p>
          <a:p>
            <a:pPr lvl="1"/>
            <a:endParaRPr lang="pt-BR" sz="1000" dirty="0"/>
          </a:p>
          <a:p>
            <a:pPr lvl="1"/>
            <a:r>
              <a:rPr lang="pt-BR" dirty="0"/>
              <a:t>Quanto mais tardio é realizado o diagnóstico e tratamento maiores são os prejuízos e sequelas para a vítima</a:t>
            </a:r>
          </a:p>
          <a:p>
            <a:endParaRPr lang="pt-BR" sz="3300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11022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1DBE68-9A01-4862-A95F-DBD38A14E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 neural classificadora de imagens de TC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817263-88DB-405E-8A58-549E1FC5D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8864"/>
            <a:ext cx="3733800" cy="121517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2400" b="1" dirty="0"/>
          </a:p>
          <a:p>
            <a:r>
              <a:rPr lang="pt-BR" sz="2000" dirty="0"/>
              <a:t>técnicas de aumento dos dados (data </a:t>
            </a:r>
            <a:r>
              <a:rPr lang="pt-BR" sz="2000" dirty="0" err="1"/>
              <a:t>augmentation</a:t>
            </a:r>
            <a:r>
              <a:rPr lang="pt-BR" sz="2000" dirty="0"/>
              <a:t>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9037742-CA72-42DE-ACA0-EF622B293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800" y="2881582"/>
            <a:ext cx="6951392" cy="275673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1A5D296-D4D1-4AAB-833D-47E7A35B2C11}"/>
              </a:ext>
            </a:extLst>
          </p:cNvPr>
          <p:cNvSpPr txBox="1"/>
          <p:nvPr/>
        </p:nvSpPr>
        <p:spPr>
          <a:xfrm>
            <a:off x="6766215" y="5880982"/>
            <a:ext cx="2844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Elaborado pelo autor.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24D7183-6866-4DB9-8A1F-E8E7B4A6FA0C}"/>
              </a:ext>
            </a:extLst>
          </p:cNvPr>
          <p:cNvSpPr txBox="1"/>
          <p:nvPr/>
        </p:nvSpPr>
        <p:spPr>
          <a:xfrm>
            <a:off x="838200" y="2177250"/>
            <a:ext cx="6682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Aumento dos dados do conjunto de dados original</a:t>
            </a:r>
          </a:p>
        </p:txBody>
      </p:sp>
    </p:spTree>
    <p:extLst>
      <p:ext uri="{BB962C8B-B14F-4D97-AF65-F5344CB8AC3E}">
        <p14:creationId xmlns:p14="http://schemas.microsoft.com/office/powerpoint/2010/main" val="25270867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1DBE68-9A01-4862-A95F-DBD38A14E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 neural classificadora de imagens de TC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8562F132-062E-4FDD-A24E-DC07C2CA49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7791106"/>
              </p:ext>
            </p:extLst>
          </p:nvPr>
        </p:nvGraphicFramePr>
        <p:xfrm>
          <a:off x="838200" y="2780915"/>
          <a:ext cx="1051560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092">
                  <a:extLst>
                    <a:ext uri="{9D8B030D-6E8A-4147-A177-3AD203B41FA5}">
                      <a16:colId xmlns:a16="http://schemas.microsoft.com/office/drawing/2014/main" val="2568806588"/>
                    </a:ext>
                  </a:extLst>
                </a:gridCol>
                <a:gridCol w="4160939">
                  <a:extLst>
                    <a:ext uri="{9D8B030D-6E8A-4147-A177-3AD203B41FA5}">
                      <a16:colId xmlns:a16="http://schemas.microsoft.com/office/drawing/2014/main" val="1597390815"/>
                    </a:ext>
                  </a:extLst>
                </a:gridCol>
                <a:gridCol w="3414669">
                  <a:extLst>
                    <a:ext uri="{9D8B030D-6E8A-4147-A177-3AD203B41FA5}">
                      <a16:colId xmlns:a16="http://schemas.microsoft.com/office/drawing/2014/main" val="179602220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148397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Componente da rede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Tamanho da saída gerada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670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Camada de entrada e redimensionamento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Redimensionar os canais de cores de 0 a 255 para 0 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(512, 512, 3)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565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Camada de inversão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Inversão aleatória (horizontal/vertical)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(512, 512, 3)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490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Camada de rotação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Rotação de 0.2 com sentido aleatório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(512, 512, 3)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379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Camada de contraste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Contraste aleatório com fator entre 0.3 a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(512, 512, 3)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052204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75DF2132-8BBA-4266-81EB-0F0B2D7CC0FD}"/>
              </a:ext>
            </a:extLst>
          </p:cNvPr>
          <p:cNvSpPr txBox="1"/>
          <p:nvPr/>
        </p:nvSpPr>
        <p:spPr>
          <a:xfrm>
            <a:off x="729843" y="2004969"/>
            <a:ext cx="4221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Estrutura da rede neural criada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867EB47-C153-4E65-A840-D597CA2D0018}"/>
              </a:ext>
            </a:extLst>
          </p:cNvPr>
          <p:cNvSpPr txBox="1"/>
          <p:nvPr/>
        </p:nvSpPr>
        <p:spPr>
          <a:xfrm>
            <a:off x="4673719" y="5841690"/>
            <a:ext cx="2844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Elaborado pelo autor.</a:t>
            </a:r>
          </a:p>
        </p:txBody>
      </p:sp>
    </p:spTree>
    <p:extLst>
      <p:ext uri="{BB962C8B-B14F-4D97-AF65-F5344CB8AC3E}">
        <p14:creationId xmlns:p14="http://schemas.microsoft.com/office/powerpoint/2010/main" val="12857658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1DBE68-9A01-4862-A95F-DBD38A14E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 neural classificadora de imagens de TC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8562F132-062E-4FDD-A24E-DC07C2CA49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0816021"/>
              </p:ext>
            </p:extLst>
          </p:nvPr>
        </p:nvGraphicFramePr>
        <p:xfrm>
          <a:off x="838200" y="2328363"/>
          <a:ext cx="10515600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092">
                  <a:extLst>
                    <a:ext uri="{9D8B030D-6E8A-4147-A177-3AD203B41FA5}">
                      <a16:colId xmlns:a16="http://schemas.microsoft.com/office/drawing/2014/main" val="2568806588"/>
                    </a:ext>
                  </a:extLst>
                </a:gridCol>
                <a:gridCol w="2432807">
                  <a:extLst>
                    <a:ext uri="{9D8B030D-6E8A-4147-A177-3AD203B41FA5}">
                      <a16:colId xmlns:a16="http://schemas.microsoft.com/office/drawing/2014/main" val="1597390815"/>
                    </a:ext>
                  </a:extLst>
                </a:gridCol>
                <a:gridCol w="5142801">
                  <a:extLst>
                    <a:ext uri="{9D8B030D-6E8A-4147-A177-3AD203B41FA5}">
                      <a16:colId xmlns:a16="http://schemas.microsoft.com/office/drawing/2014/main" val="179602220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148397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Componente da rede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Tamanho da saída gerada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670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Camadas de convolução e agrupamento VGG-16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Transferência de aprendizado de uma CNN VGG (pesos fixos gerados a partir do conjunto </a:t>
                      </a:r>
                      <a:r>
                        <a:rPr lang="pt-BR" sz="1800" i="1" dirty="0" err="1"/>
                        <a:t>imagenet</a:t>
                      </a:r>
                      <a:r>
                        <a:rPr lang="pt-BR" sz="18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(16, 16, 512)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565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Camada de achatamento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Redimensiona a saída para apenas um valor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(131072)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490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Camada densa de neurônios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64 neurônios com função de ativação </a:t>
                      </a:r>
                      <a:r>
                        <a:rPr lang="pt-BR" sz="1800" dirty="0" err="1"/>
                        <a:t>ReLU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(64)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379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Camada densa de neurônios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/>
                        <a:t>32 neurônios com função de ativação </a:t>
                      </a:r>
                      <a:r>
                        <a:rPr lang="pt-BR" sz="1800" dirty="0" err="1"/>
                        <a:t>ReLU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(32)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052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/>
                        <a:t>Camada densa de neurônios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/>
                        <a:t>Apenas 1 neurônio com função de ativação </a:t>
                      </a:r>
                      <a:r>
                        <a:rPr lang="pt-BR" sz="1800" dirty="0" err="1"/>
                        <a:t>sigmoid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685650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75DF2132-8BBA-4266-81EB-0F0B2D7CC0FD}"/>
              </a:ext>
            </a:extLst>
          </p:cNvPr>
          <p:cNvSpPr txBox="1"/>
          <p:nvPr/>
        </p:nvSpPr>
        <p:spPr>
          <a:xfrm>
            <a:off x="721454" y="1732412"/>
            <a:ext cx="4221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Estrutura da rede neural criada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2DA2EDA-9B3D-4FF7-8EE2-A852D4F9F8CE}"/>
              </a:ext>
            </a:extLst>
          </p:cNvPr>
          <p:cNvSpPr txBox="1"/>
          <p:nvPr/>
        </p:nvSpPr>
        <p:spPr>
          <a:xfrm>
            <a:off x="4673719" y="6033889"/>
            <a:ext cx="2844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Elaborado pelo autor.</a:t>
            </a:r>
          </a:p>
        </p:txBody>
      </p:sp>
    </p:spTree>
    <p:extLst>
      <p:ext uri="{BB962C8B-B14F-4D97-AF65-F5344CB8AC3E}">
        <p14:creationId xmlns:p14="http://schemas.microsoft.com/office/powerpoint/2010/main" val="28885575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1DBE68-9A01-4862-A95F-DBD38A14E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 neural classificadora de imagens de TC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817263-88DB-405E-8A58-549E1FC5D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b="1" dirty="0"/>
              <a:t>Treinamento da rede estruturada</a:t>
            </a:r>
          </a:p>
          <a:p>
            <a:pPr lvl="1"/>
            <a:endParaRPr lang="pt-BR" sz="1000" b="1" dirty="0"/>
          </a:p>
          <a:p>
            <a:pPr lvl="1"/>
            <a:r>
              <a:rPr lang="pt-BR" dirty="0"/>
              <a:t>Compilação do modelo:  cálculo do erro como entropia cruzada binária e taxa de aprendizado de 0.001</a:t>
            </a:r>
          </a:p>
          <a:p>
            <a:pPr lvl="1"/>
            <a:endParaRPr lang="pt-BR" sz="1100" dirty="0"/>
          </a:p>
          <a:p>
            <a:pPr lvl="1"/>
            <a:r>
              <a:rPr lang="pt-BR" dirty="0"/>
              <a:t>Função </a:t>
            </a:r>
            <a:r>
              <a:rPr lang="pt-BR" i="1" dirty="0"/>
              <a:t>call-back</a:t>
            </a:r>
            <a:r>
              <a:rPr lang="pt-BR" dirty="0"/>
              <a:t> para interromper o treinamento se acurácia de validação &gt;= 95% e AUC ROC de validação &gt;= 0.9</a:t>
            </a:r>
          </a:p>
          <a:p>
            <a:pPr lvl="1"/>
            <a:endParaRPr lang="pt-BR" sz="1200" dirty="0"/>
          </a:p>
          <a:p>
            <a:pPr lvl="1"/>
            <a:r>
              <a:rPr lang="pt-BR" dirty="0"/>
              <a:t>Utilizando o conjunto de dados de treino (65% do conjunto – 307 imagens)</a:t>
            </a:r>
          </a:p>
        </p:txBody>
      </p:sp>
    </p:spTree>
    <p:extLst>
      <p:ext uri="{BB962C8B-B14F-4D97-AF65-F5344CB8AC3E}">
        <p14:creationId xmlns:p14="http://schemas.microsoft.com/office/powerpoint/2010/main" val="42035578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1DBE68-9A01-4862-A95F-DBD38A14E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 neural classificadora de imagens de TC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817263-88DB-405E-8A58-549E1FC5D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b="1" dirty="0"/>
              <a:t>Treinamento da rede estruturada</a:t>
            </a:r>
          </a:p>
          <a:p>
            <a:pPr lvl="1"/>
            <a:endParaRPr lang="pt-BR" sz="1200" dirty="0"/>
          </a:p>
          <a:p>
            <a:pPr lvl="1"/>
            <a:r>
              <a:rPr lang="pt-BR" dirty="0"/>
              <a:t>12 épocas (iterações que percorrem todo o conjunto de dados) </a:t>
            </a:r>
          </a:p>
          <a:p>
            <a:pPr lvl="1"/>
            <a:endParaRPr lang="pt-BR" sz="1200" dirty="0"/>
          </a:p>
          <a:p>
            <a:pPr lvl="1"/>
            <a:r>
              <a:rPr lang="pt-BR" dirty="0"/>
              <a:t>Tamanho do lote (batch </a:t>
            </a:r>
            <a:r>
              <a:rPr lang="pt-BR" dirty="0" err="1"/>
              <a:t>size</a:t>
            </a:r>
            <a:r>
              <a:rPr lang="pt-BR" dirty="0"/>
              <a:t>) de 32 imagens por iteração do treinamento de cada época</a:t>
            </a:r>
          </a:p>
          <a:p>
            <a:pPr lvl="1"/>
            <a:endParaRPr lang="pt-BR" sz="1200" dirty="0"/>
          </a:p>
          <a:p>
            <a:pPr lvl="1"/>
            <a:r>
              <a:rPr lang="pt-BR" dirty="0"/>
              <a:t>As camadas da rede VGG-16 não tiveram seus pesos alterados durante o treinamento feito</a:t>
            </a:r>
          </a:p>
        </p:txBody>
      </p:sp>
    </p:spTree>
    <p:extLst>
      <p:ext uri="{BB962C8B-B14F-4D97-AF65-F5344CB8AC3E}">
        <p14:creationId xmlns:p14="http://schemas.microsoft.com/office/powerpoint/2010/main" val="9241395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2E2D01-4325-4488-BBDE-E21C6829D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5. Resultados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821398-16A1-455B-9E87-6E8CF4F7DB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77708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972FC3-D039-468C-BE79-180D37ABD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Classificador fatores de Risco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3678D02-D09C-48E3-B2AF-DCD465BFCA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836" y="3143924"/>
            <a:ext cx="8440328" cy="1714739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DC53C3A-24F1-4B22-B4A7-DE2C2B73B99C}"/>
              </a:ext>
            </a:extLst>
          </p:cNvPr>
          <p:cNvSpPr txBox="1"/>
          <p:nvPr/>
        </p:nvSpPr>
        <p:spPr>
          <a:xfrm>
            <a:off x="4673719" y="5318620"/>
            <a:ext cx="2844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Elaborado pelo autor.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50E4800-E4EB-44BA-ABC7-5E4D64081759}"/>
              </a:ext>
            </a:extLst>
          </p:cNvPr>
          <p:cNvSpPr txBox="1"/>
          <p:nvPr/>
        </p:nvSpPr>
        <p:spPr>
          <a:xfrm>
            <a:off x="1266738" y="2029700"/>
            <a:ext cx="1332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Acurácia:</a:t>
            </a:r>
          </a:p>
        </p:txBody>
      </p:sp>
    </p:spTree>
    <p:extLst>
      <p:ext uri="{BB962C8B-B14F-4D97-AF65-F5344CB8AC3E}">
        <p14:creationId xmlns:p14="http://schemas.microsoft.com/office/powerpoint/2010/main" val="11672568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972FC3-D039-468C-BE79-180D37ABD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Classificador fatores de Risco</a:t>
            </a:r>
          </a:p>
        </p:txBody>
      </p:sp>
      <p:pic>
        <p:nvPicPr>
          <p:cNvPr id="11" name="Espaço Reservado para Conteúdo 10">
            <a:extLst>
              <a:ext uri="{FF2B5EF4-FFF2-40B4-BE49-F238E27FC236}">
                <a16:creationId xmlns:a16="http://schemas.microsoft.com/office/drawing/2014/main" id="{79AC72FF-BCEC-46FA-91FD-CF86146E54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515" y="2365530"/>
            <a:ext cx="4324967" cy="2883311"/>
          </a:xfr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0C07E69C-7E18-45D3-AE10-366F77A1AC07}"/>
              </a:ext>
            </a:extLst>
          </p:cNvPr>
          <p:cNvSpPr txBox="1"/>
          <p:nvPr/>
        </p:nvSpPr>
        <p:spPr>
          <a:xfrm>
            <a:off x="4673719" y="5372722"/>
            <a:ext cx="2844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Elaborado pelo autor.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0231DD2-B0A4-4235-B9A0-DBBA21EC146B}"/>
              </a:ext>
            </a:extLst>
          </p:cNvPr>
          <p:cNvSpPr txBox="1"/>
          <p:nvPr/>
        </p:nvSpPr>
        <p:spPr>
          <a:xfrm>
            <a:off x="1266738" y="2029700"/>
            <a:ext cx="671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Matriz de Confusão - modelo de Regressão Logística:</a:t>
            </a:r>
          </a:p>
        </p:txBody>
      </p:sp>
    </p:spTree>
    <p:extLst>
      <p:ext uri="{BB962C8B-B14F-4D97-AF65-F5344CB8AC3E}">
        <p14:creationId xmlns:p14="http://schemas.microsoft.com/office/powerpoint/2010/main" val="16085958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972FC3-D039-468C-BE79-180D37ABD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Classificador fatores de Risco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A7719E1B-7507-47E9-9766-612349D94B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904" y="2388600"/>
            <a:ext cx="4308189" cy="2872126"/>
          </a:xfr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A5EF984-7DDA-4919-922B-7F4AFFD70B70}"/>
              </a:ext>
            </a:extLst>
          </p:cNvPr>
          <p:cNvSpPr txBox="1"/>
          <p:nvPr/>
        </p:nvSpPr>
        <p:spPr>
          <a:xfrm>
            <a:off x="4673719" y="5372722"/>
            <a:ext cx="2844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Elaborado pelo autor.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A72CB68-BC91-48CC-88FE-D69966417477}"/>
              </a:ext>
            </a:extLst>
          </p:cNvPr>
          <p:cNvSpPr txBox="1"/>
          <p:nvPr/>
        </p:nvSpPr>
        <p:spPr>
          <a:xfrm>
            <a:off x="1266738" y="2029700"/>
            <a:ext cx="6608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Matriz de Confusão - modelo de Floresta Aleatória:</a:t>
            </a:r>
          </a:p>
        </p:txBody>
      </p:sp>
    </p:spTree>
    <p:extLst>
      <p:ext uri="{BB962C8B-B14F-4D97-AF65-F5344CB8AC3E}">
        <p14:creationId xmlns:p14="http://schemas.microsoft.com/office/powerpoint/2010/main" val="21699172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972FC3-D039-468C-BE79-180D37ABD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Classificador fatores de Risco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FABD280-8D7B-4C0A-AA27-75EA18D21607}"/>
              </a:ext>
            </a:extLst>
          </p:cNvPr>
          <p:cNvSpPr txBox="1"/>
          <p:nvPr/>
        </p:nvSpPr>
        <p:spPr>
          <a:xfrm>
            <a:off x="4673719" y="5318620"/>
            <a:ext cx="2844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Elaborado pelo autor.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A57ACDB-5935-4908-8731-6C1A6C9D6575}"/>
              </a:ext>
            </a:extLst>
          </p:cNvPr>
          <p:cNvSpPr txBox="1"/>
          <p:nvPr/>
        </p:nvSpPr>
        <p:spPr>
          <a:xfrm>
            <a:off x="1266738" y="2029700"/>
            <a:ext cx="6877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Taxa de Verdadeiro Positivo (</a:t>
            </a:r>
            <a:r>
              <a:rPr lang="pt-BR" sz="2400" i="1" dirty="0"/>
              <a:t>True Positive Rate</a:t>
            </a:r>
            <a:r>
              <a:rPr lang="pt-BR" sz="2400" dirty="0"/>
              <a:t> – TPR):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84B333AA-022B-4B44-9D6E-89FE7A9D44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021" y="3124639"/>
            <a:ext cx="8737957" cy="1753309"/>
          </a:xfrm>
        </p:spPr>
      </p:pic>
    </p:spTree>
    <p:extLst>
      <p:ext uri="{BB962C8B-B14F-4D97-AF65-F5344CB8AC3E}">
        <p14:creationId xmlns:p14="http://schemas.microsoft.com/office/powerpoint/2010/main" val="529904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4BA413-E33E-42A4-AB38-0599A35FB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 e Justificativa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C8BD06-69F8-46E5-B90E-46A555208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pt-BR" sz="3300" dirty="0"/>
          </a:p>
          <a:p>
            <a:pPr marL="0" indent="0">
              <a:buNone/>
            </a:pPr>
            <a:r>
              <a:rPr lang="pt-BR" sz="3000" dirty="0"/>
              <a:t>Justificativa: </a:t>
            </a:r>
          </a:p>
          <a:p>
            <a:pPr lvl="1"/>
            <a:endParaRPr lang="pt-BR" sz="1100" dirty="0"/>
          </a:p>
          <a:p>
            <a:pPr lvl="1"/>
            <a:r>
              <a:rPr lang="pt-BR" sz="2800" dirty="0"/>
              <a:t>É de grande importância facilitar e agilizar o diagnóstico da doença </a:t>
            </a:r>
          </a:p>
          <a:p>
            <a:pPr lvl="1"/>
            <a:endParaRPr lang="pt-BR" sz="1100" dirty="0"/>
          </a:p>
          <a:p>
            <a:pPr lvl="2"/>
            <a:r>
              <a:rPr lang="pt-BR" sz="2400" b="1" dirty="0"/>
              <a:t>Minimiza consequências e sequelas</a:t>
            </a:r>
            <a:r>
              <a:rPr lang="pt-BR" sz="2400" dirty="0"/>
              <a:t>, facilitando muito no processo de reabilitação</a:t>
            </a:r>
          </a:p>
          <a:p>
            <a:pPr lvl="1"/>
            <a:endParaRPr lang="pt-BR" sz="1100" dirty="0"/>
          </a:p>
          <a:p>
            <a:pPr lvl="2"/>
            <a:r>
              <a:rPr lang="pt-BR" sz="2400" b="1" dirty="0"/>
              <a:t>Reduz quantidade de casos com maior gravidade </a:t>
            </a:r>
            <a:r>
              <a:rPr lang="pt-BR" sz="2400" dirty="0"/>
              <a:t>e até mesmo </a:t>
            </a:r>
            <a:r>
              <a:rPr lang="pt-BR" sz="2400" b="1" dirty="0"/>
              <a:t>casos de óbitos</a:t>
            </a:r>
          </a:p>
          <a:p>
            <a:pPr lvl="1"/>
            <a:endParaRPr lang="pt-BR" sz="1100" b="1" dirty="0"/>
          </a:p>
          <a:p>
            <a:pPr lvl="1"/>
            <a:endParaRPr lang="pt-BR" sz="1100" b="1" dirty="0"/>
          </a:p>
          <a:p>
            <a:pPr lvl="1"/>
            <a:r>
              <a:rPr lang="pt-BR" sz="2800" dirty="0"/>
              <a:t>É possível </a:t>
            </a:r>
            <a:r>
              <a:rPr lang="pt-BR" sz="2800" b="1" dirty="0"/>
              <a:t>desenvolver formas de auxílio </a:t>
            </a:r>
            <a:r>
              <a:rPr lang="pt-BR" sz="2800" dirty="0"/>
              <a:t>para o diagnóstico utilizando técnicas da </a:t>
            </a:r>
            <a:r>
              <a:rPr lang="pt-BR" sz="2800" b="1" dirty="0"/>
              <a:t>Inteligência Artificial </a:t>
            </a:r>
            <a:r>
              <a:rPr lang="pt-BR" sz="2800" dirty="0"/>
              <a:t>(reconhecimento de padrões)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72852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972FC3-D039-468C-BE79-180D37ABD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Classificador fatores de Risco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404D6EAC-3400-4C28-A935-312100C94F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309" y="3134398"/>
            <a:ext cx="8459381" cy="1733792"/>
          </a:xfr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8AB4671-1C51-46E9-AE74-244318F3D3B0}"/>
              </a:ext>
            </a:extLst>
          </p:cNvPr>
          <p:cNvSpPr txBox="1"/>
          <p:nvPr/>
        </p:nvSpPr>
        <p:spPr>
          <a:xfrm>
            <a:off x="4673719" y="5318620"/>
            <a:ext cx="2844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Elaborado pelo autor.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7CB526B-D144-4677-B02E-EB30AC159833}"/>
              </a:ext>
            </a:extLst>
          </p:cNvPr>
          <p:cNvSpPr txBox="1"/>
          <p:nvPr/>
        </p:nvSpPr>
        <p:spPr>
          <a:xfrm>
            <a:off x="1266738" y="2029700"/>
            <a:ext cx="6271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Taxa de Falso Positivo (</a:t>
            </a:r>
            <a:r>
              <a:rPr lang="pt-BR" sz="2400" i="1" dirty="0"/>
              <a:t>False Positive Rate</a:t>
            </a:r>
            <a:r>
              <a:rPr lang="pt-BR" sz="2400" dirty="0"/>
              <a:t> – FPR):</a:t>
            </a:r>
          </a:p>
        </p:txBody>
      </p:sp>
    </p:spTree>
    <p:extLst>
      <p:ext uri="{BB962C8B-B14F-4D97-AF65-F5344CB8AC3E}">
        <p14:creationId xmlns:p14="http://schemas.microsoft.com/office/powerpoint/2010/main" val="37184291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972FC3-D039-468C-BE79-180D37ABD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Classificador fatores de Risco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32F0BF21-DCD9-4FF4-92EE-B64D91B368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836" y="3153450"/>
            <a:ext cx="8440328" cy="1695687"/>
          </a:xfr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397A9E2-8734-4CE2-8B1B-11E1271C76FE}"/>
              </a:ext>
            </a:extLst>
          </p:cNvPr>
          <p:cNvSpPr txBox="1"/>
          <p:nvPr/>
        </p:nvSpPr>
        <p:spPr>
          <a:xfrm>
            <a:off x="4673719" y="5318620"/>
            <a:ext cx="2844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Elaborado pelo autor.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79C2E7B-FB3C-4C04-95DE-6A48A7B91012}"/>
              </a:ext>
            </a:extLst>
          </p:cNvPr>
          <p:cNvSpPr txBox="1"/>
          <p:nvPr/>
        </p:nvSpPr>
        <p:spPr>
          <a:xfrm>
            <a:off x="1266738" y="2029700"/>
            <a:ext cx="8940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Área da Curva de Característica de Operação do Receptor (curva ROC):</a:t>
            </a:r>
          </a:p>
        </p:txBody>
      </p:sp>
    </p:spTree>
    <p:extLst>
      <p:ext uri="{BB962C8B-B14F-4D97-AF65-F5344CB8AC3E}">
        <p14:creationId xmlns:p14="http://schemas.microsoft.com/office/powerpoint/2010/main" val="17437163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972FC3-D039-468C-BE79-180D37ABD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 neural classificadora de imagens de TC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397A9E2-8734-4CE2-8B1B-11E1271C76FE}"/>
              </a:ext>
            </a:extLst>
          </p:cNvPr>
          <p:cNvSpPr txBox="1"/>
          <p:nvPr/>
        </p:nvSpPr>
        <p:spPr>
          <a:xfrm>
            <a:off x="4673719" y="5318620"/>
            <a:ext cx="2844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Elaborado pelo autor.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79C2E7B-FB3C-4C04-95DE-6A48A7B91012}"/>
              </a:ext>
            </a:extLst>
          </p:cNvPr>
          <p:cNvSpPr txBox="1"/>
          <p:nvPr/>
        </p:nvSpPr>
        <p:spPr>
          <a:xfrm>
            <a:off x="1266738" y="2029700"/>
            <a:ext cx="1332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Acurácia: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3D4D9473-7FE7-4B81-8A9C-DCC04ADA70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546" y="3405898"/>
            <a:ext cx="8468907" cy="1190791"/>
          </a:xfrm>
        </p:spPr>
      </p:pic>
    </p:spTree>
    <p:extLst>
      <p:ext uri="{BB962C8B-B14F-4D97-AF65-F5344CB8AC3E}">
        <p14:creationId xmlns:p14="http://schemas.microsoft.com/office/powerpoint/2010/main" val="16276363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972FC3-D039-468C-BE79-180D37ABD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 neural classificadora de imagens de TC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A5EF984-7DDA-4919-922B-7F4AFFD70B70}"/>
              </a:ext>
            </a:extLst>
          </p:cNvPr>
          <p:cNvSpPr txBox="1"/>
          <p:nvPr/>
        </p:nvSpPr>
        <p:spPr>
          <a:xfrm>
            <a:off x="4673719" y="5372722"/>
            <a:ext cx="2844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Elaborado pelo autor.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A72CB68-BC91-48CC-88FE-D69966417477}"/>
              </a:ext>
            </a:extLst>
          </p:cNvPr>
          <p:cNvSpPr txBox="1"/>
          <p:nvPr/>
        </p:nvSpPr>
        <p:spPr>
          <a:xfrm>
            <a:off x="1266738" y="2029700"/>
            <a:ext cx="5322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Matriz de confusão para dados de treino:</a:t>
            </a:r>
          </a:p>
        </p:txBody>
      </p:sp>
      <p:pic>
        <p:nvPicPr>
          <p:cNvPr id="11" name="Espaço Reservado para Conteúdo 10">
            <a:extLst>
              <a:ext uri="{FF2B5EF4-FFF2-40B4-BE49-F238E27FC236}">
                <a16:creationId xmlns:a16="http://schemas.microsoft.com/office/drawing/2014/main" id="{4E358136-698A-459A-A872-C07965429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429" y="2491365"/>
            <a:ext cx="4015140" cy="2676760"/>
          </a:xfrm>
        </p:spPr>
      </p:pic>
    </p:spTree>
    <p:extLst>
      <p:ext uri="{BB962C8B-B14F-4D97-AF65-F5344CB8AC3E}">
        <p14:creationId xmlns:p14="http://schemas.microsoft.com/office/powerpoint/2010/main" val="36966868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972FC3-D039-468C-BE79-180D37ABD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 neural classificadora de imagens de TC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A5EF984-7DDA-4919-922B-7F4AFFD70B70}"/>
              </a:ext>
            </a:extLst>
          </p:cNvPr>
          <p:cNvSpPr txBox="1"/>
          <p:nvPr/>
        </p:nvSpPr>
        <p:spPr>
          <a:xfrm>
            <a:off x="4673719" y="5372722"/>
            <a:ext cx="2844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Elaborado pelo autor.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A72CB68-BC91-48CC-88FE-D69966417477}"/>
              </a:ext>
            </a:extLst>
          </p:cNvPr>
          <p:cNvSpPr txBox="1"/>
          <p:nvPr/>
        </p:nvSpPr>
        <p:spPr>
          <a:xfrm>
            <a:off x="1266738" y="2029700"/>
            <a:ext cx="5191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Matriz de confusão para dados de teste: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E9072C6E-3988-4EEF-A8C3-2DBC989CE1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684" y="2491365"/>
            <a:ext cx="3976629" cy="2651086"/>
          </a:xfrm>
        </p:spPr>
      </p:pic>
    </p:spTree>
    <p:extLst>
      <p:ext uri="{BB962C8B-B14F-4D97-AF65-F5344CB8AC3E}">
        <p14:creationId xmlns:p14="http://schemas.microsoft.com/office/powerpoint/2010/main" val="6001913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972FC3-D039-468C-BE79-180D37ABD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 neural classificadora de imagens de TC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397A9E2-8734-4CE2-8B1B-11E1271C76FE}"/>
              </a:ext>
            </a:extLst>
          </p:cNvPr>
          <p:cNvSpPr txBox="1"/>
          <p:nvPr/>
        </p:nvSpPr>
        <p:spPr>
          <a:xfrm>
            <a:off x="4673719" y="5318620"/>
            <a:ext cx="2844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Elaborado pelo autor.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79C2E7B-FB3C-4C04-95DE-6A48A7B91012}"/>
              </a:ext>
            </a:extLst>
          </p:cNvPr>
          <p:cNvSpPr txBox="1"/>
          <p:nvPr/>
        </p:nvSpPr>
        <p:spPr>
          <a:xfrm>
            <a:off x="1266738" y="2029700"/>
            <a:ext cx="6929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Taxa de Verdadeiro Positivo (</a:t>
            </a:r>
            <a:r>
              <a:rPr lang="pt-BR" sz="2400" i="1" dirty="0"/>
              <a:t>True Positive Rate</a:t>
            </a:r>
            <a:r>
              <a:rPr lang="pt-BR" sz="2400" dirty="0"/>
              <a:t> – TPR):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D071C66E-D536-47DC-8DAC-6B2415D0B2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309" y="3139161"/>
            <a:ext cx="8459381" cy="1724266"/>
          </a:xfrm>
        </p:spPr>
      </p:pic>
    </p:spTree>
    <p:extLst>
      <p:ext uri="{BB962C8B-B14F-4D97-AF65-F5344CB8AC3E}">
        <p14:creationId xmlns:p14="http://schemas.microsoft.com/office/powerpoint/2010/main" val="21576906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972FC3-D039-468C-BE79-180D37ABD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 neural classificadora de imagens de TC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397A9E2-8734-4CE2-8B1B-11E1271C76FE}"/>
              </a:ext>
            </a:extLst>
          </p:cNvPr>
          <p:cNvSpPr txBox="1"/>
          <p:nvPr/>
        </p:nvSpPr>
        <p:spPr>
          <a:xfrm>
            <a:off x="4673719" y="5318620"/>
            <a:ext cx="2844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Elaborado pelo autor.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79C2E7B-FB3C-4C04-95DE-6A48A7B91012}"/>
              </a:ext>
            </a:extLst>
          </p:cNvPr>
          <p:cNvSpPr txBox="1"/>
          <p:nvPr/>
        </p:nvSpPr>
        <p:spPr>
          <a:xfrm>
            <a:off x="1266738" y="2029700"/>
            <a:ext cx="6271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Taxa de Falso Positivo (</a:t>
            </a:r>
            <a:r>
              <a:rPr lang="pt-BR" sz="2400" i="1" dirty="0"/>
              <a:t>False Positive Rate</a:t>
            </a:r>
            <a:r>
              <a:rPr lang="pt-BR" sz="2400" dirty="0"/>
              <a:t> – FPR):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9F3845B7-E2DF-4E9B-A427-DC75621CAA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546" y="3153450"/>
            <a:ext cx="8468907" cy="1695687"/>
          </a:xfrm>
        </p:spPr>
      </p:pic>
    </p:spTree>
    <p:extLst>
      <p:ext uri="{BB962C8B-B14F-4D97-AF65-F5344CB8AC3E}">
        <p14:creationId xmlns:p14="http://schemas.microsoft.com/office/powerpoint/2010/main" val="2557787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972FC3-D039-468C-BE79-180D37ABD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 neural classificadora de imagens de TC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397A9E2-8734-4CE2-8B1B-11E1271C76FE}"/>
              </a:ext>
            </a:extLst>
          </p:cNvPr>
          <p:cNvSpPr txBox="1"/>
          <p:nvPr/>
        </p:nvSpPr>
        <p:spPr>
          <a:xfrm>
            <a:off x="4673719" y="5318620"/>
            <a:ext cx="2844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Elaborado pelo autor.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79C2E7B-FB3C-4C04-95DE-6A48A7B91012}"/>
              </a:ext>
            </a:extLst>
          </p:cNvPr>
          <p:cNvSpPr txBox="1"/>
          <p:nvPr/>
        </p:nvSpPr>
        <p:spPr>
          <a:xfrm>
            <a:off x="1266738" y="2029700"/>
            <a:ext cx="8940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Área da Curva de Característica de Operação do Receptor (curva ROC):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A1D12711-6EA5-4912-B7B3-C2E5A32FB7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783" y="3101056"/>
            <a:ext cx="8478433" cy="1800476"/>
          </a:xfrm>
        </p:spPr>
      </p:pic>
    </p:spTree>
    <p:extLst>
      <p:ext uri="{BB962C8B-B14F-4D97-AF65-F5344CB8AC3E}">
        <p14:creationId xmlns:p14="http://schemas.microsoft.com/office/powerpoint/2010/main" val="11700181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6A9F10-B51D-425E-907E-8AF8CABE4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6. Conclusão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92FF5E-CF69-467C-B281-E9EE867FBA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642589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7D4441-ABC6-403D-AF2A-4EF9D622F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7CFD78-F9E8-4494-ABC5-6222B18E3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Técnicas da </a:t>
            </a:r>
            <a:r>
              <a:rPr lang="pt-BR" b="1" dirty="0"/>
              <a:t>Inteligência Artificial </a:t>
            </a:r>
            <a:r>
              <a:rPr lang="pt-BR" dirty="0"/>
              <a:t>foram utilizadas (das subáreas </a:t>
            </a:r>
            <a:r>
              <a:rPr lang="pt-BR" b="1" dirty="0"/>
              <a:t>Aprendizagem de Máquina</a:t>
            </a:r>
            <a:r>
              <a:rPr lang="pt-BR" dirty="0"/>
              <a:t> e </a:t>
            </a:r>
            <a:r>
              <a:rPr lang="pt-BR" b="1" dirty="0"/>
              <a:t>Aprendizagem Profunda</a:t>
            </a:r>
            <a:r>
              <a:rPr lang="pt-BR" dirty="0"/>
              <a:t>)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Modelos tiveram desempenhos satisfatórios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5117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1E5A86-97D9-4744-A44E-DA70C995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2. Introdução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88A21E-1FCC-4746-977B-2B58149C43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28398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7D4441-ABC6-403D-AF2A-4EF9D622F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7CFD78-F9E8-4494-ABC5-6222B18E3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pt-BR" dirty="0"/>
          </a:p>
          <a:p>
            <a:r>
              <a:rPr lang="pt-BR" dirty="0"/>
              <a:t>Os classificadores desenvolvidos </a:t>
            </a:r>
            <a:r>
              <a:rPr lang="pt-BR" b="1" dirty="0"/>
              <a:t>são apenas demonstrações </a:t>
            </a:r>
            <a:r>
              <a:rPr lang="pt-BR" dirty="0"/>
              <a:t>de formas de diagnóstico da doença abordada </a:t>
            </a:r>
          </a:p>
          <a:p>
            <a:pPr lvl="1"/>
            <a:r>
              <a:rPr lang="pt-BR" dirty="0"/>
              <a:t>Fins demonstrativos e não soluções do problema em si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AVC é ligado diretamente a questões de medicina e saúde</a:t>
            </a:r>
          </a:p>
          <a:p>
            <a:pPr lvl="1"/>
            <a:endParaRPr lang="pt-BR" sz="1200" dirty="0"/>
          </a:p>
          <a:p>
            <a:pPr lvl="1"/>
            <a:r>
              <a:rPr lang="pt-BR" dirty="0"/>
              <a:t>Os classificadores criados </a:t>
            </a:r>
            <a:r>
              <a:rPr lang="pt-BR" b="1" dirty="0"/>
              <a:t>não são soluções para autodiagnostico </a:t>
            </a:r>
            <a:r>
              <a:rPr lang="pt-BR" dirty="0"/>
              <a:t>da doença e nem são substitutos de profissionais da saúde</a:t>
            </a:r>
          </a:p>
          <a:p>
            <a:pPr lvl="1"/>
            <a:endParaRPr lang="pt-BR" sz="1100" dirty="0"/>
          </a:p>
          <a:p>
            <a:pPr lvl="1"/>
            <a:r>
              <a:rPr lang="pt-BR" dirty="0"/>
              <a:t>Em caso de qualquer suspeita procurar assistência médica e não negligenciar a situação para minimizar problemas e prejuízos</a:t>
            </a:r>
          </a:p>
        </p:txBody>
      </p:sp>
    </p:spTree>
    <p:extLst>
      <p:ext uri="{BB962C8B-B14F-4D97-AF65-F5344CB8AC3E}">
        <p14:creationId xmlns:p14="http://schemas.microsoft.com/office/powerpoint/2010/main" val="33531056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7461D-5A5E-46FA-AD62-C8E011E19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Bibliográficas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3A4867-AA35-4AE9-A694-DBEE634CEF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03708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5E324A-1917-44BE-9228-5E9DE7153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Bibliográficas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6A20DB-6B36-402C-8F9C-86003E517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sz="2000" dirty="0"/>
              <a:t>NURFIKRI, F. An Illustrated Guide to Artificial Neural Networks. 2020. Disponível em: https: //towardsdatascience.com/an-illustrated-guide-to-artificial-neural-networks-f149a549ba74. Acesso em: 28 novembro 2022.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en-US" sz="2000" dirty="0"/>
              <a:t>FERGUSON, M.; AK, R.; LEE, Y.-T.; LAW, K. Automatic localization of casting defects with convolutional neural networks. In: . [S.l.: s.n.], 2017. p. 1726–1735.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70795810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CB2649-594B-4505-973D-65AB027E9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21173"/>
            <a:ext cx="10515600" cy="2852737"/>
          </a:xfrm>
        </p:spPr>
        <p:txBody>
          <a:bodyPr/>
          <a:lstStyle/>
          <a:p>
            <a:r>
              <a:rPr lang="pt-BR" dirty="0"/>
              <a:t>Obrigado pela atenção!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2B960F6-3B3D-47E3-8ABC-7D9C61D39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82410"/>
            <a:ext cx="10515600" cy="1500187"/>
          </a:xfrm>
        </p:spPr>
        <p:txBody>
          <a:bodyPr/>
          <a:lstStyle/>
          <a:p>
            <a:endParaRPr lang="pt-BR" dirty="0"/>
          </a:p>
          <a:p>
            <a:r>
              <a:rPr lang="pt-BR" dirty="0"/>
              <a:t>Vinícius de Paula Pilan						(RA: 191025399)</a:t>
            </a:r>
          </a:p>
          <a:p>
            <a:r>
              <a:rPr lang="pt-BR" dirty="0"/>
              <a:t>Orientador: Prof. Dr. Clayton Reginaldo Pereira</a:t>
            </a:r>
          </a:p>
        </p:txBody>
      </p:sp>
    </p:spTree>
    <p:extLst>
      <p:ext uri="{BB962C8B-B14F-4D97-AF65-F5344CB8AC3E}">
        <p14:creationId xmlns:p14="http://schemas.microsoft.com/office/powerpoint/2010/main" val="1451848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EFD72B-0A92-45A8-B8C0-0BE63BEC0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Introdução – Acidente Vascular Cerebral (AVC)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879414-131B-458E-A641-D4F95DBD2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pt-BR" dirty="0"/>
          </a:p>
          <a:p>
            <a:r>
              <a:rPr lang="pt-BR" dirty="0"/>
              <a:t>Doença causada pela alteração do fluxo sanguíneo na região cerebral</a:t>
            </a:r>
          </a:p>
          <a:p>
            <a:pPr lvl="1"/>
            <a:r>
              <a:rPr lang="pt-BR" b="1" dirty="0"/>
              <a:t>AVC Isquêmico (AVCi):</a:t>
            </a:r>
            <a:r>
              <a:rPr lang="pt-BR" dirty="0"/>
              <a:t> Obstrução total ou parcial de vaso sanguíneo</a:t>
            </a:r>
          </a:p>
          <a:p>
            <a:pPr lvl="1"/>
            <a:r>
              <a:rPr lang="pt-BR" b="1" dirty="0"/>
              <a:t>AVC Hemorrágico (AVCh):</a:t>
            </a:r>
            <a:r>
              <a:rPr lang="pt-BR" dirty="0"/>
              <a:t> Rompimento de vaso sanguíneo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r>
              <a:rPr lang="pt-BR" dirty="0"/>
              <a:t>Causa morte de células do cérebro </a:t>
            </a:r>
          </a:p>
          <a:p>
            <a:pPr lvl="1"/>
            <a:r>
              <a:rPr lang="pt-BR" dirty="0"/>
              <a:t>Falta de nutrientes e oxigênio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r>
              <a:rPr lang="pt-BR" dirty="0"/>
              <a:t>Quadro pode ser identificado via Tomografia Computadorizada (TC)</a:t>
            </a:r>
          </a:p>
        </p:txBody>
      </p:sp>
    </p:spTree>
    <p:extLst>
      <p:ext uri="{BB962C8B-B14F-4D97-AF65-F5344CB8AC3E}">
        <p14:creationId xmlns:p14="http://schemas.microsoft.com/office/powerpoint/2010/main" val="14201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3F2827-30C4-4165-9347-F1476F34C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– Acidente Vascular Cerebral (AVC)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BC0E393-60B9-407F-9119-5CF430F400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Fatores de risco do AVC genéticos e fisiológicos: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F0084E5-5E46-4BEF-9A33-FA5B336554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endParaRPr lang="pt-BR" dirty="0"/>
          </a:p>
          <a:p>
            <a:pPr lvl="1"/>
            <a:r>
              <a:rPr lang="pt-BR" dirty="0"/>
              <a:t>Envelhecimento</a:t>
            </a:r>
          </a:p>
          <a:p>
            <a:pPr lvl="1"/>
            <a:r>
              <a:rPr lang="pt-BR" dirty="0"/>
              <a:t>Histórico familiar</a:t>
            </a:r>
          </a:p>
          <a:p>
            <a:pPr lvl="1"/>
            <a:r>
              <a:rPr lang="pt-BR" dirty="0"/>
              <a:t>Sexo (masculino)</a:t>
            </a:r>
          </a:p>
          <a:p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98975F7-B367-44E1-9D1C-92CF82521A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Fatores de risco do AVC relacionados a estilo de vida: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1263546-AB8D-460D-BCDE-7FECB808DA3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lvl="1"/>
            <a:endParaRPr lang="pt-BR" dirty="0"/>
          </a:p>
          <a:p>
            <a:pPr lvl="1"/>
            <a:r>
              <a:rPr lang="pt-BR" dirty="0"/>
              <a:t>Tabagismo</a:t>
            </a:r>
          </a:p>
          <a:p>
            <a:pPr lvl="1"/>
            <a:r>
              <a:rPr lang="pt-BR" dirty="0"/>
              <a:t>Estresse</a:t>
            </a:r>
          </a:p>
          <a:p>
            <a:pPr lvl="1"/>
            <a:r>
              <a:rPr lang="pt-BR" dirty="0"/>
              <a:t>Sedentarismo</a:t>
            </a:r>
          </a:p>
          <a:p>
            <a:pPr lvl="1"/>
            <a:r>
              <a:rPr lang="pt-BR" dirty="0"/>
              <a:t>Consumo excessivo e frequente de álcool e drogas</a:t>
            </a:r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1937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EFD72B-0A92-45A8-B8C0-0BE63BEC0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Introdução – Acidente Vascular Cerebral (AVC)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879414-131B-458E-A641-D4F95DBD2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pPr marL="0" indent="0">
              <a:buNone/>
            </a:pPr>
            <a:r>
              <a:rPr lang="pt-BR" b="1" dirty="0"/>
              <a:t>Fatores de risco do AVC relacionados a patologias: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Hipertensão</a:t>
            </a:r>
          </a:p>
          <a:p>
            <a:pPr lvl="1"/>
            <a:r>
              <a:rPr lang="pt-BR" dirty="0"/>
              <a:t>Diabetes</a:t>
            </a:r>
          </a:p>
          <a:p>
            <a:pPr lvl="1"/>
            <a:r>
              <a:rPr lang="pt-BR" dirty="0"/>
              <a:t>Obesidade</a:t>
            </a:r>
          </a:p>
          <a:p>
            <a:pPr lvl="1"/>
            <a:r>
              <a:rPr lang="pt-BR" dirty="0"/>
              <a:t>Colesterol elevado</a:t>
            </a:r>
          </a:p>
          <a:p>
            <a:pPr lvl="1"/>
            <a:r>
              <a:rPr lang="pt-BR" dirty="0"/>
              <a:t>Doenças cardiovasculares (principalmente as que produzem arritmia cardíaca) </a:t>
            </a:r>
          </a:p>
          <a:p>
            <a:pPr lvl="1"/>
            <a:r>
              <a:rPr lang="pt-BR" dirty="0"/>
              <a:t>Doenças do sangue (ex: trombose)</a:t>
            </a:r>
          </a:p>
        </p:txBody>
      </p:sp>
    </p:spTree>
    <p:extLst>
      <p:ext uri="{BB962C8B-B14F-4D97-AF65-F5344CB8AC3E}">
        <p14:creationId xmlns:p14="http://schemas.microsoft.com/office/powerpoint/2010/main" val="32712920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</TotalTime>
  <Words>2280</Words>
  <Application>Microsoft Office PowerPoint</Application>
  <PresentationFormat>Widescreen</PresentationFormat>
  <Paragraphs>429</Paragraphs>
  <Slides>63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63</vt:i4>
      </vt:variant>
    </vt:vector>
  </HeadingPairs>
  <TitlesOfParts>
    <vt:vector size="67" baseType="lpstr">
      <vt:lpstr>Arial</vt:lpstr>
      <vt:lpstr>Calibri</vt:lpstr>
      <vt:lpstr>Calibri Light</vt:lpstr>
      <vt:lpstr>Tema do Office</vt:lpstr>
      <vt:lpstr>Técnicas de Inteligência Artificial para diagnóstico de Acidente Vascular Cerebral através de imagens e dados textuais sobre possíveis vítimas</vt:lpstr>
      <vt:lpstr>Conteúdo da apresentação</vt:lpstr>
      <vt:lpstr>1. Problema e Justificativa</vt:lpstr>
      <vt:lpstr>Problema e Justificativa</vt:lpstr>
      <vt:lpstr>Problema e Justificativa</vt:lpstr>
      <vt:lpstr>2. Introdução</vt:lpstr>
      <vt:lpstr>Introdução – Acidente Vascular Cerebral (AVC)</vt:lpstr>
      <vt:lpstr>Introdução – Acidente Vascular Cerebral (AVC)</vt:lpstr>
      <vt:lpstr>Introdução – Acidente Vascular Cerebral (AVC)</vt:lpstr>
      <vt:lpstr>Introdução – Aprendizado de Máquina</vt:lpstr>
      <vt:lpstr>Introdução – Aprendizado supervisionado</vt:lpstr>
      <vt:lpstr>Introdução – Aprendizado supervisionado</vt:lpstr>
      <vt:lpstr>Introdução – Aprendizado supervisionado</vt:lpstr>
      <vt:lpstr>Introdução – Aprendizado supervisionado</vt:lpstr>
      <vt:lpstr>Introdução – Aprendizagem profunda</vt:lpstr>
      <vt:lpstr>Introdução – Aprendizagem profunda</vt:lpstr>
      <vt:lpstr>Introdução – Aprendizagem profunda</vt:lpstr>
      <vt:lpstr>3. Ferramentas e bases de dados utilizadas</vt:lpstr>
      <vt:lpstr>Ferramentas</vt:lpstr>
      <vt:lpstr>Ferramentas</vt:lpstr>
      <vt:lpstr>Base de dados fatores de risco</vt:lpstr>
      <vt:lpstr>Base de dados fatores de risco - Variáveis categóricas</vt:lpstr>
      <vt:lpstr>Base de dados fatores de risco - Variáveis quantitativas </vt:lpstr>
      <vt:lpstr>Base de dados fatores de risco</vt:lpstr>
      <vt:lpstr>Base de imagens de Tomografia Computadorizada</vt:lpstr>
      <vt:lpstr>Base de imagens de Tomografia Computadorizada</vt:lpstr>
      <vt:lpstr>4. Desenvolvimento</vt:lpstr>
      <vt:lpstr>Classificador fatores de risco – pré-processamento</vt:lpstr>
      <vt:lpstr>Classificador fatores de risco – pré-processamento</vt:lpstr>
      <vt:lpstr>Classificador fatores de risco – pré-processamento</vt:lpstr>
      <vt:lpstr>Classificador fatores de risco – pré-processamento</vt:lpstr>
      <vt:lpstr>Classificador fatores de risco – pré-processamento</vt:lpstr>
      <vt:lpstr>Classificador fatores de risco – pré-processamento</vt:lpstr>
      <vt:lpstr>Classificador fatores de risco – pré-processamento</vt:lpstr>
      <vt:lpstr>Classificador fatores de risco – pré-processamento</vt:lpstr>
      <vt:lpstr>Classificador fatores de risco – pré-processamento</vt:lpstr>
      <vt:lpstr>Classificador fatores de risco – modelagem</vt:lpstr>
      <vt:lpstr>Classificador fatores de risco – modelagem</vt:lpstr>
      <vt:lpstr>Rede neural classificadora de imagens de TC</vt:lpstr>
      <vt:lpstr>Rede neural classificadora de imagens de TC</vt:lpstr>
      <vt:lpstr>Rede neural classificadora de imagens de TC</vt:lpstr>
      <vt:lpstr>Rede neural classificadora de imagens de TC</vt:lpstr>
      <vt:lpstr>Rede neural classificadora de imagens de TC</vt:lpstr>
      <vt:lpstr>Rede neural classificadora de imagens de TC</vt:lpstr>
      <vt:lpstr>5. Resultados</vt:lpstr>
      <vt:lpstr>Classificador fatores de Risco</vt:lpstr>
      <vt:lpstr>Classificador fatores de Risco</vt:lpstr>
      <vt:lpstr>Classificador fatores de Risco</vt:lpstr>
      <vt:lpstr>Classificador fatores de Risco</vt:lpstr>
      <vt:lpstr>Classificador fatores de Risco</vt:lpstr>
      <vt:lpstr>Classificador fatores de Risco</vt:lpstr>
      <vt:lpstr>Rede neural classificadora de imagens de TC</vt:lpstr>
      <vt:lpstr>Rede neural classificadora de imagens de TC</vt:lpstr>
      <vt:lpstr>Rede neural classificadora de imagens de TC</vt:lpstr>
      <vt:lpstr>Rede neural classificadora de imagens de TC</vt:lpstr>
      <vt:lpstr>Rede neural classificadora de imagens de TC</vt:lpstr>
      <vt:lpstr>Rede neural classificadora de imagens de TC</vt:lpstr>
      <vt:lpstr>6. Conclusão</vt:lpstr>
      <vt:lpstr>Conclusão</vt:lpstr>
      <vt:lpstr>Conclusão</vt:lpstr>
      <vt:lpstr>Referências Bibliográficas</vt:lpstr>
      <vt:lpstr>Referências Bibliográficas</vt:lpstr>
      <vt:lpstr>Obrigado pela atenção!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Técnicas de Inteligência Artificial para diagnóstico de Acidente Vascular Cerebral através de imagens e dados textuais sobre possíveis vítimas</dc:title>
  <dc:creator>Vinícius de Paula Pilan</dc:creator>
  <cp:lastModifiedBy>Vinícius de Paula Pilan</cp:lastModifiedBy>
  <cp:revision>58</cp:revision>
  <dcterms:created xsi:type="dcterms:W3CDTF">2023-01-14T18:19:10Z</dcterms:created>
  <dcterms:modified xsi:type="dcterms:W3CDTF">2023-01-19T02:29:30Z</dcterms:modified>
</cp:coreProperties>
</file>