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6" r:id="rId8"/>
    <p:sldId id="268" r:id="rId9"/>
    <p:sldId id="274" r:id="rId10"/>
    <p:sldId id="265" r:id="rId11"/>
    <p:sldId id="275" r:id="rId12"/>
    <p:sldId id="262" r:id="rId13"/>
    <p:sldId id="263" r:id="rId14"/>
    <p:sldId id="264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5">
            <a:lumMod val="7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3B863-58E1-4137-8E0F-0C663DDA3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A7B2EE-FFA7-4659-A470-CDF58D9C1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5E7FC-9E8A-48B1-9603-DB515665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EF6DBA-CBC6-4FC4-9483-4369B45D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28A8DB-F2BC-450B-927C-4D113CA1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767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56481-67C7-409B-B756-38892BFE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E7E32A-2241-4949-8CE4-0C3DA4C94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B346F-9564-4571-B3E7-C3B2CB11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3FD994-ADDB-44A8-B1AF-9F5A58DA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CC30ED-83E4-416F-BA6B-FE884B9C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4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4ACD56-D996-4223-917B-DCD938592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A8C29B-AC43-4AB4-8842-5899BD8FE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701559-8F6D-442E-9D07-791CE738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7895A9-9061-4D4B-84C9-EA78E8A9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932D6-5AE8-4994-93C6-19C6DBF3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36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17A80-C68E-4AE2-817C-30932EE7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1DEFC-96E2-45FE-81CB-C9C1E955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25494-42DE-4476-B548-AC5879A8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40475"/>
            <a:ext cx="4114800" cy="365125"/>
          </a:xfrm>
        </p:spPr>
        <p:txBody>
          <a:bodyPr/>
          <a:lstStyle/>
          <a:p>
            <a:r>
              <a:rPr lang="pt-BR" dirty="0"/>
              <a:t>vinicius.pilan@unesp.br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3BA4D2-D186-45C5-81CF-124F80B3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85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5">
            <a:lumMod val="7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F22D4-823E-4A10-B3BB-5D9022B9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925" y="1651671"/>
            <a:ext cx="9464675" cy="285273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3F26E0-0C96-43AF-A8A4-A818365C0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1925" y="4504408"/>
            <a:ext cx="9464675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ED5E66-1B0C-44E7-80BD-98DA60CD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40474"/>
            <a:ext cx="4114800" cy="365125"/>
          </a:xfrm>
        </p:spPr>
        <p:txBody>
          <a:bodyPr/>
          <a:lstStyle/>
          <a:p>
            <a:r>
              <a:rPr lang="pt-BR" dirty="0"/>
              <a:t>vinicius.pilan@unesp.br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633874-A53F-4891-B505-DE3D3CFC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638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82222-61D3-42C4-A08B-9DEE41DD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224F6-0042-4225-842C-E098111EA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BB8FB3-D857-4040-B9B5-C4670A859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A14055-863C-4CE2-A0CD-D1FE3CD4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4CAA55-8F5E-4F1D-8E3F-D62F2C6A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8C4575-038F-4C8E-8EF5-7FEF7FB6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05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2E41-72F7-4AFA-A3CE-E8BF2527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348E79-68AF-4820-8F97-E05F2336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5CA1B1-ED5B-4932-A81A-DCA216689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666FE0-B5C7-4E4F-AF16-22E1BF729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6654B7-B476-4A7A-A6B5-9B840633A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120D95-5728-4ED7-BF05-B7C6842C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5BD33A-3DD7-43BF-B7C5-C007B8BF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4620A8-A788-4E5C-A293-AC6A6394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26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C2C3D-3E06-42E0-A54A-A58519F7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20600E-F381-4E78-8D8F-310656CF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7D87EA-0BBA-4A1E-B6AD-B95B08F8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2D4B76-E8C7-47DF-A4FD-836B94D0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07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6BB59A-D630-457C-99E5-DF295FAE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870D25-6748-4E1C-8FC2-01AAB715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F38887-384A-4AD2-9D77-D0C312D2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69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D8D97-85D2-4550-B827-4CCBA9C2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879520-AF40-46B7-9AB6-5EEBE1481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C57946-4709-493C-967A-1A2CE6DFF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D52D00-7D5E-4D16-9827-A4FA5ACF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8B8E41-E621-449C-8647-EAD2CD06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54722D-7707-4FBF-878E-39D9AEAA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84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167D8-07CE-4145-83BA-62AFC425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49FDC4-DB85-499B-A880-071CDEF0F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710B4D-C6AB-4DEA-8D21-D10216BC1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8997F0-9AB5-47D0-B7BF-96FA7ABC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FE4A8F-E65E-4C86-8FA6-7AA6289D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D8A261-0423-4522-8FCA-2CE55EB3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65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28B93E-3108-4F58-AB33-F845BB90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EF731-8D12-435A-8642-B79B261AC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707D6C-B997-44F7-A856-D284CFE47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F4FCF-11A6-4574-B39A-7F4B241CA0C1}" type="datetimeFigureOut">
              <a:rPr lang="pt-BR" smtClean="0"/>
              <a:t>12/10/2022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26BA4-6214-4831-B025-E860D0DD7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AB7DDB-49FB-437F-AF1F-C3C6240BC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83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329D7-4348-45B7-82D3-9981384F2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3600" dirty="0">
                <a:latin typeface="+mn-lt"/>
              </a:rPr>
              <a:t>Técnicas de Inteligência Artificial para diagnóstico de acidente vascular cerebral através de imagens e dados textuais sobre possíveis vítimas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2021A2-EEC5-4542-865E-67E33A09F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0" y="4434967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pt-BR" dirty="0"/>
          </a:p>
          <a:p>
            <a:pPr algn="l"/>
            <a:r>
              <a:rPr lang="pt-BR" dirty="0"/>
              <a:t>Vinícius de Paula Pilan</a:t>
            </a:r>
          </a:p>
          <a:p>
            <a:pPr algn="l"/>
            <a:r>
              <a:rPr lang="pt-BR" dirty="0"/>
              <a:t>Orientador: Dr. Clayton Reginaldo Pereira</a:t>
            </a:r>
          </a:p>
        </p:txBody>
      </p:sp>
    </p:spTree>
    <p:extLst>
      <p:ext uri="{BB962C8B-B14F-4D97-AF65-F5344CB8AC3E}">
        <p14:creationId xmlns:p14="http://schemas.microsoft.com/office/powerpoint/2010/main" val="1958940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rede construída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uma Rede Neural Convolucional:</a:t>
            </a:r>
          </a:p>
          <a:p>
            <a:pPr lvl="1"/>
            <a:r>
              <a:rPr lang="pt-BR" dirty="0"/>
              <a:t>Rede neural: </a:t>
            </a:r>
          </a:p>
          <a:p>
            <a:pPr lvl="2"/>
            <a:r>
              <a:rPr lang="pt-BR" dirty="0"/>
              <a:t>Conjunto de camadas interconectadas compostas por vários </a:t>
            </a:r>
            <a:r>
              <a:rPr lang="pt-BR" b="1" dirty="0"/>
              <a:t>neurônios artificiais</a:t>
            </a:r>
            <a:endParaRPr lang="pt-BR" dirty="0"/>
          </a:p>
          <a:p>
            <a:pPr lvl="2"/>
            <a:r>
              <a:rPr lang="pt-BR" dirty="0"/>
              <a:t>Possibilitam o computador a </a:t>
            </a:r>
            <a:r>
              <a:rPr lang="pt-BR" b="1" dirty="0"/>
              <a:t>reconhecer padrões </a:t>
            </a:r>
            <a:r>
              <a:rPr lang="pt-BR" dirty="0"/>
              <a:t>e </a:t>
            </a:r>
            <a:r>
              <a:rPr lang="pt-BR" b="1" dirty="0"/>
              <a:t>tomar</a:t>
            </a:r>
            <a:r>
              <a:rPr lang="pt-BR" dirty="0"/>
              <a:t> </a:t>
            </a:r>
            <a:r>
              <a:rPr lang="pt-BR" b="1" dirty="0"/>
              <a:t>decisões inteligentes </a:t>
            </a:r>
            <a:r>
              <a:rPr lang="pt-BR" dirty="0"/>
              <a:t>(deduções precisas)</a:t>
            </a:r>
          </a:p>
          <a:p>
            <a:pPr marL="914400" lvl="2" indent="0">
              <a:buNone/>
            </a:pPr>
            <a:endParaRPr lang="pt-BR" sz="1000" dirty="0"/>
          </a:p>
          <a:p>
            <a:pPr lvl="1"/>
            <a:r>
              <a:rPr lang="pt-BR" dirty="0"/>
              <a:t>Além das camadas densas de neurônios, apresenta também:</a:t>
            </a:r>
          </a:p>
          <a:p>
            <a:pPr lvl="2"/>
            <a:r>
              <a:rPr lang="pt-BR" dirty="0"/>
              <a:t>Camadas de convolução: realçar detalhes</a:t>
            </a:r>
          </a:p>
          <a:p>
            <a:pPr lvl="2"/>
            <a:r>
              <a:rPr lang="pt-BR" dirty="0"/>
              <a:t>Camadas de </a:t>
            </a:r>
            <a:r>
              <a:rPr lang="pt-BR" dirty="0" err="1"/>
              <a:t>pooling</a:t>
            </a:r>
            <a:r>
              <a:rPr lang="pt-BR" dirty="0"/>
              <a:t>: reduzir imagem</a:t>
            </a:r>
          </a:p>
        </p:txBody>
      </p:sp>
    </p:spTree>
    <p:extLst>
      <p:ext uri="{BB962C8B-B14F-4D97-AF65-F5344CB8AC3E}">
        <p14:creationId xmlns:p14="http://schemas.microsoft.com/office/powerpoint/2010/main" val="174548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Convolucional – 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Alguns exemplos bastante conhecidos:</a:t>
            </a:r>
          </a:p>
          <a:p>
            <a:pPr lvl="1"/>
            <a:r>
              <a:rPr lang="pt-BR" dirty="0"/>
              <a:t>LeNet-5</a:t>
            </a:r>
          </a:p>
          <a:p>
            <a:pPr lvl="1"/>
            <a:r>
              <a:rPr lang="pt-BR" dirty="0" err="1"/>
              <a:t>ResNet</a:t>
            </a:r>
            <a:r>
              <a:rPr lang="pt-BR" dirty="0"/>
              <a:t>: </a:t>
            </a:r>
          </a:p>
          <a:p>
            <a:pPr lvl="1"/>
            <a:r>
              <a:rPr lang="pt-BR" dirty="0" err="1"/>
              <a:t>AlexNet</a:t>
            </a:r>
            <a:endParaRPr lang="pt-BR" dirty="0"/>
          </a:p>
          <a:p>
            <a:pPr lvl="1"/>
            <a:r>
              <a:rPr lang="pt-BR" b="1" dirty="0"/>
              <a:t>VGG-16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79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VGG-16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tipo de Rede Neural Convolucional (CNN)</a:t>
            </a:r>
          </a:p>
          <a:p>
            <a:endParaRPr lang="pt-BR" dirty="0"/>
          </a:p>
          <a:p>
            <a:r>
              <a:rPr lang="pt-BR" dirty="0"/>
              <a:t>Famoso por utilizar uniformemente combinação de filtros 3x3 (pequenos)</a:t>
            </a:r>
          </a:p>
          <a:p>
            <a:pPr lvl="1"/>
            <a:r>
              <a:rPr lang="pt-BR" dirty="0"/>
              <a:t>Redes concorrentes utilizam 7x7, 11x11</a:t>
            </a:r>
          </a:p>
          <a:p>
            <a:endParaRPr lang="pt-BR" dirty="0"/>
          </a:p>
          <a:p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de uma VGG-16 </a:t>
            </a:r>
            <a:r>
              <a:rPr lang="pt-BR" dirty="0" err="1"/>
              <a:t>pré</a:t>
            </a:r>
            <a:r>
              <a:rPr lang="pt-BR" dirty="0"/>
              <a:t>-treinada para a rede construída</a:t>
            </a:r>
          </a:p>
        </p:txBody>
      </p:sp>
    </p:spTree>
    <p:extLst>
      <p:ext uri="{BB962C8B-B14F-4D97-AF65-F5344CB8AC3E}">
        <p14:creationId xmlns:p14="http://schemas.microsoft.com/office/powerpoint/2010/main" val="279952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desempenho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augmentation</a:t>
            </a:r>
            <a:r>
              <a:rPr lang="pt-BR" dirty="0"/>
              <a:t>: aplicar técnicas para aumentar o conjunto de dados sem colocar novas imagens</a:t>
            </a:r>
          </a:p>
        </p:txBody>
      </p:sp>
    </p:spTree>
    <p:extLst>
      <p:ext uri="{BB962C8B-B14F-4D97-AF65-F5344CB8AC3E}">
        <p14:creationId xmlns:p14="http://schemas.microsoft.com/office/powerpoint/2010/main" val="117036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obtidos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3762E8E-87CC-42B1-ABBB-1610FA654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944982"/>
              </p:ext>
            </p:extLst>
          </p:nvPr>
        </p:nvGraphicFramePr>
        <p:xfrm>
          <a:off x="1974920" y="2028571"/>
          <a:ext cx="8242159" cy="38100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540699">
                  <a:extLst>
                    <a:ext uri="{9D8B030D-6E8A-4147-A177-3AD203B41FA5}">
                      <a16:colId xmlns:a16="http://schemas.microsoft.com/office/drawing/2014/main" val="3180449668"/>
                    </a:ext>
                  </a:extLst>
                </a:gridCol>
                <a:gridCol w="2973294">
                  <a:extLst>
                    <a:ext uri="{9D8B030D-6E8A-4147-A177-3AD203B41FA5}">
                      <a16:colId xmlns:a16="http://schemas.microsoft.com/office/drawing/2014/main" val="601358807"/>
                    </a:ext>
                  </a:extLst>
                </a:gridCol>
                <a:gridCol w="2728166">
                  <a:extLst>
                    <a:ext uri="{9D8B030D-6E8A-4147-A177-3AD203B41FA5}">
                      <a16:colId xmlns:a16="http://schemas.microsoft.com/office/drawing/2014/main" val="1343992689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Métrica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Dados de treino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Dados de validação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98969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effectLst/>
                        </a:rPr>
                        <a:t>Loss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0.1936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0.1105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0471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TP (verdadeiro positivo)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90.0000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53.0000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56449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FP (falso positivo)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3.0000 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3928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TN (verdadeiro negativo)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111.0000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59.0000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62838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FN (falso negativo)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12.0000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72357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Acurácia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93.06%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97.39%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21187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Precisão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0.9677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0.9815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07693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Recall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0.8824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0.9636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14723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Área sob a curva ROC 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0.9802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0.9944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6429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Taxa de falso negativo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9.76%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3.28%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56349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Taxa de falso positivo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3.23%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1.85%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66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055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94E61-6CDD-48E0-9C06-9FD97D17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falta ser feito?</a:t>
            </a:r>
          </a:p>
        </p:txBody>
      </p:sp>
    </p:spTree>
    <p:extLst>
      <p:ext uri="{BB962C8B-B14F-4D97-AF65-F5344CB8AC3E}">
        <p14:creationId xmlns:p14="http://schemas.microsoft.com/office/powerpoint/2010/main" val="2635019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73D1F-F352-41FE-958D-8B710855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 – o que falta ser feito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54AB00D6-2936-4593-A6B1-3DC9F9F87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606099"/>
              </p:ext>
            </p:extLst>
          </p:nvPr>
        </p:nvGraphicFramePr>
        <p:xfrm>
          <a:off x="2313868" y="2181860"/>
          <a:ext cx="7564263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855">
                  <a:extLst>
                    <a:ext uri="{9D8B030D-6E8A-4147-A177-3AD203B41FA5}">
                      <a16:colId xmlns:a16="http://schemas.microsoft.com/office/drawing/2014/main" val="4218538936"/>
                    </a:ext>
                  </a:extLst>
                </a:gridCol>
                <a:gridCol w="733743">
                  <a:extLst>
                    <a:ext uri="{9D8B030D-6E8A-4147-A177-3AD203B41FA5}">
                      <a16:colId xmlns:a16="http://schemas.microsoft.com/office/drawing/2014/main" val="1677580594"/>
                    </a:ext>
                  </a:extLst>
                </a:gridCol>
                <a:gridCol w="888683">
                  <a:extLst>
                    <a:ext uri="{9D8B030D-6E8A-4147-A177-3AD203B41FA5}">
                      <a16:colId xmlns:a16="http://schemas.microsoft.com/office/drawing/2014/main" val="3003093264"/>
                    </a:ext>
                  </a:extLst>
                </a:gridCol>
                <a:gridCol w="547928">
                  <a:extLst>
                    <a:ext uri="{9D8B030D-6E8A-4147-A177-3AD203B41FA5}">
                      <a16:colId xmlns:a16="http://schemas.microsoft.com/office/drawing/2014/main" val="1604093848"/>
                    </a:ext>
                  </a:extLst>
                </a:gridCol>
                <a:gridCol w="599042">
                  <a:extLst>
                    <a:ext uri="{9D8B030D-6E8A-4147-A177-3AD203B41FA5}">
                      <a16:colId xmlns:a16="http://schemas.microsoft.com/office/drawing/2014/main" val="1170579526"/>
                    </a:ext>
                  </a:extLst>
                </a:gridCol>
                <a:gridCol w="659702">
                  <a:extLst>
                    <a:ext uri="{9D8B030D-6E8A-4147-A177-3AD203B41FA5}">
                      <a16:colId xmlns:a16="http://schemas.microsoft.com/office/drawing/2014/main" val="418643286"/>
                    </a:ext>
                  </a:extLst>
                </a:gridCol>
                <a:gridCol w="591155">
                  <a:extLst>
                    <a:ext uri="{9D8B030D-6E8A-4147-A177-3AD203B41FA5}">
                      <a16:colId xmlns:a16="http://schemas.microsoft.com/office/drawing/2014/main" val="564666911"/>
                    </a:ext>
                  </a:extLst>
                </a:gridCol>
                <a:gridCol w="591155">
                  <a:extLst>
                    <a:ext uri="{9D8B030D-6E8A-4147-A177-3AD203B41FA5}">
                      <a16:colId xmlns:a16="http://schemas.microsoft.com/office/drawing/2014/main" val="3836326376"/>
                    </a:ext>
                  </a:extLst>
                </a:gridCol>
              </a:tblGrid>
              <a:tr h="29414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Agosto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Dez.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03783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Início – estudos iniciais e coleta de dados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8958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Modelo preditivo para dados em formato de tabela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7487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Modelo preditivo para imagens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8413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Implementação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51794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Finalização e documentação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86263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Apresentação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637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66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C0C0B-9C89-44CA-96D2-C7484DBE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62" y="3024646"/>
            <a:ext cx="9464675" cy="808708"/>
          </a:xfrm>
        </p:spPr>
        <p:txBody>
          <a:bodyPr/>
          <a:lstStyle/>
          <a:p>
            <a:pPr algn="ctr"/>
            <a:r>
              <a:rPr lang="pt-BR" dirty="0"/>
              <a:t>Obrigado pela atenção!!</a:t>
            </a:r>
          </a:p>
        </p:txBody>
      </p:sp>
    </p:spTree>
    <p:extLst>
      <p:ext uri="{BB962C8B-B14F-4D97-AF65-F5344CB8AC3E}">
        <p14:creationId xmlns:p14="http://schemas.microsoft.com/office/powerpoint/2010/main" val="407217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F2085-26F6-4165-AB14-07F425FE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4C02DA-A82A-4E53-935F-FA3408CC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/>
              <a:t>Preparar uma apresentação, onde conste:</a:t>
            </a:r>
            <a:br>
              <a:rPr lang="pt-BR" sz="2400" dirty="0"/>
            </a:br>
            <a:endParaRPr lang="pt-BR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 um breve resumo do projeto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 cronograma atualizado</a:t>
            </a:r>
          </a:p>
          <a:p>
            <a:pPr marL="0" indent="0">
              <a:buNone/>
            </a:pPr>
            <a:r>
              <a:rPr lang="pt-BR" sz="2400" dirty="0"/>
              <a:t>- mostrar o desenvolvimento do trabalho neste primeiro semestre de 2022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 identificar o que falta fazer.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Tempo esperado por pessoa: 10min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861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D6BAF-4CC1-4832-ADFE-12ECBC7C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0C748-90E2-48A7-B33E-B6854DE55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Problema abordado:</a:t>
            </a:r>
            <a:r>
              <a:rPr lang="pt-BR" dirty="0"/>
              <a:t> quanto mais tardio é o diagnóstico de Acidente vascular cerebral (AVC), pior são os prejuízos para a vítima</a:t>
            </a:r>
          </a:p>
          <a:p>
            <a:endParaRPr lang="pt-BR" dirty="0"/>
          </a:p>
          <a:p>
            <a:r>
              <a:rPr lang="pt-BR" b="1" dirty="0"/>
              <a:t>Objetivo: </a:t>
            </a:r>
            <a:r>
              <a:rPr lang="pt-BR" dirty="0"/>
              <a:t>Criar um classificador de dados e de imagens sobre AVC com intuito de agilizar diagnósticos da doença  </a:t>
            </a:r>
          </a:p>
          <a:p>
            <a:endParaRPr lang="pt-BR" dirty="0"/>
          </a:p>
          <a:p>
            <a:r>
              <a:rPr lang="pt-BR" dirty="0"/>
              <a:t>Ao total serão desenvolvidos dois modelos: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b="1" dirty="0"/>
              <a:t>Classificador de dados: </a:t>
            </a:r>
            <a:r>
              <a:rPr lang="pt-BR" dirty="0"/>
              <a:t>recebe informações sobre determinado indivíduo e o classifica como possível vítima ou não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b="1" dirty="0"/>
              <a:t>Classificador de imagens (rede neural): </a:t>
            </a:r>
            <a:r>
              <a:rPr lang="pt-BR" dirty="0"/>
              <a:t>recebe imagens de radiografia sobre um indivíduo e o classifica como possível vítima ou não</a:t>
            </a:r>
          </a:p>
        </p:txBody>
      </p:sp>
    </p:spTree>
    <p:extLst>
      <p:ext uri="{BB962C8B-B14F-4D97-AF65-F5344CB8AC3E}">
        <p14:creationId xmlns:p14="http://schemas.microsoft.com/office/powerpoint/2010/main" val="277598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73D1F-F352-41FE-958D-8B710855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 – o que foi feito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54AB00D6-2936-4593-A6B1-3DC9F9F87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583"/>
              </p:ext>
            </p:extLst>
          </p:nvPr>
        </p:nvGraphicFramePr>
        <p:xfrm>
          <a:off x="2313868" y="2181860"/>
          <a:ext cx="7564263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855">
                  <a:extLst>
                    <a:ext uri="{9D8B030D-6E8A-4147-A177-3AD203B41FA5}">
                      <a16:colId xmlns:a16="http://schemas.microsoft.com/office/drawing/2014/main" val="4218538936"/>
                    </a:ext>
                  </a:extLst>
                </a:gridCol>
                <a:gridCol w="733743">
                  <a:extLst>
                    <a:ext uri="{9D8B030D-6E8A-4147-A177-3AD203B41FA5}">
                      <a16:colId xmlns:a16="http://schemas.microsoft.com/office/drawing/2014/main" val="1677580594"/>
                    </a:ext>
                  </a:extLst>
                </a:gridCol>
                <a:gridCol w="888683">
                  <a:extLst>
                    <a:ext uri="{9D8B030D-6E8A-4147-A177-3AD203B41FA5}">
                      <a16:colId xmlns:a16="http://schemas.microsoft.com/office/drawing/2014/main" val="3003093264"/>
                    </a:ext>
                  </a:extLst>
                </a:gridCol>
                <a:gridCol w="547928">
                  <a:extLst>
                    <a:ext uri="{9D8B030D-6E8A-4147-A177-3AD203B41FA5}">
                      <a16:colId xmlns:a16="http://schemas.microsoft.com/office/drawing/2014/main" val="1604093848"/>
                    </a:ext>
                  </a:extLst>
                </a:gridCol>
                <a:gridCol w="599042">
                  <a:extLst>
                    <a:ext uri="{9D8B030D-6E8A-4147-A177-3AD203B41FA5}">
                      <a16:colId xmlns:a16="http://schemas.microsoft.com/office/drawing/2014/main" val="1170579526"/>
                    </a:ext>
                  </a:extLst>
                </a:gridCol>
                <a:gridCol w="659702">
                  <a:extLst>
                    <a:ext uri="{9D8B030D-6E8A-4147-A177-3AD203B41FA5}">
                      <a16:colId xmlns:a16="http://schemas.microsoft.com/office/drawing/2014/main" val="418643286"/>
                    </a:ext>
                  </a:extLst>
                </a:gridCol>
                <a:gridCol w="591155">
                  <a:extLst>
                    <a:ext uri="{9D8B030D-6E8A-4147-A177-3AD203B41FA5}">
                      <a16:colId xmlns:a16="http://schemas.microsoft.com/office/drawing/2014/main" val="564666911"/>
                    </a:ext>
                  </a:extLst>
                </a:gridCol>
                <a:gridCol w="591155">
                  <a:extLst>
                    <a:ext uri="{9D8B030D-6E8A-4147-A177-3AD203B41FA5}">
                      <a16:colId xmlns:a16="http://schemas.microsoft.com/office/drawing/2014/main" val="3836326376"/>
                    </a:ext>
                  </a:extLst>
                </a:gridCol>
              </a:tblGrid>
              <a:tr h="29414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Agosto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Dez.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03783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Início – estudos iniciais e coleta de dados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8958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Modelo preditivo para dados em formato de tabela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7487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Modelo preditivo para imagens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8413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Implementação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51794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Finalização e documentação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86263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Apresentação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637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74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2742-2051-4344-87C3-9F0FB131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>
                <a:latin typeface="+mn-lt"/>
              </a:rPr>
              <a:t>Desenvolvimento</a:t>
            </a:r>
            <a:r>
              <a:rPr lang="pt-BR" dirty="0"/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90A681-A221-49E2-96E6-F4D4D222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pt-BR" dirty="0"/>
              <a:t>O que foi feito entre agosto a outubro</a:t>
            </a:r>
          </a:p>
        </p:txBody>
      </p:sp>
    </p:spTree>
    <p:extLst>
      <p:ext uri="{BB962C8B-B14F-4D97-AF65-F5344CB8AC3E}">
        <p14:creationId xmlns:p14="http://schemas.microsoft.com/office/powerpoint/2010/main" val="408307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utilizado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Conjunto de imagens pertencentes a três classes:</a:t>
            </a:r>
          </a:p>
          <a:p>
            <a:pPr lvl="1"/>
            <a:r>
              <a:rPr lang="pt-BR" dirty="0"/>
              <a:t>Condição normal: 174 imagens</a:t>
            </a:r>
          </a:p>
          <a:p>
            <a:pPr lvl="1"/>
            <a:r>
              <a:rPr lang="pt-BR" dirty="0"/>
              <a:t>Condição de AVC Isquêmico: 157 imagens</a:t>
            </a:r>
          </a:p>
          <a:p>
            <a:pPr lvl="1"/>
            <a:r>
              <a:rPr lang="pt-BR" dirty="0"/>
              <a:t>Condição de AVC Hemorrágico: 144 imagens</a:t>
            </a:r>
          </a:p>
          <a:p>
            <a:pPr lvl="1"/>
            <a:endParaRPr lang="pt-BR" dirty="0"/>
          </a:p>
          <a:p>
            <a:r>
              <a:rPr lang="pt-BR" dirty="0"/>
              <a:t>Obtidas através de tomografia computadorizada</a:t>
            </a:r>
          </a:p>
        </p:txBody>
      </p:sp>
    </p:spTree>
    <p:extLst>
      <p:ext uri="{BB962C8B-B14F-4D97-AF65-F5344CB8AC3E}">
        <p14:creationId xmlns:p14="http://schemas.microsoft.com/office/powerpoint/2010/main" val="125146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8F0CA-2A0C-45DE-8101-0173CCE2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utilizado - exemplos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896A8D-32A7-4C4B-9C49-48DDE31D7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357313"/>
            <a:ext cx="5157787" cy="823912"/>
          </a:xfrm>
        </p:spPr>
        <p:txBody>
          <a:bodyPr/>
          <a:lstStyle/>
          <a:p>
            <a:r>
              <a:rPr lang="pt-BR" dirty="0"/>
              <a:t>Exemplos condição normal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3386C018-5179-4203-AD89-51ECF5FB94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E9EF77F8-9973-4B07-A62C-DC76FB2B692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277581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8F0CA-2A0C-45DE-8101-0173CCE2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utilizado - exemplos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896A8D-32A7-4C4B-9C49-48DDE31D7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433513"/>
            <a:ext cx="5157787" cy="823912"/>
          </a:xfrm>
        </p:spPr>
        <p:txBody>
          <a:bodyPr/>
          <a:lstStyle/>
          <a:p>
            <a:r>
              <a:rPr lang="pt-BR" dirty="0"/>
              <a:t>Exemplo condição AVC - Hemorrágico</a:t>
            </a:r>
          </a:p>
        </p:txBody>
      </p:sp>
      <p:pic>
        <p:nvPicPr>
          <p:cNvPr id="24" name="Espaço Reservado para Conteúdo 23">
            <a:extLst>
              <a:ext uri="{FF2B5EF4-FFF2-40B4-BE49-F238E27FC236}">
                <a16:creationId xmlns:a16="http://schemas.microsoft.com/office/drawing/2014/main" id="{2B89B40C-DFF0-4408-AD27-B5A4399981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74C960-F77E-43F8-8417-4313ED9AB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1433513"/>
            <a:ext cx="5183188" cy="823912"/>
          </a:xfrm>
        </p:spPr>
        <p:txBody>
          <a:bodyPr/>
          <a:lstStyle/>
          <a:p>
            <a:r>
              <a:rPr lang="pt-BR" dirty="0"/>
              <a:t>Exemplo condição AVC - Isquêmico</a:t>
            </a:r>
          </a:p>
        </p:txBody>
      </p:sp>
      <p:pic>
        <p:nvPicPr>
          <p:cNvPr id="74" name="Espaço Reservado para Conteúdo 73">
            <a:extLst>
              <a:ext uri="{FF2B5EF4-FFF2-40B4-BE49-F238E27FC236}">
                <a16:creationId xmlns:a16="http://schemas.microsoft.com/office/drawing/2014/main" id="{C2D53D18-6694-496F-9DA7-3A777885D6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100939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utilizado – divisão feita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/>
          </a:p>
          <a:p>
            <a:r>
              <a:rPr lang="pt-BR" dirty="0"/>
              <a:t>O conjunto de dados foi divido em duas classes: </a:t>
            </a:r>
            <a:r>
              <a:rPr lang="pt-BR" b="1" dirty="0"/>
              <a:t>condição de </a:t>
            </a:r>
            <a:r>
              <a:rPr lang="pt-BR" b="1" dirty="0" err="1"/>
              <a:t>avc</a:t>
            </a:r>
            <a:r>
              <a:rPr lang="pt-BR" dirty="0"/>
              <a:t> e </a:t>
            </a:r>
            <a:r>
              <a:rPr lang="pt-BR" b="1" dirty="0"/>
              <a:t>condição de não </a:t>
            </a:r>
            <a:r>
              <a:rPr lang="pt-BR" b="1" dirty="0" err="1"/>
              <a:t>avc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Para criação da rede, o conjunto total foi divido em: </a:t>
            </a:r>
          </a:p>
          <a:p>
            <a:pPr lvl="1"/>
            <a:r>
              <a:rPr lang="pt-BR" dirty="0"/>
              <a:t>65% para treinamento (309 imagens)</a:t>
            </a:r>
          </a:p>
          <a:p>
            <a:pPr lvl="1"/>
            <a:r>
              <a:rPr lang="pt-BR" dirty="0"/>
              <a:t>35% para validação (166 imagens)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981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604</Words>
  <Application>Microsoft Office PowerPoint</Application>
  <PresentationFormat>Widescreen</PresentationFormat>
  <Paragraphs>154</Paragraphs>
  <Slides>17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Tema do Office</vt:lpstr>
      <vt:lpstr>Técnicas de Inteligência Artificial para diagnóstico de acidente vascular cerebral através de imagens e dados textuais sobre possíveis vítimas</vt:lpstr>
      <vt:lpstr>Planejamento</vt:lpstr>
      <vt:lpstr>Resumo</vt:lpstr>
      <vt:lpstr>Cronograma – o que foi feito</vt:lpstr>
      <vt:lpstr>Desenvolvimento </vt:lpstr>
      <vt:lpstr>Conjunto de dados utilizado</vt:lpstr>
      <vt:lpstr>Conjunto de dados utilizado - exemplos</vt:lpstr>
      <vt:lpstr>Conjunto de dados utilizado - exemplos</vt:lpstr>
      <vt:lpstr>Conjunto de dados utilizado – divisão feita</vt:lpstr>
      <vt:lpstr>Sobre a rede construída</vt:lpstr>
      <vt:lpstr>Rede Neural Convolucional – exemplos</vt:lpstr>
      <vt:lpstr>Arquitetura VGG-16</vt:lpstr>
      <vt:lpstr>Melhorando desempenho</vt:lpstr>
      <vt:lpstr>Resultados obtidos</vt:lpstr>
      <vt:lpstr>O que falta ser feito?</vt:lpstr>
      <vt:lpstr>Cronograma – o que falta ser feito</vt:lpstr>
      <vt:lpstr>Obrigado pela atenção!!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Inteligência Artificial para diagnóstico de acidente vascular cerebral através de imagens e dados textuais sobre possíveis vítimas</dc:title>
  <dc:creator>Vinícius de Paula Pilan</dc:creator>
  <cp:lastModifiedBy>Vinícius de Paula Pilan</cp:lastModifiedBy>
  <cp:revision>30</cp:revision>
  <dcterms:created xsi:type="dcterms:W3CDTF">2022-10-10T16:57:05Z</dcterms:created>
  <dcterms:modified xsi:type="dcterms:W3CDTF">2022-10-13T01:36:06Z</dcterms:modified>
</cp:coreProperties>
</file>