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8" r:id="rId4"/>
    <p:sldId id="277" r:id="rId5"/>
    <p:sldId id="262" r:id="rId6"/>
    <p:sldId id="263" r:id="rId7"/>
    <p:sldId id="266" r:id="rId8"/>
    <p:sldId id="267" r:id="rId9"/>
    <p:sldId id="269" r:id="rId10"/>
    <p:sldId id="271" r:id="rId11"/>
    <p:sldId id="272" r:id="rId12"/>
    <p:sldId id="276" r:id="rId13"/>
    <p:sldId id="285" r:id="rId14"/>
    <p:sldId id="278" r:id="rId15"/>
    <p:sldId id="280" r:id="rId16"/>
    <p:sldId id="281" r:id="rId17"/>
    <p:sldId id="279" r:id="rId18"/>
    <p:sldId id="282" r:id="rId19"/>
    <p:sldId id="283" r:id="rId20"/>
    <p:sldId id="28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43" autoAdjust="0"/>
    <p:restoredTop sz="94660"/>
  </p:normalViewPr>
  <p:slideViewPr>
    <p:cSldViewPr snapToGrid="0">
      <p:cViewPr varScale="1">
        <p:scale>
          <a:sx n="71" d="100"/>
          <a:sy n="71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ícius Pilan" userId="3dbf9e420f9d8bd1" providerId="LiveId" clId="{6657F40D-B5BB-40E9-A23D-B538D5DAF91B}"/>
    <pc:docChg chg="custSel addSld delSld modSld sldOrd">
      <pc:chgData name="Vinícius Pilan" userId="3dbf9e420f9d8bd1" providerId="LiveId" clId="{6657F40D-B5BB-40E9-A23D-B538D5DAF91B}" dt="2022-08-15T13:16:55.698" v="266" actId="20577"/>
      <pc:docMkLst>
        <pc:docMk/>
      </pc:docMkLst>
      <pc:sldChg chg="modSp mod">
        <pc:chgData name="Vinícius Pilan" userId="3dbf9e420f9d8bd1" providerId="LiveId" clId="{6657F40D-B5BB-40E9-A23D-B538D5DAF91B}" dt="2022-08-15T12:45:52.501" v="128" actId="20577"/>
        <pc:sldMkLst>
          <pc:docMk/>
          <pc:sldMk cId="1501323548" sldId="262"/>
        </pc:sldMkLst>
        <pc:spChg chg="mod">
          <ac:chgData name="Vinícius Pilan" userId="3dbf9e420f9d8bd1" providerId="LiveId" clId="{6657F40D-B5BB-40E9-A23D-B538D5DAF91B}" dt="2022-08-15T12:45:52.501" v="128" actId="20577"/>
          <ac:spMkLst>
            <pc:docMk/>
            <pc:sldMk cId="1501323548" sldId="262"/>
            <ac:spMk id="2" creationId="{8D3FA761-08B7-45D9-F3E8-04323A55D0BF}"/>
          </ac:spMkLst>
        </pc:spChg>
      </pc:sldChg>
      <pc:sldChg chg="delSp modSp mod">
        <pc:chgData name="Vinícius Pilan" userId="3dbf9e420f9d8bd1" providerId="LiveId" clId="{6657F40D-B5BB-40E9-A23D-B538D5DAF91B}" dt="2022-08-15T12:47:43.953" v="203" actId="12"/>
        <pc:sldMkLst>
          <pc:docMk/>
          <pc:sldMk cId="2158900547" sldId="263"/>
        </pc:sldMkLst>
        <pc:spChg chg="mod">
          <ac:chgData name="Vinícius Pilan" userId="3dbf9e420f9d8bd1" providerId="LiveId" clId="{6657F40D-B5BB-40E9-A23D-B538D5DAF91B}" dt="2022-08-15T12:46:00.563" v="130" actId="20577"/>
          <ac:spMkLst>
            <pc:docMk/>
            <pc:sldMk cId="2158900547" sldId="263"/>
            <ac:spMk id="2" creationId="{8D3FA761-08B7-45D9-F3E8-04323A55D0BF}"/>
          </ac:spMkLst>
        </pc:spChg>
        <pc:spChg chg="mod">
          <ac:chgData name="Vinícius Pilan" userId="3dbf9e420f9d8bd1" providerId="LiveId" clId="{6657F40D-B5BB-40E9-A23D-B538D5DAF91B}" dt="2022-08-15T12:47:43.953" v="203" actId="12"/>
          <ac:spMkLst>
            <pc:docMk/>
            <pc:sldMk cId="2158900547" sldId="263"/>
            <ac:spMk id="3" creationId="{F86AB755-B867-90E9-6738-B6EAF65FA8C4}"/>
          </ac:spMkLst>
        </pc:spChg>
        <pc:picChg chg="del">
          <ac:chgData name="Vinícius Pilan" userId="3dbf9e420f9d8bd1" providerId="LiveId" clId="{6657F40D-B5BB-40E9-A23D-B538D5DAF91B}" dt="2022-08-15T12:39:49.068" v="0" actId="478"/>
          <ac:picMkLst>
            <pc:docMk/>
            <pc:sldMk cId="2158900547" sldId="263"/>
            <ac:picMk id="7" creationId="{B1B74E42-48DE-029E-F55A-EFC12117B168}"/>
          </ac:picMkLst>
        </pc:picChg>
      </pc:sldChg>
      <pc:sldChg chg="delSp modSp del mod">
        <pc:chgData name="Vinícius Pilan" userId="3dbf9e420f9d8bd1" providerId="LiveId" clId="{6657F40D-B5BB-40E9-A23D-B538D5DAF91B}" dt="2022-08-15T12:40:01.456" v="4" actId="47"/>
        <pc:sldMkLst>
          <pc:docMk/>
          <pc:sldMk cId="2981701091" sldId="264"/>
        </pc:sldMkLst>
        <pc:spChg chg="mod">
          <ac:chgData name="Vinícius Pilan" userId="3dbf9e420f9d8bd1" providerId="LiveId" clId="{6657F40D-B5BB-40E9-A23D-B538D5DAF91B}" dt="2022-08-15T12:39:56.535" v="2" actId="21"/>
          <ac:spMkLst>
            <pc:docMk/>
            <pc:sldMk cId="2981701091" sldId="264"/>
            <ac:spMk id="3" creationId="{F86AB755-B867-90E9-6738-B6EAF65FA8C4}"/>
          </ac:spMkLst>
        </pc:spChg>
        <pc:picChg chg="del">
          <ac:chgData name="Vinícius Pilan" userId="3dbf9e420f9d8bd1" providerId="LiveId" clId="{6657F40D-B5BB-40E9-A23D-B538D5DAF91B}" dt="2022-08-15T12:39:51.630" v="1" actId="478"/>
          <ac:picMkLst>
            <pc:docMk/>
            <pc:sldMk cId="2981701091" sldId="264"/>
            <ac:picMk id="4" creationId="{E0517B1F-5D95-0618-EA79-B4C3568A35E0}"/>
          </ac:picMkLst>
        </pc:picChg>
      </pc:sldChg>
      <pc:sldChg chg="delSp modSp del mod">
        <pc:chgData name="Vinícius Pilan" userId="3dbf9e420f9d8bd1" providerId="LiveId" clId="{6657F40D-B5BB-40E9-A23D-B538D5DAF91B}" dt="2022-08-15T12:40:07.096" v="7" actId="47"/>
        <pc:sldMkLst>
          <pc:docMk/>
          <pc:sldMk cId="3110985787" sldId="265"/>
        </pc:sldMkLst>
        <pc:spChg chg="mod">
          <ac:chgData name="Vinícius Pilan" userId="3dbf9e420f9d8bd1" providerId="LiveId" clId="{6657F40D-B5BB-40E9-A23D-B538D5DAF91B}" dt="2022-08-15T12:40:05.550" v="6" actId="21"/>
          <ac:spMkLst>
            <pc:docMk/>
            <pc:sldMk cId="3110985787" sldId="265"/>
            <ac:spMk id="3" creationId="{F86AB755-B867-90E9-6738-B6EAF65FA8C4}"/>
          </ac:spMkLst>
        </pc:spChg>
        <pc:picChg chg="del">
          <ac:chgData name="Vinícius Pilan" userId="3dbf9e420f9d8bd1" providerId="LiveId" clId="{6657F40D-B5BB-40E9-A23D-B538D5DAF91B}" dt="2022-08-15T12:40:02.925" v="5" actId="478"/>
          <ac:picMkLst>
            <pc:docMk/>
            <pc:sldMk cId="3110985787" sldId="265"/>
            <ac:picMk id="4" creationId="{7EC035F8-DC41-14DF-61F6-E45AE0346413}"/>
          </ac:picMkLst>
        </pc:picChg>
      </pc:sldChg>
      <pc:sldChg chg="modSp mod">
        <pc:chgData name="Vinícius Pilan" userId="3dbf9e420f9d8bd1" providerId="LiveId" clId="{6657F40D-B5BB-40E9-A23D-B538D5DAF91B}" dt="2022-08-15T12:46:05.751" v="133" actId="20577"/>
        <pc:sldMkLst>
          <pc:docMk/>
          <pc:sldMk cId="129950208" sldId="266"/>
        </pc:sldMkLst>
        <pc:spChg chg="mod">
          <ac:chgData name="Vinícius Pilan" userId="3dbf9e420f9d8bd1" providerId="LiveId" clId="{6657F40D-B5BB-40E9-A23D-B538D5DAF91B}" dt="2022-08-15T12:46:05.751" v="133" actId="20577"/>
          <ac:spMkLst>
            <pc:docMk/>
            <pc:sldMk cId="129950208" sldId="266"/>
            <ac:spMk id="2" creationId="{84149C11-9ED8-0425-6D7E-35F12A43F9AA}"/>
          </ac:spMkLst>
        </pc:spChg>
      </pc:sldChg>
      <pc:sldChg chg="modSp mod">
        <pc:chgData name="Vinícius Pilan" userId="3dbf9e420f9d8bd1" providerId="LiveId" clId="{6657F40D-B5BB-40E9-A23D-B538D5DAF91B}" dt="2022-08-15T12:46:12.251" v="139" actId="20577"/>
        <pc:sldMkLst>
          <pc:docMk/>
          <pc:sldMk cId="2668680467" sldId="267"/>
        </pc:sldMkLst>
        <pc:spChg chg="mod">
          <ac:chgData name="Vinícius Pilan" userId="3dbf9e420f9d8bd1" providerId="LiveId" clId="{6657F40D-B5BB-40E9-A23D-B538D5DAF91B}" dt="2022-08-15T12:46:12.251" v="139" actId="20577"/>
          <ac:spMkLst>
            <pc:docMk/>
            <pc:sldMk cId="2668680467" sldId="267"/>
            <ac:spMk id="2" creationId="{84149C11-9ED8-0425-6D7E-35F12A43F9AA}"/>
          </ac:spMkLst>
        </pc:spChg>
      </pc:sldChg>
      <pc:sldChg chg="modSp mod">
        <pc:chgData name="Vinícius Pilan" userId="3dbf9e420f9d8bd1" providerId="LiveId" clId="{6657F40D-B5BB-40E9-A23D-B538D5DAF91B}" dt="2022-08-15T12:46:20.860" v="145" actId="20577"/>
        <pc:sldMkLst>
          <pc:docMk/>
          <pc:sldMk cId="1890510541" sldId="269"/>
        </pc:sldMkLst>
        <pc:spChg chg="mod">
          <ac:chgData name="Vinícius Pilan" userId="3dbf9e420f9d8bd1" providerId="LiveId" clId="{6657F40D-B5BB-40E9-A23D-B538D5DAF91B}" dt="2022-08-15T12:46:20.860" v="145" actId="20577"/>
          <ac:spMkLst>
            <pc:docMk/>
            <pc:sldMk cId="1890510541" sldId="269"/>
            <ac:spMk id="2" creationId="{84149C11-9ED8-0425-6D7E-35F12A43F9AA}"/>
          </ac:spMkLst>
        </pc:spChg>
      </pc:sldChg>
      <pc:sldChg chg="modSp mod">
        <pc:chgData name="Vinícius Pilan" userId="3dbf9e420f9d8bd1" providerId="LiveId" clId="{6657F40D-B5BB-40E9-A23D-B538D5DAF91B}" dt="2022-08-15T12:46:30.423" v="162" actId="20577"/>
        <pc:sldMkLst>
          <pc:docMk/>
          <pc:sldMk cId="2111789964" sldId="271"/>
        </pc:sldMkLst>
        <pc:spChg chg="mod">
          <ac:chgData name="Vinícius Pilan" userId="3dbf9e420f9d8bd1" providerId="LiveId" clId="{6657F40D-B5BB-40E9-A23D-B538D5DAF91B}" dt="2022-08-15T12:46:30.423" v="162" actId="20577"/>
          <ac:spMkLst>
            <pc:docMk/>
            <pc:sldMk cId="2111789964" sldId="271"/>
            <ac:spMk id="2" creationId="{84149C11-9ED8-0425-6D7E-35F12A43F9AA}"/>
          </ac:spMkLst>
        </pc:spChg>
      </pc:sldChg>
      <pc:sldChg chg="modSp mod">
        <pc:chgData name="Vinícius Pilan" userId="3dbf9e420f9d8bd1" providerId="LiveId" clId="{6657F40D-B5BB-40E9-A23D-B538D5DAF91B}" dt="2022-08-15T12:46:44.465" v="180" actId="20577"/>
        <pc:sldMkLst>
          <pc:docMk/>
          <pc:sldMk cId="3432276869" sldId="272"/>
        </pc:sldMkLst>
        <pc:spChg chg="mod">
          <ac:chgData name="Vinícius Pilan" userId="3dbf9e420f9d8bd1" providerId="LiveId" clId="{6657F40D-B5BB-40E9-A23D-B538D5DAF91B}" dt="2022-08-15T12:46:44.465" v="180" actId="20577"/>
          <ac:spMkLst>
            <pc:docMk/>
            <pc:sldMk cId="3432276869" sldId="272"/>
            <ac:spMk id="2" creationId="{84149C11-9ED8-0425-6D7E-35F12A43F9AA}"/>
          </ac:spMkLst>
        </pc:spChg>
      </pc:sldChg>
      <pc:sldChg chg="addSp delSp modSp mod">
        <pc:chgData name="Vinícius Pilan" userId="3dbf9e420f9d8bd1" providerId="LiveId" clId="{6657F40D-B5BB-40E9-A23D-B538D5DAF91B}" dt="2022-08-15T13:16:55.698" v="266" actId="20577"/>
        <pc:sldMkLst>
          <pc:docMk/>
          <pc:sldMk cId="472207730" sldId="276"/>
        </pc:sldMkLst>
        <pc:spChg chg="mod">
          <ac:chgData name="Vinícius Pilan" userId="3dbf9e420f9d8bd1" providerId="LiveId" clId="{6657F40D-B5BB-40E9-A23D-B538D5DAF91B}" dt="2022-08-15T12:46:51.149" v="181" actId="20577"/>
          <ac:spMkLst>
            <pc:docMk/>
            <pc:sldMk cId="472207730" sldId="276"/>
            <ac:spMk id="2" creationId="{84149C11-9ED8-0425-6D7E-35F12A43F9AA}"/>
          </ac:spMkLst>
        </pc:spChg>
        <pc:spChg chg="mod">
          <ac:chgData name="Vinícius Pilan" userId="3dbf9e420f9d8bd1" providerId="LiveId" clId="{6657F40D-B5BB-40E9-A23D-B538D5DAF91B}" dt="2022-08-15T13:16:55.698" v="266" actId="20577"/>
          <ac:spMkLst>
            <pc:docMk/>
            <pc:sldMk cId="472207730" sldId="276"/>
            <ac:spMk id="3" creationId="{ED5B44EC-AFD8-9AA1-FDE4-CBCB7A90067F}"/>
          </ac:spMkLst>
        </pc:spChg>
        <pc:picChg chg="add del mod">
          <ac:chgData name="Vinícius Pilan" userId="3dbf9e420f9d8bd1" providerId="LiveId" clId="{6657F40D-B5BB-40E9-A23D-B538D5DAF91B}" dt="2022-08-15T13:03:29.469" v="236"/>
          <ac:picMkLst>
            <pc:docMk/>
            <pc:sldMk cId="472207730" sldId="276"/>
            <ac:picMk id="1026" creationId="{119BE7CD-2393-91F7-5477-2FCEF8E41A29}"/>
          </ac:picMkLst>
        </pc:picChg>
      </pc:sldChg>
      <pc:sldChg chg="modSp mod">
        <pc:chgData name="Vinícius Pilan" userId="3dbf9e420f9d8bd1" providerId="LiveId" clId="{6657F40D-B5BB-40E9-A23D-B538D5DAF91B}" dt="2022-08-15T12:47:09.479" v="184" actId="20577"/>
        <pc:sldMkLst>
          <pc:docMk/>
          <pc:sldMk cId="449490633" sldId="279"/>
        </pc:sldMkLst>
        <pc:spChg chg="mod">
          <ac:chgData name="Vinícius Pilan" userId="3dbf9e420f9d8bd1" providerId="LiveId" clId="{6657F40D-B5BB-40E9-A23D-B538D5DAF91B}" dt="2022-08-15T12:47:09.479" v="184" actId="20577"/>
          <ac:spMkLst>
            <pc:docMk/>
            <pc:sldMk cId="449490633" sldId="279"/>
            <ac:spMk id="2" creationId="{84149C11-9ED8-0425-6D7E-35F12A43F9AA}"/>
          </ac:spMkLst>
        </pc:spChg>
      </pc:sldChg>
      <pc:sldChg chg="modSp mod">
        <pc:chgData name="Vinícius Pilan" userId="3dbf9e420f9d8bd1" providerId="LiveId" clId="{6657F40D-B5BB-40E9-A23D-B538D5DAF91B}" dt="2022-08-15T13:16:50.942" v="265" actId="20577"/>
        <pc:sldMkLst>
          <pc:docMk/>
          <pc:sldMk cId="3233702223" sldId="280"/>
        </pc:sldMkLst>
        <pc:spChg chg="mod">
          <ac:chgData name="Vinícius Pilan" userId="3dbf9e420f9d8bd1" providerId="LiveId" clId="{6657F40D-B5BB-40E9-A23D-B538D5DAF91B}" dt="2022-08-15T12:46:58.636" v="182" actId="20577"/>
          <ac:spMkLst>
            <pc:docMk/>
            <pc:sldMk cId="3233702223" sldId="280"/>
            <ac:spMk id="2" creationId="{84149C11-9ED8-0425-6D7E-35F12A43F9AA}"/>
          </ac:spMkLst>
        </pc:spChg>
        <pc:spChg chg="mod">
          <ac:chgData name="Vinícius Pilan" userId="3dbf9e420f9d8bd1" providerId="LiveId" clId="{6657F40D-B5BB-40E9-A23D-B538D5DAF91B}" dt="2022-08-15T13:16:50.942" v="265" actId="20577"/>
          <ac:spMkLst>
            <pc:docMk/>
            <pc:sldMk cId="3233702223" sldId="280"/>
            <ac:spMk id="3" creationId="{ED5B44EC-AFD8-9AA1-FDE4-CBCB7A90067F}"/>
          </ac:spMkLst>
        </pc:spChg>
      </pc:sldChg>
      <pc:sldChg chg="modSp mod">
        <pc:chgData name="Vinícius Pilan" userId="3dbf9e420f9d8bd1" providerId="LiveId" clId="{6657F40D-B5BB-40E9-A23D-B538D5DAF91B}" dt="2022-08-15T12:47:03.526" v="183" actId="20577"/>
        <pc:sldMkLst>
          <pc:docMk/>
          <pc:sldMk cId="2415063985" sldId="281"/>
        </pc:sldMkLst>
        <pc:spChg chg="mod">
          <ac:chgData name="Vinícius Pilan" userId="3dbf9e420f9d8bd1" providerId="LiveId" clId="{6657F40D-B5BB-40E9-A23D-B538D5DAF91B}" dt="2022-08-15T12:47:03.526" v="183" actId="20577"/>
          <ac:spMkLst>
            <pc:docMk/>
            <pc:sldMk cId="2415063985" sldId="281"/>
            <ac:spMk id="2" creationId="{84149C11-9ED8-0425-6D7E-35F12A43F9AA}"/>
          </ac:spMkLst>
        </pc:spChg>
      </pc:sldChg>
      <pc:sldChg chg="modSp mod">
        <pc:chgData name="Vinícius Pilan" userId="3dbf9e420f9d8bd1" providerId="LiveId" clId="{6657F40D-B5BB-40E9-A23D-B538D5DAF91B}" dt="2022-08-15T12:47:19.215" v="193" actId="20577"/>
        <pc:sldMkLst>
          <pc:docMk/>
          <pc:sldMk cId="2717822608" sldId="283"/>
        </pc:sldMkLst>
        <pc:spChg chg="mod">
          <ac:chgData name="Vinícius Pilan" userId="3dbf9e420f9d8bd1" providerId="LiveId" clId="{6657F40D-B5BB-40E9-A23D-B538D5DAF91B}" dt="2022-08-15T12:47:19.215" v="193" actId="20577"/>
          <ac:spMkLst>
            <pc:docMk/>
            <pc:sldMk cId="2717822608" sldId="283"/>
            <ac:spMk id="2" creationId="{84149C11-9ED8-0425-6D7E-35F12A43F9AA}"/>
          </ac:spMkLst>
        </pc:spChg>
      </pc:sldChg>
      <pc:sldChg chg="modSp add mod ord">
        <pc:chgData name="Vinícius Pilan" userId="3dbf9e420f9d8bd1" providerId="LiveId" clId="{6657F40D-B5BB-40E9-A23D-B538D5DAF91B}" dt="2022-08-15T13:01:50.293" v="228" actId="20577"/>
        <pc:sldMkLst>
          <pc:docMk/>
          <pc:sldMk cId="2067173605" sldId="284"/>
        </pc:sldMkLst>
        <pc:spChg chg="mod">
          <ac:chgData name="Vinícius Pilan" userId="3dbf9e420f9d8bd1" providerId="LiveId" clId="{6657F40D-B5BB-40E9-A23D-B538D5DAF91B}" dt="2022-08-15T13:01:50.293" v="228" actId="20577"/>
          <ac:spMkLst>
            <pc:docMk/>
            <pc:sldMk cId="2067173605" sldId="284"/>
            <ac:spMk id="2" creationId="{E044AE5F-6C45-37FC-9916-D3C19DF8BF90}"/>
          </ac:spMkLst>
        </pc:spChg>
      </pc:sldChg>
      <pc:sldChg chg="addSp modSp add mod">
        <pc:chgData name="Vinícius Pilan" userId="3dbf9e420f9d8bd1" providerId="LiveId" clId="{6657F40D-B5BB-40E9-A23D-B538D5DAF91B}" dt="2022-08-15T13:05:12.968" v="264" actId="1076"/>
        <pc:sldMkLst>
          <pc:docMk/>
          <pc:sldMk cId="3735381996" sldId="285"/>
        </pc:sldMkLst>
        <pc:spChg chg="mod">
          <ac:chgData name="Vinícius Pilan" userId="3dbf9e420f9d8bd1" providerId="LiveId" clId="{6657F40D-B5BB-40E9-A23D-B538D5DAF91B}" dt="2022-08-15T13:05:10.600" v="263" actId="20577"/>
          <ac:spMkLst>
            <pc:docMk/>
            <pc:sldMk cId="3735381996" sldId="285"/>
            <ac:spMk id="3" creationId="{ED5B44EC-AFD8-9AA1-FDE4-CBCB7A90067F}"/>
          </ac:spMkLst>
        </pc:spChg>
        <pc:picChg chg="add mod">
          <ac:chgData name="Vinícius Pilan" userId="3dbf9e420f9d8bd1" providerId="LiveId" clId="{6657F40D-B5BB-40E9-A23D-B538D5DAF91B}" dt="2022-08-15T13:05:12.968" v="264" actId="1076"/>
          <ac:picMkLst>
            <pc:docMk/>
            <pc:sldMk cId="3735381996" sldId="285"/>
            <ac:picMk id="2050" creationId="{790B74A4-1372-CC13-2E40-012045D8CCE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3D2D168-2116-461F-96E0-C6E1DAA0DBEE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54B802A-C41B-4574-9CE1-0F96F72DD9ED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4591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D168-2116-461F-96E0-C6E1DAA0DBEE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802A-C41B-4574-9CE1-0F96F72DD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7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D168-2116-461F-96E0-C6E1DAA0DBEE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802A-C41B-4574-9CE1-0F96F72DD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496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D168-2116-461F-96E0-C6E1DAA0DBEE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802A-C41B-4574-9CE1-0F96F72DD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79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D168-2116-461F-96E0-C6E1DAA0DBEE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802A-C41B-4574-9CE1-0F96F72DD9ED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288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D168-2116-461F-96E0-C6E1DAA0DBEE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802A-C41B-4574-9CE1-0F96F72DD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192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D168-2116-461F-96E0-C6E1DAA0DBEE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802A-C41B-4574-9CE1-0F96F72DD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81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D168-2116-461F-96E0-C6E1DAA0DBEE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802A-C41B-4574-9CE1-0F96F72DD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56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D168-2116-461F-96E0-C6E1DAA0DBEE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802A-C41B-4574-9CE1-0F96F72DD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50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D168-2116-461F-96E0-C6E1DAA0DBEE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802A-C41B-4574-9CE1-0F96F72DD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09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D168-2116-461F-96E0-C6E1DAA0DBEE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802A-C41B-4574-9CE1-0F96F72DD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90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3D2D168-2116-461F-96E0-C6E1DAA0DBEE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54B802A-C41B-4574-9CE1-0F96F72DD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52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4BF4B-0C1F-F962-65E0-D2530D9E0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147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Técnicas de Inteligência Artificial para diagnóstico de acidente vascular cerebral através de imagens e dados textuais sobre possíveis vítimas</a:t>
            </a:r>
            <a:br>
              <a:rPr lang="pt-BR" sz="6600" dirty="0"/>
            </a:br>
            <a:endParaRPr lang="pt-BR" sz="6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1EBEBD-4D30-045A-75B6-CEC740079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9267"/>
            <a:ext cx="9144000" cy="1655762"/>
          </a:xfrm>
        </p:spPr>
        <p:txBody>
          <a:bodyPr/>
          <a:lstStyle/>
          <a:p>
            <a:pPr algn="l"/>
            <a:r>
              <a:rPr lang="pt-BR" dirty="0"/>
              <a:t>Nome: Vinícius de Paula Pilan</a:t>
            </a:r>
          </a:p>
          <a:p>
            <a:pPr algn="l"/>
            <a:r>
              <a:rPr lang="pt-BR" dirty="0"/>
              <a:t>RA: 191025399</a:t>
            </a:r>
          </a:p>
        </p:txBody>
      </p:sp>
    </p:spTree>
    <p:extLst>
      <p:ext uri="{BB962C8B-B14F-4D97-AF65-F5344CB8AC3E}">
        <p14:creationId xmlns:p14="http://schemas.microsoft.com/office/powerpoint/2010/main" val="3838020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49C11-9ED8-0425-6D7E-35F12A43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Tratamento de dados nulos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B44EC-AFD8-9AA1-FDE4-CBCB7A900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Dados nulos não trazem informação</a:t>
            </a: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Classificador não consegue interpretá-los</a:t>
            </a:r>
            <a:endParaRPr lang="pt-BR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Correção: 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substituição pela média, mediana... ou 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</a:rPr>
              <a:t>e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liminação</a:t>
            </a:r>
          </a:p>
        </p:txBody>
      </p:sp>
    </p:spTree>
    <p:extLst>
      <p:ext uri="{BB962C8B-B14F-4D97-AF65-F5344CB8AC3E}">
        <p14:creationId xmlns:p14="http://schemas.microsoft.com/office/powerpoint/2010/main" val="211178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49C11-9ED8-0425-6D7E-35F12A43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Tratamento de dados nulos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B44EC-AFD8-9AA1-FDE4-CBCB7A900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Única coluna com dados nulos foi </a:t>
            </a:r>
            <a:r>
              <a:rPr lang="pt-BR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bmi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</a:p>
          <a:p>
            <a:endParaRPr lang="pt-BR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BR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BR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</a:rPr>
              <a:t>Correção feita: substituição pela mediana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9F66D3D-2E38-1F7E-224A-6B66EC04B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895234"/>
              </p:ext>
            </p:extLst>
          </p:nvPr>
        </p:nvGraphicFramePr>
        <p:xfrm>
          <a:off x="2190559" y="3286125"/>
          <a:ext cx="6737985" cy="1987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5995">
                  <a:extLst>
                    <a:ext uri="{9D8B030D-6E8A-4147-A177-3AD203B41FA5}">
                      <a16:colId xmlns:a16="http://schemas.microsoft.com/office/drawing/2014/main" val="175596780"/>
                    </a:ext>
                  </a:extLst>
                </a:gridCol>
                <a:gridCol w="2245995">
                  <a:extLst>
                    <a:ext uri="{9D8B030D-6E8A-4147-A177-3AD203B41FA5}">
                      <a16:colId xmlns:a16="http://schemas.microsoft.com/office/drawing/2014/main" val="4203103227"/>
                    </a:ext>
                  </a:extLst>
                </a:gridCol>
                <a:gridCol w="2245995">
                  <a:extLst>
                    <a:ext uri="{9D8B030D-6E8A-4147-A177-3AD203B41FA5}">
                      <a16:colId xmlns:a16="http://schemas.microsoft.com/office/drawing/2014/main" val="1685441160"/>
                    </a:ext>
                  </a:extLst>
                </a:gridCol>
              </a:tblGrid>
              <a:tr h="375285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Distribuição da variável BMI com relação a dados nulos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456728"/>
                  </a:ext>
                </a:extLst>
              </a:tr>
              <a:tr h="375285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Conjunto de dados total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249 casos de AVC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209 valores não nulos (84%)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7468624"/>
                  </a:ext>
                </a:extLst>
              </a:tr>
              <a:tr h="36957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40 valores nulos (16%)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3643054"/>
                  </a:ext>
                </a:extLst>
              </a:tr>
              <a:tr h="43116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251 casos de não AVC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245 valores não nulos (98%)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6317125"/>
                  </a:ext>
                </a:extLst>
              </a:tr>
              <a:tr h="43624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6 valores nulos (2%)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5108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276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49C11-9ED8-0425-6D7E-35F12A43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Normalização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B44EC-AFD8-9AA1-FDE4-CBCB7A900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BR" sz="1800" dirty="0">
              <a:solidFill>
                <a:srgbClr val="171717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800" dirty="0">
                <a:solidFill>
                  <a:srgbClr val="17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Mudar os valores das colunas numéricas para usar uma escala comum sem distorcer as diferenças nos intervalos de valores</a:t>
            </a:r>
          </a:p>
          <a:p>
            <a:pPr marL="0" indent="0">
              <a:buNone/>
            </a:pPr>
            <a:endParaRPr lang="pt-BR" sz="1800" dirty="0">
              <a:solidFill>
                <a:srgbClr val="171717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dirty="0">
                <a:solidFill>
                  <a:srgbClr val="17171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t-BR" sz="1800" dirty="0">
                <a:solidFill>
                  <a:srgbClr val="17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ecessária para alguns algoritmos modelarem os dados corretamente</a:t>
            </a:r>
          </a:p>
        </p:txBody>
      </p:sp>
    </p:spTree>
    <p:extLst>
      <p:ext uri="{BB962C8B-B14F-4D97-AF65-F5344CB8AC3E}">
        <p14:creationId xmlns:p14="http://schemas.microsoft.com/office/powerpoint/2010/main" val="472207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49C11-9ED8-0425-6D7E-35F12A43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Normalização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B44EC-AFD8-9AA1-FDE4-CBCB7A900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BR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</a:rPr>
              <a:t>Normalização escolhida:</a:t>
            </a:r>
            <a:r>
              <a:rPr lang="pt-BR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pt-BR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min-</a:t>
            </a:r>
            <a:r>
              <a:rPr lang="pt-BR" b="1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max</a:t>
            </a:r>
            <a:endParaRPr lang="pt-BR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redimensiona para o intervalo [0,1] ou [-1, 1]</a:t>
            </a:r>
          </a:p>
          <a:p>
            <a:pPr lvl="1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lida melhor com dados de distribuição não normal</a:t>
            </a:r>
          </a:p>
          <a:p>
            <a:pPr lvl="1"/>
            <a:endParaRPr lang="pt-BR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pt-BR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python - Can someone explain to me how MinMaxScaler() works? - Stack  Overflow">
            <a:extLst>
              <a:ext uri="{FF2B5EF4-FFF2-40B4-BE49-F238E27FC236}">
                <a16:creationId xmlns:a16="http://schemas.microsoft.com/office/drawing/2014/main" id="{790B74A4-1372-CC13-2E40-012045D8C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740" y="4192727"/>
            <a:ext cx="3531624" cy="78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381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4AE5F-6C45-37FC-9916-D3C19DF8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40" y="0"/>
            <a:ext cx="9418320" cy="4041648"/>
          </a:xfrm>
        </p:spPr>
        <p:txBody>
          <a:bodyPr>
            <a:normAutofit/>
          </a:bodyPr>
          <a:lstStyle/>
          <a:p>
            <a:r>
              <a:rPr lang="pt-BR" sz="4400" dirty="0"/>
              <a:t>Modelagem</a:t>
            </a:r>
          </a:p>
        </p:txBody>
      </p:sp>
    </p:spTree>
    <p:extLst>
      <p:ext uri="{BB962C8B-B14F-4D97-AF65-F5344CB8AC3E}">
        <p14:creationId xmlns:p14="http://schemas.microsoft.com/office/powerpoint/2010/main" val="1033565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49C11-9ED8-0425-6D7E-35F12A43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Algoritmos utilizados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B44EC-AFD8-9AA1-FDE4-CBCB7A900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BR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Algoritmos de aprendizado supervisionado:</a:t>
            </a:r>
          </a:p>
          <a:p>
            <a:pPr lvl="1"/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Máquina de vetor de suporte (SVM)</a:t>
            </a:r>
          </a:p>
          <a:p>
            <a:pPr lvl="1"/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Floresta aleatória</a:t>
            </a:r>
          </a:p>
          <a:p>
            <a:pPr marL="274320" lvl="1" indent="0">
              <a:buNone/>
            </a:pPr>
            <a:endParaRPr lang="pt-BR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Treinamentos feitos para cada um desses dois com intuito de se escolher o que melhor soluciona o problema</a:t>
            </a:r>
          </a:p>
        </p:txBody>
      </p:sp>
    </p:spTree>
    <p:extLst>
      <p:ext uri="{BB962C8B-B14F-4D97-AF65-F5344CB8AC3E}">
        <p14:creationId xmlns:p14="http://schemas.microsoft.com/office/powerpoint/2010/main" val="3233702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49C11-9ED8-0425-6D7E-35F12A43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Conjunto para treino e para teste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B44EC-AFD8-9AA1-FDE4-CBCB7A900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Validação cruzada com </a:t>
            </a:r>
            <a:r>
              <a:rPr lang="pt-B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cinco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dobras diferentes:</a:t>
            </a:r>
          </a:p>
          <a:p>
            <a:pPr lvl="1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500 elementos totais → 100 elementos por dobra (escolhidos aleatoriamente)</a:t>
            </a:r>
          </a:p>
          <a:p>
            <a:pPr lvl="1"/>
            <a:endParaRPr lang="pt-BR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Uma dobra para teste e as demais para treino </a:t>
            </a:r>
          </a:p>
          <a:p>
            <a:pPr lvl="1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100 elementos para teste (20% dos dados totais)</a:t>
            </a:r>
          </a:p>
          <a:p>
            <a:pPr lvl="1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400 elementos para treino (80% dos dados totais)</a:t>
            </a:r>
          </a:p>
          <a:p>
            <a:pPr lvl="1"/>
            <a:endParaRPr lang="pt-BR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Cinco possibilidades de treinamentos e testagens diferentes</a:t>
            </a:r>
            <a:endParaRPr lang="pt-BR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063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49C11-9ED8-0425-6D7E-35F12A43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Separação treino e teste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B44EC-AFD8-9AA1-FDE4-CBCB7A900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Exemplo de validação cruzada com </a:t>
            </a:r>
            <a:r>
              <a:rPr lang="pt-B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quatro dobras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305E68E-E26B-6E3F-30FF-D19D9D35D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818" y="3073399"/>
            <a:ext cx="7383442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D1A9761-6541-A42C-83BE-66BBE2AB89FD}"/>
              </a:ext>
            </a:extLst>
          </p:cNvPr>
          <p:cNvSpPr txBox="1"/>
          <p:nvPr/>
        </p:nvSpPr>
        <p:spPr>
          <a:xfrm>
            <a:off x="2334768" y="5021580"/>
            <a:ext cx="6652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 https://docs.aws.amazon.com/pt_br/machine-learning/latest/dg/cross-validation.html</a:t>
            </a:r>
          </a:p>
        </p:txBody>
      </p:sp>
    </p:spTree>
    <p:extLst>
      <p:ext uri="{BB962C8B-B14F-4D97-AF65-F5344CB8AC3E}">
        <p14:creationId xmlns:p14="http://schemas.microsoft.com/office/powerpoint/2010/main" val="449490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4AE5F-6C45-37FC-9916-D3C19DF8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40" y="0"/>
            <a:ext cx="9418320" cy="4041648"/>
          </a:xfrm>
        </p:spPr>
        <p:txBody>
          <a:bodyPr>
            <a:normAutofit/>
          </a:bodyPr>
          <a:lstStyle/>
          <a:p>
            <a:r>
              <a:rPr lang="pt-BR" sz="4400" dirty="0"/>
              <a:t>Avaliação dos resultados</a:t>
            </a:r>
          </a:p>
        </p:txBody>
      </p:sp>
    </p:spTree>
    <p:extLst>
      <p:ext uri="{BB962C8B-B14F-4D97-AF65-F5344CB8AC3E}">
        <p14:creationId xmlns:p14="http://schemas.microsoft.com/office/powerpoint/2010/main" val="3761241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49C11-9ED8-0425-6D7E-35F12A43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Métricas escolhidas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B44EC-AFD8-9AA1-FDE4-CBCB7A900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Métricas para 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avaliar 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classificação:</a:t>
            </a:r>
          </a:p>
          <a:p>
            <a:pPr lvl="1"/>
            <a:r>
              <a:rPr lang="pt-BR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Precision</a:t>
            </a:r>
            <a:endParaRPr lang="pt-BR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</a:rPr>
              <a:t>Recall</a:t>
            </a:r>
          </a:p>
          <a:p>
            <a:pPr lvl="1"/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</a:rPr>
              <a:t>F1-score</a:t>
            </a:r>
          </a:p>
          <a:p>
            <a:pPr lvl="1"/>
            <a:r>
              <a:rPr lang="pt-BR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AUC ROC score</a:t>
            </a:r>
          </a:p>
          <a:p>
            <a:pPr lvl="1"/>
            <a:endParaRPr lang="pt-BR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</a:rPr>
              <a:t>Taxa de falso positivo</a:t>
            </a:r>
          </a:p>
          <a:p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</a:rPr>
              <a:t>Taxa de falso negativo</a:t>
            </a:r>
          </a:p>
        </p:txBody>
      </p:sp>
    </p:spTree>
    <p:extLst>
      <p:ext uri="{BB962C8B-B14F-4D97-AF65-F5344CB8AC3E}">
        <p14:creationId xmlns:p14="http://schemas.microsoft.com/office/powerpoint/2010/main" val="271782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34F15-1401-6555-7E0C-0775BD73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Base de dados para criação do classificador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54702C-87FE-AE79-69A5-4DEF476A7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pt-BR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l" fontAlgn="base"/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Stroke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  <a:endParaRPr lang="pt-B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diferentes características e 5110 entradas</a:t>
            </a:r>
          </a:p>
          <a:p>
            <a:pPr algn="l" fontAlgn="base"/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 presentes no conjunto:</a:t>
            </a:r>
          </a:p>
          <a:p>
            <a:pPr marL="617220" lvl="1" indent="-342900" fontAlgn="base">
              <a:buFont typeface="+mj-lt"/>
              <a:buAutoNum type="arabicPeriod"/>
            </a:pPr>
            <a:r>
              <a:rPr lang="en-US" b="1" i="0" dirty="0">
                <a:effectLst/>
                <a:latin typeface="Inter"/>
              </a:rPr>
              <a:t>id: </a:t>
            </a:r>
            <a:r>
              <a:rPr lang="en-US" b="0" i="0" dirty="0" err="1">
                <a:effectLst/>
                <a:latin typeface="Inter"/>
              </a:rPr>
              <a:t>identificador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único</a:t>
            </a:r>
            <a:endParaRPr lang="en-US" b="0" i="0" dirty="0">
              <a:effectLst/>
              <a:latin typeface="Inter"/>
            </a:endParaRPr>
          </a:p>
          <a:p>
            <a:pPr marL="617220" lvl="1" indent="-342900" fontAlgn="base">
              <a:buFont typeface="+mj-lt"/>
              <a:buAutoNum type="arabicPeriod"/>
            </a:pPr>
            <a:r>
              <a:rPr lang="en-US" b="1" i="0" dirty="0">
                <a:effectLst/>
                <a:latin typeface="Inter"/>
              </a:rPr>
              <a:t>gender: </a:t>
            </a:r>
            <a:r>
              <a:rPr lang="en-US" b="0" i="0" dirty="0" err="1">
                <a:effectLst/>
                <a:latin typeface="Inter"/>
              </a:rPr>
              <a:t>sexo</a:t>
            </a:r>
            <a:endParaRPr lang="en-US" b="0" i="0" dirty="0">
              <a:effectLst/>
              <a:latin typeface="Inter"/>
            </a:endParaRPr>
          </a:p>
          <a:p>
            <a:pPr marL="617220" lvl="1" indent="-342900" fontAlgn="base">
              <a:buFont typeface="+mj-lt"/>
              <a:buAutoNum type="arabicPeriod"/>
            </a:pPr>
            <a:r>
              <a:rPr lang="en-US" b="1" i="0" dirty="0">
                <a:effectLst/>
                <a:latin typeface="Inter"/>
              </a:rPr>
              <a:t>age: </a:t>
            </a:r>
            <a:r>
              <a:rPr lang="en-US" b="0" i="0" dirty="0" err="1">
                <a:effectLst/>
                <a:latin typeface="Inter"/>
              </a:rPr>
              <a:t>idade</a:t>
            </a:r>
            <a:endParaRPr lang="en-US" b="0" i="0" dirty="0">
              <a:effectLst/>
              <a:latin typeface="Inter"/>
            </a:endParaRPr>
          </a:p>
          <a:p>
            <a:pPr marL="617220" lvl="1" indent="-342900" fontAlgn="base">
              <a:buFont typeface="+mj-lt"/>
              <a:buAutoNum type="arabicPeriod"/>
            </a:pPr>
            <a:r>
              <a:rPr lang="en-US" b="1" i="0" dirty="0">
                <a:effectLst/>
                <a:latin typeface="Inter"/>
              </a:rPr>
              <a:t>hypertension: </a:t>
            </a:r>
            <a:r>
              <a:rPr lang="en-US" i="0" dirty="0">
                <a:effectLst/>
                <a:latin typeface="Inter"/>
              </a:rPr>
              <a:t>indica se o </a:t>
            </a:r>
            <a:r>
              <a:rPr lang="en-US" i="0" dirty="0" err="1">
                <a:effectLst/>
                <a:latin typeface="Inter"/>
              </a:rPr>
              <a:t>paciente</a:t>
            </a:r>
            <a:r>
              <a:rPr lang="en-US" i="0" dirty="0">
                <a:effectLst/>
                <a:latin typeface="Inter"/>
              </a:rPr>
              <a:t> </a:t>
            </a:r>
            <a:r>
              <a:rPr lang="en-US" i="0" dirty="0" err="1">
                <a:effectLst/>
                <a:latin typeface="Inter"/>
              </a:rPr>
              <a:t>tem</a:t>
            </a:r>
            <a:r>
              <a:rPr lang="en-US" i="0" dirty="0">
                <a:effectLst/>
                <a:latin typeface="Inter"/>
              </a:rPr>
              <a:t> </a:t>
            </a:r>
            <a:r>
              <a:rPr lang="en-US" i="0" dirty="0" err="1">
                <a:effectLst/>
                <a:latin typeface="Inter"/>
              </a:rPr>
              <a:t>hipertensão</a:t>
            </a:r>
            <a:endParaRPr lang="en-US" i="0" dirty="0">
              <a:effectLst/>
              <a:latin typeface="Inter"/>
            </a:endParaRPr>
          </a:p>
          <a:p>
            <a:pPr marL="617220" lvl="1" indent="-342900" fontAlgn="base">
              <a:buFont typeface="+mj-lt"/>
              <a:buAutoNum type="arabicPeriod"/>
            </a:pPr>
            <a:r>
              <a:rPr lang="en-US" b="1" i="0" dirty="0" err="1">
                <a:effectLst/>
                <a:latin typeface="Inter"/>
              </a:rPr>
              <a:t>heart_disease</a:t>
            </a:r>
            <a:r>
              <a:rPr lang="en-US" b="1" i="0" dirty="0">
                <a:effectLst/>
                <a:latin typeface="Inter"/>
              </a:rPr>
              <a:t>: </a:t>
            </a:r>
            <a:r>
              <a:rPr lang="en-US" b="0" i="0" dirty="0">
                <a:effectLst/>
                <a:latin typeface="Inter"/>
              </a:rPr>
              <a:t>indica se o </a:t>
            </a:r>
            <a:r>
              <a:rPr lang="en-US" b="0" i="0" dirty="0" err="1">
                <a:effectLst/>
                <a:latin typeface="Inter"/>
              </a:rPr>
              <a:t>paciente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tem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alguma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doença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cardíaca</a:t>
            </a:r>
            <a:endParaRPr lang="en-US" b="0" i="0" dirty="0">
              <a:effectLst/>
              <a:latin typeface="Inter"/>
            </a:endParaRPr>
          </a:p>
          <a:p>
            <a:pPr marL="617220" lvl="1" indent="-342900" fontAlgn="base">
              <a:buFont typeface="+mj-lt"/>
              <a:buAutoNum type="arabicPeriod"/>
            </a:pPr>
            <a:r>
              <a:rPr lang="en-US" b="1" i="0" dirty="0" err="1">
                <a:effectLst/>
                <a:latin typeface="Inter"/>
              </a:rPr>
              <a:t>ever_married</a:t>
            </a:r>
            <a:r>
              <a:rPr lang="en-US" b="1" i="0" dirty="0">
                <a:effectLst/>
                <a:latin typeface="Inter"/>
              </a:rPr>
              <a:t>: </a:t>
            </a:r>
            <a:r>
              <a:rPr lang="en-US" b="0" i="0" dirty="0">
                <a:effectLst/>
                <a:latin typeface="Inter"/>
              </a:rPr>
              <a:t>indica se o </a:t>
            </a:r>
            <a:r>
              <a:rPr lang="en-US" b="0" i="0" dirty="0" err="1">
                <a:effectLst/>
                <a:latin typeface="Inter"/>
              </a:rPr>
              <a:t>paciente</a:t>
            </a:r>
            <a:r>
              <a:rPr lang="en-US" b="0" i="0" dirty="0">
                <a:effectLst/>
                <a:latin typeface="Inter"/>
              </a:rPr>
              <a:t> é </a:t>
            </a:r>
            <a:r>
              <a:rPr lang="en-US" b="0" i="0" dirty="0" err="1">
                <a:effectLst/>
                <a:latin typeface="Inter"/>
              </a:rPr>
              <a:t>casado</a:t>
            </a:r>
            <a:endParaRPr lang="en-US" b="0" i="0" dirty="0">
              <a:effectLst/>
              <a:latin typeface="Inter"/>
            </a:endParaRPr>
          </a:p>
          <a:p>
            <a:pPr marL="617220" lvl="1" indent="-342900" fontAlgn="base">
              <a:buFont typeface="+mj-lt"/>
              <a:buAutoNum type="arabicPeriod"/>
            </a:pPr>
            <a:r>
              <a:rPr lang="en-US" b="1" i="0" dirty="0" err="1">
                <a:effectLst/>
                <a:latin typeface="Inter"/>
              </a:rPr>
              <a:t>work_type</a:t>
            </a:r>
            <a:r>
              <a:rPr lang="en-US" b="1" i="0" dirty="0">
                <a:effectLst/>
                <a:latin typeface="Inter"/>
              </a:rPr>
              <a:t>: </a:t>
            </a:r>
            <a:r>
              <a:rPr lang="en-US" b="0" i="0" dirty="0">
                <a:effectLst/>
                <a:latin typeface="Inter"/>
              </a:rPr>
              <a:t>indica se o </a:t>
            </a:r>
            <a:r>
              <a:rPr lang="en-US" b="0" i="0" dirty="0" err="1">
                <a:effectLst/>
                <a:latin typeface="Inter"/>
              </a:rPr>
              <a:t>paciente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trabalha</a:t>
            </a:r>
            <a:r>
              <a:rPr lang="en-US" b="0" i="0" dirty="0">
                <a:effectLst/>
                <a:latin typeface="Inter"/>
              </a:rPr>
              <a:t> e, se sim, qual o </a:t>
            </a:r>
            <a:r>
              <a:rPr lang="en-US" b="0" i="0" dirty="0" err="1">
                <a:effectLst/>
                <a:latin typeface="Inter"/>
              </a:rPr>
              <a:t>tipo</a:t>
            </a:r>
            <a:r>
              <a:rPr lang="en-US" b="0" i="0" dirty="0">
                <a:effectLst/>
                <a:latin typeface="Inter"/>
              </a:rPr>
              <a:t> de </a:t>
            </a:r>
            <a:r>
              <a:rPr lang="en-US" b="0" i="0" dirty="0" err="1">
                <a:effectLst/>
                <a:latin typeface="Inter"/>
              </a:rPr>
              <a:t>emprego</a:t>
            </a:r>
            <a:endParaRPr lang="en-US" b="0" i="0" dirty="0">
              <a:effectLst/>
              <a:latin typeface="Inter"/>
            </a:endParaRPr>
          </a:p>
          <a:p>
            <a:pPr marL="617220" lvl="1" indent="-342900" fontAlgn="base">
              <a:buFont typeface="+mj-lt"/>
              <a:buAutoNum type="arabicPeriod"/>
            </a:pPr>
            <a:r>
              <a:rPr lang="en-US" b="1" i="0" dirty="0" err="1">
                <a:effectLst/>
                <a:latin typeface="Inter"/>
              </a:rPr>
              <a:t>Residence_type</a:t>
            </a:r>
            <a:r>
              <a:rPr lang="en-US" b="1" i="0" dirty="0">
                <a:effectLst/>
                <a:latin typeface="Inter"/>
              </a:rPr>
              <a:t>: </a:t>
            </a:r>
            <a:r>
              <a:rPr lang="en-US" b="0" i="0" dirty="0" err="1">
                <a:effectLst/>
                <a:latin typeface="Inter"/>
              </a:rPr>
              <a:t>tipo</a:t>
            </a:r>
            <a:r>
              <a:rPr lang="en-US" b="0" i="0" dirty="0">
                <a:effectLst/>
                <a:latin typeface="Inter"/>
              </a:rPr>
              <a:t> de residencia, rural </a:t>
            </a:r>
            <a:r>
              <a:rPr lang="en-US" b="0" i="0" dirty="0" err="1">
                <a:effectLst/>
                <a:latin typeface="Inter"/>
              </a:rPr>
              <a:t>ou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urbana</a:t>
            </a:r>
            <a:endParaRPr lang="en-US" b="0" i="0" dirty="0">
              <a:effectLst/>
              <a:latin typeface="Inter"/>
            </a:endParaRPr>
          </a:p>
          <a:p>
            <a:pPr marL="617220" lvl="1" indent="-342900" fontAlgn="base">
              <a:buFont typeface="+mj-lt"/>
              <a:buAutoNum type="arabicPeriod"/>
            </a:pPr>
            <a:r>
              <a:rPr lang="en-US" b="1" i="0" dirty="0" err="1">
                <a:effectLst/>
                <a:latin typeface="Inter"/>
              </a:rPr>
              <a:t>avg_glucose_level</a:t>
            </a:r>
            <a:r>
              <a:rPr lang="en-US" b="1" i="0" dirty="0">
                <a:effectLst/>
                <a:latin typeface="Inter"/>
              </a:rPr>
              <a:t>: </a:t>
            </a:r>
            <a:r>
              <a:rPr lang="en-US" b="0" i="0" dirty="0">
                <a:effectLst/>
                <a:latin typeface="Inter"/>
              </a:rPr>
              <a:t>media do </a:t>
            </a:r>
            <a:r>
              <a:rPr lang="en-US" b="0" i="0" dirty="0" err="1">
                <a:effectLst/>
                <a:latin typeface="Inter"/>
              </a:rPr>
              <a:t>nível</a:t>
            </a:r>
            <a:r>
              <a:rPr lang="en-US" b="0" i="0" dirty="0">
                <a:effectLst/>
                <a:latin typeface="Inter"/>
              </a:rPr>
              <a:t> de </a:t>
            </a:r>
            <a:r>
              <a:rPr lang="en-US" b="0" i="0" dirty="0" err="1">
                <a:effectLst/>
                <a:latin typeface="Inter"/>
              </a:rPr>
              <a:t>glicose</a:t>
            </a:r>
            <a:r>
              <a:rPr lang="en-US" b="0" i="0" dirty="0">
                <a:effectLst/>
                <a:latin typeface="Inter"/>
              </a:rPr>
              <a:t> no </a:t>
            </a:r>
            <a:r>
              <a:rPr lang="en-US" b="0" i="0" dirty="0" err="1">
                <a:effectLst/>
                <a:latin typeface="Inter"/>
              </a:rPr>
              <a:t>sangue</a:t>
            </a:r>
            <a:r>
              <a:rPr lang="en-US" b="0" i="0" dirty="0">
                <a:effectLst/>
                <a:latin typeface="Inter"/>
              </a:rPr>
              <a:t> do </a:t>
            </a:r>
            <a:r>
              <a:rPr lang="en-US" b="0" i="0" dirty="0" err="1">
                <a:effectLst/>
                <a:latin typeface="Inter"/>
              </a:rPr>
              <a:t>paciente</a:t>
            </a:r>
            <a:endParaRPr lang="en-US" b="0" i="0" dirty="0">
              <a:effectLst/>
              <a:latin typeface="Inter"/>
            </a:endParaRPr>
          </a:p>
          <a:p>
            <a:pPr marL="617220" lvl="1" indent="-342900" fontAlgn="base">
              <a:buFont typeface="+mj-lt"/>
              <a:buAutoNum type="arabicPeriod"/>
            </a:pPr>
            <a:r>
              <a:rPr lang="en-US" b="1" i="0" dirty="0" err="1">
                <a:effectLst/>
                <a:latin typeface="Inter"/>
              </a:rPr>
              <a:t>bmi</a:t>
            </a:r>
            <a:r>
              <a:rPr lang="en-US" b="1" i="0" dirty="0">
                <a:effectLst/>
                <a:latin typeface="Inter"/>
              </a:rPr>
              <a:t>: </a:t>
            </a:r>
            <a:r>
              <a:rPr lang="en-US" b="0" i="0" dirty="0" err="1">
                <a:effectLst/>
                <a:latin typeface="Inter"/>
              </a:rPr>
              <a:t>índice</a:t>
            </a:r>
            <a:r>
              <a:rPr lang="en-US" b="0" i="0" dirty="0">
                <a:effectLst/>
                <a:latin typeface="Inter"/>
              </a:rPr>
              <a:t> de </a:t>
            </a:r>
            <a:r>
              <a:rPr lang="en-US" b="0" i="0" dirty="0" err="1">
                <a:effectLst/>
                <a:latin typeface="Inter"/>
              </a:rPr>
              <a:t>massa</a:t>
            </a:r>
            <a:r>
              <a:rPr lang="en-US" b="0" i="0" dirty="0">
                <a:effectLst/>
                <a:latin typeface="Inter"/>
              </a:rPr>
              <a:t> corporal (</a:t>
            </a:r>
            <a:r>
              <a:rPr lang="en-US" b="0" i="0" dirty="0" err="1">
                <a:effectLst/>
                <a:latin typeface="Inter"/>
              </a:rPr>
              <a:t>padrão</a:t>
            </a:r>
            <a:r>
              <a:rPr lang="en-US" b="0" i="0" dirty="0">
                <a:effectLst/>
                <a:latin typeface="Inter"/>
              </a:rPr>
              <a:t> americano)</a:t>
            </a:r>
          </a:p>
          <a:p>
            <a:pPr marL="617220" lvl="1" indent="-342900" fontAlgn="base">
              <a:buFont typeface="+mj-lt"/>
              <a:buAutoNum type="arabicPeriod"/>
            </a:pPr>
            <a:r>
              <a:rPr lang="en-US" b="1" i="0" dirty="0" err="1">
                <a:effectLst/>
                <a:latin typeface="Inter"/>
              </a:rPr>
              <a:t>smoking_status</a:t>
            </a:r>
            <a:r>
              <a:rPr lang="en-US" b="1" i="0" dirty="0">
                <a:effectLst/>
                <a:latin typeface="Inter"/>
              </a:rPr>
              <a:t>: </a:t>
            </a:r>
            <a:r>
              <a:rPr lang="en-US" b="0" i="0" dirty="0" err="1">
                <a:effectLst/>
                <a:latin typeface="Inter"/>
              </a:rPr>
              <a:t>situação</a:t>
            </a:r>
            <a:r>
              <a:rPr lang="en-US" b="0" i="0" dirty="0">
                <a:effectLst/>
                <a:latin typeface="Inter"/>
              </a:rPr>
              <a:t> do </a:t>
            </a:r>
            <a:r>
              <a:rPr lang="en-US" b="0" i="0" dirty="0" err="1">
                <a:effectLst/>
                <a:latin typeface="Inter"/>
              </a:rPr>
              <a:t>paciente</a:t>
            </a:r>
            <a:r>
              <a:rPr lang="en-US" b="0" i="0" dirty="0">
                <a:effectLst/>
                <a:latin typeface="Inter"/>
              </a:rPr>
              <a:t> com </a:t>
            </a:r>
            <a:r>
              <a:rPr lang="en-US" b="0" i="0" dirty="0" err="1">
                <a:effectLst/>
                <a:latin typeface="Inter"/>
              </a:rPr>
              <a:t>relação</a:t>
            </a:r>
            <a:r>
              <a:rPr lang="en-US" b="0" i="0" dirty="0">
                <a:effectLst/>
                <a:latin typeface="Inter"/>
              </a:rPr>
              <a:t> a </a:t>
            </a:r>
            <a:r>
              <a:rPr lang="en-US" b="0" i="0" dirty="0" err="1">
                <a:effectLst/>
                <a:latin typeface="Inter"/>
              </a:rPr>
              <a:t>fumar</a:t>
            </a:r>
            <a:endParaRPr lang="en-US" b="0" i="0" dirty="0">
              <a:effectLst/>
              <a:latin typeface="Inter"/>
            </a:endParaRPr>
          </a:p>
          <a:p>
            <a:pPr marL="617220" lvl="1" indent="-342900" fontAlgn="base">
              <a:buFont typeface="+mj-lt"/>
              <a:buAutoNum type="arabicPeriod"/>
            </a:pPr>
            <a:r>
              <a:rPr lang="en-US" b="1" i="0" dirty="0">
                <a:effectLst/>
                <a:latin typeface="Inter"/>
              </a:rPr>
              <a:t>stroke: </a:t>
            </a:r>
            <a:r>
              <a:rPr lang="en-US" b="0" i="0" dirty="0">
                <a:effectLst/>
                <a:latin typeface="Inter"/>
              </a:rPr>
              <a:t>indica se o </a:t>
            </a:r>
            <a:r>
              <a:rPr lang="en-US" b="0" i="0" dirty="0" err="1">
                <a:effectLst/>
                <a:latin typeface="Inter"/>
              </a:rPr>
              <a:t>paciente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teve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ou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não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avc</a:t>
            </a:r>
            <a:endParaRPr lang="pt-B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b="0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31968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4AE5F-6C45-37FC-9916-D3C19DF8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40" y="0"/>
            <a:ext cx="9418320" cy="4041648"/>
          </a:xfrm>
        </p:spPr>
        <p:txBody>
          <a:bodyPr>
            <a:normAutofit/>
          </a:bodyPr>
          <a:lstStyle/>
          <a:p>
            <a:r>
              <a:rPr lang="pt-BR" sz="4400" dirty="0"/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206717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34F15-1401-6555-7E0C-0775BD73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Classificador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54702C-87FE-AE79-69A5-4DEF476A7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pt-B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Criar um classificador que indique caso de AVC ou não a partir de dados sobre indivíduos</a:t>
            </a:r>
          </a:p>
          <a:p>
            <a:endParaRPr lang="pt-BR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Fases da criação:</a:t>
            </a:r>
            <a:endParaRPr lang="pt-BR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Preparação dos dados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Modelagem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Avaliação dos resultados</a:t>
            </a:r>
            <a:endParaRPr lang="pt-BR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64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4AE5F-6C45-37FC-9916-D3C19DF8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40" y="0"/>
            <a:ext cx="9418320" cy="4041648"/>
          </a:xfrm>
        </p:spPr>
        <p:txBody>
          <a:bodyPr>
            <a:normAutofit/>
          </a:bodyPr>
          <a:lstStyle/>
          <a:p>
            <a:r>
              <a:rPr lang="pt-BR" sz="4400" dirty="0"/>
              <a:t>Preparação dos dados</a:t>
            </a:r>
          </a:p>
        </p:txBody>
      </p:sp>
    </p:spTree>
    <p:extLst>
      <p:ext uri="{BB962C8B-B14F-4D97-AF65-F5344CB8AC3E}">
        <p14:creationId xmlns:p14="http://schemas.microsoft.com/office/powerpoint/2010/main" val="328804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FA761-08B7-45D9-F3E8-04323A55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Balanceamento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6AB755-B867-90E9-6738-B6EAF65FA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Distribuição original da variável alvo:</a:t>
            </a:r>
          </a:p>
          <a:p>
            <a:pPr lvl="1" algn="just"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249 casos para ocorrência de AVC (5%)</a:t>
            </a:r>
          </a:p>
          <a:p>
            <a:pPr lvl="1" algn="just"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4861 casos de não ocorrência de AVC  (95%)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Problema: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sem balanceamento, classificador fica tendencioso</a:t>
            </a:r>
          </a:p>
        </p:txBody>
      </p:sp>
    </p:spTree>
    <p:extLst>
      <p:ext uri="{BB962C8B-B14F-4D97-AF65-F5344CB8AC3E}">
        <p14:creationId xmlns:p14="http://schemas.microsoft.com/office/powerpoint/2010/main" val="150132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FA761-08B7-45D9-F3E8-04323A55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Balanceamento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6AB755-B867-90E9-6738-B6EAF65FA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pPr marL="0" indent="0">
              <a:buNone/>
            </a:pPr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Separação do conjunto total a partir das duas classes: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AVC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(249 elementos) e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não AVC 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(4861 elementos)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Subamostragem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 conjunto de dados da classe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não AVC (4861 → 251)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Junção do conjunto de dados da classe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AVC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 o novo conjunto de dados da classe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não AVC 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(total: 5110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→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500 elementos)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900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49C11-9ED8-0425-6D7E-35F12A43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Correção de formato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B44EC-AFD8-9AA1-FDE4-CBCB7A900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BR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Maioria dos algoritmos de Machine Learning conseguem trabalhar apenas com atributos de formato numérico</a:t>
            </a:r>
          </a:p>
          <a:p>
            <a:endParaRPr lang="pt-BR" dirty="0">
              <a:latin typeface="Times New Roman" panose="02020603050405020304" pitchFamily="18" charset="0"/>
            </a:endParaRPr>
          </a:p>
          <a:p>
            <a:r>
              <a:rPr lang="pt-BR" dirty="0"/>
              <a:t>Necessário conversão dos dados para este formato</a:t>
            </a:r>
          </a:p>
        </p:txBody>
      </p:sp>
    </p:spTree>
    <p:extLst>
      <p:ext uri="{BB962C8B-B14F-4D97-AF65-F5344CB8AC3E}">
        <p14:creationId xmlns:p14="http://schemas.microsoft.com/office/powerpoint/2010/main" val="129950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49C11-9ED8-0425-6D7E-35F12A43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Correção de formato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B44EC-AFD8-9AA1-FDE4-CBCB7A900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</a:rPr>
              <a:t>Correção para variáveis de texto com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apenas dois possíveis valores: </a:t>
            </a:r>
          </a:p>
          <a:p>
            <a:endParaRPr lang="pt-BR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BR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BR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Nesses casos, para corrigir o formato dessas colunas para um formato numérico pode-se substituir um desses valores pelo dígito “1” e o outro pelo ”0”. </a:t>
            </a:r>
            <a:endParaRPr lang="pt-BR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574DC2C-93C8-A657-C451-3D19DE37B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5" y="48123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EE61E27B-D777-37A6-E0EB-E0107F373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618999"/>
              </p:ext>
            </p:extLst>
          </p:nvPr>
        </p:nvGraphicFramePr>
        <p:xfrm>
          <a:off x="3558940" y="2933467"/>
          <a:ext cx="1651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759926701"/>
                    </a:ext>
                  </a:extLst>
                </a:gridCol>
              </a:tblGrid>
              <a:tr h="188346">
                <a:tc>
                  <a:txBody>
                    <a:bodyPr/>
                    <a:lstStyle/>
                    <a:p>
                      <a:r>
                        <a:rPr lang="pt-BR" sz="1200" dirty="0"/>
                        <a:t>Gênero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962694"/>
                  </a:ext>
                </a:extLst>
              </a:tr>
              <a:tr h="188346">
                <a:tc>
                  <a:txBody>
                    <a:bodyPr/>
                    <a:lstStyle/>
                    <a:p>
                      <a:r>
                        <a:rPr lang="pt-BR" sz="1200" dirty="0"/>
                        <a:t>Masculino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447559"/>
                  </a:ext>
                </a:extLst>
              </a:tr>
              <a:tr h="188346">
                <a:tc>
                  <a:txBody>
                    <a:bodyPr/>
                    <a:lstStyle/>
                    <a:p>
                      <a:r>
                        <a:rPr lang="pt-BR" sz="1200" dirty="0"/>
                        <a:t>Masculino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87615"/>
                  </a:ext>
                </a:extLst>
              </a:tr>
              <a:tr h="188346">
                <a:tc>
                  <a:txBody>
                    <a:bodyPr/>
                    <a:lstStyle/>
                    <a:p>
                      <a:r>
                        <a:rPr lang="pt-BR" sz="1200" dirty="0"/>
                        <a:t>Feminino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462370"/>
                  </a:ext>
                </a:extLst>
              </a:tr>
              <a:tr h="188346">
                <a:tc>
                  <a:txBody>
                    <a:bodyPr/>
                    <a:lstStyle/>
                    <a:p>
                      <a:r>
                        <a:rPr lang="pt-BR" sz="1200" dirty="0"/>
                        <a:t>Feminino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17224"/>
                  </a:ext>
                </a:extLst>
              </a:tr>
              <a:tr h="188346">
                <a:tc>
                  <a:txBody>
                    <a:bodyPr/>
                    <a:lstStyle/>
                    <a:p>
                      <a:r>
                        <a:rPr lang="pt-BR" sz="1200" dirty="0"/>
                        <a:t>Feminino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071186"/>
                  </a:ext>
                </a:extLst>
              </a:tr>
              <a:tr h="188346">
                <a:tc>
                  <a:txBody>
                    <a:bodyPr/>
                    <a:lstStyle/>
                    <a:p>
                      <a:r>
                        <a:rPr lang="pt-BR" sz="1200" dirty="0"/>
                        <a:t>Masculino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577784"/>
                  </a:ext>
                </a:extLst>
              </a:tr>
              <a:tr h="188346">
                <a:tc>
                  <a:txBody>
                    <a:bodyPr/>
                    <a:lstStyle/>
                    <a:p>
                      <a:r>
                        <a:rPr lang="pt-BR" sz="1200" dirty="0"/>
                        <a:t>Feminino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03833"/>
                  </a:ext>
                </a:extLst>
              </a:tr>
            </a:tbl>
          </a:graphicData>
        </a:graphic>
      </p:graphicFrame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54AF1B0F-EFB5-AE9D-5309-29B6DAB8E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764509"/>
              </p:ext>
            </p:extLst>
          </p:nvPr>
        </p:nvGraphicFramePr>
        <p:xfrm>
          <a:off x="6468559" y="2933467"/>
          <a:ext cx="1651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568815146"/>
                    </a:ext>
                  </a:extLst>
                </a:gridCol>
              </a:tblGrid>
              <a:tr h="222648">
                <a:tc>
                  <a:txBody>
                    <a:bodyPr/>
                    <a:lstStyle/>
                    <a:p>
                      <a:r>
                        <a:rPr lang="pt-BR" sz="1200" dirty="0"/>
                        <a:t>Masculino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69411"/>
                  </a:ext>
                </a:extLst>
              </a:tr>
              <a:tr h="222648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899683"/>
                  </a:ext>
                </a:extLst>
              </a:tr>
              <a:tr h="222648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243536"/>
                  </a:ext>
                </a:extLst>
              </a:tr>
              <a:tr h="222648"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943644"/>
                  </a:ext>
                </a:extLst>
              </a:tr>
              <a:tr h="222648"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45081"/>
                  </a:ext>
                </a:extLst>
              </a:tr>
              <a:tr h="222648"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223339"/>
                  </a:ext>
                </a:extLst>
              </a:tr>
              <a:tr h="164698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756241"/>
                  </a:ext>
                </a:extLst>
              </a:tr>
              <a:tr h="222648"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45991"/>
                  </a:ext>
                </a:extLst>
              </a:tr>
            </a:tbl>
          </a:graphicData>
        </a:graphic>
      </p:graphicFrame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FCAC4B9C-243E-1E7E-F355-4F0A6C53FA12}"/>
              </a:ext>
            </a:extLst>
          </p:cNvPr>
          <p:cNvCxnSpPr>
            <a:cxnSpLocks/>
          </p:cNvCxnSpPr>
          <p:nvPr/>
        </p:nvCxnSpPr>
        <p:spPr>
          <a:xfrm>
            <a:off x="5422052" y="4018047"/>
            <a:ext cx="856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680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49C11-9ED8-0425-6D7E-35F12A43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Correção de formato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B44EC-AFD8-9AA1-FDE4-CBCB7A900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</a:rPr>
              <a:t>Correção para variáveis de texto com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vários possíveis valores: </a:t>
            </a:r>
          </a:p>
          <a:p>
            <a:endParaRPr lang="pt-BR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BR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BR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Nesses casos, para corrigir o formato dessas colunas para um formato numérico cria-se novas colunas binárias para cada um dos possíveis valores da coluna original.</a:t>
            </a:r>
            <a:endParaRPr lang="pt-BR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574DC2C-93C8-A657-C451-3D19DE37B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5" y="48123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EE61E27B-D777-37A6-E0EB-E0107F373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008637"/>
              </p:ext>
            </p:extLst>
          </p:nvPr>
        </p:nvGraphicFramePr>
        <p:xfrm>
          <a:off x="1452785" y="2920767"/>
          <a:ext cx="152077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771">
                  <a:extLst>
                    <a:ext uri="{9D8B030D-6E8A-4147-A177-3AD203B41FA5}">
                      <a16:colId xmlns:a16="http://schemas.microsoft.com/office/drawing/2014/main" val="759926701"/>
                    </a:ext>
                  </a:extLst>
                </a:gridCol>
              </a:tblGrid>
              <a:tr h="188346">
                <a:tc>
                  <a:txBody>
                    <a:bodyPr/>
                    <a:lstStyle/>
                    <a:p>
                      <a:r>
                        <a:rPr lang="pt-BR" sz="1200" dirty="0"/>
                        <a:t>Tipo de emprego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962694"/>
                  </a:ext>
                </a:extLst>
              </a:tr>
              <a:tr h="188346">
                <a:tc>
                  <a:txBody>
                    <a:bodyPr/>
                    <a:lstStyle/>
                    <a:p>
                      <a:r>
                        <a:rPr lang="pt-BR" sz="1200" dirty="0"/>
                        <a:t>Privado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447559"/>
                  </a:ext>
                </a:extLst>
              </a:tr>
              <a:tr h="188346">
                <a:tc>
                  <a:txBody>
                    <a:bodyPr/>
                    <a:lstStyle/>
                    <a:p>
                      <a:r>
                        <a:rPr lang="pt-BR" sz="1200" dirty="0"/>
                        <a:t>Privado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87615"/>
                  </a:ext>
                </a:extLst>
              </a:tr>
              <a:tr h="188346">
                <a:tc>
                  <a:txBody>
                    <a:bodyPr/>
                    <a:lstStyle/>
                    <a:p>
                      <a:r>
                        <a:rPr lang="pt-BR" sz="1200" dirty="0"/>
                        <a:t>Autônomo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462370"/>
                  </a:ext>
                </a:extLst>
              </a:tr>
              <a:tr h="188346">
                <a:tc>
                  <a:txBody>
                    <a:bodyPr/>
                    <a:lstStyle/>
                    <a:p>
                      <a:r>
                        <a:rPr lang="pt-BR" sz="1200" dirty="0"/>
                        <a:t>Privado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17224"/>
                  </a:ext>
                </a:extLst>
              </a:tr>
              <a:tr h="188346">
                <a:tc>
                  <a:txBody>
                    <a:bodyPr/>
                    <a:lstStyle/>
                    <a:p>
                      <a:r>
                        <a:rPr lang="pt-BR" sz="1200" dirty="0"/>
                        <a:t>Criança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071186"/>
                  </a:ext>
                </a:extLst>
              </a:tr>
              <a:tr h="188346">
                <a:tc>
                  <a:txBody>
                    <a:bodyPr/>
                    <a:lstStyle/>
                    <a:p>
                      <a:r>
                        <a:rPr lang="pt-BR" sz="1200" dirty="0"/>
                        <a:t>Cargo público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577784"/>
                  </a:ext>
                </a:extLst>
              </a:tr>
              <a:tr h="188346">
                <a:tc>
                  <a:txBody>
                    <a:bodyPr/>
                    <a:lstStyle/>
                    <a:p>
                      <a:r>
                        <a:rPr lang="pt-BR" sz="1200" dirty="0"/>
                        <a:t>Autônomo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03833"/>
                  </a:ext>
                </a:extLst>
              </a:tr>
            </a:tbl>
          </a:graphicData>
        </a:graphic>
      </p:graphicFrame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54AF1B0F-EFB5-AE9D-5309-29B6DAB8E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667988"/>
              </p:ext>
            </p:extLst>
          </p:nvPr>
        </p:nvGraphicFramePr>
        <p:xfrm>
          <a:off x="4316924" y="2920767"/>
          <a:ext cx="526291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728">
                  <a:extLst>
                    <a:ext uri="{9D8B030D-6E8A-4147-A177-3AD203B41FA5}">
                      <a16:colId xmlns:a16="http://schemas.microsoft.com/office/drawing/2014/main" val="568815146"/>
                    </a:ext>
                  </a:extLst>
                </a:gridCol>
                <a:gridCol w="1315728">
                  <a:extLst>
                    <a:ext uri="{9D8B030D-6E8A-4147-A177-3AD203B41FA5}">
                      <a16:colId xmlns:a16="http://schemas.microsoft.com/office/drawing/2014/main" val="892819291"/>
                    </a:ext>
                  </a:extLst>
                </a:gridCol>
                <a:gridCol w="1315728">
                  <a:extLst>
                    <a:ext uri="{9D8B030D-6E8A-4147-A177-3AD203B41FA5}">
                      <a16:colId xmlns:a16="http://schemas.microsoft.com/office/drawing/2014/main" val="406992494"/>
                    </a:ext>
                  </a:extLst>
                </a:gridCol>
                <a:gridCol w="1315728">
                  <a:extLst>
                    <a:ext uri="{9D8B030D-6E8A-4147-A177-3AD203B41FA5}">
                      <a16:colId xmlns:a16="http://schemas.microsoft.com/office/drawing/2014/main" val="2585797532"/>
                    </a:ext>
                  </a:extLst>
                </a:gridCol>
              </a:tblGrid>
              <a:tr h="222648"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Privado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Autônomo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Cargo público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Criança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69411"/>
                  </a:ext>
                </a:extLst>
              </a:tr>
              <a:tr h="222648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899683"/>
                  </a:ext>
                </a:extLst>
              </a:tr>
              <a:tr h="222648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243536"/>
                  </a:ext>
                </a:extLst>
              </a:tr>
              <a:tr h="222648"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943644"/>
                  </a:ext>
                </a:extLst>
              </a:tr>
              <a:tr h="222648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45081"/>
                  </a:ext>
                </a:extLst>
              </a:tr>
              <a:tr h="222648"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223339"/>
                  </a:ext>
                </a:extLst>
              </a:tr>
              <a:tr h="164698"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756241"/>
                  </a:ext>
                </a:extLst>
              </a:tr>
              <a:tr h="222648"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45991"/>
                  </a:ext>
                </a:extLst>
              </a:tr>
            </a:tbl>
          </a:graphicData>
        </a:graphic>
      </p:graphicFrame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FCAC4B9C-243E-1E7E-F355-4F0A6C53FA12}"/>
              </a:ext>
            </a:extLst>
          </p:cNvPr>
          <p:cNvCxnSpPr>
            <a:cxnSpLocks/>
          </p:cNvCxnSpPr>
          <p:nvPr/>
        </p:nvCxnSpPr>
        <p:spPr>
          <a:xfrm>
            <a:off x="3217237" y="4004468"/>
            <a:ext cx="856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510541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Letreiro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Exibir</Template>
  <TotalTime>200</TotalTime>
  <Words>769</Words>
  <Application>Microsoft Office PowerPoint</Application>
  <PresentationFormat>Widescreen</PresentationFormat>
  <Paragraphs>195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Schoolbook</vt:lpstr>
      <vt:lpstr>Inter</vt:lpstr>
      <vt:lpstr>Times New Roman</vt:lpstr>
      <vt:lpstr>Wingdings 2</vt:lpstr>
      <vt:lpstr>Exibir</vt:lpstr>
      <vt:lpstr>Técnicas de Inteligência Artificial para diagnóstico de acidente vascular cerebral através de imagens e dados textuais sobre possíveis vítimas </vt:lpstr>
      <vt:lpstr>Base de dados para criação do classificador</vt:lpstr>
      <vt:lpstr>Classificador</vt:lpstr>
      <vt:lpstr>Preparação dos dados</vt:lpstr>
      <vt:lpstr>Balanceamento</vt:lpstr>
      <vt:lpstr>Balanceamento</vt:lpstr>
      <vt:lpstr>Correção de formato</vt:lpstr>
      <vt:lpstr>Correção de formato</vt:lpstr>
      <vt:lpstr>Correção de formato</vt:lpstr>
      <vt:lpstr>Tratamento de dados nulos</vt:lpstr>
      <vt:lpstr>Tratamento de dados nulos</vt:lpstr>
      <vt:lpstr>Normalização</vt:lpstr>
      <vt:lpstr>Normalização</vt:lpstr>
      <vt:lpstr>Modelagem</vt:lpstr>
      <vt:lpstr>Algoritmos utilizados</vt:lpstr>
      <vt:lpstr>Conjunto para treino e para teste</vt:lpstr>
      <vt:lpstr>Separação treino e teste</vt:lpstr>
      <vt:lpstr>Avaliação dos resultados</vt:lpstr>
      <vt:lpstr>Métricas escolhidas</vt:lpstr>
      <vt:lpstr>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de Inteligência Artificial para diagnóstico de acidente vascular cerebral através de imagens e dados textuais sobre possíveis vítimas </dc:title>
  <dc:creator>Vinícius Pilan</dc:creator>
  <cp:lastModifiedBy>Vinícius Pilan</cp:lastModifiedBy>
  <cp:revision>7</cp:revision>
  <dcterms:created xsi:type="dcterms:W3CDTF">2022-08-09T21:06:51Z</dcterms:created>
  <dcterms:modified xsi:type="dcterms:W3CDTF">2022-08-15T13:17:12Z</dcterms:modified>
</cp:coreProperties>
</file>