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43" autoAdjust="0"/>
    <p:restoredTop sz="9466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3D2D168-2116-461F-96E0-C6E1DAA0DBEE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54B802A-C41B-4574-9CE1-0F96F72DD9ED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4591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D168-2116-461F-96E0-C6E1DAA0DBEE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802A-C41B-4574-9CE1-0F96F72DD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7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D168-2116-461F-96E0-C6E1DAA0DBEE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802A-C41B-4574-9CE1-0F96F72DD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49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D168-2116-461F-96E0-C6E1DAA0DBEE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802A-C41B-4574-9CE1-0F96F72DD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79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D168-2116-461F-96E0-C6E1DAA0DBEE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802A-C41B-4574-9CE1-0F96F72DD9ED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288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D168-2116-461F-96E0-C6E1DAA0DBEE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802A-C41B-4574-9CE1-0F96F72DD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92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D168-2116-461F-96E0-C6E1DAA0DBEE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802A-C41B-4574-9CE1-0F96F72DD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81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D168-2116-461F-96E0-C6E1DAA0DBEE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802A-C41B-4574-9CE1-0F96F72DD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56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D168-2116-461F-96E0-C6E1DAA0DBEE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802A-C41B-4574-9CE1-0F96F72DD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50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D168-2116-461F-96E0-C6E1DAA0DBEE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802A-C41B-4574-9CE1-0F96F72DD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09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D168-2116-461F-96E0-C6E1DAA0DBEE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802A-C41B-4574-9CE1-0F96F72DD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90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3D2D168-2116-461F-96E0-C6E1DAA0DBEE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54B802A-C41B-4574-9CE1-0F96F72DD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52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4BF4B-0C1F-F962-65E0-D2530D9E0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147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Técnicas de Inteligência Artificial para diagnóstico de acidente vascular cerebral através de imagens e dados textuais sobre possíveis vítimas</a:t>
            </a:r>
            <a:br>
              <a:rPr lang="pt-BR" sz="6600" dirty="0"/>
            </a:br>
            <a:endParaRPr lang="pt-BR" sz="6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1EBEBD-4D30-045A-75B6-CEC740079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9267"/>
            <a:ext cx="9144000" cy="1655762"/>
          </a:xfrm>
        </p:spPr>
        <p:txBody>
          <a:bodyPr/>
          <a:lstStyle/>
          <a:p>
            <a:pPr algn="l"/>
            <a:r>
              <a:rPr lang="pt-BR" dirty="0"/>
              <a:t>Nome: Vinícius de Paula Pilan</a:t>
            </a:r>
          </a:p>
          <a:p>
            <a:pPr algn="l"/>
            <a:r>
              <a:rPr lang="pt-BR" dirty="0"/>
              <a:t>RA: 191025399</a:t>
            </a:r>
          </a:p>
        </p:txBody>
      </p:sp>
    </p:spTree>
    <p:extLst>
      <p:ext uri="{BB962C8B-B14F-4D97-AF65-F5344CB8AC3E}">
        <p14:creationId xmlns:p14="http://schemas.microsoft.com/office/powerpoint/2010/main" val="383802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34F15-1401-6555-7E0C-0775BD73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Classificador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54702C-87FE-AE79-69A5-4DEF476A7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pt-B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Criar um classificador que indique caso de AVC ou não a partir de dados sobre indivíduos</a:t>
            </a:r>
          </a:p>
          <a:p>
            <a:endParaRPr lang="pt-BR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Fases da criação:</a:t>
            </a:r>
            <a:endParaRPr lang="pt-BR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Preparação dos dados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Modelagem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Avaliação dos resultados</a:t>
            </a:r>
            <a:endParaRPr lang="pt-B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68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FA761-08B7-45D9-F3E8-04323A55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Preparação dos dados - balanceamento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6AB755-B867-90E9-6738-B6EAF65F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Distribuição da variável alvo:</a:t>
            </a:r>
          </a:p>
          <a:p>
            <a:pPr lvl="1" algn="just"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249 casos para ocorrência de AVC</a:t>
            </a:r>
          </a:p>
          <a:p>
            <a:pPr lvl="1" algn="just"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4861 casos de não ocorrência de AVC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 balanceamento classificador fica tendencioso</a:t>
            </a:r>
          </a:p>
        </p:txBody>
      </p:sp>
    </p:spTree>
    <p:extLst>
      <p:ext uri="{BB962C8B-B14F-4D97-AF65-F5344CB8AC3E}">
        <p14:creationId xmlns:p14="http://schemas.microsoft.com/office/powerpoint/2010/main" val="150132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FA761-08B7-45D9-F3E8-04323A55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Preparação dos dados - balanceamento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6AB755-B867-90E9-6738-B6EAF65F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pPr marL="0" indent="0">
              <a:buNone/>
            </a:pPr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Separação do conjunto total a partir das duas classes: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1B74E42-48DE-029E-F55A-EFC12117B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382" y="3429000"/>
            <a:ext cx="4359937" cy="13554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8900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FA761-08B7-45D9-F3E8-04323A55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Preparação dos dados - balanceamento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6AB755-B867-90E9-6738-B6EAF65F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pt-BR" dirty="0"/>
          </a:p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Subamostragem do conjunto de dados da classe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não AVC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0517B1F-5D95-0618-EA79-B4C3568A3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253" y="3429000"/>
            <a:ext cx="4241510" cy="1295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170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FA761-08B7-45D9-F3E8-04323A55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Preparação dos dados - balanceamento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6AB755-B867-90E9-6738-B6EAF65F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pt-BR" dirty="0"/>
          </a:p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Junção do conjunto de dados da classe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AVC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 o novo conjunto de dados da classe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não AVC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EC035F8-DC41-14DF-61F6-E45AE0346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803" y="3546446"/>
            <a:ext cx="4118383" cy="13191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0985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49C11-9ED8-0425-6D7E-35F12A43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Preparação dos dados – correção de formato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B44EC-AFD8-9AA1-FDE4-CBCB7A900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Maioria dos algoritmos de Machine Learning conseguem trabalhar apenas com atributos de formato numérico</a:t>
            </a:r>
          </a:p>
          <a:p>
            <a:endParaRPr lang="pt-BR" dirty="0">
              <a:latin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5D00092-D8EB-D925-D7FC-6B258B56F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9072" y="2728484"/>
            <a:ext cx="15707208" cy="20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50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49C11-9ED8-0425-6D7E-35F12A43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Preparação dos dados – correção de formato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B44EC-AFD8-9AA1-FDE4-CBCB7A900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</a:rPr>
              <a:t>Correção para variáveis com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apenas dois possíveis valores: </a:t>
            </a:r>
          </a:p>
          <a:p>
            <a:endParaRPr lang="pt-BR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BR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BR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Nesses casos, para corrigir o formato dessas colunas para um formato numérico pode-se substituir um desses valores pelo dígito “1” e o outro pelo ”0”. </a:t>
            </a:r>
            <a:endParaRPr lang="pt-B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5D00092-D8EB-D925-D7FC-6B258B56F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9072" y="2728484"/>
            <a:ext cx="15707208" cy="20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C10FCA6-B25A-563B-F997-451A19197550}"/>
              </a:ext>
            </a:extLst>
          </p:cNvPr>
          <p:cNvCxnSpPr/>
          <p:nvPr/>
        </p:nvCxnSpPr>
        <p:spPr>
          <a:xfrm>
            <a:off x="11025188" y="13542040"/>
            <a:ext cx="952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D574DC2C-93C8-A657-C451-3D19DE37B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5" y="48123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EE61E27B-D777-37A6-E0EB-E0107F373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618999"/>
              </p:ext>
            </p:extLst>
          </p:nvPr>
        </p:nvGraphicFramePr>
        <p:xfrm>
          <a:off x="3558940" y="2933467"/>
          <a:ext cx="1651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759926701"/>
                    </a:ext>
                  </a:extLst>
                </a:gridCol>
              </a:tblGrid>
              <a:tr h="188346">
                <a:tc>
                  <a:txBody>
                    <a:bodyPr/>
                    <a:lstStyle/>
                    <a:p>
                      <a:r>
                        <a:rPr lang="pt-BR" sz="1200" dirty="0"/>
                        <a:t>Gênero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962694"/>
                  </a:ext>
                </a:extLst>
              </a:tr>
              <a:tr h="188346">
                <a:tc>
                  <a:txBody>
                    <a:bodyPr/>
                    <a:lstStyle/>
                    <a:p>
                      <a:r>
                        <a:rPr lang="pt-BR" sz="1200" dirty="0"/>
                        <a:t>Masculino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447559"/>
                  </a:ext>
                </a:extLst>
              </a:tr>
              <a:tr h="188346">
                <a:tc>
                  <a:txBody>
                    <a:bodyPr/>
                    <a:lstStyle/>
                    <a:p>
                      <a:r>
                        <a:rPr lang="pt-BR" sz="1200" dirty="0"/>
                        <a:t>Masculino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87615"/>
                  </a:ext>
                </a:extLst>
              </a:tr>
              <a:tr h="188346">
                <a:tc>
                  <a:txBody>
                    <a:bodyPr/>
                    <a:lstStyle/>
                    <a:p>
                      <a:r>
                        <a:rPr lang="pt-BR" sz="1200" dirty="0"/>
                        <a:t>Feminino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462370"/>
                  </a:ext>
                </a:extLst>
              </a:tr>
              <a:tr h="188346">
                <a:tc>
                  <a:txBody>
                    <a:bodyPr/>
                    <a:lstStyle/>
                    <a:p>
                      <a:r>
                        <a:rPr lang="pt-BR" sz="1200" dirty="0"/>
                        <a:t>Feminino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17224"/>
                  </a:ext>
                </a:extLst>
              </a:tr>
              <a:tr h="188346">
                <a:tc>
                  <a:txBody>
                    <a:bodyPr/>
                    <a:lstStyle/>
                    <a:p>
                      <a:r>
                        <a:rPr lang="pt-BR" sz="1200" dirty="0"/>
                        <a:t>Feminino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71186"/>
                  </a:ext>
                </a:extLst>
              </a:tr>
              <a:tr h="188346">
                <a:tc>
                  <a:txBody>
                    <a:bodyPr/>
                    <a:lstStyle/>
                    <a:p>
                      <a:r>
                        <a:rPr lang="pt-BR" sz="1200" dirty="0"/>
                        <a:t>Masculino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577784"/>
                  </a:ext>
                </a:extLst>
              </a:tr>
              <a:tr h="188346">
                <a:tc>
                  <a:txBody>
                    <a:bodyPr/>
                    <a:lstStyle/>
                    <a:p>
                      <a:r>
                        <a:rPr lang="pt-BR" sz="1200" dirty="0"/>
                        <a:t>Feminino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03833"/>
                  </a:ext>
                </a:extLst>
              </a:tr>
            </a:tbl>
          </a:graphicData>
        </a:graphic>
      </p:graphicFrame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54AF1B0F-EFB5-AE9D-5309-29B6DAB8E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764509"/>
              </p:ext>
            </p:extLst>
          </p:nvPr>
        </p:nvGraphicFramePr>
        <p:xfrm>
          <a:off x="6468559" y="2933467"/>
          <a:ext cx="1651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568815146"/>
                    </a:ext>
                  </a:extLst>
                </a:gridCol>
              </a:tblGrid>
              <a:tr h="222648">
                <a:tc>
                  <a:txBody>
                    <a:bodyPr/>
                    <a:lstStyle/>
                    <a:p>
                      <a:r>
                        <a:rPr lang="pt-BR" sz="1200" dirty="0"/>
                        <a:t>Masculino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69411"/>
                  </a:ext>
                </a:extLst>
              </a:tr>
              <a:tr h="222648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899683"/>
                  </a:ext>
                </a:extLst>
              </a:tr>
              <a:tr h="222648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243536"/>
                  </a:ext>
                </a:extLst>
              </a:tr>
              <a:tr h="222648"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943644"/>
                  </a:ext>
                </a:extLst>
              </a:tr>
              <a:tr h="222648"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45081"/>
                  </a:ext>
                </a:extLst>
              </a:tr>
              <a:tr h="222648"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223339"/>
                  </a:ext>
                </a:extLst>
              </a:tr>
              <a:tr h="164698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756241"/>
                  </a:ext>
                </a:extLst>
              </a:tr>
              <a:tr h="222648"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45991"/>
                  </a:ext>
                </a:extLst>
              </a:tr>
            </a:tbl>
          </a:graphicData>
        </a:graphic>
      </p:graphicFrame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CAC4B9C-243E-1E7E-F355-4F0A6C53FA12}"/>
              </a:ext>
            </a:extLst>
          </p:cNvPr>
          <p:cNvCxnSpPr>
            <a:cxnSpLocks/>
          </p:cNvCxnSpPr>
          <p:nvPr/>
        </p:nvCxnSpPr>
        <p:spPr>
          <a:xfrm>
            <a:off x="5422052" y="4018047"/>
            <a:ext cx="856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680467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Letreiro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Exibir</Template>
  <TotalTime>38</TotalTime>
  <Words>228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Schoolbook</vt:lpstr>
      <vt:lpstr>Times New Roman</vt:lpstr>
      <vt:lpstr>Wingdings 2</vt:lpstr>
      <vt:lpstr>Exibir</vt:lpstr>
      <vt:lpstr>Técnicas de Inteligência Artificial para diagnóstico de acidente vascular cerebral através de imagens e dados textuais sobre possíveis vítimas </vt:lpstr>
      <vt:lpstr>Classificador</vt:lpstr>
      <vt:lpstr>Preparação dos dados - balanceamento</vt:lpstr>
      <vt:lpstr>Preparação dos dados - balanceamento</vt:lpstr>
      <vt:lpstr>Preparação dos dados - balanceamento</vt:lpstr>
      <vt:lpstr>Preparação dos dados - balanceamento</vt:lpstr>
      <vt:lpstr>Preparação dos dados – correção de formato</vt:lpstr>
      <vt:lpstr>Preparação dos dados – correção de formato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de Inteligência Artificial para diagnóstico de acidente vascular cerebral através de imagens e dados textuais sobre possíveis vítimas </dc:title>
  <dc:creator>Vinícius Pilan</dc:creator>
  <cp:lastModifiedBy>Vinícius Pilan</cp:lastModifiedBy>
  <cp:revision>3</cp:revision>
  <dcterms:created xsi:type="dcterms:W3CDTF">2022-08-09T21:06:51Z</dcterms:created>
  <dcterms:modified xsi:type="dcterms:W3CDTF">2022-08-09T21:45:18Z</dcterms:modified>
</cp:coreProperties>
</file>