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4D26-23E1-3F9E-27EC-DBAAC8C6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09ECD-8D6D-09E5-7A81-FDA9466E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1347E-4381-D9A3-7308-595FA8AA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3B41C-49B8-B6D8-46F0-533D30DB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7F3C2-81CA-6D43-78F1-1469DE31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13F4-864B-9AEB-A0F0-C8620AE4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DA4C8C-9A38-66C0-3D89-2935F0404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F080F-A3DF-7F5D-77EA-62455E5D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8FDC58-1D69-3EB9-5CBA-4D3CA0EF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CEA2F2-EDBB-E44D-FAC3-C4350EBE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48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9A4BA5-C144-5B63-0D89-AA893F0C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7A43C7-2F78-BADA-B168-B7EBA016C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25910-9E15-420A-99F2-D3C30CBC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B6D9B-48EB-0508-6F6E-ECCD6CCF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372D7-9981-A383-68DF-3BA9373E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85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CEB3C-5F46-D18C-2B7C-4A33FBDA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B8875-6AA9-6715-7794-31BA87CF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C2BA8-C1D6-7D66-3CEB-60A174E0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310AC-0EAE-31E4-D3ED-3E557D6E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BC027-DFC4-D92E-652F-20F373F9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8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65E63-EF5F-A045-E63F-6998DB23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02432-EE56-61BF-1C58-E077BF2D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90859-4B2B-ACAA-118E-2E59088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C2F5E5-A6B4-3F2E-4DD1-2231437E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DADF4-66C0-391E-3748-FF36964D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C1AA8-D28E-CCFD-C355-9F8F2D55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1EE421-AB87-CB38-6631-CCF2ADE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70510D-6945-79F8-65E4-C0E24943E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63191-EC4F-771D-D74E-F5610F2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05A8A-3556-1685-D914-36AC21B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CFFB8-509E-6E8A-B351-B467F518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1A86-3D43-5C56-BF1B-45735792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71F3B3-6EC9-3216-DD87-97B82BBBB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6F835-0B89-A8E8-56B3-3138973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CDE523-A1FB-552C-CC02-0A2F56CA2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7DAC1A-A3F3-F6BA-9474-2AC062BD5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AFAA4B-DA96-4A45-40B8-2C8A448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1224C8-8DF7-32DD-E112-1446A60E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AF6C0B-1B37-888C-555D-856890D6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167C-1F78-AE5B-BAE6-E234C6C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DE40E7-5C8A-8BD5-9A59-822AC4B6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918906-4619-69EE-3451-5D5A4B7C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6B420-5B5E-C12F-88AE-EE3BD325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72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68F5B9-22E7-B0B3-268A-5108BF4B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E95E25-B3D5-2B5A-5E84-0E70AC5E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0BB98E-CC22-63AB-6F0E-7DF3F15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70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26C58-BAB8-0E5D-C068-F4F2AEA9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3417F-C8DA-02F2-6FB2-BB75986C9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1196E2-F770-0C52-F5AC-A510C714B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84CB45-96E0-E3BA-20EF-53B6FF59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8893E-C9BF-1D51-C364-FC4B3C59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7413B0-8426-5F75-03BF-0E45665B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2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5442-626A-34A7-0BF4-49B611D5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43B0E7-8E04-0BB4-EE29-E3E2E38E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914A8B-9807-6795-F06A-435C71226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D38167-3245-FDA8-204C-46838000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0FEF04-6B1A-0FF9-D670-3D775672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A6FC96-06D6-09B7-985D-61DB1558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17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DB865A-CF4D-B4A4-5FD8-24FC3D68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F5C75-5E4D-7621-4FC6-B5A720E1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C1FBD-CD16-7921-C5EF-EC2881FBD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9F067-6B77-4952-949E-E991BBA57D42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53FB1E-B672-B9EE-F229-8D4CA8464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16D6B-27BB-3B00-F882-12457D6A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5E8B4-84B4-4827-B7C1-D5C139AEE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3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05AD9-2AE4-83DE-6087-0BEFB4776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pt-BR" sz="3100" b="0" i="0">
                <a:solidFill>
                  <a:schemeClr val="tx2"/>
                </a:solidFill>
                <a:effectLst/>
                <a:latin typeface="Google Sans"/>
              </a:rPr>
              <a:t>Desvendando o Mercado de Ciência de Dados: Uma Jornada Através da EDA</a:t>
            </a:r>
            <a:endParaRPr lang="pt-BR" sz="3100">
              <a:solidFill>
                <a:schemeClr val="tx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3286F-1CB8-EA2B-8E09-743DFC7C9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7" r="7766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7BE207C-6957-F4AE-7326-DE0183B5C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pt-BR" sz="2000" b="0" i="0">
                <a:solidFill>
                  <a:schemeClr val="tx2"/>
                </a:solidFill>
                <a:effectLst/>
                <a:latin typeface="Google Sans"/>
              </a:rPr>
              <a:t>Insights Acionáveis para Carreiras de Sucesso</a:t>
            </a:r>
            <a:endParaRPr lang="pt-BR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4AFF3C-B25C-C77F-3E26-729B57F2C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9" r="9089" b="120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54534F-A46C-4432-2687-A7C98553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>
                <a:effectLst/>
              </a:rPr>
              <a:t>Agradecimento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6C36A-FAFC-3849-4D85-4CFBE513D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</a:rPr>
              <a:t>Agradecimento a Universidade dos Dados e ao mentor André Yukio.</a:t>
            </a:r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4DFA01-B74D-22C9-A9FE-A7AF877F4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BF724E-F0D9-B444-24AC-FED410C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 b="1" i="0" dirty="0">
                <a:effectLst/>
                <a:latin typeface="Google Sans"/>
              </a:rPr>
              <a:t>Introdução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5CA90-CE39-C71F-9A3C-2D8EB3D8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Oportunidades em ascensão na área de Ciência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Importância da EDA para entender o panorama do mercado.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Google Sans"/>
              </a:rPr>
              <a:t>Insights sobre salários, áreas em alta, habilidades requisitadas e mais.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9070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0E59-065B-9896-B474-C968E4E9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Google Sans"/>
              </a:rPr>
              <a:t>Distribuição Salarial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F79FF-6A91-0A4F-08A0-55B92BA6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oogle Sans"/>
              </a:rPr>
              <a:t>Salários competitivos em diferentes níveis de experiência.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oogle Sans"/>
              </a:rPr>
              <a:t>Crescimento salarial ao longo da carreira.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895E90-A928-BB16-43E1-6E29AE9C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638341"/>
            <a:ext cx="9115425" cy="42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103F1A-F336-991C-2584-DF6081A1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b="1" i="0">
                <a:effectLst/>
                <a:latin typeface="Google Sans"/>
              </a:rPr>
              <a:t>Áreas com Mais Vagas</a:t>
            </a:r>
            <a:endParaRPr lang="pt-BR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88887-1E0A-8B85-74B8-AD8E83AB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700" b="0" i="0">
                <a:effectLst/>
                <a:latin typeface="Google Sans"/>
              </a:rPr>
              <a:t>Áreas com maior demanda por profissionais de Ciência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0" i="0">
                <a:effectLst/>
                <a:latin typeface="Google Sans"/>
              </a:rPr>
              <a:t>Oportunidades em diversos setores da economia</a:t>
            </a:r>
          </a:p>
          <a:p>
            <a:endParaRPr lang="pt-BR" sz="17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9AC3CD-2593-EE33-02BE-E0F157C7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441648"/>
            <a:ext cx="6921940" cy="40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8268-0C58-8218-C4FF-EF468E4F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72875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Localização</a:t>
            </a:r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das Vagas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55A9AD-0FAF-2613-69FA-B33E4B57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610" y="467208"/>
            <a:ext cx="63353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9C327E-A2A0-DB5C-9E2D-BDB0B46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t-BR" sz="3200" b="1" i="0">
                <a:effectLst/>
                <a:latin typeface="Google Sans"/>
              </a:rPr>
              <a:t>Níveis de Experiência Mais Demandados</a:t>
            </a:r>
            <a:endParaRPr lang="pt-BR" sz="3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F1133-F01F-C9A2-AD08-DDF199E4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0" i="0">
                <a:effectLst/>
                <a:latin typeface="Google Sans"/>
              </a:rPr>
              <a:t>Necessidade de profissionais experientes e iniciantes.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0" i="0">
                <a:effectLst/>
                <a:latin typeface="Google Sans"/>
              </a:rPr>
              <a:t>Oportunidades para todos os níveis de carreira.</a:t>
            </a:r>
          </a:p>
          <a:p>
            <a:endParaRPr lang="pt-BR" sz="18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664E2A-98CE-E712-CF93-D404D06D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454440"/>
            <a:ext cx="5573109" cy="45470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3E3058-A09A-786A-D274-60BE8D994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65" y="2729397"/>
            <a:ext cx="523531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3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84D63-892E-7C2E-185B-D38BF023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pt-BR" sz="4800" b="1" i="0">
                <a:effectLst/>
                <a:latin typeface="Google Sans"/>
              </a:rPr>
              <a:t>Salário Médio por Experiência</a:t>
            </a:r>
            <a:endParaRPr lang="pt-BR" sz="48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2100F-AFBB-F325-7616-0B5B361D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Google Sans"/>
              </a:rPr>
              <a:t>Aumento do salário médio com o acúmulo de experiência.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Google Sans"/>
              </a:rPr>
              <a:t>Retorno do investimento em educação e desenvolvimento profissional.</a:t>
            </a:r>
          </a:p>
          <a:p>
            <a:endParaRPr lang="pt-BR"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B59185-3445-3BE6-4F97-33AB3CDA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4575"/>
            <a:ext cx="6254495" cy="44576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1D1F67-B8ED-B652-0339-9FC041F7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7861"/>
            <a:ext cx="5468112" cy="30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3D456-049D-C15E-0E9A-9ED9AED0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i="0">
                <a:effectLst/>
                <a:latin typeface="Google Sans"/>
              </a:rPr>
              <a:t>Habilidades Mais Desejadas</a:t>
            </a:r>
            <a:endParaRPr lang="pt-BR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2D1BD-8E2B-E4C4-0A9C-8CEED348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700" b="0" i="0">
                <a:effectLst/>
                <a:latin typeface="Google Sans"/>
              </a:rPr>
              <a:t>Habilidades técnicas e comportamentais essenciais para o sucesso na área.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700" b="0" i="0">
                <a:effectLst/>
                <a:latin typeface="Google Sans"/>
              </a:rPr>
              <a:t>Importância da atualização constante e do desenvolvimento de novas habilidades.</a:t>
            </a:r>
          </a:p>
          <a:p>
            <a:endParaRPr lang="pt-BR" sz="17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BE48F4-F160-16DB-D9CA-5E466AB8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419101"/>
            <a:ext cx="7222617" cy="52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5D9A6-B230-72A9-4491-45A972E0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 b="1" i="0" dirty="0">
                <a:effectLst/>
                <a:latin typeface="Google Sans"/>
              </a:rPr>
              <a:t>Conclusões</a:t>
            </a:r>
            <a:br>
              <a:rPr lang="pt-BR" sz="5400" b="1" i="0" dirty="0">
                <a:effectLst/>
                <a:latin typeface="Google Sans"/>
              </a:rPr>
            </a:br>
            <a:endParaRPr lang="pt-BR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2CDA4-528A-AFAB-02CF-5738224F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738974"/>
          </a:xfrm>
        </p:spPr>
        <p:txBody>
          <a:bodyPr>
            <a:normAutofit lnSpcReduction="10000"/>
          </a:bodyPr>
          <a:lstStyle/>
          <a:p>
            <a:r>
              <a:rPr lang="pt-BR" sz="1800" b="0" i="0" dirty="0">
                <a:effectLst/>
                <a:latin typeface="Söhne"/>
              </a:rPr>
              <a:t>A análise profunda dos dados salariais e habilidades na Ciência de Dados revela insights cruciais. Enquanto parte do mercado favorece profissionais experientes, há uma notável abertura para iniciantes, sinalizando uma demanda robusta. A evolução constante do campo destaca a necessidade de atualização contínua e aquisição de habilidades emergentes. </a:t>
            </a:r>
          </a:p>
          <a:p>
            <a:r>
              <a:rPr lang="pt-BR" sz="1800" b="0" i="0" dirty="0">
                <a:effectLst/>
                <a:latin typeface="Söhne"/>
              </a:rPr>
              <a:t>Essencial para aspirantes e corporações, proporciona uma visão holística do ecossistema de Ciência de Dados, enriquecendo a compreensão do cenário atual e futuro.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6FA682-9E3E-AF71-1CEC-2ED7235EE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3" r="126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6735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Google Sans</vt:lpstr>
      <vt:lpstr>Söhne</vt:lpstr>
      <vt:lpstr>Tema do Office</vt:lpstr>
      <vt:lpstr>Desvendando o Mercado de Ciência de Dados: Uma Jornada Através da EDA</vt:lpstr>
      <vt:lpstr>Introdução</vt:lpstr>
      <vt:lpstr>Distribuição Salarial</vt:lpstr>
      <vt:lpstr>Áreas com Mais Vagas</vt:lpstr>
      <vt:lpstr>Localização das Vagas</vt:lpstr>
      <vt:lpstr>Níveis de Experiência Mais Demandados</vt:lpstr>
      <vt:lpstr>Salário Médio por Experiência</vt:lpstr>
      <vt:lpstr>Habilidades Mais Desejadas</vt:lpstr>
      <vt:lpstr>Conclusões </vt:lpstr>
      <vt:lpstr>Agradecimento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Desvendando o Mercado de Ciência de Dados: Uma Jornada Através da EDA</dc:title>
  <dc:creator>vinicius segatto</dc:creator>
  <cp:lastModifiedBy>vinicius segatto</cp:lastModifiedBy>
  <cp:revision>1</cp:revision>
  <dcterms:created xsi:type="dcterms:W3CDTF">2024-03-07T17:32:05Z</dcterms:created>
  <dcterms:modified xsi:type="dcterms:W3CDTF">2024-03-07T18:23:26Z</dcterms:modified>
</cp:coreProperties>
</file>