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7C2F6-3CE3-4208-B7DB-AC2393244FA8}" v="24" dt="2024-12-20T17:35:0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 Talekar" userId="27ecbdc5e40df897" providerId="LiveId" clId="{29D7C2F6-3CE3-4208-B7DB-AC2393244FA8}"/>
    <pc:docChg chg="modSld">
      <pc:chgData name="Vinit Talekar" userId="27ecbdc5e40df897" providerId="LiveId" clId="{29D7C2F6-3CE3-4208-B7DB-AC2393244FA8}" dt="2024-12-20T17:35:04.940" v="23"/>
      <pc:docMkLst>
        <pc:docMk/>
      </pc:docMkLst>
      <pc:sldChg chg="modTransition">
        <pc:chgData name="Vinit Talekar" userId="27ecbdc5e40df897" providerId="LiveId" clId="{29D7C2F6-3CE3-4208-B7DB-AC2393244FA8}" dt="2024-12-20T17:32:53.838" v="12"/>
        <pc:sldMkLst>
          <pc:docMk/>
          <pc:sldMk cId="3362748075" sldId="257"/>
        </pc:sldMkLst>
      </pc:sldChg>
      <pc:sldChg chg="modSp modTransition modAnim">
        <pc:chgData name="Vinit Talekar" userId="27ecbdc5e40df897" providerId="LiveId" clId="{29D7C2F6-3CE3-4208-B7DB-AC2393244FA8}" dt="2024-12-20T17:34:19.865" v="21"/>
        <pc:sldMkLst>
          <pc:docMk/>
          <pc:sldMk cId="3196095835" sldId="258"/>
        </pc:sldMkLst>
        <pc:spChg chg="mod">
          <ac:chgData name="Vinit Talekar" userId="27ecbdc5e40df897" providerId="LiveId" clId="{29D7C2F6-3CE3-4208-B7DB-AC2393244FA8}" dt="2024-12-20T05:45:44.575" v="5" actId="20577"/>
          <ac:spMkLst>
            <pc:docMk/>
            <pc:sldMk cId="3196095835" sldId="258"/>
            <ac:spMk id="3" creationId="{00000000-0000-0000-0000-000000000000}"/>
          </ac:spMkLst>
        </pc:spChg>
      </pc:sldChg>
      <pc:sldChg chg="modTransition modAnim">
        <pc:chgData name="Vinit Talekar" userId="27ecbdc5e40df897" providerId="LiveId" clId="{29D7C2F6-3CE3-4208-B7DB-AC2393244FA8}" dt="2024-12-20T17:35:04.940" v="23"/>
        <pc:sldMkLst>
          <pc:docMk/>
          <pc:sldMk cId="2611384672" sldId="259"/>
        </pc:sldMkLst>
      </pc:sldChg>
    </pc:docChg>
  </pc:docChgLst>
  <pc:docChgLst>
    <pc:chgData name="VINIT TALEKAR" userId="27ecbdc5e40df897" providerId="LiveId" clId="{FC836FFD-083F-4D8B-8E23-4CA040F86FB5}"/>
    <pc:docChg chg="undo custSel modSld modMainMaster">
      <pc:chgData name="VINIT TALEKAR" userId="27ecbdc5e40df897" providerId="LiveId" clId="{FC836FFD-083F-4D8B-8E23-4CA040F86FB5}" dt="2024-09-30T15:30:27.237" v="776" actId="27636"/>
      <pc:docMkLst>
        <pc:docMk/>
      </pc:docMkLst>
      <pc:sldChg chg="modSp modTransition">
        <pc:chgData name="VINIT TALEKAR" userId="27ecbdc5e40df897" providerId="LiveId" clId="{FC836FFD-083F-4D8B-8E23-4CA040F86FB5}" dt="2024-09-30T15:23:06.062" v="548"/>
        <pc:sldMkLst>
          <pc:docMk/>
          <pc:sldMk cId="3362748075" sldId="257"/>
        </pc:sldMkLst>
        <pc:spChg chg="mod">
          <ac:chgData name="VINIT TALEKAR" userId="27ecbdc5e40df897" providerId="LiveId" clId="{FC836FFD-083F-4D8B-8E23-4CA040F86FB5}" dt="2024-09-30T14:10:24.937" v="4"/>
          <ac:spMkLst>
            <pc:docMk/>
            <pc:sldMk cId="3362748075" sldId="257"/>
            <ac:spMk id="3" creationId="{00000000-0000-0000-0000-000000000000}"/>
          </ac:spMkLst>
        </pc:spChg>
        <pc:spChg chg="mod">
          <ac:chgData name="VINIT TALEKAR" userId="27ecbdc5e40df897" providerId="LiveId" clId="{FC836FFD-083F-4D8B-8E23-4CA040F86FB5}" dt="2024-09-30T14:10:24.937" v="4"/>
          <ac:spMkLst>
            <pc:docMk/>
            <pc:sldMk cId="3362748075" sldId="257"/>
            <ac:spMk id="4" creationId="{00000000-0000-0000-0000-000000000000}"/>
          </ac:spMkLst>
        </pc:spChg>
      </pc:sldChg>
      <pc:sldChg chg="modSp mod modTransition modAnim">
        <pc:chgData name="VINIT TALEKAR" userId="27ecbdc5e40df897" providerId="LiveId" clId="{FC836FFD-083F-4D8B-8E23-4CA040F86FB5}" dt="2024-09-30T15:30:27.237" v="776" actId="27636"/>
        <pc:sldMkLst>
          <pc:docMk/>
          <pc:sldMk cId="3196095835" sldId="258"/>
        </pc:sldMkLst>
        <pc:spChg chg="mod">
          <ac:chgData name="VINIT TALEKAR" userId="27ecbdc5e40df897" providerId="LiveId" clId="{FC836FFD-083F-4D8B-8E23-4CA040F86FB5}" dt="2024-09-30T15:21:17.638" v="542" actId="20577"/>
          <ac:spMkLst>
            <pc:docMk/>
            <pc:sldMk cId="3196095835" sldId="258"/>
            <ac:spMk id="3" creationId="{00000000-0000-0000-0000-000000000000}"/>
          </ac:spMkLst>
        </pc:spChg>
        <pc:spChg chg="mod">
          <ac:chgData name="VINIT TALEKAR" userId="27ecbdc5e40df897" providerId="LiveId" clId="{FC836FFD-083F-4D8B-8E23-4CA040F86FB5}" dt="2024-09-30T15:21:09.412" v="526" actId="20577"/>
          <ac:spMkLst>
            <pc:docMk/>
            <pc:sldMk cId="3196095835" sldId="258"/>
            <ac:spMk id="4" creationId="{00000000-0000-0000-0000-000000000000}"/>
          </ac:spMkLst>
        </pc:spChg>
        <pc:spChg chg="mod">
          <ac:chgData name="VINIT TALEKAR" userId="27ecbdc5e40df897" providerId="LiveId" clId="{FC836FFD-083F-4D8B-8E23-4CA040F86FB5}" dt="2024-09-30T14:10:24.937" v="4"/>
          <ac:spMkLst>
            <pc:docMk/>
            <pc:sldMk cId="3196095835" sldId="258"/>
            <ac:spMk id="5" creationId="{00000000-0000-0000-0000-000000000000}"/>
          </ac:spMkLst>
        </pc:spChg>
        <pc:spChg chg="mod">
          <ac:chgData name="VINIT TALEKAR" userId="27ecbdc5e40df897" providerId="LiveId" clId="{FC836FFD-083F-4D8B-8E23-4CA040F86FB5}" dt="2024-09-30T15:30:27.237" v="776" actId="27636"/>
          <ac:spMkLst>
            <pc:docMk/>
            <pc:sldMk cId="3196095835" sldId="258"/>
            <ac:spMk id="6" creationId="{00000000-0000-0000-0000-000000000000}"/>
          </ac:spMkLst>
        </pc:spChg>
        <pc:spChg chg="mod">
          <ac:chgData name="VINIT TALEKAR" userId="27ecbdc5e40df897" providerId="LiveId" clId="{FC836FFD-083F-4D8B-8E23-4CA040F86FB5}" dt="2024-09-30T15:29:51.846" v="649" actId="1076"/>
          <ac:spMkLst>
            <pc:docMk/>
            <pc:sldMk cId="3196095835" sldId="258"/>
            <ac:spMk id="14" creationId="{00000000-0000-0000-0000-000000000000}"/>
          </ac:spMkLst>
        </pc:spChg>
      </pc:sldChg>
      <pc:sldChg chg="modSp mod modTransition">
        <pc:chgData name="VINIT TALEKAR" userId="27ecbdc5e40df897" providerId="LiveId" clId="{FC836FFD-083F-4D8B-8E23-4CA040F86FB5}" dt="2024-09-30T14:14:43.231" v="14"/>
        <pc:sldMkLst>
          <pc:docMk/>
          <pc:sldMk cId="2611384672" sldId="259"/>
        </pc:sldMkLst>
        <pc:spChg chg="mod">
          <ac:chgData name="VINIT TALEKAR" userId="27ecbdc5e40df897" providerId="LiveId" clId="{FC836FFD-083F-4D8B-8E23-4CA040F86FB5}" dt="2024-09-30T14:13:29.375" v="6" actId="27636"/>
          <ac:spMkLst>
            <pc:docMk/>
            <pc:sldMk cId="2611384672" sldId="259"/>
            <ac:spMk id="2" creationId="{00000000-0000-0000-0000-000000000000}"/>
          </ac:spMkLst>
        </pc:spChg>
        <pc:spChg chg="mod">
          <ac:chgData name="VINIT TALEKAR" userId="27ecbdc5e40df897" providerId="LiveId" clId="{FC836FFD-083F-4D8B-8E23-4CA040F86FB5}" dt="2024-09-30T14:10:24.937" v="4"/>
          <ac:spMkLst>
            <pc:docMk/>
            <pc:sldMk cId="2611384672" sldId="259"/>
            <ac:spMk id="5" creationId="{00000000-0000-0000-0000-000000000000}"/>
          </ac:spMkLst>
        </pc:spChg>
      </pc:sldChg>
      <pc:sldMasterChg chg="modTransition modSldLayout">
        <pc:chgData name="VINIT TALEKAR" userId="27ecbdc5e40df897" providerId="LiveId" clId="{FC836FFD-083F-4D8B-8E23-4CA040F86FB5}" dt="2024-09-30T14:14:43.231" v="14"/>
        <pc:sldMasterMkLst>
          <pc:docMk/>
          <pc:sldMasterMk cId="2923679723" sldId="2147483708"/>
        </pc:sldMasterMkLst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1505923439" sldId="2147483709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2736043548" sldId="2147483710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2881764273" sldId="2147483711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1225278828" sldId="2147483712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3398992595" sldId="2147483713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1669503124" sldId="2147483714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3692302943" sldId="2147483715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948176716" sldId="2147483716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199591935" sldId="2147483717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866835558" sldId="2147483718"/>
          </pc:sldLayoutMkLst>
        </pc:sldLayoutChg>
        <pc:sldLayoutChg chg="modTransition">
          <pc:chgData name="VINIT TALEKAR" userId="27ecbdc5e40df897" providerId="LiveId" clId="{FC836FFD-083F-4D8B-8E23-4CA040F86FB5}" dt="2024-09-30T14:14:43.231" v="14"/>
          <pc:sldLayoutMkLst>
            <pc:docMk/>
            <pc:sldMasterMk cId="2923679723" sldId="2147483708"/>
            <pc:sldLayoutMk cId="1143288275" sldId="2147483719"/>
          </pc:sldLayoutMkLst>
        </pc:sldLayoutChg>
      </pc:sldMasterChg>
    </pc:docChg>
  </pc:docChgLst>
  <pc:docChgLst>
    <pc:chgData name="Vinit Talekar" userId="27ecbdc5e40df897" providerId="LiveId" clId="{0A8C726B-E8A4-4E71-B2C3-9A3F3FF7D650}"/>
    <pc:docChg chg="modSld">
      <pc:chgData name="Vinit Talekar" userId="27ecbdc5e40df897" providerId="LiveId" clId="{0A8C726B-E8A4-4E71-B2C3-9A3F3FF7D650}" dt="2024-11-29T06:05:37.999" v="82" actId="20577"/>
      <pc:docMkLst>
        <pc:docMk/>
      </pc:docMkLst>
      <pc:sldChg chg="modSp mod modAnim">
        <pc:chgData name="Vinit Talekar" userId="27ecbdc5e40df897" providerId="LiveId" clId="{0A8C726B-E8A4-4E71-B2C3-9A3F3FF7D650}" dt="2024-11-29T06:05:37.999" v="82" actId="20577"/>
        <pc:sldMkLst>
          <pc:docMk/>
          <pc:sldMk cId="3196095835" sldId="258"/>
        </pc:sldMkLst>
        <pc:spChg chg="mod">
          <ac:chgData name="Vinit Talekar" userId="27ecbdc5e40df897" providerId="LiveId" clId="{0A8C726B-E8A4-4E71-B2C3-9A3F3FF7D650}" dt="2024-11-29T06:05:37.999" v="82" actId="20577"/>
          <ac:spMkLst>
            <pc:docMk/>
            <pc:sldMk cId="3196095835" sldId="258"/>
            <ac:spMk id="4" creationId="{00000000-0000-0000-0000-000000000000}"/>
          </ac:spMkLst>
        </pc:spChg>
        <pc:spChg chg="mod">
          <ac:chgData name="Vinit Talekar" userId="27ecbdc5e40df897" providerId="LiveId" clId="{0A8C726B-E8A4-4E71-B2C3-9A3F3FF7D650}" dt="2024-11-29T05:59:15.839" v="73" actId="404"/>
          <ac:spMkLst>
            <pc:docMk/>
            <pc:sldMk cId="3196095835" sldId="258"/>
            <ac:spMk id="6" creationId="{00000000-0000-0000-0000-000000000000}"/>
          </ac:spMkLst>
        </pc:spChg>
        <pc:spChg chg="mod">
          <ac:chgData name="Vinit Talekar" userId="27ecbdc5e40df897" providerId="LiveId" clId="{0A8C726B-E8A4-4E71-B2C3-9A3F3FF7D650}" dt="2024-11-29T05:59:43.088" v="77" actId="1076"/>
          <ac:spMkLst>
            <pc:docMk/>
            <pc:sldMk cId="3196095835" sldId="258"/>
            <ac:spMk id="14" creationId="{00000000-0000-0000-0000-000000000000}"/>
          </ac:spMkLst>
        </pc:spChg>
      </pc:sldChg>
      <pc:sldChg chg="modSp">
        <pc:chgData name="Vinit Talekar" userId="27ecbdc5e40df897" providerId="LiveId" clId="{0A8C726B-E8A4-4E71-B2C3-9A3F3FF7D650}" dt="2024-11-29T05:57:58.648" v="66" actId="20577"/>
        <pc:sldMkLst>
          <pc:docMk/>
          <pc:sldMk cId="2611384672" sldId="259"/>
        </pc:sldMkLst>
        <pc:spChg chg="mod">
          <ac:chgData name="Vinit Talekar" userId="27ecbdc5e40df897" providerId="LiveId" clId="{0A8C726B-E8A4-4E71-B2C3-9A3F3FF7D650}" dt="2024-11-29T05:57:58.648" v="66" actId="20577"/>
          <ac:spMkLst>
            <pc:docMk/>
            <pc:sldMk cId="2611384672" sldId="259"/>
            <ac:spMk id="3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2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0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7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286" y="1973700"/>
            <a:ext cx="5355771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/>
              <a:t>Executive Summary</a:t>
            </a:r>
            <a:endParaRPr lang="en-US" b="1" dirty="0"/>
          </a:p>
          <a:p>
            <a:pPr algn="ctr">
              <a:lnSpc>
                <a:spcPct val="200000"/>
              </a:lnSpc>
            </a:pPr>
            <a:r>
              <a:rPr lang="en-US" dirty="0"/>
              <a:t>Using Effective Story Telling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Clear Waters Analytics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74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US" sz="2800" b="1" dirty="0"/>
              <a:t>Executive Summary – as of August’23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9349"/>
            <a:ext cx="2967446" cy="47676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Issue:</a:t>
            </a:r>
          </a:p>
          <a:p>
            <a:pPr lvl="1"/>
            <a:r>
              <a:rPr lang="en-US" sz="1400" dirty="0"/>
              <a:t>A significant 29.7% of applications are being withdrawn , which is much    higher than desired. This figure has remained consistently high over the last four weeks, indicating an ongoing problem in the process</a:t>
            </a:r>
            <a:r>
              <a:rPr lang="en-US" sz="2000" dirty="0"/>
              <a:t>.</a:t>
            </a:r>
            <a:endParaRPr lang="en-US" sz="1100" b="1" dirty="0"/>
          </a:p>
          <a:p>
            <a:pPr marL="0" indent="0">
              <a:buNone/>
            </a:pPr>
            <a:r>
              <a:rPr lang="en-US" sz="1600" b="1" dirty="0"/>
              <a:t>Impact:</a:t>
            </a:r>
          </a:p>
          <a:p>
            <a:r>
              <a:rPr lang="en-US" sz="1400" dirty="0"/>
              <a:t>This high withdrawal rate means that almost</a:t>
            </a:r>
            <a:r>
              <a:rPr lang="en-US" sz="1400" u="sng" dirty="0"/>
              <a:t> </a:t>
            </a:r>
            <a:r>
              <a:rPr lang="en-US" sz="1600" b="1" u="sng" dirty="0"/>
              <a:t>1</a:t>
            </a:r>
            <a:r>
              <a:rPr lang="en-US" sz="1400" u="sng" dirty="0"/>
              <a:t> </a:t>
            </a:r>
            <a:r>
              <a:rPr lang="en-US" sz="1400" dirty="0"/>
              <a:t>out of every </a:t>
            </a:r>
            <a:r>
              <a:rPr lang="en-US" sz="1600" b="1" u="sng" dirty="0"/>
              <a:t>3</a:t>
            </a:r>
            <a:r>
              <a:rPr lang="en-US" sz="1400" b="1" dirty="0"/>
              <a:t> </a:t>
            </a:r>
            <a:r>
              <a:rPr lang="en-US" sz="1400" dirty="0"/>
              <a:t>applications never gets completed. It leads to inefficiencies and revenue loss, as each incomplete application represents wasted time and resources, both from the customer and internal teams.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6000" y="1409349"/>
            <a:ext cx="2879794" cy="4767614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The primary reason for the withdrawals is due to "Incorrect/Incomplete Application Details," which accounts for 63% of the cases.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Many </a:t>
            </a:r>
            <a:r>
              <a:rPr lang="en-US" sz="1400" dirty="0"/>
              <a:t>applicants are not filling out forms correctly or are confused about the requirements, leading them to abandon the process.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6694714" y="6345101"/>
            <a:ext cx="4114800" cy="365125"/>
          </a:xfrm>
        </p:spPr>
        <p:txBody>
          <a:bodyPr/>
          <a:lstStyle/>
          <a:p>
            <a:pPr algn="r"/>
            <a:r>
              <a:rPr lang="en-US" sz="1000" dirty="0"/>
              <a:t>Clear Waters Analytics</a:t>
            </a:r>
            <a:endParaRPr lang="en-IN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2</a:t>
            </a:fld>
            <a:endParaRPr lang="en-I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610600" y="1409349"/>
            <a:ext cx="2743200" cy="4767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Identified Root Cause for Applications Withdrawn due to Incorrect Details or Incomplete Applications</a:t>
            </a:r>
          </a:p>
          <a:p>
            <a:pPr marL="627063" lvl="1" indent="-169863">
              <a:buFont typeface="+mj-lt"/>
              <a:buAutoNum type="romanLcPeriod"/>
            </a:pPr>
            <a:r>
              <a:rPr lang="en-US" sz="1400" dirty="0"/>
              <a:t>A practical solution is to provide clearer, step-by-step guidance throughout the application process.</a:t>
            </a:r>
          </a:p>
          <a:p>
            <a:pPr marL="627063" lvl="1" indent="-169863">
              <a:buFont typeface="+mj-lt"/>
              <a:buAutoNum type="romanLcPeriod"/>
            </a:pPr>
            <a:r>
              <a:rPr lang="en-US" sz="1400" dirty="0"/>
              <a:t>either through improved instructions or by implementing real-time support (like a chatbot or </a:t>
            </a:r>
            <a:r>
              <a:rPr lang="en-US" sz="1100" dirty="0"/>
              <a:t>FAQ</a:t>
            </a:r>
            <a:r>
              <a:rPr lang="en-US" sz="1400" dirty="0"/>
              <a:t>).</a:t>
            </a:r>
          </a:p>
          <a:p>
            <a:pPr marL="627063" lvl="1" indent="-169863">
              <a:buFont typeface="+mj-lt"/>
              <a:buAutoNum type="romanLcPeriod"/>
            </a:pPr>
            <a:r>
              <a:rPr lang="en-US" sz="1400" dirty="0"/>
              <a:t>This will help reduce the number of errors applicants make, making it easier for them to submit correct information</a:t>
            </a:r>
            <a:r>
              <a:rPr lang="en-US" sz="1300" dirty="0"/>
              <a:t>.</a:t>
            </a:r>
            <a:endParaRPr lang="en-US" sz="1100" dirty="0"/>
          </a:p>
          <a:p>
            <a:pPr marL="2700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300" dirty="0"/>
              <a:t>Plan is in place to review the Withdrawn Applications for Existing Consumers with an objective to reduce the withdrawal rates over time</a:t>
            </a:r>
          </a:p>
          <a:p>
            <a:pPr marL="169863" indent="-169863">
              <a:buFont typeface="+mj-lt"/>
              <a:buAutoNum type="romanLcPeriod"/>
            </a:pPr>
            <a:endParaRPr lang="en-US" sz="300" dirty="0"/>
          </a:p>
          <a:p>
            <a:pPr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Training Program for Store Personnel was launched in Aug which resulted into:</a:t>
            </a:r>
          </a:p>
          <a:p>
            <a:pPr marL="0" indent="0">
              <a:lnSpc>
                <a:spcPct val="120000"/>
              </a:lnSpc>
              <a:spcBef>
                <a:spcPts val="30"/>
              </a:spcBef>
              <a:buNone/>
            </a:pPr>
            <a:endParaRPr lang="en-US" b="1" dirty="0"/>
          </a:p>
          <a:p>
            <a:pPr marL="354012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00" dirty="0"/>
              <a:t>the percentage of withdrawn applications is reduced from 29.7% to around 10%, it leads to a significant improvement.</a:t>
            </a:r>
          </a:p>
          <a:p>
            <a:pPr marL="354012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00" dirty="0"/>
              <a:t>5,580 total applications processed, decreasing the withdrawal rate from 29.7% (1,658 applications) to 10% (558 applications) saves over 1,100 applications from being abandoned. This change results in more completed applications, which directly contributes to increased revenue, higher customer satisfaction, and a more efficient use of resources.</a:t>
            </a:r>
          </a:p>
          <a:p>
            <a:pPr marL="354012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897622"/>
            <a:ext cx="10889609" cy="167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1031846"/>
            <a:ext cx="2967446" cy="29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&amp; Impact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836000" y="1031846"/>
            <a:ext cx="2879794" cy="293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Cause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10600" y="1036039"/>
            <a:ext cx="2743200" cy="29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610600" y="3499721"/>
            <a:ext cx="2743200" cy="2600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09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Executive Summary – as of August’23                                               (Contd..)</a:t>
            </a:r>
            <a:endParaRPr lang="en-IN" sz="2800" b="1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451134" y="6356349"/>
            <a:ext cx="4114800" cy="365125"/>
          </a:xfrm>
        </p:spPr>
        <p:txBody>
          <a:bodyPr/>
          <a:lstStyle/>
          <a:p>
            <a:pPr algn="r"/>
            <a:r>
              <a:rPr lang="en-US" sz="1000" dirty="0"/>
              <a:t>Clear Waters Analytics</a:t>
            </a:r>
            <a:endParaRPr lang="en-IN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3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897622"/>
            <a:ext cx="10889609" cy="167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82180" y="1058718"/>
            <a:ext cx="5452844" cy="2592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769915" y="1058718"/>
            <a:ext cx="4832058" cy="2592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82180" y="3759974"/>
            <a:ext cx="5452845" cy="2525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769915" y="3759974"/>
            <a:ext cx="4832058" cy="2525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076274" y="105871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Highlights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9118" y="105871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Risks &amp; Issues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6273" y="375979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Metrics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29118" y="3744300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Emerging Concerns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84475" y="1535646"/>
            <a:ext cx="5248247" cy="22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Calibri body"/>
              </a:rPr>
              <a:t>Training Program for Store Personnel was launched in Aug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Calibri body"/>
              </a:rPr>
              <a:t>Withdrawal Rate in last week of Aug declined by ~2%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Calibri body"/>
              </a:rPr>
              <a:t>While Approval Rate improved by &gt;4% during the same period</a:t>
            </a:r>
            <a:endParaRPr lang="en-IN" sz="1200" dirty="0">
              <a:latin typeface="Calibri body"/>
            </a:endParaRPr>
          </a:p>
          <a:p>
            <a:pPr marL="360000" lvl="1" indent="-285750">
              <a:spcBef>
                <a:spcPts val="5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Calibri body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60" dirty="0">
                <a:latin typeface="Calibri body"/>
              </a:rPr>
              <a:t>The percentage of applications processed within SLA has declined from 89.4% in Week 1 to 85.3% in Week 4, indicating a slight downward trend.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60" dirty="0">
                <a:latin typeface="Calibri body"/>
              </a:rPr>
              <a:t>The decline rate has remained within acceptable threshold limits and shows WoW improvement.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60" dirty="0">
                <a:latin typeface="Calibri body"/>
              </a:rPr>
              <a:t>The handling time has decreased, reaching 19.63 minutes in Week 4, improving from 25.04 minutes in Week 2. This reduction in handling time may indicate increased efficiency.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12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5246"/>
              </p:ext>
            </p:extLst>
          </p:nvPr>
        </p:nvGraphicFramePr>
        <p:xfrm>
          <a:off x="1184475" y="4180430"/>
          <a:ext cx="5161560" cy="168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27">
                  <a:extLst>
                    <a:ext uri="{9D8B030D-6E8A-4147-A177-3AD203B41FA5}">
                      <a16:colId xmlns:a16="http://schemas.microsoft.com/office/drawing/2014/main" val="3005057808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263967642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775944496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720018718"/>
                    </a:ext>
                  </a:extLst>
                </a:gridCol>
                <a:gridCol w="785768">
                  <a:extLst>
                    <a:ext uri="{9D8B030D-6E8A-4147-A177-3AD203B41FA5}">
                      <a16:colId xmlns:a16="http://schemas.microsoft.com/office/drawing/2014/main" val="1143806175"/>
                    </a:ext>
                  </a:extLst>
                </a:gridCol>
              </a:tblGrid>
              <a:tr h="284529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KPI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321031"/>
                  </a:ext>
                </a:extLst>
              </a:tr>
              <a:tr h="285226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Approved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42100"/>
                  </a:ext>
                </a:extLst>
              </a:tr>
              <a:tr h="251670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Declined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76517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Withdrawn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153825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within SLA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5047"/>
                  </a:ext>
                </a:extLst>
              </a:tr>
              <a:tr h="333463">
                <a:tc>
                  <a:txBody>
                    <a:bodyPr/>
                    <a:lstStyle/>
                    <a:p>
                      <a:r>
                        <a:rPr lang="en-IN" sz="900" dirty="0"/>
                        <a:t>Average Handling Time (in Mins)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26078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853810" y="4253468"/>
            <a:ext cx="46344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 body"/>
              </a:rPr>
              <a:t>Overdue bills and unclear reasons for withdrawal continue to make up 19.5% and 8.9% of the cases, respectively. This shows a lack of clarity in customer communication and a failure to address these recurrent reasons systematically.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 body"/>
              </a:rPr>
              <a:t>If handling times continue to fall while rejection and withdrawal rates rise , </a:t>
            </a:r>
            <a:r>
              <a:rPr lang="en-US" altLang="en-US" sz="1200" dirty="0">
                <a:latin typeface="Calibri body"/>
              </a:rPr>
              <a:t>it may indicate ineffective fast-tracking of applications at the cost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 body"/>
              </a:rPr>
              <a:t>Time to time customer support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latin typeface="Calibri body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868718" y="1558147"/>
            <a:ext cx="4634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 Higher Withdrawal Rate continues to be an issue in Aug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Continue Training Program for Store Personnel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Review Applications Withdrawn for Existing Consumers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2892" y="6361878"/>
            <a:ext cx="350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SLA</a:t>
            </a:r>
            <a:r>
              <a:rPr lang="en-US" sz="900" dirty="0"/>
              <a:t>: Service Level Agreement</a:t>
            </a:r>
          </a:p>
          <a:p>
            <a:r>
              <a:rPr lang="en-US" sz="900" b="1" dirty="0"/>
              <a:t>WoW</a:t>
            </a:r>
            <a:r>
              <a:rPr lang="en-US" sz="900" dirty="0"/>
              <a:t>: Week Over Week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34F4B6-A938-4479-3C73-C6A53801D2CD}"/>
              </a:ext>
            </a:extLst>
          </p:cNvPr>
          <p:cNvGrpSpPr/>
          <p:nvPr/>
        </p:nvGrpSpPr>
        <p:grpSpPr>
          <a:xfrm>
            <a:off x="3368183" y="4545362"/>
            <a:ext cx="2727817" cy="1176697"/>
            <a:chOff x="3372374" y="4681057"/>
            <a:chExt cx="2727817" cy="11766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07A4EF-3997-ABD7-0E72-F5BF133E1BBF}"/>
                </a:ext>
              </a:extLst>
            </p:cNvPr>
            <p:cNvGrpSpPr/>
            <p:nvPr/>
          </p:nvGrpSpPr>
          <p:grpSpPr>
            <a:xfrm>
              <a:off x="3372374" y="5210416"/>
              <a:ext cx="2723626" cy="117446"/>
              <a:chOff x="3372374" y="5210416"/>
              <a:chExt cx="2723626" cy="11744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372374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46227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048773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53387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B85ADE-C5DA-E1EB-B6FA-EF776D6B71F2}"/>
                </a:ext>
              </a:extLst>
            </p:cNvPr>
            <p:cNvGrpSpPr/>
            <p:nvPr/>
          </p:nvGrpSpPr>
          <p:grpSpPr>
            <a:xfrm>
              <a:off x="3372374" y="4681057"/>
              <a:ext cx="2723626" cy="390621"/>
              <a:chOff x="3372374" y="4681057"/>
              <a:chExt cx="2723626" cy="39062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372374" y="469021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246227" y="468105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048773" y="468105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953387" y="468105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372374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246227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69745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53387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CA847B-0137-E082-6AA5-71197F875902}"/>
                </a:ext>
              </a:extLst>
            </p:cNvPr>
            <p:cNvGrpSpPr/>
            <p:nvPr/>
          </p:nvGrpSpPr>
          <p:grpSpPr>
            <a:xfrm>
              <a:off x="3372374" y="5462938"/>
              <a:ext cx="2727817" cy="394816"/>
              <a:chOff x="3372374" y="5462938"/>
              <a:chExt cx="2727817" cy="394816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372374" y="546293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246227" y="546293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069745" y="546293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53387" y="5462938"/>
                <a:ext cx="142613" cy="1174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376565" y="5740308"/>
                <a:ext cx="142613" cy="1174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250418" y="574030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073936" y="5740308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57578" y="5740308"/>
                <a:ext cx="142613" cy="1174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38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1500</TotalTime>
  <Words>602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 body</vt:lpstr>
      <vt:lpstr>Georgia</vt:lpstr>
      <vt:lpstr>Wingdings</vt:lpstr>
      <vt:lpstr>Office Theme</vt:lpstr>
      <vt:lpstr>PowerPoint Presentation</vt:lpstr>
      <vt:lpstr>Executive Summary – as of August’23</vt:lpstr>
      <vt:lpstr>Executive Summary – as of August’23                                               (Contd..)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kud</dc:creator>
  <cp:lastModifiedBy>Vinit Talekar</cp:lastModifiedBy>
  <cp:revision>2</cp:revision>
  <dcterms:created xsi:type="dcterms:W3CDTF">2023-09-26T16:29:46Z</dcterms:created>
  <dcterms:modified xsi:type="dcterms:W3CDTF">2024-12-20T17:35:06Z</dcterms:modified>
</cp:coreProperties>
</file>