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42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nce\Desktop\COMP309\A2\fixed_yearlydata\data_fixed.csv"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vince\Desktop\COMP309\A2\fixed_yearlydata\data_fixed.csv"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vince\Desktop\COMP309\A2\fixed_yearlydata\data_fixed.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Rental-Cost</a:t>
            </a:r>
            <a:endParaRPr lang="en-US" altLang="zh-CN" dirty="0"/>
          </a:p>
        </c:rich>
      </c:tx>
      <c:layout>
        <c:manualLayout>
          <c:xMode val="edge"/>
          <c:yMode val="edge"/>
          <c:x val="0.315814537432176"/>
          <c:y val="0.0570763198645787"/>
        </c:manualLayout>
      </c:layout>
      <c:overlay val="0"/>
      <c:spPr>
        <a:noFill/>
        <a:ln>
          <a:noFill/>
        </a:ln>
        <a:effectLst/>
      </c:spPr>
    </c:title>
    <c:autoTitleDeleted val="0"/>
    <c:plotArea>
      <c:layout/>
      <c:scatterChart>
        <c:scatterStyle val="lineMarker"/>
        <c:varyColors val="0"/>
        <c:ser>
          <c:idx val="0"/>
          <c:order val="0"/>
          <c:tx>
            <c:strRef>
              <c:f>data_fixed!$F$1</c:f>
              <c:strCache>
                <c:ptCount val="1"/>
                <c:pt idx="0">
                  <c:v>Wellington</c:v>
                </c:pt>
              </c:strCache>
            </c:strRef>
          </c:tx>
          <c:spPr>
            <a:ln w="9525" cap="rnd">
              <a:solidFill>
                <a:schemeClr val="accent1"/>
              </a:solidFill>
              <a:round/>
            </a:ln>
            <a:effectLst>
              <a:outerShdw blurRad="57150" dist="19050" dir="5400000" algn="ctr" rotWithShape="0">
                <a:srgbClr val="000000">
                  <a:alpha val="63000"/>
                </a:srgbClr>
              </a:outerShdw>
            </a:effectLst>
          </c:spPr>
          <c:marker>
            <c:symbol val="none"/>
          </c:marker>
          <c:dLbls>
            <c:delete val="1"/>
          </c:dLbls>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numCache>
            </c:numRef>
          </c:xVal>
          <c:yVal>
            <c:numRef>
              <c:f>data_fixed!$F$2:$F$27</c:f>
              <c:numCache>
                <c:formatCode>General</c:formatCode>
                <c:ptCount val="26"/>
                <c:pt idx="0">
                  <c:v>177.75</c:v>
                </c:pt>
                <c:pt idx="1">
                  <c:v>184.25</c:v>
                </c:pt>
                <c:pt idx="2">
                  <c:v>194</c:v>
                </c:pt>
                <c:pt idx="3">
                  <c:v>211.25</c:v>
                </c:pt>
                <c:pt idx="4">
                  <c:v>222.5</c:v>
                </c:pt>
                <c:pt idx="5">
                  <c:v>229.8333333</c:v>
                </c:pt>
                <c:pt idx="6">
                  <c:v>234.8333333</c:v>
                </c:pt>
                <c:pt idx="7">
                  <c:v>236.4166667</c:v>
                </c:pt>
                <c:pt idx="8">
                  <c:v>240.3333333</c:v>
                </c:pt>
                <c:pt idx="9">
                  <c:v>247.1666667</c:v>
                </c:pt>
                <c:pt idx="10">
                  <c:v>256.4166667</c:v>
                </c:pt>
                <c:pt idx="11">
                  <c:v>267.9166667</c:v>
                </c:pt>
                <c:pt idx="12">
                  <c:v>277.9166667</c:v>
                </c:pt>
                <c:pt idx="13">
                  <c:v>295.9166667</c:v>
                </c:pt>
                <c:pt idx="14">
                  <c:v>323.1666667</c:v>
                </c:pt>
                <c:pt idx="15">
                  <c:v>344.5</c:v>
                </c:pt>
                <c:pt idx="16">
                  <c:v>351.8333333</c:v>
                </c:pt>
                <c:pt idx="17">
                  <c:v>363.5</c:v>
                </c:pt>
                <c:pt idx="18">
                  <c:v>365.25</c:v>
                </c:pt>
                <c:pt idx="19">
                  <c:v>371.4166667</c:v>
                </c:pt>
                <c:pt idx="20">
                  <c:v>379.5</c:v>
                </c:pt>
                <c:pt idx="21">
                  <c:v>390.1666667</c:v>
                </c:pt>
                <c:pt idx="22">
                  <c:v>400.0833333</c:v>
                </c:pt>
                <c:pt idx="23">
                  <c:v>420.5833333</c:v>
                </c:pt>
                <c:pt idx="24">
                  <c:v>444.6666667</c:v>
                </c:pt>
                <c:pt idx="25">
                  <c:v>477</c:v>
                </c:pt>
              </c:numCache>
            </c:numRef>
          </c:yVal>
          <c:smooth val="0"/>
        </c:ser>
        <c:dLbls>
          <c:showLegendKey val="0"/>
          <c:showVal val="0"/>
          <c:showCatName val="0"/>
          <c:showSerName val="0"/>
          <c:showPercent val="0"/>
          <c:showBubbleSize val="0"/>
        </c:dLbls>
        <c:axId val="529697784"/>
        <c:axId val="529698424"/>
      </c:scatterChart>
      <c:valAx>
        <c:axId val="52969778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lang="zh-CN" sz="900" b="1" i="0" u="none" strike="noStrike" kern="1200" cap="all" baseline="0">
                    <a:solidFill>
                      <a:schemeClr val="lt1">
                        <a:lumMod val="75000"/>
                      </a:schemeClr>
                    </a:solidFill>
                    <a:latin typeface="+mn-lt"/>
                    <a:ea typeface="+mn-ea"/>
                    <a:cs typeface="+mn-cs"/>
                  </a:defRPr>
                </a:pPr>
                <a:r>
                  <a:rPr lang="en-NZ" altLang="zh-CN"/>
                  <a:t>Year</a:t>
                </a:r>
                <a:endParaRPr lang="zh-CN"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900" b="0" i="0" u="none" strike="noStrike" kern="1200" baseline="0">
                <a:solidFill>
                  <a:schemeClr val="lt1">
                    <a:lumMod val="75000"/>
                  </a:schemeClr>
                </a:solidFill>
                <a:latin typeface="+mn-lt"/>
                <a:ea typeface="+mn-ea"/>
                <a:cs typeface="+mn-cs"/>
              </a:defRPr>
            </a:pPr>
          </a:p>
        </c:txPr>
        <c:crossAx val="529698424"/>
        <c:crosses val="autoZero"/>
        <c:crossBetween val="midCat"/>
      </c:valAx>
      <c:valAx>
        <c:axId val="5296984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zh-CN" sz="900" b="1" i="0" u="none" strike="noStrike" kern="1200" cap="all" baseline="0">
                    <a:solidFill>
                      <a:schemeClr val="lt1">
                        <a:lumMod val="75000"/>
                      </a:schemeClr>
                    </a:solidFill>
                    <a:latin typeface="+mn-lt"/>
                    <a:ea typeface="+mn-ea"/>
                    <a:cs typeface="+mn-cs"/>
                  </a:defRPr>
                </a:pPr>
                <a:r>
                  <a:rPr lang="en-NZ" altLang="zh-CN"/>
                  <a:t>Rental</a:t>
                </a:r>
                <a:r>
                  <a:rPr lang="en-NZ" altLang="zh-CN" baseline="0"/>
                  <a:t> Cost(NZ dollars)</a:t>
                </a:r>
                <a:endParaRPr lang="zh-CN"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900" b="0" i="0" u="none" strike="noStrike" kern="1200" baseline="0">
                <a:solidFill>
                  <a:schemeClr val="lt1">
                    <a:lumMod val="75000"/>
                  </a:schemeClr>
                </a:solidFill>
                <a:latin typeface="+mn-lt"/>
                <a:ea typeface="+mn-ea"/>
                <a:cs typeface="+mn-cs"/>
              </a:defRPr>
            </a:pPr>
          </a:p>
        </c:txPr>
        <c:crossAx val="529697784"/>
        <c:crosses val="autoZero"/>
        <c:crossBetween val="midCat"/>
      </c:valAx>
      <c:spPr>
        <a:noFill/>
        <a:ln>
          <a:noFill/>
        </a:ln>
        <a:effectLst/>
      </c:spPr>
    </c:plotArea>
    <c:legend>
      <c:legendPos val="r"/>
      <c:layout>
        <c:manualLayout>
          <c:xMode val="edge"/>
          <c:yMode val="edge"/>
          <c:x val="0.682902137232846"/>
          <c:y val="0.486843766497804"/>
          <c:w val="0.222295639818478"/>
          <c:h val="0.241262089029171"/>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7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1" i="0" u="none" strike="noStrike" kern="1200" cap="all" spc="120" normalizeH="0" baseline="0">
                <a:solidFill>
                  <a:schemeClr val="tx1">
                    <a:lumMod val="65000"/>
                    <a:lumOff val="35000"/>
                  </a:schemeClr>
                </a:solidFill>
                <a:latin typeface="+mn-lt"/>
                <a:ea typeface="+mn-ea"/>
                <a:cs typeface="+mn-cs"/>
              </a:defRPr>
            </a:pPr>
            <a:r>
              <a:rPr lang="en-NZ"/>
              <a:t>Factors affect Rental Cost</a:t>
            </a:r>
            <a:endParaRPr lang="zh-CN"/>
          </a:p>
        </c:rich>
      </c:tx>
      <c:layout/>
      <c:overlay val="0"/>
      <c:spPr>
        <a:noFill/>
        <a:ln>
          <a:noFill/>
        </a:ln>
        <a:effectLst/>
      </c:spPr>
    </c:title>
    <c:autoTitleDeleted val="0"/>
    <c:plotArea>
      <c:layout/>
      <c:scatterChart>
        <c:scatterStyle val="smoothMarker"/>
        <c:varyColors val="0"/>
        <c:ser>
          <c:idx val="0"/>
          <c:order val="0"/>
          <c:tx>
            <c:strRef>
              <c:f>data_fixed!$D$1</c:f>
              <c:strCache>
                <c:ptCount val="1"/>
                <c:pt idx="0">
                  <c:v>rental cost of Otago</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elete val="1"/>
          </c:dLbls>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data_fixed!$D$2:$D$27</c:f>
              <c:numCache>
                <c:formatCode>General</c:formatCode>
                <c:ptCount val="26"/>
                <c:pt idx="0">
                  <c:v>154.5833333</c:v>
                </c:pt>
                <c:pt idx="1">
                  <c:v>161.1666667</c:v>
                </c:pt>
                <c:pt idx="2">
                  <c:v>168.8333333</c:v>
                </c:pt>
                <c:pt idx="3">
                  <c:v>169</c:v>
                </c:pt>
                <c:pt idx="4">
                  <c:v>163.6666667</c:v>
                </c:pt>
                <c:pt idx="5">
                  <c:v>161</c:v>
                </c:pt>
                <c:pt idx="6">
                  <c:v>179.0833333</c:v>
                </c:pt>
                <c:pt idx="7">
                  <c:v>176.5833333</c:v>
                </c:pt>
                <c:pt idx="8">
                  <c:v>185.75</c:v>
                </c:pt>
                <c:pt idx="9">
                  <c:v>200.8333333</c:v>
                </c:pt>
                <c:pt idx="10">
                  <c:v>220.4166667</c:v>
                </c:pt>
                <c:pt idx="11">
                  <c:v>245.0833333</c:v>
                </c:pt>
                <c:pt idx="12">
                  <c:v>258.25</c:v>
                </c:pt>
                <c:pt idx="13">
                  <c:v>261.4166667</c:v>
                </c:pt>
                <c:pt idx="14">
                  <c:v>273.25</c:v>
                </c:pt>
                <c:pt idx="15">
                  <c:v>283.75</c:v>
                </c:pt>
                <c:pt idx="16">
                  <c:v>289.3333333</c:v>
                </c:pt>
                <c:pt idx="17">
                  <c:v>291.9166667</c:v>
                </c:pt>
                <c:pt idx="18">
                  <c:v>310.0833333</c:v>
                </c:pt>
                <c:pt idx="19">
                  <c:v>317</c:v>
                </c:pt>
                <c:pt idx="20">
                  <c:v>327</c:v>
                </c:pt>
                <c:pt idx="21">
                  <c:v>341.8333333</c:v>
                </c:pt>
                <c:pt idx="22">
                  <c:v>359</c:v>
                </c:pt>
                <c:pt idx="23">
                  <c:v>385.1666667</c:v>
                </c:pt>
                <c:pt idx="24">
                  <c:v>415</c:v>
                </c:pt>
              </c:numCache>
            </c:numRef>
          </c:yVal>
          <c:smooth val="1"/>
        </c:ser>
        <c:ser>
          <c:idx val="1"/>
          <c:order val="1"/>
          <c:tx>
            <c:strRef>
              <c:f>data_fixed!$E$1</c:f>
              <c:strCache>
                <c:ptCount val="1"/>
                <c:pt idx="0">
                  <c:v>Rental cost of Waikato</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elete val="1"/>
          </c:dLbls>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data_fixed!$E$2:$E$27</c:f>
              <c:numCache>
                <c:formatCode>General</c:formatCode>
                <c:ptCount val="26"/>
                <c:pt idx="0">
                  <c:v>134.1666667</c:v>
                </c:pt>
                <c:pt idx="1">
                  <c:v>138.6666667</c:v>
                </c:pt>
                <c:pt idx="2">
                  <c:v>150.5833333</c:v>
                </c:pt>
                <c:pt idx="3">
                  <c:v>162.4166667</c:v>
                </c:pt>
                <c:pt idx="4">
                  <c:v>169.5833333</c:v>
                </c:pt>
                <c:pt idx="5">
                  <c:v>171.1666667</c:v>
                </c:pt>
                <c:pt idx="6">
                  <c:v>172</c:v>
                </c:pt>
                <c:pt idx="7">
                  <c:v>170.3333333</c:v>
                </c:pt>
                <c:pt idx="8">
                  <c:v>171.25</c:v>
                </c:pt>
                <c:pt idx="9">
                  <c:v>178.75</c:v>
                </c:pt>
                <c:pt idx="10">
                  <c:v>194.1666667</c:v>
                </c:pt>
                <c:pt idx="11">
                  <c:v>210.6666667</c:v>
                </c:pt>
                <c:pt idx="12">
                  <c:v>224.0833333</c:v>
                </c:pt>
                <c:pt idx="13">
                  <c:v>237.75</c:v>
                </c:pt>
                <c:pt idx="14">
                  <c:v>253.9166667</c:v>
                </c:pt>
                <c:pt idx="15">
                  <c:v>265.3333333</c:v>
                </c:pt>
                <c:pt idx="16">
                  <c:v>268.9166667</c:v>
                </c:pt>
                <c:pt idx="17">
                  <c:v>272.6666667</c:v>
                </c:pt>
                <c:pt idx="18">
                  <c:v>278.3333333</c:v>
                </c:pt>
                <c:pt idx="19">
                  <c:v>283.5833333</c:v>
                </c:pt>
                <c:pt idx="20">
                  <c:v>290.3333333</c:v>
                </c:pt>
                <c:pt idx="21">
                  <c:v>297.5</c:v>
                </c:pt>
                <c:pt idx="22">
                  <c:v>310.1666667</c:v>
                </c:pt>
                <c:pt idx="23">
                  <c:v>333.6666667</c:v>
                </c:pt>
                <c:pt idx="24">
                  <c:v>357.3333333</c:v>
                </c:pt>
              </c:numCache>
            </c:numRef>
          </c:yVal>
          <c:smooth val="1"/>
        </c:ser>
        <c:ser>
          <c:idx val="2"/>
          <c:order val="2"/>
          <c:tx>
            <c:strRef>
              <c:f>data_fixed!$F$1</c:f>
              <c:strCache>
                <c:ptCount val="1"/>
                <c:pt idx="0">
                  <c:v>Rental cost of Wellington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elete val="1"/>
          </c:dLbls>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data_fixed!$F$2:$F$27</c:f>
              <c:numCache>
                <c:formatCode>General</c:formatCode>
                <c:ptCount val="26"/>
                <c:pt idx="0">
                  <c:v>177.75</c:v>
                </c:pt>
                <c:pt idx="1">
                  <c:v>184.25</c:v>
                </c:pt>
                <c:pt idx="2">
                  <c:v>194</c:v>
                </c:pt>
                <c:pt idx="3">
                  <c:v>211.25</c:v>
                </c:pt>
                <c:pt idx="4">
                  <c:v>222.5</c:v>
                </c:pt>
                <c:pt idx="5">
                  <c:v>229.8333333</c:v>
                </c:pt>
                <c:pt idx="6">
                  <c:v>234.8333333</c:v>
                </c:pt>
                <c:pt idx="7">
                  <c:v>236.4166667</c:v>
                </c:pt>
                <c:pt idx="8">
                  <c:v>240.3333333</c:v>
                </c:pt>
                <c:pt idx="9">
                  <c:v>247.1666667</c:v>
                </c:pt>
                <c:pt idx="10">
                  <c:v>256.4166667</c:v>
                </c:pt>
                <c:pt idx="11">
                  <c:v>267.9166667</c:v>
                </c:pt>
                <c:pt idx="12">
                  <c:v>277.9166667</c:v>
                </c:pt>
                <c:pt idx="13">
                  <c:v>295.9166667</c:v>
                </c:pt>
                <c:pt idx="14">
                  <c:v>323.1666667</c:v>
                </c:pt>
                <c:pt idx="15">
                  <c:v>344.5</c:v>
                </c:pt>
                <c:pt idx="16">
                  <c:v>351.8333333</c:v>
                </c:pt>
                <c:pt idx="17">
                  <c:v>363.5</c:v>
                </c:pt>
                <c:pt idx="18">
                  <c:v>365.25</c:v>
                </c:pt>
                <c:pt idx="19">
                  <c:v>371.4166667</c:v>
                </c:pt>
                <c:pt idx="20">
                  <c:v>379.5</c:v>
                </c:pt>
                <c:pt idx="21">
                  <c:v>390.1666667</c:v>
                </c:pt>
                <c:pt idx="22">
                  <c:v>400.0833333</c:v>
                </c:pt>
                <c:pt idx="23">
                  <c:v>420.5833333</c:v>
                </c:pt>
                <c:pt idx="24">
                  <c:v>444.6666667</c:v>
                </c:pt>
              </c:numCache>
            </c:numRef>
          </c:yVal>
          <c:smooth val="1"/>
        </c:ser>
        <c:ser>
          <c:idx val="3"/>
          <c:order val="3"/>
          <c:tx>
            <c:strRef>
              <c:f>data_fixed!$G$1</c:f>
              <c:strCache>
                <c:ptCount val="1"/>
                <c:pt idx="0">
                  <c:v>Rental cost across whole country</c:v>
                </c:pt>
              </c:strCache>
            </c:strRef>
          </c:tx>
          <c:spPr>
            <a:ln w="22225" cap="rnd">
              <a:solidFill>
                <a:schemeClr val="accent4"/>
              </a:solidFill>
              <a:round/>
            </a:ln>
            <a:effectLst/>
          </c:spPr>
          <c:marker>
            <c:symbol val="x"/>
            <c:size val="6"/>
            <c:spPr>
              <a:noFill/>
              <a:ln w="9525">
                <a:solidFill>
                  <a:schemeClr val="accent4"/>
                </a:solidFill>
                <a:round/>
              </a:ln>
              <a:effectLst/>
            </c:spPr>
          </c:marker>
          <c:dLbls>
            <c:delete val="1"/>
          </c:dLbls>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data_fixed!$G$2:$G$27</c:f>
              <c:numCache>
                <c:formatCode>General</c:formatCode>
                <c:ptCount val="26"/>
                <c:pt idx="0">
                  <c:v>161.9166667</c:v>
                </c:pt>
                <c:pt idx="1">
                  <c:v>171.25</c:v>
                </c:pt>
                <c:pt idx="2">
                  <c:v>185.3333333</c:v>
                </c:pt>
                <c:pt idx="3">
                  <c:v>200.5</c:v>
                </c:pt>
                <c:pt idx="4">
                  <c:v>207.0833333</c:v>
                </c:pt>
                <c:pt idx="5">
                  <c:v>206.8333333</c:v>
                </c:pt>
                <c:pt idx="6">
                  <c:v>206.3333333</c:v>
                </c:pt>
                <c:pt idx="7">
                  <c:v>208.25</c:v>
                </c:pt>
                <c:pt idx="8">
                  <c:v>214.0833333</c:v>
                </c:pt>
                <c:pt idx="9">
                  <c:v>228.0833333</c:v>
                </c:pt>
                <c:pt idx="10">
                  <c:v>246.5833333</c:v>
                </c:pt>
                <c:pt idx="11">
                  <c:v>259.1666667</c:v>
                </c:pt>
                <c:pt idx="12">
                  <c:v>268.4166667</c:v>
                </c:pt>
                <c:pt idx="13">
                  <c:v>280.4166667</c:v>
                </c:pt>
                <c:pt idx="14">
                  <c:v>298.9166667</c:v>
                </c:pt>
                <c:pt idx="15">
                  <c:v>313</c:v>
                </c:pt>
                <c:pt idx="16">
                  <c:v>314.9166667</c:v>
                </c:pt>
                <c:pt idx="17">
                  <c:v>323.1666667</c:v>
                </c:pt>
                <c:pt idx="18">
                  <c:v>334.4166667</c:v>
                </c:pt>
                <c:pt idx="19">
                  <c:v>347.4166667</c:v>
                </c:pt>
                <c:pt idx="20">
                  <c:v>361.6666667</c:v>
                </c:pt>
                <c:pt idx="21">
                  <c:v>376.5833333</c:v>
                </c:pt>
                <c:pt idx="22">
                  <c:v>394.6666667</c:v>
                </c:pt>
                <c:pt idx="23">
                  <c:v>412.9166667</c:v>
                </c:pt>
                <c:pt idx="24">
                  <c:v>431.75</c:v>
                </c:pt>
              </c:numCache>
            </c:numRef>
          </c:yVal>
          <c:smooth val="1"/>
        </c:ser>
        <c:ser>
          <c:idx val="4"/>
          <c:order val="4"/>
          <c:tx>
            <c:strRef>
              <c:f>data_fixed!$O$1</c:f>
              <c:strCache>
                <c:ptCount val="1"/>
                <c:pt idx="0">
                  <c:v>Rental cost of Wellington</c:v>
                </c:pt>
              </c:strCache>
            </c:strRef>
          </c:tx>
          <c:spPr>
            <a:ln w="22225" cap="rnd">
              <a:solidFill>
                <a:schemeClr val="accent5"/>
              </a:solidFill>
              <a:round/>
            </a:ln>
            <a:effectLst/>
          </c:spPr>
          <c:marker>
            <c:symbol val="star"/>
            <c:size val="6"/>
            <c:spPr>
              <a:noFill/>
              <a:ln w="9525">
                <a:solidFill>
                  <a:schemeClr val="accent5"/>
                </a:solidFill>
                <a:round/>
              </a:ln>
              <a:effectLst/>
            </c:spPr>
          </c:marker>
          <c:dLbls>
            <c:delete val="1"/>
          </c:dLbls>
          <c:xVal>
            <c:numRef>
              <c:f>data_fixed!$A$2:$A$27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data_fixed!$O$2:$O$27</c:f>
              <c:numCache>
                <c:formatCode>General</c:formatCode>
                <c:ptCount val="26"/>
                <c:pt idx="0">
                  <c:v>177.75</c:v>
                </c:pt>
                <c:pt idx="1">
                  <c:v>184.25</c:v>
                </c:pt>
                <c:pt idx="2">
                  <c:v>194</c:v>
                </c:pt>
                <c:pt idx="3">
                  <c:v>211.25</c:v>
                </c:pt>
                <c:pt idx="4">
                  <c:v>222.5</c:v>
                </c:pt>
                <c:pt idx="5">
                  <c:v>229.8333333</c:v>
                </c:pt>
                <c:pt idx="6">
                  <c:v>234.8333333</c:v>
                </c:pt>
                <c:pt idx="7">
                  <c:v>236.4166667</c:v>
                </c:pt>
                <c:pt idx="8">
                  <c:v>240.3333333</c:v>
                </c:pt>
                <c:pt idx="9">
                  <c:v>247.1666667</c:v>
                </c:pt>
                <c:pt idx="10">
                  <c:v>256.4166667</c:v>
                </c:pt>
                <c:pt idx="11">
                  <c:v>267.9166667</c:v>
                </c:pt>
                <c:pt idx="12">
                  <c:v>277.9166667</c:v>
                </c:pt>
                <c:pt idx="13">
                  <c:v>295.9166667</c:v>
                </c:pt>
                <c:pt idx="14">
                  <c:v>323.1666667</c:v>
                </c:pt>
                <c:pt idx="15">
                  <c:v>344.5</c:v>
                </c:pt>
                <c:pt idx="16">
                  <c:v>351.8333333</c:v>
                </c:pt>
                <c:pt idx="17">
                  <c:v>363.5</c:v>
                </c:pt>
                <c:pt idx="18">
                  <c:v>365.25</c:v>
                </c:pt>
                <c:pt idx="19">
                  <c:v>371.4166667</c:v>
                </c:pt>
                <c:pt idx="20">
                  <c:v>379.5</c:v>
                </c:pt>
                <c:pt idx="21">
                  <c:v>390.1666667</c:v>
                </c:pt>
                <c:pt idx="22">
                  <c:v>400.0833333</c:v>
                </c:pt>
                <c:pt idx="23">
                  <c:v>420.5833333</c:v>
                </c:pt>
                <c:pt idx="24">
                  <c:v>444.6666667</c:v>
                </c:pt>
              </c:numCache>
            </c:numRef>
          </c:yVal>
          <c:smooth val="1"/>
        </c:ser>
        <c:dLbls>
          <c:showLegendKey val="0"/>
          <c:showVal val="0"/>
          <c:showCatName val="0"/>
          <c:showSerName val="0"/>
          <c:showPercent val="0"/>
          <c:showBubbleSize val="0"/>
        </c:dLbls>
        <c:axId val="527560496"/>
        <c:axId val="527556976"/>
      </c:scatterChart>
      <c:valAx>
        <c:axId val="527560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cap="all" spc="120" normalizeH="0" baseline="0">
                <a:solidFill>
                  <a:schemeClr val="tx1">
                    <a:lumMod val="65000"/>
                    <a:lumOff val="35000"/>
                  </a:schemeClr>
                </a:solidFill>
                <a:latin typeface="+mn-lt"/>
                <a:ea typeface="+mn-ea"/>
                <a:cs typeface="+mn-cs"/>
              </a:defRPr>
            </a:pPr>
          </a:p>
        </c:txPr>
        <c:crossAx val="527556976"/>
        <c:crosses val="autoZero"/>
        <c:crossBetween val="midCat"/>
      </c:valAx>
      <c:valAx>
        <c:axId val="527556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27560496"/>
        <c:crosses val="autoZero"/>
        <c:crossBetween val="midCat"/>
      </c:valAx>
      <c:spPr>
        <a:noFill/>
        <a:ln>
          <a:noFill/>
        </a:ln>
        <a:effectLst/>
      </c:spPr>
    </c:plotArea>
    <c:legend>
      <c:legendPos val="t"/>
      <c:layout>
        <c:manualLayout>
          <c:xMode val="edge"/>
          <c:yMode val="edge"/>
          <c:x val="0.0401957429422001"/>
          <c:y val="0.1181942953381"/>
          <c:w val="0.958031933508312"/>
          <c:h val="0.296876640419947"/>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1" i="0" u="none" strike="noStrike" kern="1200" cap="all" spc="120" normalizeH="0" baseline="0">
                <a:solidFill>
                  <a:schemeClr val="tx1">
                    <a:lumMod val="65000"/>
                    <a:lumOff val="35000"/>
                  </a:schemeClr>
                </a:solidFill>
                <a:latin typeface="+mn-lt"/>
                <a:ea typeface="+mn-ea"/>
                <a:cs typeface="+mn-cs"/>
              </a:defRPr>
            </a:pPr>
            <a:r>
              <a:rPr lang="en-NZ"/>
              <a:t>Model VS Real data</a:t>
            </a:r>
            <a:endParaRPr lang="zh-CN"/>
          </a:p>
        </c:rich>
      </c:tx>
      <c:layout>
        <c:manualLayout>
          <c:xMode val="edge"/>
          <c:yMode val="edge"/>
          <c:x val="0.239335799887771"/>
          <c:y val="0.0320646696627207"/>
        </c:manualLayout>
      </c:layout>
      <c:overlay val="0"/>
      <c:spPr>
        <a:noFill/>
        <a:ln>
          <a:noFill/>
        </a:ln>
        <a:effectLst/>
      </c:spPr>
    </c:title>
    <c:autoTitleDeleted val="0"/>
    <c:plotArea>
      <c:layout/>
      <c:scatterChart>
        <c:scatterStyle val="smoothMarker"/>
        <c:varyColors val="0"/>
        <c:ser>
          <c:idx val="0"/>
          <c:order val="0"/>
          <c:tx>
            <c:strRef>
              <c:f>data_fixed!$N$1</c:f>
              <c:strCache>
                <c:ptCount val="1"/>
                <c:pt idx="0">
                  <c:v>Predict by model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elete val="1"/>
          </c:dLbls>
          <c:xVal>
            <c:numRef>
              <c:f>data_fixed!$M$2:$M$27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data_fixed!$N$2:$N$27</c:f>
              <c:numCache>
                <c:formatCode>General</c:formatCode>
                <c:ptCount val="26"/>
                <c:pt idx="0">
                  <c:v>179.57048013424</c:v>
                </c:pt>
                <c:pt idx="1">
                  <c:v>187.44261943246</c:v>
                </c:pt>
                <c:pt idx="2">
                  <c:v>203.39799205052</c:v>
                </c:pt>
                <c:pt idx="3">
                  <c:v>224.73903336484</c:v>
                </c:pt>
                <c:pt idx="4">
                  <c:v>235.93505370576</c:v>
                </c:pt>
                <c:pt idx="5">
                  <c:v>241.53964796782</c:v>
                </c:pt>
                <c:pt idx="6">
                  <c:v>238.65114205536</c:v>
                </c:pt>
                <c:pt idx="7">
                  <c:v>241.79490280754</c:v>
                </c:pt>
                <c:pt idx="8">
                  <c:v>241.72633332298</c:v>
                </c:pt>
                <c:pt idx="9">
                  <c:v>253.89176005536</c:v>
                </c:pt>
                <c:pt idx="10">
                  <c:v>270.07574403544</c:v>
                </c:pt>
                <c:pt idx="11">
                  <c:v>283.55802813424</c:v>
                </c:pt>
                <c:pt idx="12">
                  <c:v>297.36171211218</c:v>
                </c:pt>
                <c:pt idx="13">
                  <c:v>317.96266666464</c:v>
                </c:pt>
                <c:pt idx="14">
                  <c:v>336.99460004186</c:v>
                </c:pt>
                <c:pt idx="15">
                  <c:v>350.26021663516</c:v>
                </c:pt>
                <c:pt idx="16">
                  <c:v>355.20885005424</c:v>
                </c:pt>
                <c:pt idx="17">
                  <c:v>363.39635002948</c:v>
                </c:pt>
                <c:pt idx="18">
                  <c:v>368.69963332456</c:v>
                </c:pt>
                <c:pt idx="19">
                  <c:v>376.49088331218</c:v>
                </c:pt>
                <c:pt idx="20">
                  <c:v>384.86303331218</c:v>
                </c:pt>
                <c:pt idx="21">
                  <c:v>394.52098333536</c:v>
                </c:pt>
                <c:pt idx="22">
                  <c:v>410.13450004186</c:v>
                </c:pt>
                <c:pt idx="23">
                  <c:v>434.69685002948</c:v>
                </c:pt>
                <c:pt idx="24">
                  <c:v>459.03611663516</c:v>
                </c:pt>
              </c:numCache>
            </c:numRef>
          </c:yVal>
          <c:smooth val="1"/>
        </c:ser>
        <c:ser>
          <c:idx val="1"/>
          <c:order val="1"/>
          <c:tx>
            <c:strRef>
              <c:f>data_fixed!$O$1</c:f>
              <c:strCache>
                <c:ptCount val="1"/>
                <c:pt idx="0">
                  <c:v>Rental cost of Wellington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elete val="1"/>
          </c:dLbls>
          <c:xVal>
            <c:numRef>
              <c:f>data_fixed!$M$2:$M$27</c:f>
              <c:numCache>
                <c:formatCode>General</c:formatCode>
                <c:ptCount val="2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numCache>
            </c:numRef>
          </c:xVal>
          <c:yVal>
            <c:numRef>
              <c:f>data_fixed!$O$2:$O$27</c:f>
              <c:numCache>
                <c:formatCode>General</c:formatCode>
                <c:ptCount val="26"/>
                <c:pt idx="0">
                  <c:v>177.75</c:v>
                </c:pt>
                <c:pt idx="1">
                  <c:v>184.25</c:v>
                </c:pt>
                <c:pt idx="2">
                  <c:v>194</c:v>
                </c:pt>
                <c:pt idx="3">
                  <c:v>211.25</c:v>
                </c:pt>
                <c:pt idx="4">
                  <c:v>222.5</c:v>
                </c:pt>
                <c:pt idx="5">
                  <c:v>229.8333333</c:v>
                </c:pt>
                <c:pt idx="6">
                  <c:v>234.8333333</c:v>
                </c:pt>
                <c:pt idx="7">
                  <c:v>236.4166667</c:v>
                </c:pt>
                <c:pt idx="8">
                  <c:v>240.3333333</c:v>
                </c:pt>
                <c:pt idx="9">
                  <c:v>247.1666667</c:v>
                </c:pt>
                <c:pt idx="10">
                  <c:v>256.4166667</c:v>
                </c:pt>
                <c:pt idx="11">
                  <c:v>267.9166667</c:v>
                </c:pt>
                <c:pt idx="12">
                  <c:v>277.9166667</c:v>
                </c:pt>
                <c:pt idx="13">
                  <c:v>295.9166667</c:v>
                </c:pt>
                <c:pt idx="14">
                  <c:v>323.1666667</c:v>
                </c:pt>
                <c:pt idx="15">
                  <c:v>344.5</c:v>
                </c:pt>
                <c:pt idx="16">
                  <c:v>351.8333333</c:v>
                </c:pt>
                <c:pt idx="17">
                  <c:v>363.5</c:v>
                </c:pt>
                <c:pt idx="18">
                  <c:v>365.25</c:v>
                </c:pt>
                <c:pt idx="19">
                  <c:v>371.4166667</c:v>
                </c:pt>
                <c:pt idx="20">
                  <c:v>379.5</c:v>
                </c:pt>
                <c:pt idx="21">
                  <c:v>390.1666667</c:v>
                </c:pt>
                <c:pt idx="22">
                  <c:v>400.0833333</c:v>
                </c:pt>
                <c:pt idx="23">
                  <c:v>420.5833333</c:v>
                </c:pt>
                <c:pt idx="24">
                  <c:v>444.6666667</c:v>
                </c:pt>
              </c:numCache>
            </c:numRef>
          </c:yVal>
          <c:smooth val="1"/>
        </c:ser>
        <c:dLbls>
          <c:showLegendKey val="0"/>
          <c:showVal val="0"/>
          <c:showCatName val="0"/>
          <c:showSerName val="0"/>
          <c:showPercent val="0"/>
          <c:showBubbleSize val="0"/>
        </c:dLbls>
        <c:axId val="588124048"/>
        <c:axId val="588121168"/>
      </c:scatterChart>
      <c:valAx>
        <c:axId val="588124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cap="all" spc="120" normalizeH="0" baseline="0">
                <a:solidFill>
                  <a:schemeClr val="tx1">
                    <a:lumMod val="65000"/>
                    <a:lumOff val="35000"/>
                  </a:schemeClr>
                </a:solidFill>
                <a:latin typeface="+mn-lt"/>
                <a:ea typeface="+mn-ea"/>
                <a:cs typeface="+mn-cs"/>
              </a:defRPr>
            </a:pPr>
          </a:p>
        </c:txPr>
        <c:crossAx val="588121168"/>
        <c:crosses val="autoZero"/>
        <c:crossBetween val="midCat"/>
      </c:valAx>
      <c:valAx>
        <c:axId val="58812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88124048"/>
        <c:crosses val="autoZero"/>
        <c:crossBetween val="midCat"/>
      </c:valAx>
      <c:spPr>
        <a:noFill/>
        <a:ln>
          <a:noFill/>
        </a:ln>
        <a:effectLst/>
      </c:spPr>
    </c:plotArea>
    <c:legend>
      <c:legendPos val="t"/>
      <c:layout>
        <c:manualLayout>
          <c:xMode val="edge"/>
          <c:yMode val="edge"/>
          <c:x val="0.13520800784206"/>
          <c:y val="0.161756771465913"/>
          <c:w val="0.717755699347349"/>
          <c:h val="0.0839122232898177"/>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zh-CN" altLang="en-US"/>
              <a:t>单击此处编辑母版标题样式</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C2AC75-6D4A-4C22-A4D4-229BA84AB69A}" type="datetimeFigureOut">
              <a:rPr lang="en-NZ" smtClean="0"/>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2C2AC75-6D4A-4C22-A4D4-229BA84AB69A}" type="datetimeFigureOut">
              <a:rPr lang="en-NZ" smtClean="0"/>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0111" y="511175"/>
            <a:ext cx="8121015" cy="8136573"/>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2C2AC75-6D4A-4C22-A4D4-229BA84AB69A}" type="datetimeFigureOut">
              <a:rPr lang="en-NZ" smtClean="0"/>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2C2AC75-6D4A-4C22-A4D4-229BA84AB69A}" type="datetimeFigureOut">
              <a:rPr lang="en-NZ" smtClean="0"/>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2C2AC75-6D4A-4C22-A4D4-229BA84AB69A}" type="datetimeFigureOut">
              <a:rPr lang="en-NZ" smtClean="0"/>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0110" y="2555875"/>
            <a:ext cx="5440680" cy="60918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480810" y="2555875"/>
            <a:ext cx="5440680" cy="60918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2C2AC75-6D4A-4C22-A4D4-229BA84AB69A}" type="datetimeFigureOut">
              <a:rPr lang="en-NZ" smtClean="0"/>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81779" y="3507105"/>
            <a:ext cx="5415676" cy="515842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480811" y="3507105"/>
            <a:ext cx="5442347" cy="515842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2C2AC75-6D4A-4C22-A4D4-229BA84AB69A}" type="datetimeFigureOut">
              <a:rPr lang="en-NZ" smtClean="0"/>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C2AC75-6D4A-4C22-A4D4-229BA84AB69A}" type="datetimeFigureOut">
              <a:rPr lang="en-NZ" smtClean="0"/>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2AC75-6D4A-4C22-A4D4-229BA84AB69A}" type="datetimeFigureOut">
              <a:rPr lang="en-NZ" smtClean="0"/>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2C2AC75-6D4A-4C22-A4D4-229BA84AB69A}" type="datetimeFigureOut">
              <a:rPr lang="en-NZ" smtClean="0"/>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2C2AC75-6D4A-4C22-A4D4-229BA84AB69A}" type="datetimeFigureOut">
              <a:rPr lang="en-NZ" smtClean="0"/>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19EFC31-DA30-4ACD-A01C-60CEDAAF2B08}" type="slidenum">
              <a:rPr lang="en-NZ" smtClean="0"/>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2C2AC75-6D4A-4C22-A4D4-229BA84AB69A}" type="datetimeFigureOut">
              <a:rPr lang="en-NZ" smtClean="0"/>
            </a:fld>
            <a:endParaRPr lang="en-NZ"/>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C19EFC31-DA30-4ACD-A01C-60CEDAAF2B08}" type="slidenum">
              <a:rPr lang="en-NZ" smtClean="0"/>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2" name="图片 21"/>
          <p:cNvPicPr>
            <a:picLocks noChangeAspect="1"/>
          </p:cNvPicPr>
          <p:nvPr/>
        </p:nvPicPr>
        <p:blipFill>
          <a:blip r:embed="rId4"/>
          <a:stretch>
            <a:fillRect/>
          </a:stretch>
        </p:blipFill>
        <p:spPr>
          <a:xfrm>
            <a:off x="3661671" y="6426107"/>
            <a:ext cx="4847329" cy="2258639"/>
          </a:xfrm>
          <a:prstGeom prst="rect">
            <a:avLst/>
          </a:prstGeom>
        </p:spPr>
      </p:pic>
      <p:pic>
        <p:nvPicPr>
          <p:cNvPr id="31" name="图片 30"/>
          <p:cNvPicPr>
            <a:picLocks noChangeAspect="1"/>
          </p:cNvPicPr>
          <p:nvPr/>
        </p:nvPicPr>
        <p:blipFill>
          <a:blip r:embed="rId5"/>
          <a:stretch>
            <a:fillRect/>
          </a:stretch>
        </p:blipFill>
        <p:spPr>
          <a:xfrm>
            <a:off x="8394775" y="4161125"/>
            <a:ext cx="4354372" cy="2814790"/>
          </a:xfrm>
          <a:prstGeom prst="rect">
            <a:avLst/>
          </a:prstGeom>
        </p:spPr>
      </p:pic>
      <p:sp>
        <p:nvSpPr>
          <p:cNvPr id="6" name="文本框 5"/>
          <p:cNvSpPr txBox="1"/>
          <p:nvPr/>
        </p:nvSpPr>
        <p:spPr>
          <a:xfrm>
            <a:off x="305523" y="1018730"/>
            <a:ext cx="3461657" cy="1814830"/>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Background:</a:t>
            </a:r>
            <a:endParaRPr lang="zh-CN" alt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As a </a:t>
            </a:r>
            <a:r>
              <a:rPr lang="en-NZ" altLang="en-US" sz="1600" dirty="0">
                <a:latin typeface="Times New Roman" panose="02020603050405020304" pitchFamily="18" charset="0"/>
                <a:cs typeface="Times New Roman" panose="02020603050405020304" pitchFamily="18" charset="0"/>
              </a:rPr>
              <a:t>resident</a:t>
            </a:r>
            <a:r>
              <a:rPr lang="en-US" sz="1600" dirty="0">
                <a:latin typeface="Times New Roman" panose="02020603050405020304" pitchFamily="18" charset="0"/>
                <a:cs typeface="Times New Roman" panose="02020603050405020304" pitchFamily="18" charset="0"/>
              </a:rPr>
              <a:t> in Wellington, it is important to understand the rental cost and getting ahead of it. To help </a:t>
            </a:r>
            <a:r>
              <a:rPr lang="en-NZ" altLang="en-US" sz="1600" dirty="0">
                <a:latin typeface="Times New Roman" panose="02020603050405020304" pitchFamily="18" charset="0"/>
                <a:cs typeface="Times New Roman" panose="02020603050405020304" pitchFamily="18" charset="0"/>
              </a:rPr>
              <a:t>you predict rental costs for the next year, this research explores the factors that can affect rental cost. </a:t>
            </a:r>
            <a:endParaRPr lang="zh-CN" altLang="en-US" sz="16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409641" y="453628"/>
            <a:ext cx="305670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Rental Cost Of Wellington </a:t>
            </a:r>
            <a:endParaRPr lang="en-NZ" dirty="0">
              <a:latin typeface="Times New Roman" panose="02020603050405020304" pitchFamily="18" charset="0"/>
              <a:cs typeface="Times New Roman" panose="02020603050405020304" pitchFamily="18" charset="0"/>
            </a:endParaRPr>
          </a:p>
        </p:txBody>
      </p:sp>
      <p:sp>
        <p:nvSpPr>
          <p:cNvPr id="8" name="文本框 2"/>
          <p:cNvSpPr txBox="1">
            <a:spLocks noChangeArrowheads="1"/>
          </p:cNvSpPr>
          <p:nvPr/>
        </p:nvSpPr>
        <p:spPr bwMode="auto">
          <a:xfrm>
            <a:off x="310603" y="3216174"/>
            <a:ext cx="3456032" cy="48119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vert="horz" wrap="square" lIns="91440" tIns="45720" rIns="91440" bIns="45720" anchor="t" anchorCtr="0">
            <a:noAutofit/>
          </a:bodyPr>
          <a:lstStyle/>
          <a:p>
            <a:pPr>
              <a:lnSpc>
                <a:spcPct val="107000"/>
              </a:lnSpc>
              <a:spcAft>
                <a:spcPts val="800"/>
              </a:spcAft>
            </a:pPr>
            <a:r>
              <a:rPr lang="en-NZ" sz="1600" b="1" i="1" dirty="0">
                <a:effectLst/>
                <a:latin typeface="Times New Roman" panose="02020603050405020304" pitchFamily="18" charset="0"/>
                <a:ea typeface="等线" panose="02010600030101010101" pitchFamily="2" charset="-122"/>
                <a:cs typeface="Times New Roman" panose="02020603050405020304" pitchFamily="18" charset="0"/>
              </a:rPr>
              <a:t>Rental cost from 1993 to 2018</a:t>
            </a:r>
            <a:r>
              <a:rPr lang="en-NZ" sz="1400" b="1" i="1"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sz="1100" dirty="0">
              <a:effectLst/>
              <a:ea typeface="等线" panose="02010600030101010101" pitchFamily="2" charset="-122"/>
              <a:cs typeface="Times New Roman" panose="02020603050405020304" pitchFamily="18" charset="0"/>
            </a:endParaRPr>
          </a:p>
          <a:p>
            <a:pPr>
              <a:lnSpc>
                <a:spcPct val="107000"/>
              </a:lnSpc>
              <a:spcAft>
                <a:spcPts val="800"/>
              </a:spcAft>
            </a:pPr>
            <a:r>
              <a:rPr lang="en-NZ" sz="1400" i="1" dirty="0">
                <a:effectLst/>
                <a:latin typeface="Times New Roman" panose="02020603050405020304" pitchFamily="18" charset="0"/>
                <a:ea typeface="等线" panose="02010600030101010101" pitchFamily="2" charset="-122"/>
                <a:cs typeface="Times New Roman" panose="02020603050405020304" pitchFamily="18" charset="0"/>
              </a:rPr>
              <a:t>As the graph shown above, we can clearly see the rental cost of Wellington keep rising from year 1993 to year 2018.  But the increasement of cost is slightly different through these years, so if we can work out a formula which can predict the rental cost of next years will be very helpful to decide where to live in. </a:t>
            </a:r>
            <a:endParaRPr lang="zh-CN" sz="1100" dirty="0">
              <a:effectLst/>
              <a:ea typeface="等线" panose="02010600030101010101" pitchFamily="2" charset="-122"/>
              <a:cs typeface="Times New Roman" panose="02020603050405020304" pitchFamily="18" charset="0"/>
            </a:endParaRPr>
          </a:p>
        </p:txBody>
      </p:sp>
      <p:graphicFrame>
        <p:nvGraphicFramePr>
          <p:cNvPr id="9" name="图表 8"/>
          <p:cNvGraphicFramePr/>
          <p:nvPr/>
        </p:nvGraphicFramePr>
        <p:xfrm>
          <a:off x="339725" y="5874385"/>
          <a:ext cx="3461385" cy="2810510"/>
        </p:xfrm>
        <a:graphic>
          <a:graphicData uri="http://schemas.openxmlformats.org/drawingml/2006/chart">
            <c:chart xmlns:c="http://schemas.openxmlformats.org/drawingml/2006/chart" xmlns:r="http://schemas.openxmlformats.org/officeDocument/2006/relationships" r:id="rId1"/>
          </a:graphicData>
        </a:graphic>
      </p:graphicFrame>
      <p:sp>
        <p:nvSpPr>
          <p:cNvPr id="13" name="Rectangle 4"/>
          <p:cNvSpPr>
            <a:spLocks noChangeArrowheads="1"/>
          </p:cNvSpPr>
          <p:nvPr/>
        </p:nvSpPr>
        <p:spPr bwMode="auto">
          <a:xfrm>
            <a:off x="98898" y="0"/>
            <a:ext cx="1280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NZ"/>
          </a:p>
        </p:txBody>
      </p:sp>
      <p:sp>
        <p:nvSpPr>
          <p:cNvPr id="14" name="Rectangle 6"/>
          <p:cNvSpPr>
            <a:spLocks noChangeArrowheads="1"/>
          </p:cNvSpPr>
          <p:nvPr/>
        </p:nvSpPr>
        <p:spPr bwMode="auto">
          <a:xfrm>
            <a:off x="6966626" y="6838544"/>
            <a:ext cx="0" cy="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en-NZ"/>
          </a:p>
        </p:txBody>
      </p:sp>
      <p:sp>
        <p:nvSpPr>
          <p:cNvPr id="15" name="Rectangle 8"/>
          <p:cNvSpPr>
            <a:spLocks noChangeArrowheads="1"/>
          </p:cNvSpPr>
          <p:nvPr/>
        </p:nvSpPr>
        <p:spPr bwMode="auto">
          <a:xfrm>
            <a:off x="98898" y="2578100"/>
            <a:ext cx="12801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NZ"/>
          </a:p>
        </p:txBody>
      </p:sp>
      <p:sp>
        <p:nvSpPr>
          <p:cNvPr id="19" name="文本框 18"/>
          <p:cNvSpPr txBox="1"/>
          <p:nvPr/>
        </p:nvSpPr>
        <p:spPr>
          <a:xfrm>
            <a:off x="3801263" y="4115079"/>
            <a:ext cx="4287543" cy="954107"/>
          </a:xfrm>
          <a:prstGeom prst="rect">
            <a:avLst/>
          </a:prstGeom>
          <a:noFill/>
        </p:spPr>
        <p:txBody>
          <a:bodyPr wrap="square" rtlCol="0">
            <a:spAutoFit/>
          </a:bodyPr>
          <a:lstStyle/>
          <a:p>
            <a:r>
              <a:rPr lang="en-NZ" sz="1400" dirty="0"/>
              <a:t>From the graph above, it illustrates these factors actually affect the rental cost of Wellington, so in this research, we aim to explore a linear relationship between the rental cost and these factors. </a:t>
            </a:r>
            <a:endParaRPr lang="en-NZ" sz="1400" dirty="0"/>
          </a:p>
        </p:txBody>
      </p:sp>
      <p:graphicFrame>
        <p:nvGraphicFramePr>
          <p:cNvPr id="20" name="图表 19"/>
          <p:cNvGraphicFramePr/>
          <p:nvPr/>
        </p:nvGraphicFramePr>
        <p:xfrm>
          <a:off x="3761555" y="842586"/>
          <a:ext cx="4422288" cy="3088685"/>
        </p:xfrm>
        <a:graphic>
          <a:graphicData uri="http://schemas.openxmlformats.org/drawingml/2006/chart">
            <c:chart xmlns:c="http://schemas.openxmlformats.org/drawingml/2006/chart" xmlns:r="http://schemas.openxmlformats.org/officeDocument/2006/relationships" r:id="rId2"/>
          </a:graphicData>
        </a:graphic>
      </p:graphicFrame>
      <p:sp>
        <p:nvSpPr>
          <p:cNvPr id="21" name="文本框 20"/>
          <p:cNvSpPr txBox="1"/>
          <p:nvPr/>
        </p:nvSpPr>
        <p:spPr>
          <a:xfrm>
            <a:off x="3801263" y="5192067"/>
            <a:ext cx="4422288" cy="1200329"/>
          </a:xfrm>
          <a:prstGeom prst="rect">
            <a:avLst/>
          </a:prstGeom>
          <a:noFill/>
        </p:spPr>
        <p:txBody>
          <a:bodyPr wrap="square" rtlCol="0">
            <a:spAutoFit/>
          </a:bodyPr>
          <a:lstStyle/>
          <a:p>
            <a:r>
              <a:rPr lang="en-NZ" sz="1600" b="1" dirty="0">
                <a:latin typeface="Times New Roman" panose="02020603050405020304" pitchFamily="18" charset="0"/>
                <a:cs typeface="Times New Roman" panose="02020603050405020304" pitchFamily="18" charset="0"/>
              </a:rPr>
              <a:t>Methodology: </a:t>
            </a:r>
            <a:endParaRPr lang="en-NZ" sz="1600" b="1" dirty="0">
              <a:latin typeface="Times New Roman" panose="02020603050405020304" pitchFamily="18" charset="0"/>
              <a:cs typeface="Times New Roman" panose="02020603050405020304" pitchFamily="18" charset="0"/>
            </a:endParaRPr>
          </a:p>
          <a:p>
            <a:r>
              <a:rPr lang="en-NZ" sz="1400" dirty="0">
                <a:latin typeface="Times New Roman" panose="02020603050405020304" pitchFamily="18" charset="0"/>
                <a:cs typeface="Times New Roman" panose="02020603050405020304" pitchFamily="18" charset="0"/>
              </a:rPr>
              <a:t>As the graph shown below, it shows the pipeline which used in this research. It can import data and pre-processing the data and find a linear formula by a technique called linear regression.</a:t>
            </a:r>
            <a:endParaRPr lang="en-NZ" sz="1400"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8207043" y="781631"/>
            <a:ext cx="4287543" cy="584775"/>
          </a:xfrm>
          <a:prstGeom prst="rect">
            <a:avLst/>
          </a:prstGeom>
          <a:noFill/>
        </p:spPr>
        <p:txBody>
          <a:bodyPr wrap="square" rtlCol="0">
            <a:spAutoFit/>
          </a:bodyPr>
          <a:lstStyle/>
          <a:p>
            <a:r>
              <a:rPr lang="en-NZ" b="1" dirty="0">
                <a:latin typeface="Times New Roman" panose="02020603050405020304" pitchFamily="18" charset="0"/>
                <a:cs typeface="Times New Roman" panose="02020603050405020304" pitchFamily="18" charset="0"/>
              </a:rPr>
              <a:t>Result:</a:t>
            </a:r>
            <a:endParaRPr lang="en-NZ" b="1" dirty="0">
              <a:latin typeface="Times New Roman" panose="02020603050405020304" pitchFamily="18" charset="0"/>
              <a:cs typeface="Times New Roman" panose="02020603050405020304" pitchFamily="18" charset="0"/>
            </a:endParaRPr>
          </a:p>
          <a:p>
            <a:endParaRPr lang="en-NZ" sz="1400" b="1" dirty="0">
              <a:latin typeface="Times New Roman" panose="02020603050405020304" pitchFamily="18" charset="0"/>
              <a:cs typeface="Times New Roman" panose="02020603050405020304" pitchFamily="18" charset="0"/>
            </a:endParaRPr>
          </a:p>
        </p:txBody>
      </p:sp>
      <p:graphicFrame>
        <p:nvGraphicFramePr>
          <p:cNvPr id="28" name="图表 27"/>
          <p:cNvGraphicFramePr/>
          <p:nvPr/>
        </p:nvGraphicFramePr>
        <p:xfrm>
          <a:off x="8394775" y="1053056"/>
          <a:ext cx="4294790" cy="2554026"/>
        </p:xfrm>
        <a:graphic>
          <a:graphicData uri="http://schemas.openxmlformats.org/drawingml/2006/chart">
            <c:chart xmlns:c="http://schemas.openxmlformats.org/drawingml/2006/chart" xmlns:r="http://schemas.openxmlformats.org/officeDocument/2006/relationships" r:id="rId3"/>
          </a:graphicData>
        </a:graphic>
      </p:graphicFrame>
      <p:sp>
        <p:nvSpPr>
          <p:cNvPr id="30" name="文本框 29"/>
          <p:cNvSpPr txBox="1"/>
          <p:nvPr/>
        </p:nvSpPr>
        <p:spPr>
          <a:xfrm>
            <a:off x="8298712" y="3745747"/>
            <a:ext cx="4390853" cy="369332"/>
          </a:xfrm>
          <a:prstGeom prst="rect">
            <a:avLst/>
          </a:prstGeom>
          <a:noFill/>
        </p:spPr>
        <p:txBody>
          <a:bodyPr wrap="square" rtlCol="0">
            <a:spAutoFit/>
          </a:bodyPr>
          <a:lstStyle/>
          <a:p>
            <a:r>
              <a:rPr lang="en-NZ" dirty="0"/>
              <a:t>The formula was found is :</a:t>
            </a:r>
            <a:endParaRPr lang="en-NZ" dirty="0"/>
          </a:p>
        </p:txBody>
      </p:sp>
      <p:sp>
        <p:nvSpPr>
          <p:cNvPr id="2049" name="文本框 2048"/>
          <p:cNvSpPr txBox="1"/>
          <p:nvPr/>
        </p:nvSpPr>
        <p:spPr>
          <a:xfrm>
            <a:off x="8680223" y="6844162"/>
            <a:ext cx="4009341" cy="3170099"/>
          </a:xfrm>
          <a:prstGeom prst="rect">
            <a:avLst/>
          </a:prstGeom>
          <a:noFill/>
        </p:spPr>
        <p:txBody>
          <a:bodyPr wrap="square" rtlCol="0">
            <a:spAutoFit/>
          </a:bodyPr>
          <a:lstStyle/>
          <a:p>
            <a:r>
              <a:rPr lang="en-NZ" b="1" dirty="0">
                <a:latin typeface="Times New Roman" panose="02020603050405020304" pitchFamily="18" charset="0"/>
                <a:cs typeface="Times New Roman" panose="02020603050405020304" pitchFamily="18" charset="0"/>
              </a:rPr>
              <a:t>Conclusion:</a:t>
            </a:r>
            <a:endParaRPr lang="en-NZ" b="1" dirty="0">
              <a:latin typeface="Times New Roman" panose="02020603050405020304" pitchFamily="18" charset="0"/>
              <a:cs typeface="Times New Roman" panose="02020603050405020304" pitchFamily="18" charset="0"/>
            </a:endParaRPr>
          </a:p>
          <a:p>
            <a:r>
              <a:rPr lang="en-NZ" sz="1600" dirty="0">
                <a:latin typeface="Times New Roman" panose="02020603050405020304" pitchFamily="18" charset="0"/>
                <a:cs typeface="Times New Roman" panose="02020603050405020304" pitchFamily="18" charset="0"/>
              </a:rPr>
              <a:t>The population is the most correlate data to the rental cost of Wellington,. But the mean rental cost of  Waikato is the most weighted factors.</a:t>
            </a:r>
            <a:endParaRPr lang="en-NZ" sz="1600" dirty="0">
              <a:latin typeface="Times New Roman" panose="02020603050405020304" pitchFamily="18" charset="0"/>
              <a:cs typeface="Times New Roman" panose="02020603050405020304" pitchFamily="18" charset="0"/>
            </a:endParaRPr>
          </a:p>
          <a:p>
            <a:r>
              <a:rPr lang="en-NZ" sz="1600" dirty="0">
                <a:latin typeface="Times New Roman" panose="02020603050405020304" pitchFamily="18" charset="0"/>
                <a:cs typeface="Times New Roman" panose="02020603050405020304" pitchFamily="18" charset="0"/>
              </a:rPr>
              <a:t>From the graph compares the model and real data, it can show the formula we get has a high quality.</a:t>
            </a:r>
            <a:endParaRPr lang="en-NZ" sz="16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a:p>
            <a:endParaRPr lang="en-NZ"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1292</Words>
  <Application>WPS 演示</Application>
  <PresentationFormat>A3 纸张(297x420 毫米)</PresentationFormat>
  <Paragraphs>27</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Times New Roman</vt:lpstr>
      <vt:lpstr>等线</vt:lpstr>
      <vt:lpstr>Calibri</vt:lpstr>
      <vt:lpstr>微软雅黑</vt:lpstr>
      <vt:lpstr>Arial Unicode MS</vt:lpstr>
      <vt:lpstr>等线 Light</vt:lpstr>
      <vt:lpstr>Calibri Light</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Yongbo</dc:creator>
  <cp:lastModifiedBy>Vincent</cp:lastModifiedBy>
  <cp:revision>7</cp:revision>
  <dcterms:created xsi:type="dcterms:W3CDTF">2018-08-23T09:10:00Z</dcterms:created>
  <dcterms:modified xsi:type="dcterms:W3CDTF">2018-08-24T00:14:30Z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