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42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ce\Desktop\COMP309\A2\fixed_yearlydata\data_fixe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nce\Desktop\COMP309\A2\fixed_yearlydata\data_fixed.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nce\Desktop\COMP309\A2\fixed_yearlydata\data_fixed.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Rental-Cost</a:t>
            </a:r>
          </a:p>
        </c:rich>
      </c:tx>
      <c:layout>
        <c:manualLayout>
          <c:xMode val="edge"/>
          <c:yMode val="edge"/>
          <c:x val="0.32810489433350976"/>
          <c:y val="6.04395604395604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data_fixed!$F$1</c:f>
              <c:strCache>
                <c:ptCount val="1"/>
                <c:pt idx="0">
                  <c:v>Wellington</c:v>
                </c:pt>
              </c:strCache>
            </c:strRef>
          </c:tx>
          <c:spPr>
            <a:ln w="9525" cap="rnd">
              <a:solidFill>
                <a:schemeClr val="accent1"/>
              </a:solidFill>
              <a:round/>
            </a:ln>
            <a:effectLst>
              <a:outerShdw blurRad="57150" dist="19050" dir="5400000" algn="ctr" rotWithShape="0">
                <a:srgbClr val="000000">
                  <a:alpha val="63000"/>
                </a:srgbClr>
              </a:outerShdw>
            </a:effectLst>
          </c:spPr>
          <c:marker>
            <c:symbol val="none"/>
          </c:marker>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numCache>
            </c:numRef>
          </c:xVal>
          <c:yVal>
            <c:numRef>
              <c:f>data_fixed!$F$2:$F$27</c:f>
              <c:numCache>
                <c:formatCode>General</c:formatCode>
                <c:ptCount val="26"/>
                <c:pt idx="0">
                  <c:v>177.75</c:v>
                </c:pt>
                <c:pt idx="1">
                  <c:v>184.25</c:v>
                </c:pt>
                <c:pt idx="2">
                  <c:v>194</c:v>
                </c:pt>
                <c:pt idx="3">
                  <c:v>211.25</c:v>
                </c:pt>
                <c:pt idx="4">
                  <c:v>222.5</c:v>
                </c:pt>
                <c:pt idx="5">
                  <c:v>229.83333329999999</c:v>
                </c:pt>
                <c:pt idx="6">
                  <c:v>234.83333329999999</c:v>
                </c:pt>
                <c:pt idx="7">
                  <c:v>236.41666670000001</c:v>
                </c:pt>
                <c:pt idx="8">
                  <c:v>240.33333329999999</c:v>
                </c:pt>
                <c:pt idx="9">
                  <c:v>247.16666670000001</c:v>
                </c:pt>
                <c:pt idx="10">
                  <c:v>256.41666670000001</c:v>
                </c:pt>
                <c:pt idx="11">
                  <c:v>267.91666670000001</c:v>
                </c:pt>
                <c:pt idx="12">
                  <c:v>277.91666670000001</c:v>
                </c:pt>
                <c:pt idx="13">
                  <c:v>295.91666670000001</c:v>
                </c:pt>
                <c:pt idx="14">
                  <c:v>323.16666670000001</c:v>
                </c:pt>
                <c:pt idx="15">
                  <c:v>344.5</c:v>
                </c:pt>
                <c:pt idx="16">
                  <c:v>351.83333329999999</c:v>
                </c:pt>
                <c:pt idx="17">
                  <c:v>363.5</c:v>
                </c:pt>
                <c:pt idx="18">
                  <c:v>365.25</c:v>
                </c:pt>
                <c:pt idx="19">
                  <c:v>371.41666670000001</c:v>
                </c:pt>
                <c:pt idx="20">
                  <c:v>379.5</c:v>
                </c:pt>
                <c:pt idx="21">
                  <c:v>390.16666670000001</c:v>
                </c:pt>
                <c:pt idx="22">
                  <c:v>400.08333329999999</c:v>
                </c:pt>
                <c:pt idx="23">
                  <c:v>420.58333329999999</c:v>
                </c:pt>
                <c:pt idx="24">
                  <c:v>444.66666670000001</c:v>
                </c:pt>
                <c:pt idx="25">
                  <c:v>477</c:v>
                </c:pt>
              </c:numCache>
            </c:numRef>
          </c:yVal>
          <c:smooth val="0"/>
          <c:extLst>
            <c:ext xmlns:c16="http://schemas.microsoft.com/office/drawing/2014/chart" uri="{C3380CC4-5D6E-409C-BE32-E72D297353CC}">
              <c16:uniqueId val="{00000000-85F9-4F31-A3B1-8D848B249AB8}"/>
            </c:ext>
          </c:extLst>
        </c:ser>
        <c:dLbls>
          <c:showLegendKey val="0"/>
          <c:showVal val="0"/>
          <c:showCatName val="0"/>
          <c:showSerName val="0"/>
          <c:showPercent val="0"/>
          <c:showBubbleSize val="0"/>
        </c:dLbls>
        <c:axId val="529697784"/>
        <c:axId val="529698424"/>
      </c:scatterChart>
      <c:valAx>
        <c:axId val="52969778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NZ" altLang="zh-CN"/>
                  <a:t>Year</a:t>
                </a:r>
                <a:endParaRPr lang="zh-CN" alt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29698424"/>
        <c:crosses val="autoZero"/>
        <c:crossBetween val="midCat"/>
      </c:valAx>
      <c:valAx>
        <c:axId val="5296984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NZ" altLang="zh-CN"/>
                  <a:t>Rental</a:t>
                </a:r>
                <a:r>
                  <a:rPr lang="en-NZ" altLang="zh-CN" baseline="0"/>
                  <a:t> Cost(NZ dollars)</a:t>
                </a:r>
                <a:endParaRPr lang="zh-CN" alt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29697784"/>
        <c:crosses val="autoZero"/>
        <c:crossBetween val="midCat"/>
      </c:valAx>
      <c:spPr>
        <a:noFill/>
        <a:ln>
          <a:noFill/>
        </a:ln>
        <a:effectLst/>
      </c:spPr>
    </c:plotArea>
    <c:legend>
      <c:legendPos val="r"/>
      <c:layout>
        <c:manualLayout>
          <c:xMode val="edge"/>
          <c:yMode val="edge"/>
          <c:x val="0.68290213723284587"/>
          <c:y val="0.48684376649780392"/>
          <c:w val="0.22229563981847802"/>
          <c:h val="0.241262089029170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NZ"/>
              <a:t>Factors affect Rental Cost</a:t>
            </a:r>
            <a:endParaRPr lang="zh-C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data_fixed!$D$1</c:f>
              <c:strCache>
                <c:ptCount val="1"/>
                <c:pt idx="0">
                  <c:v>rental cost of Otago</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data_fixed!$D$2:$D$27</c:f>
              <c:numCache>
                <c:formatCode>General</c:formatCode>
                <c:ptCount val="26"/>
                <c:pt idx="0">
                  <c:v>154.58333329999999</c:v>
                </c:pt>
                <c:pt idx="1">
                  <c:v>161.16666670000001</c:v>
                </c:pt>
                <c:pt idx="2">
                  <c:v>168.83333329999999</c:v>
                </c:pt>
                <c:pt idx="3">
                  <c:v>169</c:v>
                </c:pt>
                <c:pt idx="4">
                  <c:v>163.66666670000001</c:v>
                </c:pt>
                <c:pt idx="5">
                  <c:v>161</c:v>
                </c:pt>
                <c:pt idx="6">
                  <c:v>179.08333329999999</c:v>
                </c:pt>
                <c:pt idx="7">
                  <c:v>176.58333329999999</c:v>
                </c:pt>
                <c:pt idx="8">
                  <c:v>185.75</c:v>
                </c:pt>
                <c:pt idx="9">
                  <c:v>200.83333329999999</c:v>
                </c:pt>
                <c:pt idx="10">
                  <c:v>220.41666670000001</c:v>
                </c:pt>
                <c:pt idx="11">
                  <c:v>245.08333329999999</c:v>
                </c:pt>
                <c:pt idx="12">
                  <c:v>258.25</c:v>
                </c:pt>
                <c:pt idx="13">
                  <c:v>261.41666670000001</c:v>
                </c:pt>
                <c:pt idx="14">
                  <c:v>273.25</c:v>
                </c:pt>
                <c:pt idx="15">
                  <c:v>283.75</c:v>
                </c:pt>
                <c:pt idx="16">
                  <c:v>289.33333329999999</c:v>
                </c:pt>
                <c:pt idx="17">
                  <c:v>291.91666670000001</c:v>
                </c:pt>
                <c:pt idx="18">
                  <c:v>310.08333329999999</c:v>
                </c:pt>
                <c:pt idx="19">
                  <c:v>317</c:v>
                </c:pt>
                <c:pt idx="20">
                  <c:v>327</c:v>
                </c:pt>
                <c:pt idx="21">
                  <c:v>341.83333329999999</c:v>
                </c:pt>
                <c:pt idx="22">
                  <c:v>359</c:v>
                </c:pt>
                <c:pt idx="23">
                  <c:v>385.16666670000001</c:v>
                </c:pt>
                <c:pt idx="24">
                  <c:v>415</c:v>
                </c:pt>
              </c:numCache>
            </c:numRef>
          </c:yVal>
          <c:smooth val="1"/>
          <c:extLst>
            <c:ext xmlns:c16="http://schemas.microsoft.com/office/drawing/2014/chart" uri="{C3380CC4-5D6E-409C-BE32-E72D297353CC}">
              <c16:uniqueId val="{00000000-2660-4520-A755-F02F142AE972}"/>
            </c:ext>
          </c:extLst>
        </c:ser>
        <c:ser>
          <c:idx val="1"/>
          <c:order val="1"/>
          <c:tx>
            <c:strRef>
              <c:f>data_fixed!$E$1</c:f>
              <c:strCache>
                <c:ptCount val="1"/>
                <c:pt idx="0">
                  <c:v>Rental cost of Waikato</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data_fixed!$E$2:$E$27</c:f>
              <c:numCache>
                <c:formatCode>General</c:formatCode>
                <c:ptCount val="26"/>
                <c:pt idx="0">
                  <c:v>134.16666670000001</c:v>
                </c:pt>
                <c:pt idx="1">
                  <c:v>138.66666670000001</c:v>
                </c:pt>
                <c:pt idx="2">
                  <c:v>150.58333329999999</c:v>
                </c:pt>
                <c:pt idx="3">
                  <c:v>162.41666670000001</c:v>
                </c:pt>
                <c:pt idx="4">
                  <c:v>169.58333329999999</c:v>
                </c:pt>
                <c:pt idx="5">
                  <c:v>171.16666670000001</c:v>
                </c:pt>
                <c:pt idx="6">
                  <c:v>172</c:v>
                </c:pt>
                <c:pt idx="7">
                  <c:v>170.33333329999999</c:v>
                </c:pt>
                <c:pt idx="8">
                  <c:v>171.25</c:v>
                </c:pt>
                <c:pt idx="9">
                  <c:v>178.75</c:v>
                </c:pt>
                <c:pt idx="10">
                  <c:v>194.16666670000001</c:v>
                </c:pt>
                <c:pt idx="11">
                  <c:v>210.66666670000001</c:v>
                </c:pt>
                <c:pt idx="12">
                  <c:v>224.08333329999999</c:v>
                </c:pt>
                <c:pt idx="13">
                  <c:v>237.75</c:v>
                </c:pt>
                <c:pt idx="14">
                  <c:v>253.91666670000001</c:v>
                </c:pt>
                <c:pt idx="15">
                  <c:v>265.33333329999999</c:v>
                </c:pt>
                <c:pt idx="16">
                  <c:v>268.91666670000001</c:v>
                </c:pt>
                <c:pt idx="17">
                  <c:v>272.66666670000001</c:v>
                </c:pt>
                <c:pt idx="18">
                  <c:v>278.33333329999999</c:v>
                </c:pt>
                <c:pt idx="19">
                  <c:v>283.58333329999999</c:v>
                </c:pt>
                <c:pt idx="20">
                  <c:v>290.33333329999999</c:v>
                </c:pt>
                <c:pt idx="21">
                  <c:v>297.5</c:v>
                </c:pt>
                <c:pt idx="22">
                  <c:v>310.16666670000001</c:v>
                </c:pt>
                <c:pt idx="23">
                  <c:v>333.66666670000001</c:v>
                </c:pt>
                <c:pt idx="24">
                  <c:v>357.33333329999999</c:v>
                </c:pt>
              </c:numCache>
            </c:numRef>
          </c:yVal>
          <c:smooth val="1"/>
          <c:extLst>
            <c:ext xmlns:c16="http://schemas.microsoft.com/office/drawing/2014/chart" uri="{C3380CC4-5D6E-409C-BE32-E72D297353CC}">
              <c16:uniqueId val="{00000001-2660-4520-A755-F02F142AE972}"/>
            </c:ext>
          </c:extLst>
        </c:ser>
        <c:ser>
          <c:idx val="2"/>
          <c:order val="2"/>
          <c:tx>
            <c:strRef>
              <c:f>data_fixed!$F$1</c:f>
              <c:strCache>
                <c:ptCount val="1"/>
                <c:pt idx="0">
                  <c:v>Rental cost of Wellington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data_fixed!$F$2:$F$27</c:f>
              <c:numCache>
                <c:formatCode>General</c:formatCode>
                <c:ptCount val="26"/>
                <c:pt idx="0">
                  <c:v>177.75</c:v>
                </c:pt>
                <c:pt idx="1">
                  <c:v>184.25</c:v>
                </c:pt>
                <c:pt idx="2">
                  <c:v>194</c:v>
                </c:pt>
                <c:pt idx="3">
                  <c:v>211.25</c:v>
                </c:pt>
                <c:pt idx="4">
                  <c:v>222.5</c:v>
                </c:pt>
                <c:pt idx="5">
                  <c:v>229.83333329999999</c:v>
                </c:pt>
                <c:pt idx="6">
                  <c:v>234.83333329999999</c:v>
                </c:pt>
                <c:pt idx="7">
                  <c:v>236.41666670000001</c:v>
                </c:pt>
                <c:pt idx="8">
                  <c:v>240.33333329999999</c:v>
                </c:pt>
                <c:pt idx="9">
                  <c:v>247.16666670000001</c:v>
                </c:pt>
                <c:pt idx="10">
                  <c:v>256.41666670000001</c:v>
                </c:pt>
                <c:pt idx="11">
                  <c:v>267.91666670000001</c:v>
                </c:pt>
                <c:pt idx="12">
                  <c:v>277.91666670000001</c:v>
                </c:pt>
                <c:pt idx="13">
                  <c:v>295.91666670000001</c:v>
                </c:pt>
                <c:pt idx="14">
                  <c:v>323.16666670000001</c:v>
                </c:pt>
                <c:pt idx="15">
                  <c:v>344.5</c:v>
                </c:pt>
                <c:pt idx="16">
                  <c:v>351.83333329999999</c:v>
                </c:pt>
                <c:pt idx="17">
                  <c:v>363.5</c:v>
                </c:pt>
                <c:pt idx="18">
                  <c:v>365.25</c:v>
                </c:pt>
                <c:pt idx="19">
                  <c:v>371.41666670000001</c:v>
                </c:pt>
                <c:pt idx="20">
                  <c:v>379.5</c:v>
                </c:pt>
                <c:pt idx="21">
                  <c:v>390.16666670000001</c:v>
                </c:pt>
                <c:pt idx="22">
                  <c:v>400.08333329999999</c:v>
                </c:pt>
                <c:pt idx="23">
                  <c:v>420.58333329999999</c:v>
                </c:pt>
                <c:pt idx="24">
                  <c:v>444.66666670000001</c:v>
                </c:pt>
              </c:numCache>
            </c:numRef>
          </c:yVal>
          <c:smooth val="1"/>
          <c:extLst>
            <c:ext xmlns:c16="http://schemas.microsoft.com/office/drawing/2014/chart" uri="{C3380CC4-5D6E-409C-BE32-E72D297353CC}">
              <c16:uniqueId val="{00000002-2660-4520-A755-F02F142AE972}"/>
            </c:ext>
          </c:extLst>
        </c:ser>
        <c:ser>
          <c:idx val="3"/>
          <c:order val="3"/>
          <c:tx>
            <c:strRef>
              <c:f>data_fixed!$G$1</c:f>
              <c:strCache>
                <c:ptCount val="1"/>
                <c:pt idx="0">
                  <c:v>Rental cost across whole country</c:v>
                </c:pt>
              </c:strCache>
            </c:strRef>
          </c:tx>
          <c:spPr>
            <a:ln w="22225" cap="rnd">
              <a:solidFill>
                <a:schemeClr val="accent4"/>
              </a:solidFill>
              <a:round/>
            </a:ln>
            <a:effectLst/>
          </c:spPr>
          <c:marker>
            <c:symbol val="x"/>
            <c:size val="6"/>
            <c:spPr>
              <a:noFill/>
              <a:ln w="9525">
                <a:solidFill>
                  <a:schemeClr val="accent4"/>
                </a:solidFill>
                <a:round/>
              </a:ln>
              <a:effectLst/>
            </c:spPr>
          </c:marker>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data_fixed!$G$2:$G$27</c:f>
              <c:numCache>
                <c:formatCode>General</c:formatCode>
                <c:ptCount val="26"/>
                <c:pt idx="0">
                  <c:v>161.91666670000001</c:v>
                </c:pt>
                <c:pt idx="1">
                  <c:v>171.25</c:v>
                </c:pt>
                <c:pt idx="2">
                  <c:v>185.33333329999999</c:v>
                </c:pt>
                <c:pt idx="3">
                  <c:v>200.5</c:v>
                </c:pt>
                <c:pt idx="4">
                  <c:v>207.08333329999999</c:v>
                </c:pt>
                <c:pt idx="5">
                  <c:v>206.83333329999999</c:v>
                </c:pt>
                <c:pt idx="6">
                  <c:v>206.33333329999999</c:v>
                </c:pt>
                <c:pt idx="7">
                  <c:v>208.25</c:v>
                </c:pt>
                <c:pt idx="8">
                  <c:v>214.08333329999999</c:v>
                </c:pt>
                <c:pt idx="9">
                  <c:v>228.08333329999999</c:v>
                </c:pt>
                <c:pt idx="10">
                  <c:v>246.58333329999999</c:v>
                </c:pt>
                <c:pt idx="11">
                  <c:v>259.16666670000001</c:v>
                </c:pt>
                <c:pt idx="12">
                  <c:v>268.41666670000001</c:v>
                </c:pt>
                <c:pt idx="13">
                  <c:v>280.41666670000001</c:v>
                </c:pt>
                <c:pt idx="14">
                  <c:v>298.91666670000001</c:v>
                </c:pt>
                <c:pt idx="15">
                  <c:v>313</c:v>
                </c:pt>
                <c:pt idx="16">
                  <c:v>314.91666670000001</c:v>
                </c:pt>
                <c:pt idx="17">
                  <c:v>323.16666670000001</c:v>
                </c:pt>
                <c:pt idx="18">
                  <c:v>334.41666670000001</c:v>
                </c:pt>
                <c:pt idx="19">
                  <c:v>347.41666670000001</c:v>
                </c:pt>
                <c:pt idx="20">
                  <c:v>361.66666670000001</c:v>
                </c:pt>
                <c:pt idx="21">
                  <c:v>376.58333329999999</c:v>
                </c:pt>
                <c:pt idx="22">
                  <c:v>394.66666670000001</c:v>
                </c:pt>
                <c:pt idx="23">
                  <c:v>412.91666670000001</c:v>
                </c:pt>
                <c:pt idx="24">
                  <c:v>431.75</c:v>
                </c:pt>
              </c:numCache>
            </c:numRef>
          </c:yVal>
          <c:smooth val="1"/>
          <c:extLst>
            <c:ext xmlns:c16="http://schemas.microsoft.com/office/drawing/2014/chart" uri="{C3380CC4-5D6E-409C-BE32-E72D297353CC}">
              <c16:uniqueId val="{00000003-2660-4520-A755-F02F142AE972}"/>
            </c:ext>
          </c:extLst>
        </c:ser>
        <c:ser>
          <c:idx val="4"/>
          <c:order val="4"/>
          <c:tx>
            <c:strRef>
              <c:f>data_fixed!$O$1</c:f>
              <c:strCache>
                <c:ptCount val="1"/>
                <c:pt idx="0">
                  <c:v>Rental cost of Wellington</c:v>
                </c:pt>
              </c:strCache>
            </c:strRef>
          </c:tx>
          <c:spPr>
            <a:ln w="22225" cap="rnd">
              <a:solidFill>
                <a:schemeClr val="accent5"/>
              </a:solidFill>
              <a:round/>
            </a:ln>
            <a:effectLst/>
          </c:spPr>
          <c:marker>
            <c:symbol val="star"/>
            <c:size val="6"/>
            <c:spPr>
              <a:noFill/>
              <a:ln w="9525">
                <a:solidFill>
                  <a:schemeClr val="accent5"/>
                </a:solidFill>
                <a:round/>
              </a:ln>
              <a:effectLst/>
            </c:spPr>
          </c:marker>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data_fixed!$O$2:$O$27</c:f>
              <c:numCache>
                <c:formatCode>General</c:formatCode>
                <c:ptCount val="26"/>
                <c:pt idx="0">
                  <c:v>177.75</c:v>
                </c:pt>
                <c:pt idx="1">
                  <c:v>184.25</c:v>
                </c:pt>
                <c:pt idx="2">
                  <c:v>194</c:v>
                </c:pt>
                <c:pt idx="3">
                  <c:v>211.25</c:v>
                </c:pt>
                <c:pt idx="4">
                  <c:v>222.5</c:v>
                </c:pt>
                <c:pt idx="5">
                  <c:v>229.83333329999999</c:v>
                </c:pt>
                <c:pt idx="6">
                  <c:v>234.83333329999999</c:v>
                </c:pt>
                <c:pt idx="7">
                  <c:v>236.41666670000001</c:v>
                </c:pt>
                <c:pt idx="8">
                  <c:v>240.33333329999999</c:v>
                </c:pt>
                <c:pt idx="9">
                  <c:v>247.16666670000001</c:v>
                </c:pt>
                <c:pt idx="10">
                  <c:v>256.41666670000001</c:v>
                </c:pt>
                <c:pt idx="11">
                  <c:v>267.91666670000001</c:v>
                </c:pt>
                <c:pt idx="12">
                  <c:v>277.91666670000001</c:v>
                </c:pt>
                <c:pt idx="13">
                  <c:v>295.91666670000001</c:v>
                </c:pt>
                <c:pt idx="14">
                  <c:v>323.16666670000001</c:v>
                </c:pt>
                <c:pt idx="15">
                  <c:v>344.5</c:v>
                </c:pt>
                <c:pt idx="16">
                  <c:v>351.83333329999999</c:v>
                </c:pt>
                <c:pt idx="17">
                  <c:v>363.5</c:v>
                </c:pt>
                <c:pt idx="18">
                  <c:v>365.25</c:v>
                </c:pt>
                <c:pt idx="19">
                  <c:v>371.41666670000001</c:v>
                </c:pt>
                <c:pt idx="20">
                  <c:v>379.5</c:v>
                </c:pt>
                <c:pt idx="21">
                  <c:v>390.16666670000001</c:v>
                </c:pt>
                <c:pt idx="22">
                  <c:v>400.08333329999999</c:v>
                </c:pt>
                <c:pt idx="23">
                  <c:v>420.58333329999999</c:v>
                </c:pt>
                <c:pt idx="24">
                  <c:v>444.66666670000001</c:v>
                </c:pt>
              </c:numCache>
            </c:numRef>
          </c:yVal>
          <c:smooth val="1"/>
          <c:extLst>
            <c:ext xmlns:c16="http://schemas.microsoft.com/office/drawing/2014/chart" uri="{C3380CC4-5D6E-409C-BE32-E72D297353CC}">
              <c16:uniqueId val="{00000004-2660-4520-A755-F02F142AE972}"/>
            </c:ext>
          </c:extLst>
        </c:ser>
        <c:dLbls>
          <c:showLegendKey val="0"/>
          <c:showVal val="0"/>
          <c:showCatName val="0"/>
          <c:showSerName val="0"/>
          <c:showPercent val="0"/>
          <c:showBubbleSize val="0"/>
        </c:dLbls>
        <c:axId val="527560496"/>
        <c:axId val="527556976"/>
      </c:scatterChart>
      <c:valAx>
        <c:axId val="527560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527556976"/>
        <c:crosses val="autoZero"/>
        <c:crossBetween val="midCat"/>
      </c:valAx>
      <c:valAx>
        <c:axId val="527556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560496"/>
        <c:crosses val="autoZero"/>
        <c:crossBetween val="midCat"/>
      </c:valAx>
      <c:spPr>
        <a:noFill/>
        <a:ln>
          <a:noFill/>
        </a:ln>
        <a:effectLst/>
      </c:spPr>
    </c:plotArea>
    <c:legend>
      <c:legendPos val="t"/>
      <c:layout>
        <c:manualLayout>
          <c:xMode val="edge"/>
          <c:yMode val="edge"/>
          <c:x val="4.0195742942200068E-2"/>
          <c:y val="0.11819429533810027"/>
          <c:w val="0.95803193350831151"/>
          <c:h val="0.296876640419947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NZ"/>
              <a:t>Model VS Real data</a:t>
            </a:r>
            <a:endParaRPr lang="zh-CN"/>
          </a:p>
        </c:rich>
      </c:tx>
      <c:layout>
        <c:manualLayout>
          <c:xMode val="edge"/>
          <c:yMode val="edge"/>
          <c:x val="0.23933579988777098"/>
          <c:y val="3.2064669662720736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data_fixed!$N$1</c:f>
              <c:strCache>
                <c:ptCount val="1"/>
                <c:pt idx="0">
                  <c:v>Predict by model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data_fixed!$M$2:$M$27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data_fixed!$N$2:$N$27</c:f>
              <c:numCache>
                <c:formatCode>General</c:formatCode>
                <c:ptCount val="26"/>
                <c:pt idx="0">
                  <c:v>179.57048013424003</c:v>
                </c:pt>
                <c:pt idx="1">
                  <c:v>187.44261943245999</c:v>
                </c:pt>
                <c:pt idx="2">
                  <c:v>203.39799205052003</c:v>
                </c:pt>
                <c:pt idx="3">
                  <c:v>224.73903336484005</c:v>
                </c:pt>
                <c:pt idx="4">
                  <c:v>235.93505370576003</c:v>
                </c:pt>
                <c:pt idx="5">
                  <c:v>241.53964796781997</c:v>
                </c:pt>
                <c:pt idx="6">
                  <c:v>238.65114205535991</c:v>
                </c:pt>
                <c:pt idx="7">
                  <c:v>241.79490280754004</c:v>
                </c:pt>
                <c:pt idx="8">
                  <c:v>241.72633332298</c:v>
                </c:pt>
                <c:pt idx="9">
                  <c:v>253.89176005535995</c:v>
                </c:pt>
                <c:pt idx="10">
                  <c:v>270.07574403543998</c:v>
                </c:pt>
                <c:pt idx="11">
                  <c:v>283.55802813424003</c:v>
                </c:pt>
                <c:pt idx="12">
                  <c:v>297.3617121121801</c:v>
                </c:pt>
                <c:pt idx="13">
                  <c:v>317.96266666464004</c:v>
                </c:pt>
                <c:pt idx="14">
                  <c:v>336.99460004186</c:v>
                </c:pt>
                <c:pt idx="15">
                  <c:v>350.26021663516002</c:v>
                </c:pt>
                <c:pt idx="16">
                  <c:v>355.20885005424014</c:v>
                </c:pt>
                <c:pt idx="17">
                  <c:v>363.39635002947995</c:v>
                </c:pt>
                <c:pt idx="18">
                  <c:v>368.69963332456001</c:v>
                </c:pt>
                <c:pt idx="19">
                  <c:v>376.49088331218007</c:v>
                </c:pt>
                <c:pt idx="20">
                  <c:v>384.86303331217999</c:v>
                </c:pt>
                <c:pt idx="21">
                  <c:v>394.52098333535997</c:v>
                </c:pt>
                <c:pt idx="22">
                  <c:v>410.13450004185989</c:v>
                </c:pt>
                <c:pt idx="23">
                  <c:v>434.69685002948</c:v>
                </c:pt>
                <c:pt idx="24">
                  <c:v>459.03611663516</c:v>
                </c:pt>
              </c:numCache>
            </c:numRef>
          </c:yVal>
          <c:smooth val="1"/>
          <c:extLst>
            <c:ext xmlns:c16="http://schemas.microsoft.com/office/drawing/2014/chart" uri="{C3380CC4-5D6E-409C-BE32-E72D297353CC}">
              <c16:uniqueId val="{00000000-7448-4B7B-A4A0-65FB45223A09}"/>
            </c:ext>
          </c:extLst>
        </c:ser>
        <c:ser>
          <c:idx val="1"/>
          <c:order val="1"/>
          <c:tx>
            <c:strRef>
              <c:f>data_fixed!$O$1</c:f>
              <c:strCache>
                <c:ptCount val="1"/>
                <c:pt idx="0">
                  <c:v>Rental cost of Wellington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data_fixed!$M$2:$M$27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data_fixed!$O$2:$O$27</c:f>
              <c:numCache>
                <c:formatCode>General</c:formatCode>
                <c:ptCount val="26"/>
                <c:pt idx="0">
                  <c:v>177.75</c:v>
                </c:pt>
                <c:pt idx="1">
                  <c:v>184.25</c:v>
                </c:pt>
                <c:pt idx="2">
                  <c:v>194</c:v>
                </c:pt>
                <c:pt idx="3">
                  <c:v>211.25</c:v>
                </c:pt>
                <c:pt idx="4">
                  <c:v>222.5</c:v>
                </c:pt>
                <c:pt idx="5">
                  <c:v>229.83333329999999</c:v>
                </c:pt>
                <c:pt idx="6">
                  <c:v>234.83333329999999</c:v>
                </c:pt>
                <c:pt idx="7">
                  <c:v>236.41666670000001</c:v>
                </c:pt>
                <c:pt idx="8">
                  <c:v>240.33333329999999</c:v>
                </c:pt>
                <c:pt idx="9">
                  <c:v>247.16666670000001</c:v>
                </c:pt>
                <c:pt idx="10">
                  <c:v>256.41666670000001</c:v>
                </c:pt>
                <c:pt idx="11">
                  <c:v>267.91666670000001</c:v>
                </c:pt>
                <c:pt idx="12">
                  <c:v>277.91666670000001</c:v>
                </c:pt>
                <c:pt idx="13">
                  <c:v>295.91666670000001</c:v>
                </c:pt>
                <c:pt idx="14">
                  <c:v>323.16666670000001</c:v>
                </c:pt>
                <c:pt idx="15">
                  <c:v>344.5</c:v>
                </c:pt>
                <c:pt idx="16">
                  <c:v>351.83333329999999</c:v>
                </c:pt>
                <c:pt idx="17">
                  <c:v>363.5</c:v>
                </c:pt>
                <c:pt idx="18">
                  <c:v>365.25</c:v>
                </c:pt>
                <c:pt idx="19">
                  <c:v>371.41666670000001</c:v>
                </c:pt>
                <c:pt idx="20">
                  <c:v>379.5</c:v>
                </c:pt>
                <c:pt idx="21">
                  <c:v>390.16666670000001</c:v>
                </c:pt>
                <c:pt idx="22">
                  <c:v>400.08333329999999</c:v>
                </c:pt>
                <c:pt idx="23">
                  <c:v>420.58333329999999</c:v>
                </c:pt>
                <c:pt idx="24">
                  <c:v>444.66666670000001</c:v>
                </c:pt>
              </c:numCache>
            </c:numRef>
          </c:yVal>
          <c:smooth val="1"/>
          <c:extLst>
            <c:ext xmlns:c16="http://schemas.microsoft.com/office/drawing/2014/chart" uri="{C3380CC4-5D6E-409C-BE32-E72D297353CC}">
              <c16:uniqueId val="{00000001-7448-4B7B-A4A0-65FB45223A09}"/>
            </c:ext>
          </c:extLst>
        </c:ser>
        <c:dLbls>
          <c:showLegendKey val="0"/>
          <c:showVal val="0"/>
          <c:showCatName val="0"/>
          <c:showSerName val="0"/>
          <c:showPercent val="0"/>
          <c:showBubbleSize val="0"/>
        </c:dLbls>
        <c:axId val="588124048"/>
        <c:axId val="588121168"/>
      </c:scatterChart>
      <c:valAx>
        <c:axId val="588124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588121168"/>
        <c:crosses val="autoZero"/>
        <c:crossBetween val="midCat"/>
      </c:valAx>
      <c:valAx>
        <c:axId val="58812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124048"/>
        <c:crosses val="autoZero"/>
        <c:crossBetween val="midCat"/>
      </c:valAx>
      <c:spPr>
        <a:noFill/>
        <a:ln>
          <a:noFill/>
        </a:ln>
        <a:effectLst/>
      </c:spPr>
    </c:plotArea>
    <c:legend>
      <c:legendPos val="t"/>
      <c:layout>
        <c:manualLayout>
          <c:xMode val="edge"/>
          <c:yMode val="edge"/>
          <c:x val="0.1352080078420598"/>
          <c:y val="0.16175677146591302"/>
          <c:w val="0.71775569934734873"/>
          <c:h val="8.391222328981771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zh-CN" altLang="en-US"/>
              <a:t>单击此处编辑母版标题样式</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C2AC75-6D4A-4C22-A4D4-229BA84AB69A}" type="datetimeFigureOut">
              <a:rPr lang="en-NZ" smtClean="0"/>
              <a:t>23/08/2018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31677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C2AC75-6D4A-4C22-A4D4-229BA84AB69A}" type="datetimeFigureOut">
              <a:rPr lang="en-NZ" smtClean="0"/>
              <a:t>23/08/2018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11905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C2AC75-6D4A-4C22-A4D4-229BA84AB69A}" type="datetimeFigureOut">
              <a:rPr lang="en-NZ" smtClean="0"/>
              <a:t>23/08/2018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123034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C2AC75-6D4A-4C22-A4D4-229BA84AB69A}" type="datetimeFigureOut">
              <a:rPr lang="en-NZ" smtClean="0"/>
              <a:t>23/08/2018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311226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zh-CN" altLang="en-US"/>
              <a:t>单击此处编辑母版标题样式</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C2AC75-6D4A-4C22-A4D4-229BA84AB69A}" type="datetimeFigureOut">
              <a:rPr lang="en-NZ" smtClean="0"/>
              <a:t>23/08/2018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356210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C2AC75-6D4A-4C22-A4D4-229BA84AB69A}" type="datetimeFigureOut">
              <a:rPr lang="en-NZ" smtClean="0"/>
              <a:t>23/08/2018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392064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zh-CN" altLang="en-US"/>
              <a:t>编辑母版文本样式</a:t>
            </a:r>
          </a:p>
        </p:txBody>
      </p:sp>
      <p:sp>
        <p:nvSpPr>
          <p:cNvPr id="4" name="Content Placeholder 3"/>
          <p:cNvSpPr>
            <a:spLocks noGrp="1"/>
          </p:cNvSpPr>
          <p:nvPr>
            <p:ph sz="half" idx="2"/>
          </p:nvPr>
        </p:nvSpPr>
        <p:spPr>
          <a:xfrm>
            <a:off x="881779" y="3507105"/>
            <a:ext cx="5415676" cy="515842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zh-CN" altLang="en-US"/>
              <a:t>编辑母版文本样式</a:t>
            </a:r>
          </a:p>
        </p:txBody>
      </p:sp>
      <p:sp>
        <p:nvSpPr>
          <p:cNvPr id="6" name="Content Placeholder 5"/>
          <p:cNvSpPr>
            <a:spLocks noGrp="1"/>
          </p:cNvSpPr>
          <p:nvPr>
            <p:ph sz="quarter" idx="4"/>
          </p:nvPr>
        </p:nvSpPr>
        <p:spPr>
          <a:xfrm>
            <a:off x="6480811" y="3507105"/>
            <a:ext cx="5442347" cy="515842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C2AC75-6D4A-4C22-A4D4-229BA84AB69A}" type="datetimeFigureOut">
              <a:rPr lang="en-NZ" smtClean="0"/>
              <a:t>23/08/2018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59184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C2AC75-6D4A-4C22-A4D4-229BA84AB69A}" type="datetimeFigureOut">
              <a:rPr lang="en-NZ" smtClean="0"/>
              <a:t>23/08/2018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126081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2AC75-6D4A-4C22-A4D4-229BA84AB69A}" type="datetimeFigureOut">
              <a:rPr lang="en-NZ" smtClean="0"/>
              <a:t>23/08/2018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96294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zh-CN" altLang="en-US"/>
              <a:t>单击此处编辑母版标题样式</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zh-CN" altLang="en-US"/>
              <a:t>编辑母版文本样式</a:t>
            </a:r>
          </a:p>
        </p:txBody>
      </p:sp>
      <p:sp>
        <p:nvSpPr>
          <p:cNvPr id="5" name="Date Placeholder 4"/>
          <p:cNvSpPr>
            <a:spLocks noGrp="1"/>
          </p:cNvSpPr>
          <p:nvPr>
            <p:ph type="dt" sz="half" idx="10"/>
          </p:nvPr>
        </p:nvSpPr>
        <p:spPr/>
        <p:txBody>
          <a:bodyPr/>
          <a:lstStyle/>
          <a:p>
            <a:fld id="{B2C2AC75-6D4A-4C22-A4D4-229BA84AB69A}" type="datetimeFigureOut">
              <a:rPr lang="en-NZ" smtClean="0"/>
              <a:t>23/08/2018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227172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zh-CN" altLang="en-US"/>
              <a:t>单击图标添加图片</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zh-CN" altLang="en-US"/>
              <a:t>编辑母版文本样式</a:t>
            </a:r>
          </a:p>
        </p:txBody>
      </p:sp>
      <p:sp>
        <p:nvSpPr>
          <p:cNvPr id="5" name="Date Placeholder 4"/>
          <p:cNvSpPr>
            <a:spLocks noGrp="1"/>
          </p:cNvSpPr>
          <p:nvPr>
            <p:ph type="dt" sz="half" idx="10"/>
          </p:nvPr>
        </p:nvSpPr>
        <p:spPr/>
        <p:txBody>
          <a:bodyPr/>
          <a:lstStyle/>
          <a:p>
            <a:fld id="{B2C2AC75-6D4A-4C22-A4D4-229BA84AB69A}" type="datetimeFigureOut">
              <a:rPr lang="en-NZ" smtClean="0"/>
              <a:t>23/08/2018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19EFC31-DA30-4ACD-A01C-60CEDAAF2B08}" type="slidenum">
              <a:rPr lang="en-NZ" smtClean="0"/>
              <a:t>‹#›</a:t>
            </a:fld>
            <a:endParaRPr lang="en-NZ"/>
          </a:p>
        </p:txBody>
      </p:sp>
    </p:spTree>
    <p:extLst>
      <p:ext uri="{BB962C8B-B14F-4D97-AF65-F5344CB8AC3E}">
        <p14:creationId xmlns:p14="http://schemas.microsoft.com/office/powerpoint/2010/main" val="4546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2C2AC75-6D4A-4C22-A4D4-229BA84AB69A}" type="datetimeFigureOut">
              <a:rPr lang="en-NZ" smtClean="0"/>
              <a:t>23/08/2018</a:t>
            </a:fld>
            <a:endParaRPr lang="en-NZ"/>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C19EFC31-DA30-4ACD-A01C-60CEDAAF2B08}" type="slidenum">
              <a:rPr lang="en-NZ" smtClean="0"/>
              <a:t>‹#›</a:t>
            </a:fld>
            <a:endParaRPr lang="en-NZ"/>
          </a:p>
        </p:txBody>
      </p:sp>
    </p:spTree>
    <p:extLst>
      <p:ext uri="{BB962C8B-B14F-4D97-AF65-F5344CB8AC3E}">
        <p14:creationId xmlns:p14="http://schemas.microsoft.com/office/powerpoint/2010/main" val="1570778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FD0751D8-2A72-4717-B4AD-76E6245F08CD}"/>
              </a:ext>
            </a:extLst>
          </p:cNvPr>
          <p:cNvPicPr>
            <a:picLocks noChangeAspect="1"/>
          </p:cNvPicPr>
          <p:nvPr/>
        </p:nvPicPr>
        <p:blipFill>
          <a:blip r:embed="rId2"/>
          <a:stretch>
            <a:fillRect/>
          </a:stretch>
        </p:blipFill>
        <p:spPr>
          <a:xfrm>
            <a:off x="3661671" y="6426107"/>
            <a:ext cx="4847329" cy="2258639"/>
          </a:xfrm>
          <a:prstGeom prst="rect">
            <a:avLst/>
          </a:prstGeom>
        </p:spPr>
      </p:pic>
      <p:pic>
        <p:nvPicPr>
          <p:cNvPr id="31" name="图片 30">
            <a:extLst>
              <a:ext uri="{FF2B5EF4-FFF2-40B4-BE49-F238E27FC236}">
                <a16:creationId xmlns:a16="http://schemas.microsoft.com/office/drawing/2014/main" id="{D847B3BB-2948-406B-A145-F6D497A53A03}"/>
              </a:ext>
            </a:extLst>
          </p:cNvPr>
          <p:cNvPicPr>
            <a:picLocks noChangeAspect="1"/>
          </p:cNvPicPr>
          <p:nvPr/>
        </p:nvPicPr>
        <p:blipFill>
          <a:blip r:embed="rId3"/>
          <a:stretch>
            <a:fillRect/>
          </a:stretch>
        </p:blipFill>
        <p:spPr>
          <a:xfrm>
            <a:off x="8394775" y="4161125"/>
            <a:ext cx="4354372" cy="2814790"/>
          </a:xfrm>
          <a:prstGeom prst="rect">
            <a:avLst/>
          </a:prstGeom>
        </p:spPr>
      </p:pic>
      <p:sp>
        <p:nvSpPr>
          <p:cNvPr id="6" name="文本框 5">
            <a:extLst>
              <a:ext uri="{FF2B5EF4-FFF2-40B4-BE49-F238E27FC236}">
                <a16:creationId xmlns:a16="http://schemas.microsoft.com/office/drawing/2014/main" id="{DCFBC758-B4DB-4A76-9CCF-1DAD0EA0C2ED}"/>
              </a:ext>
            </a:extLst>
          </p:cNvPr>
          <p:cNvSpPr txBox="1"/>
          <p:nvPr/>
        </p:nvSpPr>
        <p:spPr>
          <a:xfrm>
            <a:off x="305523" y="1018730"/>
            <a:ext cx="3461657" cy="2062103"/>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Background:</a:t>
            </a:r>
            <a:endParaRPr lang="zh-CN" altLang="en-US" sz="1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As a citizen in Wellington, it is important to understand the rental cost and getting ahead of it. To help you do exactly that we explore the relationship with several factors to make predictions of the rent trends. The population of Wellington, GDP of New Zealand, active bonds are interesting factors which would affect the rental cost of Wellington.</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A4B2C28-0AC2-4635-A6E0-E3F2DB760491}"/>
              </a:ext>
            </a:extLst>
          </p:cNvPr>
          <p:cNvSpPr txBox="1"/>
          <p:nvPr/>
        </p:nvSpPr>
        <p:spPr>
          <a:xfrm>
            <a:off x="4409641" y="453628"/>
            <a:ext cx="305670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Rental Cost Of Wellington </a:t>
            </a:r>
            <a:endParaRPr lang="en-NZ" dirty="0">
              <a:latin typeface="Times New Roman" panose="02020603050405020304" pitchFamily="18" charset="0"/>
              <a:cs typeface="Times New Roman" panose="02020603050405020304" pitchFamily="18" charset="0"/>
            </a:endParaRPr>
          </a:p>
        </p:txBody>
      </p:sp>
      <p:sp>
        <p:nvSpPr>
          <p:cNvPr id="8" name="文本框 2">
            <a:extLst>
              <a:ext uri="{FF2B5EF4-FFF2-40B4-BE49-F238E27FC236}">
                <a16:creationId xmlns:a16="http://schemas.microsoft.com/office/drawing/2014/main" id="{A607C2E9-3048-44E5-A2EF-9FEB1C07ED03}"/>
              </a:ext>
            </a:extLst>
          </p:cNvPr>
          <p:cNvSpPr txBox="1">
            <a:spLocks noChangeArrowheads="1"/>
          </p:cNvSpPr>
          <p:nvPr/>
        </p:nvSpPr>
        <p:spPr bwMode="auto">
          <a:xfrm>
            <a:off x="305523" y="3317774"/>
            <a:ext cx="3456032" cy="481193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rot="0" vert="horz" wrap="square" lIns="91440" tIns="45720" rIns="91440" bIns="45720" anchor="t" anchorCtr="0">
            <a:noAutofit/>
          </a:bodyPr>
          <a:lstStyle/>
          <a:p>
            <a:pPr>
              <a:lnSpc>
                <a:spcPct val="107000"/>
              </a:lnSpc>
              <a:spcAft>
                <a:spcPts val="800"/>
              </a:spcAft>
            </a:pPr>
            <a:r>
              <a:rPr lang="en-NZ" sz="1600" b="1" i="1" dirty="0">
                <a:effectLst/>
                <a:latin typeface="Times New Roman" panose="02020603050405020304" pitchFamily="18" charset="0"/>
                <a:ea typeface="等线" panose="02010600030101010101" pitchFamily="2" charset="-122"/>
                <a:cs typeface="Times New Roman" panose="02020603050405020304" pitchFamily="18" charset="0"/>
              </a:rPr>
              <a:t>Rental cost from 1993 to 2018</a:t>
            </a:r>
            <a:r>
              <a:rPr lang="en-NZ" sz="1400" b="1" i="1"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sz="1100" dirty="0">
              <a:effectLst/>
              <a:ea typeface="等线" panose="02010600030101010101" pitchFamily="2" charset="-122"/>
              <a:cs typeface="Times New Roman" panose="02020603050405020304" pitchFamily="18" charset="0"/>
            </a:endParaRPr>
          </a:p>
          <a:p>
            <a:pPr>
              <a:lnSpc>
                <a:spcPct val="107000"/>
              </a:lnSpc>
              <a:spcAft>
                <a:spcPts val="800"/>
              </a:spcAft>
            </a:pPr>
            <a:r>
              <a:rPr lang="en-NZ" sz="1400" i="1" dirty="0">
                <a:effectLst/>
                <a:latin typeface="Times New Roman" panose="02020603050405020304" pitchFamily="18" charset="0"/>
                <a:ea typeface="等线" panose="02010600030101010101" pitchFamily="2" charset="-122"/>
                <a:cs typeface="Times New Roman" panose="02020603050405020304" pitchFamily="18" charset="0"/>
              </a:rPr>
              <a:t>As the graph shown above, we can clearly see the rental cost of Wellington keep rising from year 1993 to year 2018.  But the increasement of cost is slightly different through these years, so if we can work out a formula which can predict the rental cost of next years will be very helpful to decide where to live in. </a:t>
            </a:r>
            <a:endParaRPr lang="zh-CN" sz="1100" dirty="0">
              <a:effectLst/>
              <a:ea typeface="等线" panose="02010600030101010101" pitchFamily="2" charset="-122"/>
              <a:cs typeface="Times New Roman" panose="02020603050405020304" pitchFamily="18" charset="0"/>
            </a:endParaRPr>
          </a:p>
        </p:txBody>
      </p:sp>
      <p:graphicFrame>
        <p:nvGraphicFramePr>
          <p:cNvPr id="9" name="图表 8">
            <a:extLst>
              <a:ext uri="{FF2B5EF4-FFF2-40B4-BE49-F238E27FC236}">
                <a16:creationId xmlns:a16="http://schemas.microsoft.com/office/drawing/2014/main" id="{A82D34D8-43C0-4B48-BE80-42284BB11E64}"/>
              </a:ext>
            </a:extLst>
          </p:cNvPr>
          <p:cNvGraphicFramePr/>
          <p:nvPr>
            <p:extLst>
              <p:ext uri="{D42A27DB-BD31-4B8C-83A1-F6EECF244321}">
                <p14:modId xmlns:p14="http://schemas.microsoft.com/office/powerpoint/2010/main" val="3039061415"/>
              </p:ext>
            </p:extLst>
          </p:nvPr>
        </p:nvGraphicFramePr>
        <p:xfrm>
          <a:off x="319752" y="6052171"/>
          <a:ext cx="3461657" cy="2643284"/>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4">
            <a:extLst>
              <a:ext uri="{FF2B5EF4-FFF2-40B4-BE49-F238E27FC236}">
                <a16:creationId xmlns:a16="http://schemas.microsoft.com/office/drawing/2014/main" id="{6143DFC7-9A42-4255-AB2C-A0AA24FD3DED}"/>
              </a:ext>
            </a:extLst>
          </p:cNvPr>
          <p:cNvSpPr>
            <a:spLocks noChangeArrowheads="1"/>
          </p:cNvSpPr>
          <p:nvPr/>
        </p:nvSpPr>
        <p:spPr bwMode="auto">
          <a:xfrm>
            <a:off x="98898" y="0"/>
            <a:ext cx="1280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NZ"/>
          </a:p>
        </p:txBody>
      </p:sp>
      <p:sp>
        <p:nvSpPr>
          <p:cNvPr id="14" name="Rectangle 6">
            <a:extLst>
              <a:ext uri="{FF2B5EF4-FFF2-40B4-BE49-F238E27FC236}">
                <a16:creationId xmlns:a16="http://schemas.microsoft.com/office/drawing/2014/main" id="{C84A6A25-2733-4961-B51B-EFD340295883}"/>
              </a:ext>
            </a:extLst>
          </p:cNvPr>
          <p:cNvSpPr>
            <a:spLocks noChangeArrowheads="1"/>
          </p:cNvSpPr>
          <p:nvPr/>
        </p:nvSpPr>
        <p:spPr bwMode="auto">
          <a:xfrm>
            <a:off x="6966626" y="6838544"/>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NZ"/>
          </a:p>
        </p:txBody>
      </p:sp>
      <p:sp>
        <p:nvSpPr>
          <p:cNvPr id="15" name="Rectangle 8">
            <a:extLst>
              <a:ext uri="{FF2B5EF4-FFF2-40B4-BE49-F238E27FC236}">
                <a16:creationId xmlns:a16="http://schemas.microsoft.com/office/drawing/2014/main" id="{E46EAE4E-69E6-4EC5-A54C-5A6DFCB6CA4F}"/>
              </a:ext>
            </a:extLst>
          </p:cNvPr>
          <p:cNvSpPr>
            <a:spLocks noChangeArrowheads="1"/>
          </p:cNvSpPr>
          <p:nvPr/>
        </p:nvSpPr>
        <p:spPr bwMode="auto">
          <a:xfrm>
            <a:off x="98898" y="2578100"/>
            <a:ext cx="12801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NZ"/>
          </a:p>
        </p:txBody>
      </p:sp>
      <p:sp>
        <p:nvSpPr>
          <p:cNvPr id="19" name="文本框 18">
            <a:extLst>
              <a:ext uri="{FF2B5EF4-FFF2-40B4-BE49-F238E27FC236}">
                <a16:creationId xmlns:a16="http://schemas.microsoft.com/office/drawing/2014/main" id="{5CE18178-68D2-44B8-A2CA-C381F8C30616}"/>
              </a:ext>
            </a:extLst>
          </p:cNvPr>
          <p:cNvSpPr txBox="1"/>
          <p:nvPr/>
        </p:nvSpPr>
        <p:spPr>
          <a:xfrm>
            <a:off x="3801263" y="4115079"/>
            <a:ext cx="4287543" cy="954107"/>
          </a:xfrm>
          <a:prstGeom prst="rect">
            <a:avLst/>
          </a:prstGeom>
          <a:noFill/>
        </p:spPr>
        <p:txBody>
          <a:bodyPr wrap="square" rtlCol="0">
            <a:spAutoFit/>
          </a:bodyPr>
          <a:lstStyle/>
          <a:p>
            <a:r>
              <a:rPr lang="en-NZ" sz="1400" dirty="0"/>
              <a:t>From the graph above, it illustrates these factors actually affect the rental cost of Wellington, so in this research, we aim to explore a linear relationship between the rental cost and these factors. </a:t>
            </a:r>
          </a:p>
        </p:txBody>
      </p:sp>
      <p:graphicFrame>
        <p:nvGraphicFramePr>
          <p:cNvPr id="20" name="图表 19">
            <a:extLst>
              <a:ext uri="{FF2B5EF4-FFF2-40B4-BE49-F238E27FC236}">
                <a16:creationId xmlns:a16="http://schemas.microsoft.com/office/drawing/2014/main" id="{C158B0E0-0ACA-4963-A5AF-976F3FE3F572}"/>
              </a:ext>
            </a:extLst>
          </p:cNvPr>
          <p:cNvGraphicFramePr>
            <a:graphicFrameLocks/>
          </p:cNvGraphicFramePr>
          <p:nvPr>
            <p:extLst>
              <p:ext uri="{D42A27DB-BD31-4B8C-83A1-F6EECF244321}">
                <p14:modId xmlns:p14="http://schemas.microsoft.com/office/powerpoint/2010/main" val="528333122"/>
              </p:ext>
            </p:extLst>
          </p:nvPr>
        </p:nvGraphicFramePr>
        <p:xfrm>
          <a:off x="3761555" y="842586"/>
          <a:ext cx="4422288" cy="3088685"/>
        </p:xfrm>
        <a:graphic>
          <a:graphicData uri="http://schemas.openxmlformats.org/drawingml/2006/chart">
            <c:chart xmlns:c="http://schemas.openxmlformats.org/drawingml/2006/chart" xmlns:r="http://schemas.openxmlformats.org/officeDocument/2006/relationships" r:id="rId5"/>
          </a:graphicData>
        </a:graphic>
      </p:graphicFrame>
      <p:sp>
        <p:nvSpPr>
          <p:cNvPr id="21" name="文本框 20">
            <a:extLst>
              <a:ext uri="{FF2B5EF4-FFF2-40B4-BE49-F238E27FC236}">
                <a16:creationId xmlns:a16="http://schemas.microsoft.com/office/drawing/2014/main" id="{AC58202A-5B44-4FF6-9AB2-FE5D0188DE0E}"/>
              </a:ext>
            </a:extLst>
          </p:cNvPr>
          <p:cNvSpPr txBox="1"/>
          <p:nvPr/>
        </p:nvSpPr>
        <p:spPr>
          <a:xfrm>
            <a:off x="3801263" y="5192067"/>
            <a:ext cx="4422288" cy="1200329"/>
          </a:xfrm>
          <a:prstGeom prst="rect">
            <a:avLst/>
          </a:prstGeom>
          <a:noFill/>
        </p:spPr>
        <p:txBody>
          <a:bodyPr wrap="square" rtlCol="0">
            <a:spAutoFit/>
          </a:bodyPr>
          <a:lstStyle/>
          <a:p>
            <a:r>
              <a:rPr lang="en-NZ" sz="1600" b="1" dirty="0">
                <a:latin typeface="Times New Roman" panose="02020603050405020304" pitchFamily="18" charset="0"/>
                <a:cs typeface="Times New Roman" panose="02020603050405020304" pitchFamily="18" charset="0"/>
              </a:rPr>
              <a:t>Methodology: </a:t>
            </a:r>
          </a:p>
          <a:p>
            <a:r>
              <a:rPr lang="en-NZ" sz="1400" dirty="0">
                <a:latin typeface="Times New Roman" panose="02020603050405020304" pitchFamily="18" charset="0"/>
                <a:cs typeface="Times New Roman" panose="02020603050405020304" pitchFamily="18" charset="0"/>
              </a:rPr>
              <a:t>As the graph shown below, it shows the pipeline which used in this research. It can import data and pre-processing the data and find a linear formula by a technique called linear regression.</a:t>
            </a:r>
          </a:p>
        </p:txBody>
      </p:sp>
      <p:sp>
        <p:nvSpPr>
          <p:cNvPr id="23" name="文本框 22">
            <a:extLst>
              <a:ext uri="{FF2B5EF4-FFF2-40B4-BE49-F238E27FC236}">
                <a16:creationId xmlns:a16="http://schemas.microsoft.com/office/drawing/2014/main" id="{5766B60B-F640-48CA-8927-C3098B5C212D}"/>
              </a:ext>
            </a:extLst>
          </p:cNvPr>
          <p:cNvSpPr txBox="1"/>
          <p:nvPr/>
        </p:nvSpPr>
        <p:spPr>
          <a:xfrm>
            <a:off x="8207043" y="781631"/>
            <a:ext cx="4287543" cy="584775"/>
          </a:xfrm>
          <a:prstGeom prst="rect">
            <a:avLst/>
          </a:prstGeom>
          <a:noFill/>
        </p:spPr>
        <p:txBody>
          <a:bodyPr wrap="square" rtlCol="0">
            <a:spAutoFit/>
          </a:bodyPr>
          <a:lstStyle/>
          <a:p>
            <a:r>
              <a:rPr lang="en-NZ" b="1" dirty="0">
                <a:latin typeface="Times New Roman" panose="02020603050405020304" pitchFamily="18" charset="0"/>
                <a:cs typeface="Times New Roman" panose="02020603050405020304" pitchFamily="18" charset="0"/>
              </a:rPr>
              <a:t>Result:</a:t>
            </a:r>
          </a:p>
          <a:p>
            <a:endParaRPr lang="en-NZ" sz="1400" b="1" dirty="0">
              <a:latin typeface="Times New Roman" panose="02020603050405020304" pitchFamily="18" charset="0"/>
              <a:cs typeface="Times New Roman" panose="02020603050405020304" pitchFamily="18" charset="0"/>
            </a:endParaRPr>
          </a:p>
        </p:txBody>
      </p:sp>
      <p:graphicFrame>
        <p:nvGraphicFramePr>
          <p:cNvPr id="28" name="图表 27">
            <a:extLst>
              <a:ext uri="{FF2B5EF4-FFF2-40B4-BE49-F238E27FC236}">
                <a16:creationId xmlns:a16="http://schemas.microsoft.com/office/drawing/2014/main" id="{E43122F0-4C5C-4C26-9635-EEDD3950BDEF}"/>
              </a:ext>
            </a:extLst>
          </p:cNvPr>
          <p:cNvGraphicFramePr>
            <a:graphicFrameLocks/>
          </p:cNvGraphicFramePr>
          <p:nvPr>
            <p:extLst>
              <p:ext uri="{D42A27DB-BD31-4B8C-83A1-F6EECF244321}">
                <p14:modId xmlns:p14="http://schemas.microsoft.com/office/powerpoint/2010/main" val="252955965"/>
              </p:ext>
            </p:extLst>
          </p:nvPr>
        </p:nvGraphicFramePr>
        <p:xfrm>
          <a:off x="8394775" y="1053056"/>
          <a:ext cx="4294790" cy="2554026"/>
        </p:xfrm>
        <a:graphic>
          <a:graphicData uri="http://schemas.openxmlformats.org/drawingml/2006/chart">
            <c:chart xmlns:c="http://schemas.openxmlformats.org/drawingml/2006/chart" xmlns:r="http://schemas.openxmlformats.org/officeDocument/2006/relationships" r:id="rId6"/>
          </a:graphicData>
        </a:graphic>
      </p:graphicFrame>
      <p:sp>
        <p:nvSpPr>
          <p:cNvPr id="30" name="文本框 29">
            <a:extLst>
              <a:ext uri="{FF2B5EF4-FFF2-40B4-BE49-F238E27FC236}">
                <a16:creationId xmlns:a16="http://schemas.microsoft.com/office/drawing/2014/main" id="{FCAF3932-0712-49FA-B98C-7422B69B07E9}"/>
              </a:ext>
            </a:extLst>
          </p:cNvPr>
          <p:cNvSpPr txBox="1"/>
          <p:nvPr/>
        </p:nvSpPr>
        <p:spPr>
          <a:xfrm>
            <a:off x="8298712" y="3745747"/>
            <a:ext cx="4390853" cy="369332"/>
          </a:xfrm>
          <a:prstGeom prst="rect">
            <a:avLst/>
          </a:prstGeom>
          <a:noFill/>
        </p:spPr>
        <p:txBody>
          <a:bodyPr wrap="square" rtlCol="0">
            <a:spAutoFit/>
          </a:bodyPr>
          <a:lstStyle/>
          <a:p>
            <a:r>
              <a:rPr lang="en-NZ" dirty="0"/>
              <a:t>The formula was found is :</a:t>
            </a:r>
          </a:p>
        </p:txBody>
      </p:sp>
      <p:sp>
        <p:nvSpPr>
          <p:cNvPr id="2049" name="文本框 2048">
            <a:extLst>
              <a:ext uri="{FF2B5EF4-FFF2-40B4-BE49-F238E27FC236}">
                <a16:creationId xmlns:a16="http://schemas.microsoft.com/office/drawing/2014/main" id="{7ABCCA8A-EA7E-4F6D-9DE9-C1A85AA676CE}"/>
              </a:ext>
            </a:extLst>
          </p:cNvPr>
          <p:cNvSpPr txBox="1"/>
          <p:nvPr/>
        </p:nvSpPr>
        <p:spPr>
          <a:xfrm>
            <a:off x="8680223" y="6844162"/>
            <a:ext cx="4009341" cy="3170099"/>
          </a:xfrm>
          <a:prstGeom prst="rect">
            <a:avLst/>
          </a:prstGeom>
          <a:noFill/>
        </p:spPr>
        <p:txBody>
          <a:bodyPr wrap="square" rtlCol="0">
            <a:spAutoFit/>
          </a:bodyPr>
          <a:lstStyle/>
          <a:p>
            <a:r>
              <a:rPr lang="en-NZ" b="1" dirty="0">
                <a:latin typeface="Times New Roman" panose="02020603050405020304" pitchFamily="18" charset="0"/>
                <a:cs typeface="Times New Roman" panose="02020603050405020304" pitchFamily="18" charset="0"/>
              </a:rPr>
              <a:t>Conclusion:</a:t>
            </a:r>
          </a:p>
          <a:p>
            <a:r>
              <a:rPr lang="en-NZ" sz="1600" dirty="0">
                <a:latin typeface="Times New Roman" panose="02020603050405020304" pitchFamily="18" charset="0"/>
                <a:cs typeface="Times New Roman" panose="02020603050405020304" pitchFamily="18" charset="0"/>
              </a:rPr>
              <a:t>The population is the most correlate data to the rental cost of Wellington,. But the mean rental cost of  Waikato is the most weighted factors.</a:t>
            </a:r>
          </a:p>
          <a:p>
            <a:r>
              <a:rPr lang="en-NZ" sz="1600" dirty="0">
                <a:latin typeface="Times New Roman" panose="02020603050405020304" pitchFamily="18" charset="0"/>
                <a:cs typeface="Times New Roman" panose="02020603050405020304" pitchFamily="18" charset="0"/>
              </a:rPr>
              <a:t>From the graph compares the model and real data, it can show the formula we get has a high quality.</a:t>
            </a:r>
          </a:p>
          <a:p>
            <a:endParaRPr lang="en-NZ" sz="14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3830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292</Words>
  <Application>Microsoft Office PowerPoint</Application>
  <PresentationFormat>A3 纸张(297x420 毫米)</PresentationFormat>
  <Paragraphs>21</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Arial</vt:lpstr>
      <vt:lpstr>Calibri</vt:lpstr>
      <vt:lpstr>Calibri Light</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Yongbo</dc:creator>
  <cp:lastModifiedBy>Yu Yongbo</cp:lastModifiedBy>
  <cp:revision>6</cp:revision>
  <dcterms:created xsi:type="dcterms:W3CDTF">2018-08-23T09:10:09Z</dcterms:created>
  <dcterms:modified xsi:type="dcterms:W3CDTF">2018-08-23T10:07:27Z</dcterms:modified>
</cp:coreProperties>
</file>