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3" r:id="rId4"/>
    <p:sldId id="272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4" r:id="rId14"/>
    <p:sldId id="265" r:id="rId15"/>
    <p:sldId id="268" r:id="rId16"/>
    <p:sldId id="266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5B21"/>
    <a:srgbClr val="008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6FC2-90E8-4306-81B8-ECA1CBF819FD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F21B-5E25-4CB7-9624-6BE348AFD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69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6FC2-90E8-4306-81B8-ECA1CBF819FD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F21B-5E25-4CB7-9624-6BE348AFD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86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6FC2-90E8-4306-81B8-ECA1CBF819FD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F21B-5E25-4CB7-9624-6BE348AFD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720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6FC2-90E8-4306-81B8-ECA1CBF819FD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F21B-5E25-4CB7-9624-6BE348AFD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520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6FC2-90E8-4306-81B8-ECA1CBF819FD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F21B-5E25-4CB7-9624-6BE348AFD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582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6FC2-90E8-4306-81B8-ECA1CBF819FD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F21B-5E25-4CB7-9624-6BE348AFD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43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6FC2-90E8-4306-81B8-ECA1CBF819FD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F21B-5E25-4CB7-9624-6BE348AFD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350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6FC2-90E8-4306-81B8-ECA1CBF819FD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F21B-5E25-4CB7-9624-6BE348AFD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19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6FC2-90E8-4306-81B8-ECA1CBF819FD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F21B-5E25-4CB7-9624-6BE348AFD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7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6FC2-90E8-4306-81B8-ECA1CBF819FD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1A5F21B-5E25-4CB7-9624-6BE348AFD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72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6FC2-90E8-4306-81B8-ECA1CBF819FD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F21B-5E25-4CB7-9624-6BE348AFD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76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6FC2-90E8-4306-81B8-ECA1CBF819FD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F21B-5E25-4CB7-9624-6BE348AFD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03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6FC2-90E8-4306-81B8-ECA1CBF819FD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F21B-5E25-4CB7-9624-6BE348AFD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03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6FC2-90E8-4306-81B8-ECA1CBF819FD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F21B-5E25-4CB7-9624-6BE348AFD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36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6FC2-90E8-4306-81B8-ECA1CBF819FD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F21B-5E25-4CB7-9624-6BE348AFD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29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6FC2-90E8-4306-81B8-ECA1CBF819FD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F21B-5E25-4CB7-9624-6BE348AFD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98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6FC2-90E8-4306-81B8-ECA1CBF819FD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F21B-5E25-4CB7-9624-6BE348AFD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35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BC6FC2-90E8-4306-81B8-ECA1CBF819FD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A5F21B-5E25-4CB7-9624-6BE348AFD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00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F15EC-2D3B-4844-9433-67F1705D1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0"/>
            <a:ext cx="8574622" cy="2616199"/>
          </a:xfrm>
        </p:spPr>
        <p:txBody>
          <a:bodyPr/>
          <a:lstStyle/>
          <a:p>
            <a:r>
              <a:rPr lang="pt-BR" dirty="0"/>
              <a:t>Curso de MATLAB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924DDA-CFBC-441D-9B34-2A2D17EEF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2734653"/>
            <a:ext cx="6987645" cy="1388534"/>
          </a:xfrm>
        </p:spPr>
        <p:txBody>
          <a:bodyPr/>
          <a:lstStyle/>
          <a:p>
            <a:r>
              <a:rPr lang="pt-BR" dirty="0"/>
              <a:t>Eduardo Preto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9C04D0-F239-4D82-ACC9-FEC710DE4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74" y="3098481"/>
            <a:ext cx="2543530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0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905D1-FA5A-4BBA-B14B-B8592B36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5.Equações polinomiais, sistemas lineares e outros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72EF52-1E74-4D0A-8E96-9F1053CA6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Raízes e derivadas de polinômios;</a:t>
            </a:r>
          </a:p>
          <a:p>
            <a:r>
              <a:rPr lang="pt-BR" dirty="0"/>
              <a:t>Sistemas lineares;</a:t>
            </a:r>
          </a:p>
          <a:p>
            <a:r>
              <a:rPr lang="pt-BR" dirty="0"/>
              <a:t>Sistemas não lineares;</a:t>
            </a:r>
          </a:p>
          <a:p>
            <a:r>
              <a:rPr lang="pt-BR" dirty="0"/>
              <a:t>Convolução e interpolação;</a:t>
            </a:r>
          </a:p>
          <a:p>
            <a:r>
              <a:rPr lang="pt-BR" dirty="0"/>
              <a:t>Integral;</a:t>
            </a:r>
          </a:p>
          <a:p>
            <a:r>
              <a:rPr lang="pt-BR" dirty="0"/>
              <a:t>Transformada de Laplace;</a:t>
            </a:r>
          </a:p>
          <a:p>
            <a:r>
              <a:rPr lang="pt-BR" dirty="0"/>
              <a:t>Números complexos.</a:t>
            </a:r>
          </a:p>
        </p:txBody>
      </p:sp>
    </p:spTree>
    <p:extLst>
      <p:ext uri="{BB962C8B-B14F-4D97-AF65-F5344CB8AC3E}">
        <p14:creationId xmlns:p14="http://schemas.microsoft.com/office/powerpoint/2010/main" val="3482529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7E363-C433-4709-90F7-CCCECC00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6.Resolução de equações diferenciais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41D1D6-27C9-4AB1-9F06-2AE6F8DE7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Solvers</a:t>
            </a:r>
            <a:r>
              <a:rPr lang="pt-BR" dirty="0"/>
              <a:t> do </a:t>
            </a:r>
            <a:r>
              <a:rPr lang="pt-BR" dirty="0" err="1"/>
              <a:t>Matlab</a:t>
            </a:r>
            <a:r>
              <a:rPr lang="pt-BR" dirty="0"/>
              <a:t>;</a:t>
            </a:r>
          </a:p>
          <a:p>
            <a:r>
              <a:rPr lang="pt-BR" dirty="0"/>
              <a:t>Aplicação com ode45 e ode23;</a:t>
            </a:r>
          </a:p>
          <a:p>
            <a:r>
              <a:rPr lang="pt-BR" dirty="0"/>
              <a:t>Aplicação em um sistema massa mola amortecedor.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68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7E363-C433-4709-90F7-CCCECC00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7.Análise estatística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41D1D6-27C9-4AB1-9F06-2AE6F8DE7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Funções básicas de estatística;</a:t>
            </a:r>
          </a:p>
          <a:p>
            <a:r>
              <a:rPr lang="pt-BR" dirty="0"/>
              <a:t>Histograma e box </a:t>
            </a:r>
            <a:r>
              <a:rPr lang="pt-BR" dirty="0" err="1"/>
              <a:t>plot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42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2F915-F09B-464E-AFEC-E1E74015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 Manipulação de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B55F39-81F6-4A51-AD44-7B2966A0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Importar .</a:t>
            </a:r>
            <a:r>
              <a:rPr lang="pt-BR" dirty="0" err="1"/>
              <a:t>txt</a:t>
            </a:r>
            <a:r>
              <a:rPr lang="pt-BR" dirty="0"/>
              <a:t> e planilhas de Excel;</a:t>
            </a:r>
          </a:p>
          <a:p>
            <a:r>
              <a:rPr lang="pt-BR" dirty="0"/>
              <a:t>Salvar e carregar arquivos;</a:t>
            </a:r>
          </a:p>
          <a:p>
            <a:r>
              <a:rPr lang="pt-BR" dirty="0"/>
              <a:t>Abrir e ler arquivos;</a:t>
            </a:r>
          </a:p>
          <a:p>
            <a:r>
              <a:rPr lang="pt-BR" dirty="0"/>
              <a:t>Editar arquivos pelo </a:t>
            </a:r>
            <a:r>
              <a:rPr lang="pt-BR" dirty="0" err="1"/>
              <a:t>Matlab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292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F49CE-2C42-4E56-B765-D5C325A7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9. Aplicações Engenharia: Análise e processamento de sinais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CB829C-1A72-4FD4-8D57-3889B099D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Gerar um sinal;</a:t>
            </a:r>
          </a:p>
          <a:p>
            <a:r>
              <a:rPr lang="pt-BR" dirty="0"/>
              <a:t>Aplicar transformada de Fourier;</a:t>
            </a:r>
          </a:p>
          <a:p>
            <a:r>
              <a:rPr lang="pt-BR" dirty="0"/>
              <a:t>Correlação e densidade espectral;</a:t>
            </a:r>
          </a:p>
          <a:p>
            <a:r>
              <a:rPr lang="pt-BR" dirty="0"/>
              <a:t>Estimar função resposta em frequência.</a:t>
            </a:r>
          </a:p>
        </p:txBody>
      </p:sp>
    </p:spTree>
    <p:extLst>
      <p:ext uri="{BB962C8B-B14F-4D97-AF65-F5344CB8AC3E}">
        <p14:creationId xmlns:p14="http://schemas.microsoft.com/office/powerpoint/2010/main" val="1542877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F49CE-2C42-4E56-B765-D5C325A7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10. Aplicações Engenharia: Controle de sistemas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CB829C-1A72-4FD4-8D57-3889B099D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Toolbox de controle;</a:t>
            </a:r>
          </a:p>
          <a:p>
            <a:r>
              <a:rPr lang="pt-BR" dirty="0"/>
              <a:t>Função transferência;</a:t>
            </a:r>
          </a:p>
          <a:p>
            <a:r>
              <a:rPr lang="pt-BR" dirty="0"/>
              <a:t>Função resposta;</a:t>
            </a:r>
          </a:p>
          <a:p>
            <a:r>
              <a:rPr lang="pt-BR" dirty="0"/>
              <a:t>Sistemas de primeira e segunda ordem;</a:t>
            </a:r>
          </a:p>
          <a:p>
            <a:r>
              <a:rPr lang="pt-BR" dirty="0"/>
              <a:t>Polos e zeros;</a:t>
            </a:r>
          </a:p>
          <a:p>
            <a:r>
              <a:rPr lang="pt-BR" dirty="0"/>
              <a:t>Lugares das raízes;</a:t>
            </a:r>
          </a:p>
          <a:p>
            <a:r>
              <a:rPr lang="pt-BR" dirty="0"/>
              <a:t>Espaço dos estados.</a:t>
            </a:r>
          </a:p>
        </p:txBody>
      </p:sp>
    </p:spTree>
    <p:extLst>
      <p:ext uri="{BB962C8B-B14F-4D97-AF65-F5344CB8AC3E}">
        <p14:creationId xmlns:p14="http://schemas.microsoft.com/office/powerpoint/2010/main" val="3357721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620B7-D975-40A1-A569-B2C49C77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11. Processamento de imagem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75117-FCE4-4CA6-8DE0-EEE8B6907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Abrir imagem no </a:t>
            </a:r>
            <a:r>
              <a:rPr lang="pt-BR" dirty="0" err="1"/>
              <a:t>Matlab</a:t>
            </a:r>
            <a:r>
              <a:rPr lang="pt-BR" dirty="0"/>
              <a:t>;</a:t>
            </a:r>
          </a:p>
          <a:p>
            <a:r>
              <a:rPr lang="pt-BR" dirty="0"/>
              <a:t>Histograma de cores;</a:t>
            </a:r>
          </a:p>
          <a:p>
            <a:r>
              <a:rPr lang="pt-BR" dirty="0"/>
              <a:t>Preto e branco;</a:t>
            </a:r>
          </a:p>
          <a:p>
            <a:r>
              <a:rPr lang="pt-BR" dirty="0"/>
              <a:t>Tons de cinzas – escurecer e clarear.</a:t>
            </a:r>
          </a:p>
          <a:p>
            <a:r>
              <a:rPr lang="pt-BR" dirty="0"/>
              <a:t>Aplicar filtros e ruídos.</a:t>
            </a:r>
          </a:p>
        </p:txBody>
      </p:sp>
    </p:spTree>
    <p:extLst>
      <p:ext uri="{BB962C8B-B14F-4D97-AF65-F5344CB8AC3E}">
        <p14:creationId xmlns:p14="http://schemas.microsoft.com/office/powerpoint/2010/main" val="3223193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620B7-D975-40A1-A569-B2C49C77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12. Interface 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75117-FCE4-4CA6-8DE0-EEE8B6907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Aplicação com App designer;</a:t>
            </a:r>
          </a:p>
          <a:p>
            <a:r>
              <a:rPr lang="pt-BR" dirty="0"/>
              <a:t>Aplicação com GUIDE.</a:t>
            </a:r>
          </a:p>
        </p:txBody>
      </p:sp>
    </p:spTree>
    <p:extLst>
      <p:ext uri="{BB962C8B-B14F-4D97-AF65-F5344CB8AC3E}">
        <p14:creationId xmlns:p14="http://schemas.microsoft.com/office/powerpoint/2010/main" val="471122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620B7-D975-40A1-A569-B2C49C77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13. </a:t>
            </a:r>
            <a:r>
              <a:rPr lang="pt-BR" dirty="0" err="1"/>
              <a:t>Simulink</a:t>
            </a:r>
            <a:r>
              <a:rPr lang="pt-BR" dirty="0"/>
              <a:t>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75117-FCE4-4CA6-8DE0-EEE8B6907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Aplicar e ler sinal;</a:t>
            </a:r>
          </a:p>
          <a:p>
            <a:r>
              <a:rPr lang="pt-BR" dirty="0"/>
              <a:t>Projeto com controlador PID;</a:t>
            </a:r>
          </a:p>
          <a:p>
            <a:r>
              <a:rPr lang="pt-BR" dirty="0"/>
              <a:t>Aplicação com população de bactérias.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598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B7975-3CED-496D-9896-08F195E9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MATLAB?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999697-73CA-4D68-8702-55D429476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MATLAB (</a:t>
            </a:r>
            <a:r>
              <a:rPr lang="pt-BR" dirty="0" err="1"/>
              <a:t>MATrix</a:t>
            </a:r>
            <a:r>
              <a:rPr lang="pt-BR" dirty="0"/>
              <a:t> </a:t>
            </a:r>
            <a:r>
              <a:rPr lang="pt-BR" dirty="0" err="1"/>
              <a:t>LABoratory</a:t>
            </a:r>
            <a:r>
              <a:rPr lang="pt-BR" dirty="0"/>
              <a:t>) – interativo de alta performance para cálculo numérico. Criado em 1970, só foi escrito em C em 1983.</a:t>
            </a:r>
          </a:p>
          <a:p>
            <a:r>
              <a:rPr lang="pt-BR" dirty="0"/>
              <a:t>Linguagem conhecida com MATLAB ou M-</a:t>
            </a:r>
            <a:r>
              <a:rPr lang="pt-BR" dirty="0" err="1"/>
              <a:t>code</a:t>
            </a:r>
            <a:endParaRPr lang="pt-BR" dirty="0"/>
          </a:p>
          <a:p>
            <a:r>
              <a:rPr lang="pt-BR" dirty="0"/>
              <a:t>Matriz não precisa de dimensionamento prévio;</a:t>
            </a:r>
          </a:p>
          <a:p>
            <a:pPr marL="457200" lvl="1" indent="0" algn="ctr">
              <a:buNone/>
            </a:pP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 = ‘Olá’;</a:t>
            </a:r>
          </a:p>
          <a:p>
            <a:pPr marL="457200" lvl="1" indent="0" algn="ctr">
              <a:buNone/>
            </a:pPr>
            <a:r>
              <a:rPr lang="pt-BR" dirty="0" err="1"/>
              <a:t>name</a:t>
            </a:r>
            <a:r>
              <a:rPr lang="pt-BR" dirty="0"/>
              <a:t> = ‘Olá’;</a:t>
            </a: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BAE71572-7E7D-4B82-8CD7-D3E61695ACAF}"/>
              </a:ext>
            </a:extLst>
          </p:cNvPr>
          <p:cNvSpPr/>
          <p:nvPr/>
        </p:nvSpPr>
        <p:spPr>
          <a:xfrm>
            <a:off x="7566992" y="5208104"/>
            <a:ext cx="1205948" cy="371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F34CBE6-E0B2-441A-9431-2295CB08D1A3}"/>
              </a:ext>
            </a:extLst>
          </p:cNvPr>
          <p:cNvSpPr txBox="1"/>
          <p:nvPr/>
        </p:nvSpPr>
        <p:spPr>
          <a:xfrm>
            <a:off x="8865705" y="5208104"/>
            <a:ext cx="119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MATLAB</a:t>
            </a:r>
          </a:p>
        </p:txBody>
      </p:sp>
    </p:spTree>
    <p:extLst>
      <p:ext uri="{BB962C8B-B14F-4D97-AF65-F5344CB8AC3E}">
        <p14:creationId xmlns:p14="http://schemas.microsoft.com/office/powerpoint/2010/main" val="91390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B7975-3CED-496D-9896-08F195E9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MATLAB?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999697-73CA-4D68-8702-55D429476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Extensões – Toolbox e </a:t>
            </a:r>
            <a:r>
              <a:rPr lang="pt-BR" dirty="0" err="1"/>
              <a:t>blocksets</a:t>
            </a:r>
            <a:r>
              <a:rPr lang="pt-BR" dirty="0"/>
              <a:t>: </a:t>
            </a:r>
            <a:r>
              <a:rPr lang="pt-BR" dirty="0" err="1"/>
              <a:t>Simulink</a:t>
            </a:r>
            <a:r>
              <a:rPr lang="pt-BR" dirty="0"/>
              <a:t>, redes neurais, sistemas robustos, optimização, controle de sistemas, lógica </a:t>
            </a:r>
            <a:r>
              <a:rPr lang="pt-BR" dirty="0" err="1"/>
              <a:t>Fuzzy</a:t>
            </a:r>
            <a:r>
              <a:rPr lang="pt-BR" dirty="0"/>
              <a:t>,...</a:t>
            </a:r>
          </a:p>
          <a:p>
            <a:r>
              <a:rPr lang="pt-BR" dirty="0"/>
              <a:t>Começa na posição 1 e não na 0;</a:t>
            </a:r>
          </a:p>
          <a:p>
            <a:pPr marL="457200" lvl="1" indent="0" algn="ctr">
              <a:buNone/>
            </a:pPr>
            <a:r>
              <a:rPr lang="pt-BR" dirty="0"/>
              <a:t>X = 1, 2, 3, 4;</a:t>
            </a:r>
          </a:p>
          <a:p>
            <a:pPr marL="457200" lvl="1" indent="0" algn="ctr">
              <a:buNone/>
            </a:pPr>
            <a:r>
              <a:rPr lang="pt-BR" dirty="0"/>
              <a:t>X(0) = 1;</a:t>
            </a:r>
          </a:p>
          <a:p>
            <a:pPr marL="457200" lvl="1" indent="0" algn="ctr">
              <a:buNone/>
            </a:pPr>
            <a:r>
              <a:rPr lang="pt-BR" dirty="0"/>
              <a:t>X(1) = 1;</a:t>
            </a:r>
          </a:p>
          <a:p>
            <a:endParaRPr lang="pt-BR" dirty="0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06166650-7578-420E-996C-DA4BB95F7038}"/>
              </a:ext>
            </a:extLst>
          </p:cNvPr>
          <p:cNvSpPr/>
          <p:nvPr/>
        </p:nvSpPr>
        <p:spPr>
          <a:xfrm>
            <a:off x="7288696" y="4916556"/>
            <a:ext cx="1205948" cy="371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BC29D4-13ED-4AC3-AEAD-4C031E25B534}"/>
              </a:ext>
            </a:extLst>
          </p:cNvPr>
          <p:cNvSpPr txBox="1"/>
          <p:nvPr/>
        </p:nvSpPr>
        <p:spPr>
          <a:xfrm>
            <a:off x="8587409" y="4916556"/>
            <a:ext cx="119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MATLAB</a:t>
            </a:r>
          </a:p>
        </p:txBody>
      </p:sp>
    </p:spTree>
    <p:extLst>
      <p:ext uri="{BB962C8B-B14F-4D97-AF65-F5344CB8AC3E}">
        <p14:creationId xmlns:p14="http://schemas.microsoft.com/office/powerpoint/2010/main" val="81840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82E2D-F2EC-4C7B-8386-347BB207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do </a:t>
            </a:r>
            <a:r>
              <a:rPr lang="pt-BR" dirty="0" err="1"/>
              <a:t>Matlab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9E2F1A70-2C2D-4834-A5F4-6C2EB5A3C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288" y="2623930"/>
            <a:ext cx="3886856" cy="3606647"/>
          </a:xfr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CBF58BF-D4C5-4CB4-9461-CA5EE26B3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211" y="2796210"/>
            <a:ext cx="5636778" cy="324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9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755D4-C87A-4C2E-B777-B0442D3B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0.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0E0744-42B4-4ECF-991A-2979AE765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Aplicações;</a:t>
            </a:r>
          </a:p>
          <a:p>
            <a:r>
              <a:rPr lang="pt-BR" dirty="0"/>
              <a:t>Fórum e comunidade;</a:t>
            </a:r>
          </a:p>
          <a:p>
            <a:r>
              <a:rPr lang="pt-BR" dirty="0"/>
              <a:t>Instalar </a:t>
            </a:r>
            <a:r>
              <a:rPr lang="pt-BR" dirty="0" err="1"/>
              <a:t>Matlab</a:t>
            </a:r>
            <a:r>
              <a:rPr lang="pt-BR" dirty="0"/>
              <a:t> e </a:t>
            </a:r>
            <a:r>
              <a:rPr lang="pt-BR" dirty="0" err="1"/>
              <a:t>Octave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847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7D621-C3FE-4653-9D94-BB2E6497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Conhecendo a interface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1C0A70-0492-42EE-AC1F-914C5BF1D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Interface inicial;</a:t>
            </a:r>
          </a:p>
          <a:p>
            <a:r>
              <a:rPr lang="pt-BR" dirty="0"/>
              <a:t>Abas;</a:t>
            </a:r>
          </a:p>
          <a:p>
            <a:r>
              <a:rPr lang="pt-BR" dirty="0"/>
              <a:t>Funções básicas;</a:t>
            </a:r>
          </a:p>
          <a:p>
            <a:r>
              <a:rPr lang="pt-BR" dirty="0"/>
              <a:t>Tipos de variáveis;</a:t>
            </a:r>
          </a:p>
          <a:p>
            <a:r>
              <a:rPr lang="pt-BR" dirty="0"/>
              <a:t>Criar o primeiro script.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525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F623F-4024-46ED-9614-CF5858A5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Operações matemáticas com escalares, vetores e matrizes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F19208-0B99-4066-96AC-0D11EAC3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Operações básicas;</a:t>
            </a:r>
          </a:p>
          <a:p>
            <a:r>
              <a:rPr lang="pt-BR" dirty="0"/>
              <a:t>Exponencial;</a:t>
            </a:r>
          </a:p>
          <a:p>
            <a:r>
              <a:rPr lang="pt-BR" dirty="0"/>
              <a:t>Logaritmo;</a:t>
            </a:r>
          </a:p>
          <a:p>
            <a:r>
              <a:rPr lang="pt-BR" dirty="0"/>
              <a:t>Funções trigonométricas;</a:t>
            </a:r>
          </a:p>
          <a:p>
            <a:r>
              <a:rPr lang="pt-BR" dirty="0"/>
              <a:t>Vetores;</a:t>
            </a:r>
          </a:p>
          <a:p>
            <a:r>
              <a:rPr lang="pt-BR" dirty="0"/>
              <a:t>Matrizes e operações com elas.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908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380F4-94CE-42E7-9373-50236249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Controle de Fluxo – lógica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27B6AD-DDA7-462A-BF37-47234D91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Input e output;</a:t>
            </a:r>
          </a:p>
          <a:p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r>
              <a:rPr lang="pt-BR" dirty="0"/>
              <a:t>;</a:t>
            </a:r>
          </a:p>
          <a:p>
            <a:r>
              <a:rPr lang="pt-BR" dirty="0"/>
              <a:t>For;</a:t>
            </a:r>
          </a:p>
          <a:p>
            <a:r>
              <a:rPr lang="pt-BR" dirty="0" err="1"/>
              <a:t>While</a:t>
            </a:r>
            <a:r>
              <a:rPr lang="pt-BR" dirty="0"/>
              <a:t>;</a:t>
            </a:r>
          </a:p>
          <a:p>
            <a:r>
              <a:rPr lang="pt-BR" dirty="0"/>
              <a:t>Switch;</a:t>
            </a:r>
          </a:p>
          <a:p>
            <a:r>
              <a:rPr lang="pt-BR" dirty="0"/>
              <a:t>Funções auxiliares.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850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39353-5A57-4632-8B3E-4CF445C9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Gráfico 2D e 3D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1AD7C2-B2A3-4F2B-B1C5-D3086600A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Plote simples;</a:t>
            </a:r>
          </a:p>
          <a:p>
            <a:r>
              <a:rPr lang="pt-BR" dirty="0"/>
              <a:t>Plote completo;</a:t>
            </a:r>
          </a:p>
          <a:p>
            <a:r>
              <a:rPr lang="pt-BR" dirty="0"/>
              <a:t>Ampliação;</a:t>
            </a:r>
          </a:p>
          <a:p>
            <a:r>
              <a:rPr lang="pt-BR" dirty="0" err="1"/>
              <a:t>Subplot</a:t>
            </a:r>
            <a:r>
              <a:rPr lang="pt-BR" dirty="0"/>
              <a:t>;</a:t>
            </a:r>
          </a:p>
          <a:p>
            <a:r>
              <a:rPr lang="pt-BR" dirty="0"/>
              <a:t>Gráfico logarítmico;</a:t>
            </a:r>
          </a:p>
          <a:p>
            <a:r>
              <a:rPr lang="pt-BR" dirty="0"/>
              <a:t>Gráfico 3D;</a:t>
            </a:r>
          </a:p>
          <a:p>
            <a:r>
              <a:rPr lang="pt-BR" dirty="0"/>
              <a:t>Outros tipos de gráficos.</a:t>
            </a:r>
          </a:p>
        </p:txBody>
      </p:sp>
    </p:spTree>
    <p:extLst>
      <p:ext uri="{BB962C8B-B14F-4D97-AF65-F5344CB8AC3E}">
        <p14:creationId xmlns:p14="http://schemas.microsoft.com/office/powerpoint/2010/main" val="3835767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4" id="{AD6C732E-34BC-46D6-8027-2CC92A6806E6}" vid="{78DC3FB0-11BF-41BD-8228-53D0D7645C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112</TotalTime>
  <Words>476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0" baseType="lpstr">
      <vt:lpstr>Arial</vt:lpstr>
      <vt:lpstr>Paralaxe</vt:lpstr>
      <vt:lpstr>Curso de MATLAB</vt:lpstr>
      <vt:lpstr>O que é o MATLAB?</vt:lpstr>
      <vt:lpstr>O que é o MATLAB?</vt:lpstr>
      <vt:lpstr>Aplicações do Matlab</vt:lpstr>
      <vt:lpstr>0. Introdução</vt:lpstr>
      <vt:lpstr>1. Conhecendo a interface</vt:lpstr>
      <vt:lpstr>2. Operações matemáticas com escalares, vetores e matrizes</vt:lpstr>
      <vt:lpstr>3. Controle de Fluxo – lógica de programação</vt:lpstr>
      <vt:lpstr>4. Gráfico 2D e 3D</vt:lpstr>
      <vt:lpstr>5.Equações polinomiais, sistemas lineares e outros</vt:lpstr>
      <vt:lpstr>6.Resolução de equações diferenciais</vt:lpstr>
      <vt:lpstr>7.Análise estatística</vt:lpstr>
      <vt:lpstr>8. Manipulação de arquivos</vt:lpstr>
      <vt:lpstr>9. Aplicações Engenharia: Análise e processamento de sinais</vt:lpstr>
      <vt:lpstr>10. Aplicações Engenharia: Controle de sistemas</vt:lpstr>
      <vt:lpstr>11. Processamento de imagem</vt:lpstr>
      <vt:lpstr>12. Interface Gráfica</vt:lpstr>
      <vt:lpstr>13. Simulink Básico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Preto</dc:creator>
  <cp:lastModifiedBy>Eduardo Preto</cp:lastModifiedBy>
  <cp:revision>14</cp:revision>
  <dcterms:created xsi:type="dcterms:W3CDTF">2020-06-08T23:34:36Z</dcterms:created>
  <dcterms:modified xsi:type="dcterms:W3CDTF">2020-06-27T12:11:35Z</dcterms:modified>
</cp:coreProperties>
</file>