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90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3EF7582-C32A-409C-B0F1-7B416849A6E9}" type="datetimeFigureOut">
              <a:rPr lang="es-EC" smtClean="0"/>
              <a:t>28/02/2019</a:t>
            </a:fld>
            <a:endParaRPr lang="es-EC"/>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C"/>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A2282883-C48C-4E83-8338-7342CADC2DB1}" type="slidenum">
              <a:rPr lang="es-EC" smtClean="0"/>
              <a:t>‹Nº›</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5" name="4 Marcador de pie de página"/>
          <p:cNvSpPr>
            <a:spLocks noGrp="1"/>
          </p:cNvSpPr>
          <p:nvPr>
            <p:ph type="ftr" sz="quarter" idx="11"/>
          </p:nvPr>
        </p:nvSpPr>
        <p:spPr/>
        <p:txBody>
          <a:bodyPr/>
          <a:lstStyle>
            <a:extLst/>
          </a:lstStyle>
          <a:p>
            <a:endParaRPr lang="es-EC"/>
          </a:p>
        </p:txBody>
      </p:sp>
      <p:sp>
        <p:nvSpPr>
          <p:cNvPr id="6" name="5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6" name="5 Marcador de pie de página"/>
          <p:cNvSpPr>
            <a:spLocks noGrp="1"/>
          </p:cNvSpPr>
          <p:nvPr>
            <p:ph type="ftr" sz="quarter" idx="11"/>
          </p:nvPr>
        </p:nvSpPr>
        <p:spPr/>
        <p:txBody>
          <a:bodyPr/>
          <a:lstStyle>
            <a:extLst/>
          </a:lstStyle>
          <a:p>
            <a:endParaRPr lang="es-EC"/>
          </a:p>
        </p:txBody>
      </p:sp>
      <p:sp>
        <p:nvSpPr>
          <p:cNvPr id="7" name="6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8" name="7 Marcador de pie de página"/>
          <p:cNvSpPr>
            <a:spLocks noGrp="1"/>
          </p:cNvSpPr>
          <p:nvPr>
            <p:ph type="ftr" sz="quarter" idx="11"/>
          </p:nvPr>
        </p:nvSpPr>
        <p:spPr/>
        <p:txBody>
          <a:bodyPr/>
          <a:lstStyle>
            <a:extLst/>
          </a:lstStyle>
          <a:p>
            <a:endParaRPr lang="es-EC"/>
          </a:p>
        </p:txBody>
      </p:sp>
      <p:sp>
        <p:nvSpPr>
          <p:cNvPr id="9" name="8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4" name="3 Marcador de pie de página"/>
          <p:cNvSpPr>
            <a:spLocks noGrp="1"/>
          </p:cNvSpPr>
          <p:nvPr>
            <p:ph type="ftr" sz="quarter" idx="11"/>
          </p:nvPr>
        </p:nvSpPr>
        <p:spPr/>
        <p:txBody>
          <a:bodyPr/>
          <a:lstStyle>
            <a:extLst/>
          </a:lstStyle>
          <a:p>
            <a:endParaRPr lang="es-EC"/>
          </a:p>
        </p:txBody>
      </p:sp>
      <p:sp>
        <p:nvSpPr>
          <p:cNvPr id="5" name="4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3EF7582-C32A-409C-B0F1-7B416849A6E9}" type="datetimeFigureOut">
              <a:rPr lang="es-EC" smtClean="0"/>
              <a:t>28/02/2019</a:t>
            </a:fld>
            <a:endParaRPr lang="es-EC"/>
          </a:p>
        </p:txBody>
      </p:sp>
      <p:sp>
        <p:nvSpPr>
          <p:cNvPr id="3" name="2 Marcador de pie de página"/>
          <p:cNvSpPr>
            <a:spLocks noGrp="1"/>
          </p:cNvSpPr>
          <p:nvPr>
            <p:ph type="ftr" sz="quarter" idx="11"/>
          </p:nvPr>
        </p:nvSpPr>
        <p:spPr/>
        <p:txBody>
          <a:bodyPr/>
          <a:lstStyle>
            <a:extLst/>
          </a:lstStyle>
          <a:p>
            <a:endParaRPr lang="es-EC"/>
          </a:p>
        </p:txBody>
      </p:sp>
      <p:sp>
        <p:nvSpPr>
          <p:cNvPr id="4" name="3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3EF7582-C32A-409C-B0F1-7B416849A6E9}" type="datetimeFigureOut">
              <a:rPr lang="es-EC" smtClean="0"/>
              <a:t>28/02/2019</a:t>
            </a:fld>
            <a:endParaRPr lang="es-EC"/>
          </a:p>
        </p:txBody>
      </p:sp>
      <p:sp>
        <p:nvSpPr>
          <p:cNvPr id="6" name="5 Marcador de pie de página"/>
          <p:cNvSpPr>
            <a:spLocks noGrp="1"/>
          </p:cNvSpPr>
          <p:nvPr>
            <p:ph type="ftr" sz="quarter" idx="11"/>
          </p:nvPr>
        </p:nvSpPr>
        <p:spPr/>
        <p:txBody>
          <a:bodyPr/>
          <a:lstStyle>
            <a:extLst/>
          </a:lstStyle>
          <a:p>
            <a:endParaRPr lang="es-EC"/>
          </a:p>
        </p:txBody>
      </p:sp>
      <p:sp>
        <p:nvSpPr>
          <p:cNvPr id="7" name="6 Marcador de número de diapositiva"/>
          <p:cNvSpPr>
            <a:spLocks noGrp="1"/>
          </p:cNvSpPr>
          <p:nvPr>
            <p:ph type="sldNum" sz="quarter" idx="12"/>
          </p:nvPr>
        </p:nvSpPr>
        <p:spPr/>
        <p:txBody>
          <a:bodyPr/>
          <a:lstStyle>
            <a:extLst/>
          </a:lstStyle>
          <a:p>
            <a:fld id="{A2282883-C48C-4E83-8338-7342CADC2DB1}" type="slidenum">
              <a:rPr lang="es-EC" smtClean="0"/>
              <a:t>‹Nº›</a:t>
            </a:fld>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3EF7582-C32A-409C-B0F1-7B416849A6E9}" type="datetimeFigureOut">
              <a:rPr lang="es-EC" smtClean="0"/>
              <a:t>28/02/2019</a:t>
            </a:fld>
            <a:endParaRPr lang="es-EC"/>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C"/>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A2282883-C48C-4E83-8338-7342CADC2DB1}" type="slidenum">
              <a:rPr lang="es-EC" smtClean="0"/>
              <a:t>‹Nº›</a:t>
            </a:fld>
            <a:endParaRPr lang="es-EC"/>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EF7582-C32A-409C-B0F1-7B416849A6E9}" type="datetimeFigureOut">
              <a:rPr lang="es-EC" smtClean="0"/>
              <a:t>28/02/2019</a:t>
            </a:fld>
            <a:endParaRPr lang="es-EC"/>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C"/>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2282883-C48C-4E83-8338-7342CADC2DB1}"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usecoins.com/avoid-bitcoin-cloud-mining-scams/" TargetMode="External"/><Relationship Id="rId2" Type="http://schemas.openxmlformats.org/officeDocument/2006/relationships/hyperlink" Target="https://www.bitcoinmining.com/best-bitcoin-cloud-mining-contract-revie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340768"/>
            <a:ext cx="7772400" cy="1440160"/>
          </a:xfrm>
        </p:spPr>
        <p:txBody>
          <a:bodyPr>
            <a:normAutofit fontScale="90000"/>
          </a:bodyPr>
          <a:lstStyle/>
          <a:p>
            <a:r>
              <a:rPr lang="es-EC" b="1" dirty="0" smtClean="0"/>
              <a:t>MINERÍA DE CRIPTOMONEDAS</a:t>
            </a:r>
            <a:endParaRPr lang="es-EC" dirty="0"/>
          </a:p>
        </p:txBody>
      </p:sp>
      <p:sp>
        <p:nvSpPr>
          <p:cNvPr id="4" name="3 Subtítulo"/>
          <p:cNvSpPr>
            <a:spLocks noGrp="1"/>
          </p:cNvSpPr>
          <p:nvPr>
            <p:ph type="subTitle" idx="1"/>
          </p:nvPr>
        </p:nvSpPr>
        <p:spPr/>
        <p:txBody>
          <a:bodyPr/>
          <a:lstStyle/>
          <a:p>
            <a:endParaRPr lang="es-EC"/>
          </a:p>
        </p:txBody>
      </p:sp>
    </p:spTree>
    <p:extLst>
      <p:ext uri="{BB962C8B-B14F-4D97-AF65-F5344CB8AC3E}">
        <p14:creationId xmlns:p14="http://schemas.microsoft.com/office/powerpoint/2010/main" val="22614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3200" dirty="0"/>
              <a:t>En el panorama general, el minado </a:t>
            </a:r>
            <a:r>
              <a:rPr lang="es-EC" sz="3200" dirty="0" err="1"/>
              <a:t>Bitcoin</a:t>
            </a:r>
            <a:r>
              <a:rPr lang="es-EC" sz="3200" dirty="0"/>
              <a:t> asegura las transacciones registradas en el historial público de </a:t>
            </a:r>
            <a:r>
              <a:rPr lang="es-EC" sz="3200" dirty="0" err="1"/>
              <a:t>Bitcoin</a:t>
            </a:r>
            <a:r>
              <a:rPr lang="es-EC" sz="3200" dirty="0"/>
              <a:t>, la cadena de bloques. Al llevar a cabo una lotería aleatoria en la que la electricidad y el equipo especializado son el precio de </a:t>
            </a:r>
            <a:r>
              <a:rPr lang="es-EC" sz="3200" dirty="0" smtClean="0"/>
              <a:t>admisión.</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98487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gn="just"/>
            <a:r>
              <a:rPr lang="es-EC" sz="3000" dirty="0"/>
              <a:t>En un principio, la única forma de minar era con un CPU y esto se hacía usando el cliente original </a:t>
            </a:r>
            <a:r>
              <a:rPr lang="es-EC" sz="3000" dirty="0" err="1"/>
              <a:t>Satoshi</a:t>
            </a:r>
            <a:r>
              <a:rPr lang="es-EC" sz="3000" dirty="0"/>
              <a:t>. En la búsqueda de mayor seguridad en la red y de ganar más </a:t>
            </a:r>
            <a:r>
              <a:rPr lang="es-EC" sz="3000" dirty="0" err="1"/>
              <a:t>bitcoins</a:t>
            </a:r>
            <a:r>
              <a:rPr lang="es-EC" sz="3000" dirty="0"/>
              <a:t>, los mineros han innovado en diversos frentes y durante ya algunos años, el minar usando un CPU resulta inútil. </a:t>
            </a:r>
            <a:endParaRPr lang="es-EC" sz="30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45113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2800" dirty="0"/>
              <a:t>Existen dos maneras básicas de minar: Por tu cuenta o como parte de un grupo denominado de </a:t>
            </a:r>
            <a:r>
              <a:rPr lang="es-EC" sz="2800" dirty="0" err="1"/>
              <a:t>Bitcoin</a:t>
            </a:r>
            <a:r>
              <a:rPr lang="es-EC" sz="2800" dirty="0"/>
              <a:t> (pool) o con </a:t>
            </a:r>
            <a:r>
              <a:rPr lang="es-EC" sz="2800" dirty="0">
                <a:hlinkClick r:id="rId2"/>
              </a:rPr>
              <a:t>contratos de minado en la nube</a:t>
            </a:r>
            <a:r>
              <a:rPr lang="es-EC" sz="2800" dirty="0"/>
              <a:t> y siempre asegúrate de </a:t>
            </a:r>
            <a:r>
              <a:rPr lang="es-EC" sz="2800" dirty="0">
                <a:hlinkClick r:id="rId3"/>
              </a:rPr>
              <a:t>evitar estafas de minado </a:t>
            </a:r>
            <a:r>
              <a:rPr lang="es-EC" sz="2800" dirty="0" err="1">
                <a:hlinkClick r:id="rId3"/>
              </a:rPr>
              <a:t>Bitcoin</a:t>
            </a:r>
            <a:r>
              <a:rPr lang="es-EC" sz="2800" dirty="0">
                <a:hlinkClick r:id="rId3"/>
              </a:rPr>
              <a:t> en la nube</a:t>
            </a:r>
            <a:r>
              <a:rPr lang="es-EC" sz="2800" dirty="0"/>
              <a:t>. Casi todos los mineros eligen minar como parte de un pool debido a que suaviza los efectos del azar inherente en el proceso de extracción de </a:t>
            </a:r>
            <a:r>
              <a:rPr lang="es-EC" sz="2800" dirty="0" err="1"/>
              <a:t>bitcoins</a:t>
            </a:r>
            <a:r>
              <a:rPr lang="es-EC" sz="2800" dirty="0"/>
              <a:t>. </a:t>
            </a:r>
            <a:endParaRPr lang="es-EC" sz="28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95102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3200" dirty="0"/>
              <a:t>La minería o extracción de </a:t>
            </a:r>
            <a:r>
              <a:rPr lang="es-EC" sz="3200" dirty="0" err="1"/>
              <a:t>bitcoins</a:t>
            </a:r>
            <a:r>
              <a:rPr lang="es-EC" sz="3200" dirty="0"/>
              <a:t> es llamada así porque se asemeja al minado de otros productos: requiere un esfuerzo y lentamente pone a disposición una nueva moneda a una tasa que se asemeja a la tasa a la que otras mercancías como el oro son extraídos de la tierra.</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92834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7499176" cy="3442394"/>
          </a:xfrm>
        </p:spPr>
        <p:txBody>
          <a:bodyPr/>
          <a:lstStyle/>
          <a:p>
            <a:endParaRPr lang="es-EC"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04" t="25040" r="43920" b="11789"/>
          <a:stretch/>
        </p:blipFill>
        <p:spPr bwMode="auto">
          <a:xfrm>
            <a:off x="611560" y="476672"/>
            <a:ext cx="7848872"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49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C" sz="2800" dirty="0"/>
              <a:t>La "minería" de </a:t>
            </a:r>
            <a:r>
              <a:rPr lang="es-EC" sz="2800" dirty="0" err="1"/>
              <a:t>bitcoin</a:t>
            </a:r>
            <a:r>
              <a:rPr lang="es-EC" sz="2800" dirty="0"/>
              <a:t> induce a uno a pensar en la extracción de monedas del suelo. Pero </a:t>
            </a:r>
            <a:r>
              <a:rPr lang="es-EC" sz="2800" dirty="0" err="1"/>
              <a:t>Bitcoin</a:t>
            </a:r>
            <a:r>
              <a:rPr lang="es-EC" sz="2800" dirty="0"/>
              <a:t> no es algo físico, entonces ¿por qué lo llamamos minería</a:t>
            </a:r>
            <a:r>
              <a:rPr lang="es-EC" sz="2800" dirty="0" smtClean="0"/>
              <a:t>?</a:t>
            </a:r>
          </a:p>
          <a:p>
            <a:endParaRPr lang="es-EC" sz="2800" dirty="0"/>
          </a:p>
          <a:p>
            <a:pPr algn="just"/>
            <a:r>
              <a:rPr lang="es-EC" sz="2800" dirty="0"/>
              <a:t>Porque es similar a la minería de oro ya que las </a:t>
            </a:r>
            <a:r>
              <a:rPr lang="es-EC" sz="2800" dirty="0" err="1"/>
              <a:t>criptomonedas</a:t>
            </a:r>
            <a:r>
              <a:rPr lang="es-EC" sz="2800" dirty="0"/>
              <a:t> existen en el diseño del protocolo (al igual que el oro existe bajo tierra)</a:t>
            </a:r>
          </a:p>
          <a:p>
            <a:endParaRPr lang="es-EC"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34578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C" sz="2800" dirty="0"/>
              <a:t>La dificultad para minar </a:t>
            </a:r>
            <a:r>
              <a:rPr lang="es-EC" sz="2800" dirty="0" err="1"/>
              <a:t>bitcoins</a:t>
            </a:r>
            <a:r>
              <a:rPr lang="es-EC" sz="2800" dirty="0"/>
              <a:t> desde hace años es tan alta, qué no vas a ser capaz de minar lo suficiente en una eternidad para amortizar tu inversión</a:t>
            </a:r>
            <a:r>
              <a:rPr lang="es-EC" sz="2800" dirty="0" smtClean="0"/>
              <a:t>.</a:t>
            </a:r>
          </a:p>
          <a:p>
            <a:endParaRPr lang="es-EC" sz="2800" dirty="0"/>
          </a:p>
          <a:p>
            <a:r>
              <a:rPr lang="es-EC" sz="2800" dirty="0"/>
              <a:t>Para minar </a:t>
            </a:r>
            <a:r>
              <a:rPr lang="es-EC" sz="2800" dirty="0" err="1"/>
              <a:t>bitcoins</a:t>
            </a:r>
            <a:r>
              <a:rPr lang="es-EC" sz="2800" dirty="0"/>
              <a:t> con relativa probabilidad de éxito se necesitan </a:t>
            </a:r>
            <a:r>
              <a:rPr lang="es-EC" sz="2800" dirty="0" err="1"/>
              <a:t>ASICs</a:t>
            </a:r>
            <a:r>
              <a:rPr lang="es-EC" sz="2800" dirty="0"/>
              <a:t>. Son circuitos que se dedican exclusivamente a minar </a:t>
            </a:r>
            <a:r>
              <a:rPr lang="es-EC" sz="2800" dirty="0" err="1" smtClean="0"/>
              <a:t>bitcoins</a:t>
            </a:r>
            <a:r>
              <a:rPr lang="es-EC" sz="2800" dirty="0" smtClean="0"/>
              <a:t>.</a:t>
            </a:r>
            <a:endParaRPr lang="es-EC" sz="2800" dirty="0"/>
          </a:p>
          <a:p>
            <a:endParaRPr lang="es-EC" dirty="0"/>
          </a:p>
        </p:txBody>
      </p:sp>
      <p:sp>
        <p:nvSpPr>
          <p:cNvPr id="3" name="2 Título"/>
          <p:cNvSpPr>
            <a:spLocks noGrp="1"/>
          </p:cNvSpPr>
          <p:nvPr>
            <p:ph type="title"/>
          </p:nvPr>
        </p:nvSpPr>
        <p:spPr/>
        <p:txBody>
          <a:bodyPr>
            <a:normAutofit fontScale="90000"/>
          </a:bodyPr>
          <a:lstStyle/>
          <a:p>
            <a:r>
              <a:rPr lang="es-EC" dirty="0" smtClean="0"/>
              <a:t>REQUERIMIENTOS TECNICOS PARA MINAR CON GPU</a:t>
            </a:r>
            <a:endParaRPr lang="es-EC" dirty="0"/>
          </a:p>
        </p:txBody>
      </p:sp>
    </p:spTree>
    <p:extLst>
      <p:ext uri="{BB962C8B-B14F-4D97-AF65-F5344CB8AC3E}">
        <p14:creationId xmlns:p14="http://schemas.microsoft.com/office/powerpoint/2010/main" val="175677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3200" b="1" dirty="0"/>
              <a:t>Para</a:t>
            </a:r>
            <a:r>
              <a:rPr lang="es-EC" sz="3200" dirty="0"/>
              <a:t> crear </a:t>
            </a:r>
            <a:r>
              <a:rPr lang="es-EC" sz="3200" b="1" dirty="0" err="1"/>
              <a:t>Bitcoins</a:t>
            </a:r>
            <a:r>
              <a:rPr lang="es-EC" sz="3200" dirty="0"/>
              <a:t> lo único </a:t>
            </a:r>
            <a:r>
              <a:rPr lang="es-EC" sz="3200" b="1" dirty="0"/>
              <a:t>que se necesita</a:t>
            </a:r>
            <a:r>
              <a:rPr lang="es-EC" sz="3200" dirty="0"/>
              <a:t> es un ordenador con su memoria </a:t>
            </a:r>
            <a:r>
              <a:rPr lang="es-EC" sz="3200" dirty="0" err="1"/>
              <a:t>ram</a:t>
            </a:r>
            <a:r>
              <a:rPr lang="es-EC" sz="3200" dirty="0"/>
              <a:t>, su CPU y sus sentimientos. Pero si </a:t>
            </a:r>
            <a:r>
              <a:rPr lang="es-EC" sz="3200" dirty="0" err="1"/>
              <a:t>quereis</a:t>
            </a:r>
            <a:r>
              <a:rPr lang="es-EC" sz="3200" dirty="0"/>
              <a:t> </a:t>
            </a:r>
            <a:r>
              <a:rPr lang="es-EC" sz="3200" b="1" dirty="0"/>
              <a:t>minar a</a:t>
            </a:r>
            <a:r>
              <a:rPr lang="es-EC" sz="3200" dirty="0"/>
              <a:t> una </a:t>
            </a:r>
            <a:r>
              <a:rPr lang="es-EC" sz="3200" dirty="0" smtClean="0"/>
              <a:t>velocidad </a:t>
            </a:r>
            <a:r>
              <a:rPr lang="es-EC" sz="3200" b="1" dirty="0" smtClean="0"/>
              <a:t>de</a:t>
            </a:r>
            <a:r>
              <a:rPr lang="es-EC" sz="3200" dirty="0"/>
              <a:t> vértigo lo que </a:t>
            </a:r>
            <a:r>
              <a:rPr lang="es-EC" sz="3200" dirty="0" err="1"/>
              <a:t>necesitais</a:t>
            </a:r>
            <a:r>
              <a:rPr lang="es-EC" sz="3200" dirty="0"/>
              <a:t> es una tarjeta gráfica </a:t>
            </a:r>
            <a:r>
              <a:rPr lang="es-EC" sz="3200" b="1" dirty="0"/>
              <a:t>de</a:t>
            </a:r>
            <a:r>
              <a:rPr lang="es-EC" sz="3200" dirty="0"/>
              <a:t>las mejores del mercado (Recomendable tarjetas gráficas ATI).</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08477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475782"/>
            <a:ext cx="8229600" cy="3531510"/>
          </a:xfrm>
        </p:spPr>
        <p:txBody>
          <a:bodyPr/>
          <a:lstStyle/>
          <a:p>
            <a:pPr marL="109728" indent="0" algn="just">
              <a:buNone/>
            </a:pPr>
            <a:endParaRPr lang="es-EC" dirty="0" smtClean="0"/>
          </a:p>
          <a:p>
            <a:pPr marL="109728" indent="0" algn="just">
              <a:buNone/>
            </a:pPr>
            <a:r>
              <a:rPr lang="es-EC" dirty="0" smtClean="0"/>
              <a:t>El </a:t>
            </a:r>
            <a:r>
              <a:rPr lang="es-EC" dirty="0"/>
              <a:t>software de minería de </a:t>
            </a:r>
            <a:r>
              <a:rPr lang="es-EC" dirty="0" err="1"/>
              <a:t>Bitcoin</a:t>
            </a:r>
            <a:r>
              <a:rPr lang="es-EC" dirty="0"/>
              <a:t> no solo retransmite la entrada y la salida de los mineros de </a:t>
            </a:r>
            <a:r>
              <a:rPr lang="es-EC" dirty="0" err="1"/>
              <a:t>Bitcoin</a:t>
            </a:r>
            <a:r>
              <a:rPr lang="es-EC" dirty="0"/>
              <a:t> a la cadena de bloques, sino que también los supervisa y muestra estadísticas generales como la temperatura, el índice, la velocidad del ventilador y la velocidad promedio del minero de </a:t>
            </a:r>
            <a:r>
              <a:rPr lang="es-EC" dirty="0" err="1"/>
              <a:t>Bitcoin</a:t>
            </a:r>
            <a:r>
              <a:rPr lang="es-EC" dirty="0"/>
              <a:t>.</a:t>
            </a:r>
            <a:endParaRPr lang="es-EC" dirty="0"/>
          </a:p>
        </p:txBody>
      </p:sp>
      <p:sp>
        <p:nvSpPr>
          <p:cNvPr id="3" name="2 Título"/>
          <p:cNvSpPr>
            <a:spLocks noGrp="1"/>
          </p:cNvSpPr>
          <p:nvPr>
            <p:ph type="title"/>
          </p:nvPr>
        </p:nvSpPr>
        <p:spPr>
          <a:xfrm>
            <a:off x="457200" y="274638"/>
            <a:ext cx="8229600" cy="2218258"/>
          </a:xfrm>
        </p:spPr>
        <p:txBody>
          <a:bodyPr/>
          <a:lstStyle/>
          <a:p>
            <a:endParaRPr lang="es-EC"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2656"/>
            <a:ext cx="28575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611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109728" indent="0" algn="just" fontAlgn="base">
              <a:buNone/>
            </a:pPr>
            <a:r>
              <a:rPr lang="es-EC" sz="3200" dirty="0" smtClean="0"/>
              <a:t>¿</a:t>
            </a:r>
            <a:r>
              <a:rPr lang="es-EC" sz="3200" dirty="0"/>
              <a:t>Qué es </a:t>
            </a:r>
            <a:r>
              <a:rPr lang="es-EC" sz="3200" dirty="0" err="1"/>
              <a:t>Bitcoin</a:t>
            </a:r>
            <a:r>
              <a:rPr lang="es-EC" sz="3200" dirty="0"/>
              <a:t> </a:t>
            </a:r>
            <a:r>
              <a:rPr lang="es-EC" sz="3200" dirty="0" err="1"/>
              <a:t>Mining</a:t>
            </a:r>
            <a:r>
              <a:rPr lang="es-EC" sz="3200" dirty="0"/>
              <a:t> Software? El hardware de minería de </a:t>
            </a:r>
            <a:r>
              <a:rPr lang="es-EC" sz="3200" dirty="0" err="1"/>
              <a:t>Bitcoin</a:t>
            </a:r>
            <a:r>
              <a:rPr lang="es-EC" sz="3200" dirty="0"/>
              <a:t> maneja el proceso real de minería de </a:t>
            </a:r>
            <a:r>
              <a:rPr lang="es-EC" sz="3200" dirty="0" err="1"/>
              <a:t>Bitcoin</a:t>
            </a:r>
            <a:r>
              <a:rPr lang="es-EC" sz="3200" dirty="0"/>
              <a:t>, pero el software de minería </a:t>
            </a:r>
            <a:r>
              <a:rPr lang="es-EC" sz="3200" dirty="0" err="1"/>
              <a:t>Bitcoin</a:t>
            </a:r>
            <a:r>
              <a:rPr lang="es-EC" sz="3200" dirty="0"/>
              <a:t> es igualmente importante. Si eres un minero en solitario: el software de minería conecta tu minero de </a:t>
            </a:r>
            <a:r>
              <a:rPr lang="es-EC" sz="3200" dirty="0" err="1"/>
              <a:t>Bitcoin</a:t>
            </a:r>
            <a:r>
              <a:rPr lang="es-EC" sz="3200" dirty="0"/>
              <a:t> con la cadena de bloques.</a:t>
            </a:r>
          </a:p>
          <a:p>
            <a:endParaRPr lang="es-EC" dirty="0"/>
          </a:p>
        </p:txBody>
      </p:sp>
      <p:sp>
        <p:nvSpPr>
          <p:cNvPr id="3" name="2 Título"/>
          <p:cNvSpPr>
            <a:spLocks noGrp="1"/>
          </p:cNvSpPr>
          <p:nvPr>
            <p:ph type="title"/>
          </p:nvPr>
        </p:nvSpPr>
        <p:spPr/>
        <p:txBody>
          <a:bodyPr>
            <a:normAutofit fontScale="90000"/>
          </a:bodyPr>
          <a:lstStyle/>
          <a:p>
            <a:r>
              <a:rPr lang="es-EC" dirty="0"/>
              <a:t>Requisitos de Minería </a:t>
            </a:r>
            <a:r>
              <a:rPr lang="es-EC" dirty="0" err="1"/>
              <a:t>Bitcoin</a:t>
            </a:r>
            <a:r>
              <a:rPr lang="es-EC" dirty="0"/>
              <a:t> </a:t>
            </a:r>
            <a:r>
              <a:rPr lang="es-EC" dirty="0" smtClean="0"/>
              <a:t>Software</a:t>
            </a:r>
            <a:endParaRPr lang="es-EC" dirty="0"/>
          </a:p>
        </p:txBody>
      </p:sp>
    </p:spTree>
    <p:extLst>
      <p:ext uri="{BB962C8B-B14F-4D97-AF65-F5344CB8AC3E}">
        <p14:creationId xmlns:p14="http://schemas.microsoft.com/office/powerpoint/2010/main" val="370500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C" dirty="0" smtClean="0"/>
              <a:t>QUE ES MINERIA?</a:t>
            </a:r>
            <a:endParaRPr lang="es-EC" dirty="0"/>
          </a:p>
        </p:txBody>
      </p:sp>
      <p:sp>
        <p:nvSpPr>
          <p:cNvPr id="4" name="2 Subtítulo"/>
          <p:cNvSpPr>
            <a:spLocks noGrp="1"/>
          </p:cNvSpPr>
          <p:nvPr>
            <p:ph idx="1"/>
          </p:nvPr>
        </p:nvSpPr>
        <p:spPr/>
        <p:txBody>
          <a:bodyPr>
            <a:normAutofit/>
          </a:bodyPr>
          <a:lstStyle/>
          <a:p>
            <a:pPr algn="just"/>
            <a:r>
              <a:rPr lang="es-EC" sz="3200" dirty="0">
                <a:latin typeface="Arial" panose="020B0604020202020204" pitchFamily="34" charset="0"/>
                <a:cs typeface="Arial" panose="020B0604020202020204" pitchFamily="34" charset="0"/>
              </a:rPr>
              <a:t>La minería de </a:t>
            </a:r>
            <a:r>
              <a:rPr lang="es-EC" sz="3200" dirty="0" err="1">
                <a:latin typeface="Arial" panose="020B0604020202020204" pitchFamily="34" charset="0"/>
                <a:cs typeface="Arial" panose="020B0604020202020204" pitchFamily="34" charset="0"/>
              </a:rPr>
              <a:t>criptomonedas</a:t>
            </a:r>
            <a:r>
              <a:rPr lang="es-EC" sz="3200" dirty="0">
                <a:latin typeface="Arial" panose="020B0604020202020204" pitchFamily="34" charset="0"/>
                <a:cs typeface="Arial" panose="020B0604020202020204" pitchFamily="34" charset="0"/>
              </a:rPr>
              <a:t> es la actividad mediante la cual se emiten nuevos </a:t>
            </a:r>
            <a:r>
              <a:rPr lang="es-EC" sz="3200" dirty="0" err="1">
                <a:latin typeface="Arial" panose="020B0604020202020204" pitchFamily="34" charset="0"/>
                <a:cs typeface="Arial" panose="020B0604020202020204" pitchFamily="34" charset="0"/>
              </a:rPr>
              <a:t>criptoactivos</a:t>
            </a:r>
            <a:r>
              <a:rPr lang="es-EC" sz="3200" dirty="0">
                <a:latin typeface="Arial" panose="020B0604020202020204" pitchFamily="34" charset="0"/>
                <a:cs typeface="Arial" panose="020B0604020202020204" pitchFamily="34" charset="0"/>
              </a:rPr>
              <a:t> y confirman transacciones en una red </a:t>
            </a:r>
            <a:r>
              <a:rPr lang="es-EC" sz="3200" dirty="0" err="1">
                <a:latin typeface="Arial" panose="020B0604020202020204" pitchFamily="34" charset="0"/>
                <a:cs typeface="Arial" panose="020B0604020202020204" pitchFamily="34" charset="0"/>
              </a:rPr>
              <a:t>blockchain</a:t>
            </a:r>
            <a:r>
              <a:rPr lang="es-EC" sz="3200" dirty="0">
                <a:latin typeface="Arial" panose="020B0604020202020204" pitchFamily="34" charset="0"/>
                <a:cs typeface="Arial" panose="020B0604020202020204" pitchFamily="34" charset="0"/>
              </a:rPr>
              <a:t>. Cómo realizarla depende del algoritmo que use la red para alcanzar consenso distribuido</a:t>
            </a:r>
          </a:p>
        </p:txBody>
      </p:sp>
    </p:spTree>
    <p:extLst>
      <p:ext uri="{BB962C8B-B14F-4D97-AF65-F5344CB8AC3E}">
        <p14:creationId xmlns:p14="http://schemas.microsoft.com/office/powerpoint/2010/main" val="3354421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r>
              <a:rPr lang="es-EC" sz="3000" dirty="0"/>
              <a:t>Al menos una </a:t>
            </a:r>
            <a:r>
              <a:rPr lang="es-EC" sz="3000" b="1" dirty="0"/>
              <a:t>GPU</a:t>
            </a:r>
            <a:r>
              <a:rPr lang="es-EC" sz="3000" dirty="0"/>
              <a:t> NVIDIA/AMD con 4GB de memoria GDDR5 (o más). </a:t>
            </a:r>
            <a:endParaRPr lang="es-EC" sz="3000" dirty="0" smtClean="0"/>
          </a:p>
          <a:p>
            <a:r>
              <a:rPr lang="es-EC" sz="3000" dirty="0" smtClean="0"/>
              <a:t>Algunas </a:t>
            </a:r>
            <a:r>
              <a:rPr lang="es-EC" sz="3000" dirty="0"/>
              <a:t>tarjetas gráficas recomendables para iniciarse en la minería </a:t>
            </a:r>
            <a:r>
              <a:rPr lang="es-EC" sz="3000" dirty="0" err="1"/>
              <a:t>de</a:t>
            </a:r>
            <a:r>
              <a:rPr lang="es-EC" sz="3000" b="1" dirty="0" err="1"/>
              <a:t>ethereum</a:t>
            </a:r>
            <a:r>
              <a:rPr lang="es-EC" sz="3000" dirty="0"/>
              <a:t> son la GTX 1060, GTX 1070, RX 580 y R9 390. </a:t>
            </a:r>
            <a:endParaRPr lang="es-EC" sz="3000" dirty="0" smtClean="0"/>
          </a:p>
          <a:p>
            <a:r>
              <a:rPr lang="es-EC" sz="3000" dirty="0" smtClean="0"/>
              <a:t>Sistema </a:t>
            </a:r>
            <a:r>
              <a:rPr lang="es-EC" sz="3000" dirty="0"/>
              <a:t>operativo: Windows 10 </a:t>
            </a:r>
            <a:r>
              <a:rPr lang="es-EC" sz="3000" dirty="0" err="1"/>
              <a:t>Creators</a:t>
            </a:r>
            <a:r>
              <a:rPr lang="es-EC" sz="3000" dirty="0"/>
              <a:t> </a:t>
            </a:r>
            <a:r>
              <a:rPr lang="es-EC" sz="3000" dirty="0" err="1"/>
              <a:t>Update</a:t>
            </a:r>
            <a:r>
              <a:rPr lang="es-EC" sz="3000" dirty="0"/>
              <a:t> o Windows 10 </a:t>
            </a:r>
            <a:r>
              <a:rPr lang="es-EC" sz="3000" dirty="0" err="1"/>
              <a:t>Anniversary</a:t>
            </a:r>
            <a:r>
              <a:rPr lang="es-EC" sz="3000" dirty="0"/>
              <a:t> </a:t>
            </a:r>
            <a:r>
              <a:rPr lang="es-EC" sz="3000" dirty="0" err="1"/>
              <a:t>Update</a:t>
            </a:r>
            <a:r>
              <a:rPr lang="es-EC" sz="3000" dirty="0"/>
              <a:t> (64 bits).</a:t>
            </a:r>
            <a:endParaRPr lang="es-EC" sz="3000" dirty="0"/>
          </a:p>
        </p:txBody>
      </p:sp>
      <p:sp>
        <p:nvSpPr>
          <p:cNvPr id="3" name="2 Título"/>
          <p:cNvSpPr>
            <a:spLocks noGrp="1"/>
          </p:cNvSpPr>
          <p:nvPr>
            <p:ph type="title"/>
          </p:nvPr>
        </p:nvSpPr>
        <p:spPr/>
        <p:txBody>
          <a:bodyPr/>
          <a:lstStyle/>
          <a:p>
            <a:r>
              <a:rPr lang="es-EC" dirty="0" smtClean="0"/>
              <a:t>REQUIRIMIENTOS</a:t>
            </a:r>
            <a:endParaRPr lang="es-EC" dirty="0"/>
          </a:p>
        </p:txBody>
      </p:sp>
    </p:spTree>
    <p:extLst>
      <p:ext uri="{BB962C8B-B14F-4D97-AF65-F5344CB8AC3E}">
        <p14:creationId xmlns:p14="http://schemas.microsoft.com/office/powerpoint/2010/main" val="3417214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109728" indent="0" algn="ctr">
              <a:buNone/>
            </a:pPr>
            <a:endParaRPr lang="es-EC" sz="4000" dirty="0" smtClean="0"/>
          </a:p>
          <a:p>
            <a:pPr marL="109728" indent="0" algn="ctr">
              <a:buNone/>
            </a:pPr>
            <a:r>
              <a:rPr lang="es-EC" sz="4000" dirty="0" smtClean="0"/>
              <a:t>Lo </a:t>
            </a:r>
            <a:r>
              <a:rPr lang="es-EC" sz="4000" dirty="0"/>
              <a:t>único que requerirás es poseer una PC optima, conexión a internet y ganas de aprender.</a:t>
            </a:r>
            <a:endParaRPr lang="es-EC" sz="4000" dirty="0"/>
          </a:p>
        </p:txBody>
      </p:sp>
      <p:sp>
        <p:nvSpPr>
          <p:cNvPr id="3" name="2 Título"/>
          <p:cNvSpPr>
            <a:spLocks noGrp="1"/>
          </p:cNvSpPr>
          <p:nvPr>
            <p:ph type="title"/>
          </p:nvPr>
        </p:nvSpPr>
        <p:spPr/>
        <p:txBody>
          <a:bodyPr/>
          <a:lstStyle/>
          <a:p>
            <a:r>
              <a:rPr lang="es-EC" dirty="0">
                <a:effectLst/>
              </a:rPr>
              <a:t>Cómo minar </a:t>
            </a:r>
            <a:r>
              <a:rPr lang="es-EC" dirty="0" err="1">
                <a:effectLst/>
              </a:rPr>
              <a:t>Ether</a:t>
            </a:r>
            <a:r>
              <a:rPr lang="es-EC" dirty="0">
                <a:effectLst/>
              </a:rPr>
              <a:t> con GPU</a:t>
            </a:r>
            <a:endParaRPr lang="es-EC" dirty="0"/>
          </a:p>
        </p:txBody>
      </p:sp>
    </p:spTree>
    <p:extLst>
      <p:ext uri="{BB962C8B-B14F-4D97-AF65-F5344CB8AC3E}">
        <p14:creationId xmlns:p14="http://schemas.microsoft.com/office/powerpoint/2010/main" val="138313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2800" dirty="0"/>
              <a:t>El desarrollador </a:t>
            </a:r>
            <a:r>
              <a:rPr lang="es-EC" sz="2800" b="1" dirty="0" err="1"/>
              <a:t>Claymore</a:t>
            </a:r>
            <a:r>
              <a:rPr lang="es-EC" sz="2800" dirty="0"/>
              <a:t> ha creado un minero que permite a los usuarios </a:t>
            </a:r>
            <a:r>
              <a:rPr lang="es-EC" sz="2800" b="1" dirty="0"/>
              <a:t>extraer </a:t>
            </a:r>
            <a:r>
              <a:rPr lang="es-EC" sz="2800" b="1" dirty="0" err="1"/>
              <a:t>Ethereum</a:t>
            </a:r>
            <a:r>
              <a:rPr lang="es-EC" sz="2800" dirty="0"/>
              <a:t> y otras </a:t>
            </a:r>
            <a:r>
              <a:rPr lang="es-EC" sz="2800" dirty="0" err="1"/>
              <a:t>criptomonedas</a:t>
            </a:r>
            <a:r>
              <a:rPr lang="es-EC" sz="2800" dirty="0"/>
              <a:t> (como </a:t>
            </a:r>
            <a:r>
              <a:rPr lang="es-EC" sz="2800" b="1" dirty="0" err="1"/>
              <a:t>Decred</a:t>
            </a:r>
            <a:r>
              <a:rPr lang="es-EC" sz="2800" b="1" dirty="0"/>
              <a:t> </a:t>
            </a:r>
            <a:r>
              <a:rPr lang="es-EC" sz="2800" b="1" dirty="0" smtClean="0"/>
              <a:t>, </a:t>
            </a:r>
            <a:r>
              <a:rPr lang="es-EC" sz="2800" b="1" dirty="0" err="1"/>
              <a:t>Siacoin</a:t>
            </a:r>
            <a:r>
              <a:rPr lang="es-EC" sz="2800" b="1" dirty="0"/>
              <a:t> </a:t>
            </a:r>
            <a:r>
              <a:rPr lang="es-EC" sz="2800" b="1" dirty="0" smtClean="0"/>
              <a:t>, </a:t>
            </a:r>
            <a:r>
              <a:rPr lang="es-EC" sz="2800" b="1" dirty="0" err="1"/>
              <a:t>Lbry</a:t>
            </a:r>
            <a:r>
              <a:rPr lang="es-EC" sz="2800" b="1" dirty="0"/>
              <a:t> </a:t>
            </a:r>
            <a:r>
              <a:rPr lang="es-EC" sz="2800" b="1" dirty="0" smtClean="0"/>
              <a:t>, </a:t>
            </a:r>
            <a:r>
              <a:rPr lang="es-EC" sz="2800" b="1" dirty="0"/>
              <a:t>Pascal</a:t>
            </a:r>
            <a:r>
              <a:rPr lang="es-EC" sz="2800" dirty="0"/>
              <a:t>) de forma simultanea sin perder demasiada eficiencia, lo que te permite conservar mucho del </a:t>
            </a:r>
            <a:r>
              <a:rPr lang="es-EC" sz="2800" dirty="0" err="1"/>
              <a:t>hashrate</a:t>
            </a:r>
            <a:r>
              <a:rPr lang="es-EC" sz="2800" dirty="0"/>
              <a:t> de tu GPU para minar </a:t>
            </a:r>
            <a:r>
              <a:rPr lang="es-EC" sz="2800" dirty="0" err="1"/>
              <a:t>Ethereum</a:t>
            </a:r>
            <a:r>
              <a:rPr lang="es-EC" sz="2800" dirty="0"/>
              <a:t>, mientras extraes una moneda diferente al mismo tiempo.</a:t>
            </a:r>
            <a:endParaRPr lang="es-EC" sz="28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70407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109728" indent="0" algn="just">
              <a:buNone/>
            </a:pPr>
            <a:endParaRPr lang="es-EC" sz="3200" b="1" dirty="0" smtClean="0"/>
          </a:p>
          <a:p>
            <a:pPr marL="109728" indent="0" algn="just">
              <a:buNone/>
            </a:pPr>
            <a:r>
              <a:rPr lang="es-EC" sz="3200" b="1" dirty="0" err="1" smtClean="0"/>
              <a:t>Zcash</a:t>
            </a:r>
            <a:r>
              <a:rPr lang="es-EC" sz="3200" dirty="0"/>
              <a:t> (ZEC) es una </a:t>
            </a:r>
            <a:r>
              <a:rPr lang="es-EC" sz="3200" dirty="0" err="1"/>
              <a:t>criptomoneda</a:t>
            </a:r>
            <a:r>
              <a:rPr lang="es-EC" sz="3200" dirty="0"/>
              <a:t> que nació a partir del proyecto </a:t>
            </a:r>
            <a:r>
              <a:rPr lang="es-EC" sz="3200" dirty="0" err="1"/>
              <a:t>Zerocoin</a:t>
            </a:r>
            <a:r>
              <a:rPr lang="es-EC" sz="3200" dirty="0"/>
              <a:t>, que tras empezar siendo una capa de anonimato criptográfico para el </a:t>
            </a:r>
            <a:r>
              <a:rPr lang="es-EC" sz="3200" dirty="0" err="1"/>
              <a:t>Bitcoin</a:t>
            </a:r>
            <a:r>
              <a:rPr lang="es-EC" sz="3200" dirty="0"/>
              <a:t> acabó convirtiéndose en una </a:t>
            </a:r>
            <a:r>
              <a:rPr lang="es-EC" sz="3200" i="1" dirty="0" err="1"/>
              <a:t>altcoin</a:t>
            </a:r>
            <a:r>
              <a:rPr lang="es-EC" sz="3200" dirty="0"/>
              <a:t> independiente. </a:t>
            </a:r>
            <a:endParaRPr lang="es-EC" sz="3200" dirty="0"/>
          </a:p>
        </p:txBody>
      </p:sp>
      <p:sp>
        <p:nvSpPr>
          <p:cNvPr id="3" name="2 Título"/>
          <p:cNvSpPr>
            <a:spLocks noGrp="1"/>
          </p:cNvSpPr>
          <p:nvPr>
            <p:ph type="title"/>
          </p:nvPr>
        </p:nvSpPr>
        <p:spPr/>
        <p:txBody>
          <a:bodyPr/>
          <a:lstStyle/>
          <a:p>
            <a:r>
              <a:rPr lang="es-EC" dirty="0">
                <a:effectLst/>
              </a:rPr>
              <a:t>Cómo minar </a:t>
            </a:r>
            <a:r>
              <a:rPr lang="es-EC" dirty="0" err="1">
                <a:effectLst/>
              </a:rPr>
              <a:t>ZCash</a:t>
            </a:r>
            <a:r>
              <a:rPr lang="es-EC" dirty="0">
                <a:effectLst/>
              </a:rPr>
              <a:t> con GPU</a:t>
            </a:r>
            <a:endParaRPr lang="es-EC" dirty="0"/>
          </a:p>
        </p:txBody>
      </p:sp>
    </p:spTree>
    <p:extLst>
      <p:ext uri="{BB962C8B-B14F-4D97-AF65-F5344CB8AC3E}">
        <p14:creationId xmlns:p14="http://schemas.microsoft.com/office/powerpoint/2010/main" val="424974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109728" indent="0" algn="just">
              <a:buNone/>
            </a:pPr>
            <a:endParaRPr lang="es-EC" sz="3200" dirty="0" smtClean="0"/>
          </a:p>
          <a:p>
            <a:pPr marL="109728" indent="0" algn="just">
              <a:buNone/>
            </a:pPr>
            <a:r>
              <a:rPr lang="es-EC" sz="3200" dirty="0" err="1" smtClean="0"/>
              <a:t>Zcash</a:t>
            </a:r>
            <a:r>
              <a:rPr lang="es-EC" sz="3200" dirty="0" smtClean="0"/>
              <a:t> </a:t>
            </a:r>
            <a:r>
              <a:rPr lang="es-EC" sz="3200" dirty="0"/>
              <a:t>emplea un algoritmo llamado </a:t>
            </a:r>
            <a:r>
              <a:rPr lang="es-EC" sz="3200" b="1" dirty="0" err="1"/>
              <a:t>Equihash</a:t>
            </a:r>
            <a:r>
              <a:rPr lang="es-EC" sz="3200" dirty="0"/>
              <a:t>, resistente a los </a:t>
            </a:r>
            <a:r>
              <a:rPr lang="es-EC" sz="3200" dirty="0" err="1"/>
              <a:t>ASICs</a:t>
            </a:r>
            <a:r>
              <a:rPr lang="es-EC" sz="3200" dirty="0"/>
              <a:t>, en pocas palabras, es similar a </a:t>
            </a:r>
            <a:r>
              <a:rPr lang="es-EC" sz="3200" dirty="0" err="1"/>
              <a:t>Ethereum</a:t>
            </a:r>
            <a:r>
              <a:rPr lang="es-EC" sz="3200" dirty="0"/>
              <a:t> pues se puede minar con </a:t>
            </a:r>
            <a:r>
              <a:rPr lang="es-EC" sz="3200" dirty="0" err="1"/>
              <a:t>GPUs</a:t>
            </a:r>
            <a:r>
              <a:rPr lang="es-EC" sz="3200" dirty="0"/>
              <a:t> (tarjetas gráficas) y </a:t>
            </a:r>
            <a:r>
              <a:rPr lang="es-EC" sz="3200" dirty="0" err="1"/>
              <a:t>CPUs</a:t>
            </a:r>
            <a:r>
              <a:rPr lang="es-EC" sz="3200" dirty="0"/>
              <a:t> (procesadores tradicionales).</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07715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C" dirty="0" smtClean="0"/>
          </a:p>
          <a:p>
            <a:r>
              <a:rPr lang="es-EC" sz="2800" dirty="0"/>
              <a:t>Una tarjeta gráfica AMD </a:t>
            </a:r>
            <a:r>
              <a:rPr lang="es-EC" sz="2800" dirty="0" err="1"/>
              <a:t>Polaris</a:t>
            </a:r>
            <a:r>
              <a:rPr lang="es-EC" sz="2800" dirty="0"/>
              <a:t>/NVIDIA Pascal</a:t>
            </a:r>
          </a:p>
          <a:p>
            <a:r>
              <a:rPr lang="es-EC" sz="2800" dirty="0"/>
              <a:t>Los últimos controladores gráficos disponibles</a:t>
            </a:r>
          </a:p>
          <a:p>
            <a:r>
              <a:rPr lang="es-EC" sz="2800" dirty="0"/>
              <a:t>Windows 7 x64 o superior</a:t>
            </a:r>
          </a:p>
          <a:p>
            <a:r>
              <a:rPr lang="es-EC" sz="2800" dirty="0"/>
              <a:t>Una dirección de billetera o </a:t>
            </a:r>
            <a:r>
              <a:rPr lang="es-EC" sz="2800" dirty="0" err="1"/>
              <a:t>wallet</a:t>
            </a:r>
            <a:r>
              <a:rPr lang="es-EC" sz="2800" dirty="0"/>
              <a:t> </a:t>
            </a:r>
            <a:r>
              <a:rPr lang="es-EC" sz="2800" dirty="0" err="1"/>
              <a:t>Zcash</a:t>
            </a:r>
            <a:r>
              <a:rPr lang="es-EC" sz="2800" dirty="0"/>
              <a:t>.</a:t>
            </a:r>
          </a:p>
          <a:p>
            <a:pPr marL="109728" indent="0">
              <a:buNone/>
            </a:pPr>
            <a:endParaRPr lang="es-EC" dirty="0"/>
          </a:p>
        </p:txBody>
      </p:sp>
      <p:sp>
        <p:nvSpPr>
          <p:cNvPr id="3" name="2 Título"/>
          <p:cNvSpPr>
            <a:spLocks noGrp="1"/>
          </p:cNvSpPr>
          <p:nvPr>
            <p:ph type="title"/>
          </p:nvPr>
        </p:nvSpPr>
        <p:spPr/>
        <p:txBody>
          <a:bodyPr>
            <a:normAutofit/>
          </a:bodyPr>
          <a:lstStyle/>
          <a:p>
            <a:r>
              <a:rPr lang="es-EC" dirty="0" smtClean="0">
                <a:effectLst/>
              </a:rPr>
              <a:t>Requisitos</a:t>
            </a:r>
            <a:endParaRPr lang="es-EC" dirty="0"/>
          </a:p>
        </p:txBody>
      </p:sp>
    </p:spTree>
    <p:extLst>
      <p:ext uri="{BB962C8B-B14F-4D97-AF65-F5344CB8AC3E}">
        <p14:creationId xmlns:p14="http://schemas.microsoft.com/office/powerpoint/2010/main" val="367290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endParaRPr lang="es-EC" dirty="0" smtClean="0"/>
          </a:p>
          <a:p>
            <a:pPr marL="109728" indent="0" algn="just">
              <a:buNone/>
            </a:pPr>
            <a:r>
              <a:rPr lang="es-EC" sz="3200" dirty="0"/>
              <a:t>El dispositivo utiliza el chip más moderno de la compañía, el nuevo 16nm ASIC Chips de BM1387. Dicho hardware triplica el </a:t>
            </a:r>
            <a:r>
              <a:rPr lang="es-EC" sz="3200" dirty="0" err="1"/>
              <a:t>hashrate</a:t>
            </a:r>
            <a:r>
              <a:rPr lang="es-EC" sz="3200" dirty="0"/>
              <a:t> de la generación anterior de mineros, produciendo 14 Th/s de poder de procesamiento, mientras que al mismo tiempo posee el nivel de consumo de energía de los mineros </a:t>
            </a:r>
            <a:r>
              <a:rPr lang="es-EC" sz="3200" dirty="0" err="1"/>
              <a:t>Antminer</a:t>
            </a:r>
            <a:r>
              <a:rPr lang="es-EC" sz="3200" dirty="0"/>
              <a:t> S7, lo que equivale a 1.375 vatios.</a:t>
            </a:r>
            <a:br>
              <a:rPr lang="es-EC" sz="3200" dirty="0"/>
            </a:br>
            <a:endParaRPr lang="es-EC" sz="3200" dirty="0"/>
          </a:p>
        </p:txBody>
      </p:sp>
      <p:sp>
        <p:nvSpPr>
          <p:cNvPr id="3" name="2 Título"/>
          <p:cNvSpPr>
            <a:spLocks noGrp="1"/>
          </p:cNvSpPr>
          <p:nvPr>
            <p:ph type="title"/>
          </p:nvPr>
        </p:nvSpPr>
        <p:spPr/>
        <p:txBody>
          <a:bodyPr/>
          <a:lstStyle/>
          <a:p>
            <a:r>
              <a:rPr lang="es-EC" dirty="0">
                <a:effectLst/>
              </a:rPr>
              <a:t>Hardware para Minar</a:t>
            </a:r>
            <a:endParaRPr lang="es-EC" dirty="0"/>
          </a:p>
        </p:txBody>
      </p:sp>
    </p:spTree>
    <p:extLst>
      <p:ext uri="{BB962C8B-B14F-4D97-AF65-F5344CB8AC3E}">
        <p14:creationId xmlns:p14="http://schemas.microsoft.com/office/powerpoint/2010/main" val="154412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780928"/>
            <a:ext cx="8229600" cy="3744416"/>
          </a:xfrm>
        </p:spPr>
        <p:txBody>
          <a:bodyPr>
            <a:noAutofit/>
          </a:bodyPr>
          <a:lstStyle/>
          <a:p>
            <a:pPr algn="just"/>
            <a:r>
              <a:rPr lang="es-EC" sz="2600" dirty="0"/>
              <a:t>Algo innovador por parte de </a:t>
            </a:r>
            <a:r>
              <a:rPr lang="es-EC" sz="2600" dirty="0" err="1"/>
              <a:t>Bitmain</a:t>
            </a:r>
            <a:r>
              <a:rPr lang="es-EC" sz="2600" dirty="0"/>
              <a:t> es que el S9 es compatible con las fuentes de alimentación que son utilizadas en modelos más antiguos, un cambio que será bienvenido por la comunidad minera. Además, el equipo sigue manteniendo el sistema de refrigeración por aire, que resulta fácil de mantener para personas experimentadas o para usuarios que están empezando en el mundo de la minería</a:t>
            </a:r>
            <a:r>
              <a:rPr lang="es-EC" sz="2600" dirty="0" smtClean="0"/>
              <a:t>.</a:t>
            </a:r>
            <a:endParaRPr lang="es-EC" sz="2600" dirty="0"/>
          </a:p>
        </p:txBody>
      </p:sp>
      <p:sp>
        <p:nvSpPr>
          <p:cNvPr id="3" name="2 Título"/>
          <p:cNvSpPr>
            <a:spLocks noGrp="1"/>
          </p:cNvSpPr>
          <p:nvPr>
            <p:ph type="title"/>
          </p:nvPr>
        </p:nvSpPr>
        <p:spPr>
          <a:xfrm>
            <a:off x="457200" y="274638"/>
            <a:ext cx="8229600" cy="2434282"/>
          </a:xfrm>
        </p:spPr>
        <p:txBody>
          <a:bodyPr/>
          <a:lstStyle/>
          <a:p>
            <a:endParaRPr lang="es-EC"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2656"/>
            <a:ext cx="374441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408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C" sz="3600" dirty="0"/>
              <a:t>El proceso de fabricación de 16 </a:t>
            </a:r>
            <a:r>
              <a:rPr lang="es-EC" sz="3600" dirty="0" err="1"/>
              <a:t>nm</a:t>
            </a:r>
            <a:r>
              <a:rPr lang="es-EC" sz="3600" dirty="0"/>
              <a:t> utilizado en la fabricación del S9 es una mejora importante sobre el diseño de 28 </a:t>
            </a:r>
            <a:r>
              <a:rPr lang="es-EC" sz="3600" dirty="0" err="1"/>
              <a:t>nm</a:t>
            </a:r>
            <a:r>
              <a:rPr lang="es-EC" sz="3600" dirty="0"/>
              <a:t> común a otros dispositivos de minería modernos.</a:t>
            </a:r>
            <a:r>
              <a:rPr lang="es-EC" dirty="0"/>
              <a:t/>
            </a:r>
            <a:br>
              <a:rPr lang="es-EC" dirty="0"/>
            </a:br>
            <a:r>
              <a:rPr lang="es-EC" dirty="0"/>
              <a:t/>
            </a:r>
            <a:br>
              <a:rPr lang="es-EC" dirty="0"/>
            </a:br>
            <a:endParaRPr lang="es-EC"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07900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844824"/>
            <a:ext cx="8229600" cy="4162467"/>
          </a:xfrm>
        </p:spPr>
        <p:txBody>
          <a:bodyPr/>
          <a:lstStyle/>
          <a:p>
            <a:pPr marL="109728" indent="0">
              <a:buNone/>
            </a:pPr>
            <a:endParaRPr lang="es-EC" dirty="0" smtClean="0"/>
          </a:p>
          <a:p>
            <a:pPr marL="109728" indent="0" algn="just">
              <a:buNone/>
            </a:pPr>
            <a:r>
              <a:rPr lang="es-EC" sz="3200" dirty="0"/>
              <a:t>E</a:t>
            </a:r>
            <a:r>
              <a:rPr lang="es-EC" sz="3200" dirty="0" smtClean="0"/>
              <a:t>stos </a:t>
            </a:r>
            <a:r>
              <a:rPr lang="es-EC" sz="3200" dirty="0"/>
              <a:t>dispositivos pueden ser costosos y difíciles de comprar. En la mayoría de los casos, también deberás comprar una fuente de alimentación de buena calidad para garantizar la máxima eficacia.</a:t>
            </a:r>
            <a:endParaRPr lang="es-EC" sz="3200" dirty="0"/>
          </a:p>
        </p:txBody>
      </p:sp>
      <p:sp>
        <p:nvSpPr>
          <p:cNvPr id="3" name="2 Título"/>
          <p:cNvSpPr>
            <a:spLocks noGrp="1"/>
          </p:cNvSpPr>
          <p:nvPr>
            <p:ph type="title"/>
          </p:nvPr>
        </p:nvSpPr>
        <p:spPr>
          <a:xfrm>
            <a:off x="457200" y="274638"/>
            <a:ext cx="8229600" cy="1426170"/>
          </a:xfrm>
        </p:spPr>
        <p:txBody>
          <a:bodyPr>
            <a:noAutofit/>
          </a:bodyPr>
          <a:lstStyle/>
          <a:p>
            <a:r>
              <a:rPr lang="es-EC" sz="3200" dirty="0">
                <a:effectLst/>
              </a:rPr>
              <a:t>D</a:t>
            </a:r>
            <a:r>
              <a:rPr lang="es-EC" sz="3200" dirty="0" smtClean="0">
                <a:effectLst/>
              </a:rPr>
              <a:t>ispositivo </a:t>
            </a:r>
            <a:r>
              <a:rPr lang="es-EC" sz="3200" dirty="0">
                <a:effectLst/>
              </a:rPr>
              <a:t>ASIC</a:t>
            </a:r>
            <a:r>
              <a:rPr lang="es-EC" sz="3200" b="0" dirty="0">
                <a:effectLst/>
              </a:rPr>
              <a:t> (un </a:t>
            </a:r>
            <a:r>
              <a:rPr lang="es-EC" sz="3200" dirty="0">
                <a:effectLst/>
              </a:rPr>
              <a:t>circuito integrado para aplicaciones específicas</a:t>
            </a:r>
            <a:r>
              <a:rPr lang="es-EC" sz="3200" b="0" dirty="0" smtClean="0">
                <a:effectLst/>
              </a:rPr>
              <a:t>)</a:t>
            </a:r>
            <a:endParaRPr lang="es-EC" sz="3200" dirty="0"/>
          </a:p>
        </p:txBody>
      </p:sp>
    </p:spTree>
    <p:extLst>
      <p:ext uri="{BB962C8B-B14F-4D97-AF65-F5344CB8AC3E}">
        <p14:creationId xmlns:p14="http://schemas.microsoft.com/office/powerpoint/2010/main" val="387279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C" dirty="0"/>
              <a:t>La Prueba de Trabajo es el sistema más usado actualmente, puede encontrarse en </a:t>
            </a:r>
            <a:r>
              <a:rPr lang="es-EC" dirty="0" err="1"/>
              <a:t>criptomonedas</a:t>
            </a:r>
            <a:r>
              <a:rPr lang="es-EC" dirty="0"/>
              <a:t> como </a:t>
            </a:r>
            <a:r>
              <a:rPr lang="es-EC" dirty="0" err="1"/>
              <a:t>Bitcoin</a:t>
            </a:r>
            <a:r>
              <a:rPr lang="es-EC" dirty="0"/>
              <a:t>, </a:t>
            </a:r>
            <a:r>
              <a:rPr lang="es-EC" dirty="0" err="1"/>
              <a:t>Ethereum</a:t>
            </a:r>
            <a:r>
              <a:rPr lang="es-EC" dirty="0"/>
              <a:t>, </a:t>
            </a:r>
            <a:r>
              <a:rPr lang="es-EC" dirty="0" err="1"/>
              <a:t>Litecoin</a:t>
            </a:r>
            <a:r>
              <a:rPr lang="es-EC" dirty="0"/>
              <a:t>, </a:t>
            </a:r>
            <a:r>
              <a:rPr lang="es-EC" dirty="0" err="1"/>
              <a:t>Monero</a:t>
            </a:r>
            <a:r>
              <a:rPr lang="es-EC" dirty="0"/>
              <a:t>, </a:t>
            </a:r>
            <a:r>
              <a:rPr lang="es-EC" dirty="0" err="1"/>
              <a:t>Zcash</a:t>
            </a:r>
            <a:r>
              <a:rPr lang="es-EC" dirty="0"/>
              <a:t> y otras. La Prueba de Participación se consigue generalmente en combinación con </a:t>
            </a:r>
            <a:r>
              <a:rPr lang="es-EC" dirty="0" err="1"/>
              <a:t>PoW</a:t>
            </a:r>
            <a:r>
              <a:rPr lang="es-EC" dirty="0"/>
              <a:t> en </a:t>
            </a:r>
            <a:r>
              <a:rPr lang="es-EC" dirty="0" err="1"/>
              <a:t>criptoactivos</a:t>
            </a:r>
            <a:r>
              <a:rPr lang="es-EC" dirty="0"/>
              <a:t> como </a:t>
            </a:r>
            <a:r>
              <a:rPr lang="es-EC" dirty="0" err="1"/>
              <a:t>Decred</a:t>
            </a:r>
            <a:r>
              <a:rPr lang="es-EC" dirty="0"/>
              <a:t>, </a:t>
            </a:r>
            <a:r>
              <a:rPr lang="es-EC" dirty="0" err="1"/>
              <a:t>Dash</a:t>
            </a:r>
            <a:r>
              <a:rPr lang="es-EC" dirty="0"/>
              <a:t> o NEM y de forma exclusiva en </a:t>
            </a:r>
            <a:r>
              <a:rPr lang="es-EC" dirty="0" err="1"/>
              <a:t>Stratis</a:t>
            </a:r>
            <a:r>
              <a:rPr lang="es-EC" dirty="0"/>
              <a:t> o </a:t>
            </a:r>
            <a:r>
              <a:rPr lang="es-EC" dirty="0" err="1"/>
              <a:t>Lisk</a:t>
            </a:r>
            <a:r>
              <a:rPr lang="es-EC" dirty="0"/>
              <a:t>.</a:t>
            </a:r>
            <a:endParaRPr lang="es-EC"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642016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109728" indent="0" algn="just">
              <a:buNone/>
            </a:pPr>
            <a:r>
              <a:rPr lang="es-EC" sz="3000" dirty="0"/>
              <a:t> Un </a:t>
            </a:r>
            <a:r>
              <a:rPr lang="es-EC" sz="3000" b="1" dirty="0"/>
              <a:t>Circuito Integrado para Aplicaciones Específicas</a:t>
            </a:r>
            <a:r>
              <a:rPr lang="es-EC" sz="3000" dirty="0"/>
              <a:t> (o ASIC, por sus siglas en inglés) es un tipo de circuito integrado o chip hecho a la medida para un uso en particular, en vez de ser concebido para propósitos de uso general. Se usan para una función específica y poco o nada sirven para otras tareas. </a:t>
            </a:r>
            <a:endParaRPr lang="es-EC" sz="3000" dirty="0"/>
          </a:p>
        </p:txBody>
      </p:sp>
      <p:sp>
        <p:nvSpPr>
          <p:cNvPr id="3" name="2 Título"/>
          <p:cNvSpPr>
            <a:spLocks noGrp="1"/>
          </p:cNvSpPr>
          <p:nvPr>
            <p:ph type="title"/>
          </p:nvPr>
        </p:nvSpPr>
        <p:spPr/>
        <p:txBody>
          <a:bodyPr>
            <a:normAutofit/>
          </a:bodyPr>
          <a:lstStyle/>
          <a:p>
            <a:r>
              <a:rPr lang="es-EC" dirty="0">
                <a:effectLst/>
              </a:rPr>
              <a:t>¿Qué es un minero ASIC</a:t>
            </a:r>
            <a:r>
              <a:rPr lang="es-EC" dirty="0" smtClean="0">
                <a:effectLst/>
              </a:rPr>
              <a:t>?</a:t>
            </a:r>
            <a:endParaRPr lang="es-EC" dirty="0"/>
          </a:p>
        </p:txBody>
      </p:sp>
    </p:spTree>
    <p:extLst>
      <p:ext uri="{BB962C8B-B14F-4D97-AF65-F5344CB8AC3E}">
        <p14:creationId xmlns:p14="http://schemas.microsoft.com/office/powerpoint/2010/main" val="299087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2800" dirty="0"/>
              <a:t>Las recompensas por minería se componen de emisión de nuevas monedas más las comisiones por transacciones incluidas en el bloque y varían de acuerdo al sistema monetario de la red en que se trabaje. Por ejemplo, </a:t>
            </a:r>
            <a:r>
              <a:rPr lang="es-EC" sz="2800" dirty="0" err="1"/>
              <a:t>Bitcoin</a:t>
            </a:r>
            <a:r>
              <a:rPr lang="es-EC" sz="2800" dirty="0"/>
              <a:t> inició con una recompensa de 50 BTC nuevos por bloque cada 10 minutos, aproximadamente. </a:t>
            </a:r>
            <a:endParaRPr lang="es-EC" sz="28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71856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3200" dirty="0"/>
              <a:t>En la actividad minera se utilizan chips de procesadores de computadora (CPU), tarjetas de video (GPU), chips programables (FPGA) y, en algunas </a:t>
            </a:r>
            <a:r>
              <a:rPr lang="es-EC" sz="3200" dirty="0" err="1"/>
              <a:t>blockchains</a:t>
            </a:r>
            <a:r>
              <a:rPr lang="es-EC" sz="3200" dirty="0"/>
              <a:t>, chips especializados ASIC (del inglés, Circuitos Integrados de Aplicación Específica). </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50502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2800" dirty="0"/>
              <a:t>Los mineros, sean computadoras comunes o </a:t>
            </a:r>
            <a:r>
              <a:rPr lang="es-EC" sz="2800" dirty="0" err="1"/>
              <a:t>ASICs</a:t>
            </a:r>
            <a:r>
              <a:rPr lang="es-EC" sz="2800" dirty="0"/>
              <a:t>, se alimentan con una fuente de poder de generalmente 600 a 2.000 vatios, preferiblemente en conexión bifásica para balancear mejor la carga y aumentar la eficiencia eléctrica. Además requieren de una conexión a internet estable y constante, más no necesariamente de mucho ancho de banda.</a:t>
            </a:r>
            <a:endParaRPr lang="es-EC" sz="28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17501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EC" sz="3200" dirty="0"/>
              <a:t>Los grupos son una forma en que los mineros, sean en prueba de trabajo </a:t>
            </a:r>
            <a:r>
              <a:rPr lang="es-EC" sz="3200" b="1" dirty="0"/>
              <a:t>(grupo de minería </a:t>
            </a:r>
            <a:r>
              <a:rPr lang="es-EC" sz="3200" b="1" dirty="0" smtClean="0"/>
              <a:t>o)</a:t>
            </a:r>
            <a:r>
              <a:rPr lang="es-EC" sz="3200" dirty="0"/>
              <a:t> o participación </a:t>
            </a:r>
            <a:r>
              <a:rPr lang="es-EC" sz="3200" b="1" dirty="0"/>
              <a:t>(grupo de participación </a:t>
            </a:r>
            <a:r>
              <a:rPr lang="es-EC" sz="3200" dirty="0" smtClean="0"/>
              <a:t>), </a:t>
            </a:r>
            <a:r>
              <a:rPr lang="es-EC" sz="3200" dirty="0"/>
              <a:t>trabajan juntos para aumentar la eficiencia y conveniencia, mientras dividen las recompensas. </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329424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C" sz="6000" b="1" dirty="0" smtClean="0"/>
              <a:t>¿QUÉ ES LA MINERÍA DE BITCOIN?</a:t>
            </a:r>
          </a:p>
          <a:p>
            <a:endParaRPr lang="es-EC"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318195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229600" cy="4900000"/>
          </a:xfrm>
        </p:spPr>
        <p:txBody>
          <a:bodyPr>
            <a:noAutofit/>
          </a:bodyPr>
          <a:lstStyle/>
          <a:p>
            <a:pPr algn="just"/>
            <a:r>
              <a:rPr lang="es-EC" sz="3200" dirty="0"/>
              <a:t>El minado de </a:t>
            </a:r>
            <a:r>
              <a:rPr lang="es-EC" sz="3200" dirty="0" err="1"/>
              <a:t>bitcoin</a:t>
            </a:r>
            <a:r>
              <a:rPr lang="es-EC" sz="3200" dirty="0"/>
              <a:t> se asemeja mucho a una enorme lotería donde se compite con el hardware de minado junto a todos los participantes de la red para extraer </a:t>
            </a:r>
            <a:r>
              <a:rPr lang="es-EC" sz="3200" dirty="0" err="1"/>
              <a:t>bitcoins</a:t>
            </a:r>
            <a:r>
              <a:rPr lang="es-EC" sz="3200" dirty="0"/>
              <a:t>. Hardware de minado de </a:t>
            </a:r>
            <a:r>
              <a:rPr lang="es-EC" sz="3200" dirty="0" err="1"/>
              <a:t>bitcoins</a:t>
            </a:r>
            <a:r>
              <a:rPr lang="es-EC" sz="3200" dirty="0"/>
              <a:t> más rápido permite realizar más intentos por </a:t>
            </a:r>
            <a:r>
              <a:rPr lang="es-EC" sz="3200" dirty="0" smtClean="0"/>
              <a:t>segundo.</a:t>
            </a:r>
            <a:endParaRPr lang="es-EC" sz="3200" dirty="0"/>
          </a:p>
        </p:txBody>
      </p:sp>
      <p:sp>
        <p:nvSpPr>
          <p:cNvPr id="3" name="2 Título"/>
          <p:cNvSpPr>
            <a:spLocks noGrp="1"/>
          </p:cNvSpPr>
          <p:nvPr>
            <p:ph type="title"/>
          </p:nvPr>
        </p:nvSpPr>
        <p:spPr/>
        <p:txBody>
          <a:bodyPr/>
          <a:lstStyle/>
          <a:p>
            <a:r>
              <a:rPr lang="es-EC" dirty="0" smtClean="0"/>
              <a:t>Que es la minería de </a:t>
            </a:r>
            <a:r>
              <a:rPr lang="es-EC" dirty="0" err="1" smtClean="0"/>
              <a:t>bitcoin</a:t>
            </a:r>
            <a:r>
              <a:rPr lang="es-EC" dirty="0" smtClean="0"/>
              <a:t>?</a:t>
            </a:r>
            <a:endParaRPr lang="es-EC" dirty="0"/>
          </a:p>
        </p:txBody>
      </p:sp>
    </p:spTree>
    <p:extLst>
      <p:ext uri="{BB962C8B-B14F-4D97-AF65-F5344CB8AC3E}">
        <p14:creationId xmlns:p14="http://schemas.microsoft.com/office/powerpoint/2010/main" val="1040299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77</TotalTime>
  <Words>971</Words>
  <Application>Microsoft Office PowerPoint</Application>
  <PresentationFormat>Presentación en pantalla (4:3)</PresentationFormat>
  <Paragraphs>56</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Concurrencia</vt:lpstr>
      <vt:lpstr>MINERÍA DE CRIPTOMONEDAS</vt:lpstr>
      <vt:lpstr>QUE ES MINERIA?</vt:lpstr>
      <vt:lpstr>Presentación de PowerPoint</vt:lpstr>
      <vt:lpstr>Presentación de PowerPoint</vt:lpstr>
      <vt:lpstr>Presentación de PowerPoint</vt:lpstr>
      <vt:lpstr>Presentación de PowerPoint</vt:lpstr>
      <vt:lpstr>Presentación de PowerPoint</vt:lpstr>
      <vt:lpstr>Presentación de PowerPoint</vt:lpstr>
      <vt:lpstr>Que es la minería de bitcoin?</vt:lpstr>
      <vt:lpstr>Presentación de PowerPoint</vt:lpstr>
      <vt:lpstr>Presentación de PowerPoint</vt:lpstr>
      <vt:lpstr>Presentación de PowerPoint</vt:lpstr>
      <vt:lpstr>Presentación de PowerPoint</vt:lpstr>
      <vt:lpstr>Presentación de PowerPoint</vt:lpstr>
      <vt:lpstr>Presentación de PowerPoint</vt:lpstr>
      <vt:lpstr>REQUERIMIENTOS TECNICOS PARA MINAR CON GPU</vt:lpstr>
      <vt:lpstr>Presentación de PowerPoint</vt:lpstr>
      <vt:lpstr>Presentación de PowerPoint</vt:lpstr>
      <vt:lpstr>Requisitos de Minería Bitcoin Software</vt:lpstr>
      <vt:lpstr>REQUIRIMIENTOS</vt:lpstr>
      <vt:lpstr>Cómo minar Ether con GPU</vt:lpstr>
      <vt:lpstr>Presentación de PowerPoint</vt:lpstr>
      <vt:lpstr>Cómo minar ZCash con GPU</vt:lpstr>
      <vt:lpstr>Presentación de PowerPoint</vt:lpstr>
      <vt:lpstr>Requisitos</vt:lpstr>
      <vt:lpstr>Hardware para Minar</vt:lpstr>
      <vt:lpstr>Presentación de PowerPoint</vt:lpstr>
      <vt:lpstr>Presentación de PowerPoint</vt:lpstr>
      <vt:lpstr>Dispositivo ASIC (un circuito integrado para aplicaciones específicas)</vt:lpstr>
      <vt:lpstr>¿Qué es un minero ASIC?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MINERÍA DE CRIPTOMONEDAS</dc:title>
  <dc:creator>Freddy</dc:creator>
  <cp:lastModifiedBy>Freddy</cp:lastModifiedBy>
  <cp:revision>7</cp:revision>
  <dcterms:created xsi:type="dcterms:W3CDTF">2019-02-28T22:15:24Z</dcterms:created>
  <dcterms:modified xsi:type="dcterms:W3CDTF">2019-02-28T23:33:18Z</dcterms:modified>
</cp:coreProperties>
</file>