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FB4D01-761C-41F6-80D9-0166189BCE2E}">
  <a:tblStyle styleId="{35FB4D01-761C-41F6-80D9-0166189BCE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41BD284-5DD5-4520-90C6-928EA57815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Proposta para Sistema “Gerenciador Qualitat”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Vinícios Camponogara Tomazetti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99" y="199400"/>
            <a:ext cx="1026374" cy="101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47607" l="0" r="66281" t="5289"/>
          <a:stretch/>
        </p:blipFill>
        <p:spPr>
          <a:xfrm>
            <a:off x="6713850" y="282075"/>
            <a:ext cx="10858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586150" y="233437"/>
            <a:ext cx="305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de Santa Maria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Colégio Politécnico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para Internet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DPADP 0142 – Projeto Integrador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osDeUsoV_2.png" id="106" name="Shape 106"/>
          <p:cNvPicPr preferRelativeResize="0"/>
          <p:nvPr/>
        </p:nvPicPr>
        <p:blipFill rotWithShape="1">
          <a:blip r:embed="rId3">
            <a:alphaModFix/>
          </a:blip>
          <a:srcRect b="5403" l="4459" r="3789" t="7450"/>
          <a:stretch/>
        </p:blipFill>
        <p:spPr>
          <a:xfrm>
            <a:off x="734774" y="60924"/>
            <a:ext cx="7872725" cy="49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Shape 11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{441BD284-5DD5-4520-90C6-928EA57815A3}</a:tableStyleId>
              </a:tblPr>
              <a:tblGrid>
                <a:gridCol w="4635950"/>
                <a:gridCol w="4272675"/>
              </a:tblGrid>
              <a:tr h="754025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/>
                        <a:t>Descrição: Alterar a fase, do processo de reparo, em que o veículo se encontra na empresa</a:t>
                      </a:r>
                    </a:p>
                  </a:txBody>
                  <a:tcPr marT="0" marB="0" marR="73025" marL="73025"/>
                </a:tc>
                <a:tc hMerge="1"/>
              </a:tr>
              <a:tr h="377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/>
                        <a:t>Ator(es) envolvido(s): Funcionário</a:t>
                      </a:r>
                    </a:p>
                  </a:txBody>
                  <a:tcPr marT="0" marB="0" marR="73025" marL="73025"/>
                </a:tc>
                <a:tc hMerge="1"/>
              </a:tr>
              <a:tr h="377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/>
                        <a:t>Pré-condição: O funcionário está autenticado</a:t>
                      </a:r>
                    </a:p>
                  </a:txBody>
                  <a:tcPr marT="0" marB="0" marR="73025" marL="73025"/>
                </a:tc>
                <a:tc hMerge="1"/>
              </a:tr>
              <a:tr h="377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 sz="1500"/>
                        <a:t>Fluxo Normal:</a:t>
                      </a:r>
                    </a:p>
                  </a:txBody>
                  <a:tcPr marT="0" marB="0" marR="73025" marL="73025"/>
                </a:tc>
                <a:tc hMerge="1"/>
              </a:tr>
              <a:tr h="377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500"/>
                        <a:t>Ator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pt-BR" sz="1500"/>
                        <a:t>Sistema</a:t>
                      </a:r>
                    </a:p>
                  </a:txBody>
                  <a:tcPr marT="0" marB="0" marR="73025" marL="73025"/>
                </a:tc>
              </a:tr>
              <a:tr h="1131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/>
                        <a:t>1. Abre aba das fases do veículo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/>
                        <a:t>2. Mostra todas as fases do processo de reparo com seus veículos</a:t>
                      </a:r>
                    </a:p>
                  </a:txBody>
                  <a:tcPr marT="0" marB="0" marR="73025" marL="73025"/>
                </a:tc>
              </a:tr>
              <a:tr h="75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/>
                        <a:t>3. Arrasta um veículo de uma fase para outra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/>
                        <a:t>4. Sistema efetua a troca de estados do veículo</a:t>
                      </a:r>
                    </a:p>
                  </a:txBody>
                  <a:tcPr marT="0" marB="0" marR="73025" marL="73025"/>
                </a:tc>
              </a:tr>
              <a:tr h="377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 sz="1500"/>
                        <a:t>Fluxo Alternativo:</a:t>
                      </a:r>
                    </a:p>
                  </a:txBody>
                  <a:tcPr marT="0" marB="0" marR="73025" marL="73025"/>
                </a:tc>
                <a:tc hMerge="1"/>
              </a:tr>
              <a:tr h="377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pt-BR" sz="1500"/>
                        <a:t>Fluxo de exceção:</a:t>
                      </a:r>
                    </a:p>
                  </a:txBody>
                  <a:tcPr marT="0" marB="0" marR="73025" marL="730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Modelo ER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aER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6200"/>
            <a:ext cx="783920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Diagrama de Classes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s Diagram.jpg" id="133" name="Shape 133"/>
          <p:cNvPicPr preferRelativeResize="0"/>
          <p:nvPr/>
        </p:nvPicPr>
        <p:blipFill rotWithShape="1">
          <a:blip r:embed="rId3">
            <a:alphaModFix/>
          </a:blip>
          <a:srcRect b="9203" l="2334" r="0" t="2635"/>
          <a:stretch/>
        </p:blipFill>
        <p:spPr>
          <a:xfrm>
            <a:off x="1651037" y="0"/>
            <a:ext cx="58419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 Protótipo das Interfaces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6-Login2.png" id="144" name="Shape 144"/>
          <p:cNvPicPr preferRelativeResize="0"/>
          <p:nvPr/>
        </p:nvPicPr>
        <p:blipFill rotWithShape="1">
          <a:blip r:embed="rId3">
            <a:alphaModFix/>
          </a:blip>
          <a:srcRect b="0" l="0" r="22118" t="0"/>
          <a:stretch/>
        </p:blipFill>
        <p:spPr>
          <a:xfrm>
            <a:off x="642275" y="0"/>
            <a:ext cx="801092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7-Home2.png" id="149" name="Shape 149"/>
          <p:cNvPicPr preferRelativeResize="0"/>
          <p:nvPr/>
        </p:nvPicPr>
        <p:blipFill rotWithShape="1">
          <a:blip r:embed="rId3">
            <a:alphaModFix/>
          </a:blip>
          <a:srcRect b="0" l="0" r="15059" t="0"/>
          <a:stretch/>
        </p:blipFill>
        <p:spPr>
          <a:xfrm>
            <a:off x="385675" y="-161799"/>
            <a:ext cx="8303449" cy="523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15945" t="0"/>
          <a:stretch/>
        </p:blipFill>
        <p:spPr>
          <a:xfrm>
            <a:off x="1295400" y="-185349"/>
            <a:ext cx="6029125" cy="5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Principais funcionalidades do sistema: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Monitorar os veículos em processo de reparo por meio de Ordens de serviço;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Gerenciar </a:t>
            </a:r>
            <a:r>
              <a:rPr lang="pt-BR"/>
              <a:t>orçamentos</a:t>
            </a:r>
            <a:r>
              <a:rPr lang="pt-BR"/>
              <a:t>, clientes e </a:t>
            </a:r>
            <a:r>
              <a:rPr lang="pt-BR"/>
              <a:t>veículos</a:t>
            </a:r>
            <a:r>
              <a:rPr lang="pt-BR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Monitorar faturamento da empresa em tempo real.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Monitorar fases do processo de reparo, acompanhando o fluxo dos veículos na empresa.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9-Clientes-Novo.png" id="159" name="Shape 159"/>
          <p:cNvPicPr preferRelativeResize="0"/>
          <p:nvPr/>
        </p:nvPicPr>
        <p:blipFill rotWithShape="1">
          <a:blip r:embed="rId3">
            <a:alphaModFix/>
          </a:blip>
          <a:srcRect b="0" l="0" r="14354" t="0"/>
          <a:stretch/>
        </p:blipFill>
        <p:spPr>
          <a:xfrm>
            <a:off x="436675" y="-182200"/>
            <a:ext cx="8427399" cy="54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0-Clientes-Alterar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16296" t="0"/>
          <a:stretch/>
        </p:blipFill>
        <p:spPr>
          <a:xfrm>
            <a:off x="642275" y="-151625"/>
            <a:ext cx="8135775" cy="53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-Veículos2.png" id="169" name="Shape 169"/>
          <p:cNvPicPr preferRelativeResize="0"/>
          <p:nvPr/>
        </p:nvPicPr>
        <p:blipFill rotWithShape="1">
          <a:blip r:embed="rId3">
            <a:alphaModFix/>
          </a:blip>
          <a:srcRect b="0" l="0" r="16471" t="0"/>
          <a:stretch/>
        </p:blipFill>
        <p:spPr>
          <a:xfrm>
            <a:off x="353025" y="-220225"/>
            <a:ext cx="8359424" cy="53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Veículos2-Novo.png" id="174" name="Shape 174"/>
          <p:cNvPicPr preferRelativeResize="0"/>
          <p:nvPr/>
        </p:nvPicPr>
        <p:blipFill rotWithShape="1">
          <a:blip r:embed="rId3">
            <a:alphaModFix/>
          </a:blip>
          <a:srcRect b="0" l="0" r="15590" t="0"/>
          <a:stretch/>
        </p:blipFill>
        <p:spPr>
          <a:xfrm>
            <a:off x="323475" y="-259925"/>
            <a:ext cx="8604375" cy="54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7-Veículos2-Alterar.png" id="179" name="Shape 179"/>
          <p:cNvPicPr preferRelativeResize="0"/>
          <p:nvPr/>
        </p:nvPicPr>
        <p:blipFill rotWithShape="1">
          <a:blip r:embed="rId3">
            <a:alphaModFix/>
          </a:blip>
          <a:srcRect b="0" l="0" r="15590" t="0"/>
          <a:stretch/>
        </p:blipFill>
        <p:spPr>
          <a:xfrm>
            <a:off x="152400" y="-355975"/>
            <a:ext cx="8781650" cy="55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1-Orçamento2.png" id="184" name="Shape 184"/>
          <p:cNvPicPr preferRelativeResize="0"/>
          <p:nvPr/>
        </p:nvPicPr>
        <p:blipFill rotWithShape="1">
          <a:blip r:embed="rId3">
            <a:alphaModFix/>
          </a:blip>
          <a:srcRect b="0" l="0" r="16998" t="0"/>
          <a:stretch/>
        </p:blipFill>
        <p:spPr>
          <a:xfrm>
            <a:off x="152400" y="-274975"/>
            <a:ext cx="8510049" cy="54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15768" t="0"/>
          <a:stretch/>
        </p:blipFill>
        <p:spPr>
          <a:xfrm>
            <a:off x="152400" y="-303249"/>
            <a:ext cx="8698800" cy="55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15590" t="0"/>
          <a:stretch/>
        </p:blipFill>
        <p:spPr>
          <a:xfrm>
            <a:off x="152400" y="-414925"/>
            <a:ext cx="8857574" cy="56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15590" t="0"/>
          <a:stretch/>
        </p:blipFill>
        <p:spPr>
          <a:xfrm>
            <a:off x="152400" y="-380274"/>
            <a:ext cx="8793325" cy="55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15411" t="0"/>
          <a:stretch/>
        </p:blipFill>
        <p:spPr>
          <a:xfrm>
            <a:off x="152400" y="-389025"/>
            <a:ext cx="8874974" cy="562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Principais Requisitos Funcionais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-81650" y="-69975"/>
            <a:ext cx="9423900" cy="529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Shape 7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{35FB4D01-761C-41F6-80D9-0166189BCE2E}</a:tableStyleId>
              </a:tblPr>
              <a:tblGrid>
                <a:gridCol w="2907975"/>
                <a:gridCol w="2914150"/>
                <a:gridCol w="1310600"/>
                <a:gridCol w="456925"/>
                <a:gridCol w="1295175"/>
              </a:tblGrid>
              <a:tr h="565325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F3 Mostrar veículos em suas devidas fases</a:t>
                      </a:r>
                    </a:p>
                  </a:txBody>
                  <a:tcPr marT="0" marB="0" marR="73025" marL="730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Oculto ()</a:t>
                      </a:r>
                    </a:p>
                  </a:txBody>
                  <a:tcPr marT="0" marB="0" marR="73025" marL="73025"/>
                </a:tc>
                <a:tc hMerge="1"/>
              </a:tr>
              <a:tr h="820250">
                <a:tc gridSpan="5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Cada veículo deve estar vinculado a uma fase do processo de reparo.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399025">
                <a:tc gridSpan="5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não-funcionais associados</a:t>
                      </a:r>
                    </a:p>
                  </a:txBody>
                  <a:tcPr marT="0" marB="0" marR="73025" marL="73025">
                    <a:solidFill>
                      <a:srgbClr val="E6E6E6"/>
                    </a:solidFill>
                  </a:tcPr>
                </a:tc>
                <a:tc hMerge="1"/>
                <a:tc hMerge="1"/>
                <a:tc hMerge="1"/>
                <a:tc hMerge="1"/>
              </a:tr>
              <a:tr h="3824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Restrição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Categoria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Desejável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</a:tr>
              <a:tr h="1795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NF3.1 Fases de reparo definidas e estáticas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São fases de reparo: Espera por peças, desmontagem/montagem, funilaria, preparação de superfície, pintura e acabamento</a:t>
                      </a:r>
                    </a:p>
                  </a:txBody>
                  <a:tcPr marT="0" marB="0" marR="73025" marL="730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</a:t>
                      </a:r>
                    </a:p>
                  </a:txBody>
                  <a:tcPr marT="0" marB="0" marR="73025" marL="730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)</a:t>
                      </a:r>
                    </a:p>
                  </a:txBody>
                  <a:tcPr marT="0" marB="0" marR="73025" marL="73025"/>
                </a:tc>
              </a:tr>
              <a:tr h="897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NF3.2 Veículos apresentados em ordem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ordem deve ser a de entrada na fase</a:t>
                      </a:r>
                    </a:p>
                  </a:txBody>
                  <a:tcPr marT="0" marB="0" marR="73025" marL="730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</a:t>
                      </a:r>
                    </a:p>
                  </a:txBody>
                  <a:tcPr marT="0" marB="0" marR="73025" marL="730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X )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Shape 80"/>
          <p:cNvGraphicFramePr/>
          <p:nvPr/>
        </p:nvGraphicFramePr>
        <p:xfrm>
          <a:off x="0" y="707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{35FB4D01-761C-41F6-80D9-0166189BCE2E}</a:tableStyleId>
              </a:tblPr>
              <a:tblGrid>
                <a:gridCol w="2876025"/>
                <a:gridCol w="2882100"/>
                <a:gridCol w="1296175"/>
                <a:gridCol w="382850"/>
                <a:gridCol w="1357175"/>
              </a:tblGrid>
              <a:tr h="445800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F6 Alterar status do veículo</a:t>
                      </a:r>
                    </a:p>
                  </a:txBody>
                  <a:tcPr marT="0" marB="0" marR="73025" marL="730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Oculto (X)</a:t>
                      </a:r>
                    </a:p>
                  </a:txBody>
                  <a:tcPr marT="0" marB="0" marR="73025" marL="73025"/>
                </a:tc>
                <a:tc hMerge="1"/>
              </a:tr>
              <a:tr h="646850">
                <a:tc gridSpan="5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 ser possível que o usuário mude os veículos de fase durante o processo de reparo.</a:t>
                      </a:r>
                    </a:p>
                  </a:txBody>
                  <a:tcPr marT="0" marB="0" marR="73025" marL="730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314675">
                <a:tc gridSpan="5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não-funcionais associados</a:t>
                      </a:r>
                    </a:p>
                  </a:txBody>
                  <a:tcPr marT="0" marB="0" marR="73025" marL="73025">
                    <a:solidFill>
                      <a:srgbClr val="E6E6E6"/>
                    </a:solidFill>
                  </a:tcPr>
                </a:tc>
                <a:tc hMerge="1"/>
                <a:tc hMerge="1"/>
                <a:tc hMerge="1"/>
                <a:tc hMerge="1"/>
              </a:tr>
              <a:tr h="3015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Restrição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Categoria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Desejável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</a:tr>
              <a:tr h="970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NF6.1 Alteração dinâmica de fase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pode mudar da fase atual para qualquer outra, inclusive as que o veículo já passou.</a:t>
                      </a:r>
                    </a:p>
                  </a:txBody>
                  <a:tcPr marT="0" marB="0" marR="73025" marL="730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</a:t>
                      </a:r>
                    </a:p>
                  </a:txBody>
                  <a:tcPr marT="0" marB="0" marR="73025" marL="730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)</a:t>
                      </a:r>
                    </a:p>
                  </a:txBody>
                  <a:tcPr marT="0" marB="0" marR="73025" marL="73025"/>
                </a:tc>
              </a:tr>
              <a:tr h="970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NF6.2 Alteração da fase por “arrasta e solta”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usuário pode alterar a fase arrastando graficamente o veículo (representado no sistema) de uma fase para outra.</a:t>
                      </a:r>
                    </a:p>
                  </a:txBody>
                  <a:tcPr marT="0" marB="0" marR="73025" marL="730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Facilidade de uso</a:t>
                      </a:r>
                    </a:p>
                  </a:txBody>
                  <a:tcPr marT="0" marB="0" marR="73025" marL="730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X )</a:t>
                      </a:r>
                    </a:p>
                  </a:txBody>
                  <a:tcPr marT="0" marB="0" marR="73025" marL="73025"/>
                </a:tc>
              </a:tr>
              <a:tr h="1232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NF6.3 Finalizar tempo da fase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Quando for feita a troca de fase o sistema deve pausar o cronômetro da fase anterior e guardar o tempo. Após iniciar outro cronômetro para a próxima fase.</a:t>
                      </a:r>
                    </a:p>
                  </a:txBody>
                  <a:tcPr marT="0" marB="0" marR="73025" marL="730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</a:t>
                      </a:r>
                    </a:p>
                  </a:txBody>
                  <a:tcPr marT="0" marB="0" marR="73025" marL="730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)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Shape 8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{35FB4D01-761C-41F6-80D9-0166189BCE2E}</a:tableStyleId>
              </a:tblPr>
              <a:tblGrid>
                <a:gridCol w="2898950"/>
                <a:gridCol w="2905075"/>
                <a:gridCol w="1306525"/>
                <a:gridCol w="382850"/>
                <a:gridCol w="1368000"/>
              </a:tblGrid>
              <a:tr h="469600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F10 Transformar orçamento em ordem de serviço</a:t>
                      </a:r>
                    </a:p>
                  </a:txBody>
                  <a:tcPr marT="0" marB="0" marR="73025" marL="730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Oculto (X)</a:t>
                      </a:r>
                    </a:p>
                  </a:txBody>
                  <a:tcPr marT="0" marB="0" marR="73025" marL="73025"/>
                </a:tc>
                <a:tc hMerge="1"/>
              </a:tr>
              <a:tr h="681375">
                <a:tc gridSpan="5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Remover campos que descrevem custos no orçamento.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331475">
                <a:tc gridSpan="5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não-funcionais associados</a:t>
                      </a:r>
                    </a:p>
                  </a:txBody>
                  <a:tcPr marT="0" marB="0" marR="73025" marL="73025">
                    <a:solidFill>
                      <a:srgbClr val="E6E6E6"/>
                    </a:solidFill>
                  </a:tcPr>
                </a:tc>
                <a:tc hMerge="1"/>
                <a:tc hMerge="1"/>
                <a:tc hMerge="1"/>
                <a:tc hMerge="1"/>
              </a:tr>
              <a:tr h="317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Restrição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Categoria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Desejável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</a:tr>
              <a:tr h="1022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NF10.1 Gerar Ordem de serviço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 ser gerado ao final de cada orçamento. Apenas se o usuário quiser.</a:t>
                      </a:r>
                    </a:p>
                  </a:txBody>
                  <a:tcPr marT="0" marB="0" marR="73025" marL="730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</a:t>
                      </a:r>
                    </a:p>
                  </a:txBody>
                  <a:tcPr marT="0" marB="0" marR="73025" marL="730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)</a:t>
                      </a:r>
                    </a:p>
                  </a:txBody>
                  <a:tcPr marT="0" marB="0" marR="73025" marL="73025"/>
                </a:tc>
              </a:tr>
              <a:tr h="1022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NF10.2 Ação do sistema no veículo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Quando ele é gerado o carro entra em processo de reparo.</a:t>
                      </a:r>
                    </a:p>
                  </a:txBody>
                  <a:tcPr marT="0" marB="0" marR="73025" marL="730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</a:t>
                      </a:r>
                    </a:p>
                  </a:txBody>
                  <a:tcPr marT="0" marB="0" marR="73025" marL="730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)</a:t>
                      </a:r>
                    </a:p>
                  </a:txBody>
                  <a:tcPr marT="0" marB="0" marR="73025" marL="73025"/>
                </a:tc>
              </a:tr>
              <a:tr h="1022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NF10.3 Funcionalidade sempre disponível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Pode ser gerado a qualquer momento a partir de um orçamento.</a:t>
                      </a:r>
                    </a:p>
                  </a:txBody>
                  <a:tcPr marT="0" marB="0" marR="73025" marL="730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Facilidade de uso</a:t>
                      </a:r>
                    </a:p>
                  </a:txBody>
                  <a:tcPr marT="0" marB="0" marR="73025" marL="730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)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Shape 9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{35FB4D01-761C-41F6-80D9-0166189BCE2E}</a:tableStyleId>
              </a:tblPr>
              <a:tblGrid>
                <a:gridCol w="2921875"/>
                <a:gridCol w="2928050"/>
                <a:gridCol w="1316850"/>
                <a:gridCol w="387300"/>
                <a:gridCol w="1363325"/>
              </a:tblGrid>
              <a:tr h="632150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F13 Mostrar faturamento envolvido em cada fase</a:t>
                      </a:r>
                    </a:p>
                  </a:txBody>
                  <a:tcPr marT="0" marB="0" marR="73025" marL="730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Oculto (X)</a:t>
                      </a:r>
                    </a:p>
                  </a:txBody>
                  <a:tcPr marT="0" marB="0" marR="73025" marL="73025"/>
                </a:tc>
                <a:tc hMerge="1"/>
              </a:tr>
              <a:tr h="917225">
                <a:tc gridSpan="5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Fazer somatório do faturamento de cada veículo contido em uma fase.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73025" marL="730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446225">
                <a:tc gridSpan="5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não-funcionais associados</a:t>
                      </a:r>
                    </a:p>
                  </a:txBody>
                  <a:tcPr marT="0" marB="0" marR="73025" marL="73025">
                    <a:solidFill>
                      <a:srgbClr val="E6E6E6"/>
                    </a:solidFill>
                  </a:tcPr>
                </a:tc>
                <a:tc hMerge="1"/>
                <a:tc hMerge="1"/>
                <a:tc hMerge="1"/>
                <a:tc hMerge="1"/>
              </a:tr>
              <a:tr h="427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Restrição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Categoria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Desejável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</a:tr>
              <a:tr h="2491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NF13.1 Apresentação do resultado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resultado deve ser vinculado a fase que o cálculo se baseou. E postado na UI na tela onde se visualiza os veículos em cada fase.</a:t>
                      </a:r>
                    </a:p>
                  </a:txBody>
                  <a:tcPr marT="0" marB="0" marR="73025" marL="730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</a:t>
                      </a:r>
                    </a:p>
                  </a:txBody>
                  <a:tcPr marT="0" marB="0" marR="73025" marL="730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)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Shape 9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{35FB4D01-761C-41F6-80D9-0166189BCE2E}</a:tableStyleId>
              </a:tblPr>
              <a:tblGrid>
                <a:gridCol w="2910425"/>
                <a:gridCol w="2916575"/>
                <a:gridCol w="1311675"/>
                <a:gridCol w="382850"/>
                <a:gridCol w="1373400"/>
              </a:tblGrid>
              <a:tr h="697375">
                <a:tc gridSpan="3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F18 Calcular faturamento esperado entre os veículos em reparo</a:t>
                      </a:r>
                    </a:p>
                  </a:txBody>
                  <a:tcPr marT="0" marB="0" marR="73025" marL="730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Oculto (X)</a:t>
                      </a:r>
                    </a:p>
                  </a:txBody>
                  <a:tcPr marT="0" marB="0" marR="73025" marL="73025"/>
                </a:tc>
                <a:tc hMerge="1"/>
              </a:tr>
              <a:tr h="1011900">
                <a:tc gridSpan="5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Somatório do faturamento estimado em cada fase.</a:t>
                      </a:r>
                    </a:p>
                  </a:txBody>
                  <a:tcPr marT="0" marB="0" marR="73025" marL="730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492275">
                <a:tc gridSpan="5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não-funcionais associados</a:t>
                      </a:r>
                    </a:p>
                  </a:txBody>
                  <a:tcPr marT="0" marB="0" marR="73025" marL="73025">
                    <a:solidFill>
                      <a:srgbClr val="E6E6E6"/>
                    </a:solidFill>
                  </a:tcPr>
                </a:tc>
                <a:tc hMerge="1"/>
                <a:tc hMerge="1"/>
                <a:tc hMerge="1"/>
                <a:tc hMerge="1"/>
              </a:tr>
              <a:tr h="471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Restrição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Categoria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pt-BR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Desejável</a:t>
                      </a:r>
                    </a:p>
                  </a:txBody>
                  <a:tcPr marT="0" marB="0" marR="73025" marL="73025" anchor="ctr">
                    <a:solidFill>
                      <a:srgbClr val="E6E6E6"/>
                    </a:solidFill>
                  </a:tcPr>
                </a:tc>
              </a:tr>
              <a:tr h="110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NF18.1 Apresentação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Apresentar em todas as telas do sistema.</a:t>
                      </a:r>
                    </a:p>
                  </a:txBody>
                  <a:tcPr marT="0" marB="0" marR="73025" marL="730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Interface</a:t>
                      </a:r>
                    </a:p>
                  </a:txBody>
                  <a:tcPr marT="0" marB="0" marR="73025" marL="730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  )</a:t>
                      </a:r>
                    </a:p>
                  </a:txBody>
                  <a:tcPr marT="0" marB="0" marR="73025" marL="73025"/>
                </a:tc>
              </a:tr>
              <a:tr h="110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NF18.2 Atualização do dado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Atualizar a cada ordem de serviço gerada ou finalizada.</a:t>
                      </a:r>
                    </a:p>
                  </a:txBody>
                  <a:tcPr marT="0" marB="0" marR="73025" marL="730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Implementação</a:t>
                      </a:r>
                    </a:p>
                  </a:txBody>
                  <a:tcPr marT="0" marB="0" marR="73025" marL="730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(X)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Casos de Uso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