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6" r:id="rId3"/>
    <p:sldId id="270" r:id="rId4"/>
    <p:sldId id="271" r:id="rId5"/>
    <p:sldId id="275" r:id="rId6"/>
    <p:sldId id="272" r:id="rId7"/>
    <p:sldId id="276" r:id="rId8"/>
    <p:sldId id="274" r:id="rId9"/>
    <p:sldId id="277" r:id="rId10"/>
    <p:sldId id="278" r:id="rId11"/>
    <p:sldId id="279" r:id="rId12"/>
    <p:sldId id="280" r:id="rId13"/>
    <p:sldId id="281" r:id="rId14"/>
    <p:sldId id="265" r:id="rId15"/>
  </p:sldIdLst>
  <p:sldSz cx="9144000" cy="5143500" type="screen16x9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4F55"/>
    <a:srgbClr val="AC4243"/>
    <a:srgbClr val="339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8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66CE02-4212-4B82-8532-5DE9BC4F9A7F}" type="datetimeFigureOut">
              <a:rPr lang="pt-BR" smtClean="0"/>
              <a:t>16/02/2020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4278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C74D08-97F0-421F-BB6F-D610E5886E66}" type="datetimeFigureOut">
              <a:rPr lang="pt-BR" smtClean="0"/>
              <a:t>16/02/2020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1F063F-D9AF-4C9E-88D7-463361D05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0698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resentação - Te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 hasCustomPrompt="1"/>
          </p:nvPr>
        </p:nvSpPr>
        <p:spPr>
          <a:xfrm>
            <a:off x="467544" y="1066428"/>
            <a:ext cx="8229600" cy="857250"/>
          </a:xfrm>
        </p:spPr>
        <p:txBody>
          <a:bodyPr>
            <a:noAutofit/>
          </a:bodyPr>
          <a:lstStyle>
            <a:lvl1pPr>
              <a:defRPr sz="6000" b="1"/>
            </a:lvl1pPr>
          </a:lstStyle>
          <a:p>
            <a:r>
              <a:rPr lang="pt-BR" dirty="0" smtClean="0"/>
              <a:t>Título Mestre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0" hasCustomPrompt="1"/>
          </p:nvPr>
        </p:nvSpPr>
        <p:spPr>
          <a:xfrm>
            <a:off x="539750" y="2355850"/>
            <a:ext cx="8135938" cy="1079500"/>
          </a:xfrm>
        </p:spPr>
        <p:txBody>
          <a:bodyPr>
            <a:normAutofit/>
          </a:bodyPr>
          <a:lstStyle>
            <a:lvl1pPr marL="0" indent="0" algn="ctr">
              <a:buNone/>
              <a:defRPr sz="4400" b="1"/>
            </a:lvl1pPr>
            <a:lvl3pPr marL="914400" indent="0">
              <a:buNone/>
              <a:defRPr/>
            </a:lvl3pPr>
          </a:lstStyle>
          <a:p>
            <a:pPr lvl="0"/>
            <a:r>
              <a:rPr lang="pt-BR" dirty="0" smtClean="0"/>
              <a:t>Subtítulo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9" y="71523"/>
            <a:ext cx="580926" cy="537284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3723878"/>
            <a:ext cx="936104" cy="936104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5806441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envolvi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9" y="71523"/>
            <a:ext cx="580926" cy="537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6381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558" y="1835561"/>
            <a:ext cx="3530884" cy="1472379"/>
          </a:xfrm>
          <a:prstGeom prst="rect">
            <a:avLst/>
          </a:prstGeom>
        </p:spPr>
      </p:pic>
      <p:sp>
        <p:nvSpPr>
          <p:cNvPr id="10" name="CaixaDeTexto 9"/>
          <p:cNvSpPr txBox="1"/>
          <p:nvPr userDrawn="1"/>
        </p:nvSpPr>
        <p:spPr>
          <a:xfrm>
            <a:off x="2051720" y="123478"/>
            <a:ext cx="50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Assine o nosso canal e faça parte da nossa lista VIP</a:t>
            </a:r>
            <a:endParaRPr lang="pt-B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44895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 - com mídias soci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 userDrawn="1"/>
        </p:nvGrpSpPr>
        <p:grpSpPr>
          <a:xfrm>
            <a:off x="3511151" y="4208255"/>
            <a:ext cx="2121698" cy="397591"/>
            <a:chOff x="3275856" y="4227733"/>
            <a:chExt cx="2121698" cy="397591"/>
          </a:xfrm>
        </p:grpSpPr>
        <p:pic>
          <p:nvPicPr>
            <p:cNvPr id="4" name="Imagem 3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5856" y="4227935"/>
              <a:ext cx="393506" cy="386848"/>
            </a:xfrm>
            <a:prstGeom prst="rect">
              <a:avLst/>
            </a:prstGeom>
          </p:spPr>
        </p:pic>
        <p:pic>
          <p:nvPicPr>
            <p:cNvPr id="6" name="Imagem 5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51921" y="4227733"/>
              <a:ext cx="393504" cy="385766"/>
            </a:xfrm>
            <a:prstGeom prst="rect">
              <a:avLst/>
            </a:prstGeom>
          </p:spPr>
        </p:pic>
        <p:pic>
          <p:nvPicPr>
            <p:cNvPr id="7" name="Imagem 6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27984" y="4238476"/>
              <a:ext cx="393506" cy="386848"/>
            </a:xfrm>
            <a:prstGeom prst="rect">
              <a:avLst/>
            </a:prstGeom>
          </p:spPr>
        </p:pic>
        <p:pic>
          <p:nvPicPr>
            <p:cNvPr id="8" name="Imagem 7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04048" y="4227935"/>
              <a:ext cx="393506" cy="386848"/>
            </a:xfrm>
            <a:prstGeom prst="rect">
              <a:avLst/>
            </a:prstGeom>
          </p:spPr>
        </p:pic>
      </p:grp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558" y="1563638"/>
            <a:ext cx="3530884" cy="1472379"/>
          </a:xfrm>
          <a:prstGeom prst="rect">
            <a:avLst/>
          </a:prstGeom>
        </p:spPr>
      </p:pic>
      <p:sp>
        <p:nvSpPr>
          <p:cNvPr id="10" name="CaixaDeTexto 9"/>
          <p:cNvSpPr txBox="1"/>
          <p:nvPr userDrawn="1"/>
        </p:nvSpPr>
        <p:spPr>
          <a:xfrm>
            <a:off x="2051720" y="123478"/>
            <a:ext cx="50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Assine o nosso canal e faça parte da nossa lista VIP</a:t>
            </a:r>
            <a:endParaRPr lang="pt-B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0926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alpha val="8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cxnSp>
        <p:nvCxnSpPr>
          <p:cNvPr id="8" name="Conector reto 7"/>
          <p:cNvCxnSpPr/>
          <p:nvPr/>
        </p:nvCxnSpPr>
        <p:spPr>
          <a:xfrm>
            <a:off x="179512" y="4803998"/>
            <a:ext cx="8820472" cy="0"/>
          </a:xfrm>
          <a:prstGeom prst="line">
            <a:avLst/>
          </a:prstGeom>
          <a:ln w="6350">
            <a:solidFill>
              <a:schemeClr val="bg1"/>
            </a:solidFill>
            <a:prstDash val="dash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2303748" y="4867989"/>
            <a:ext cx="4536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dirty="0" smtClean="0">
                <a:solidFill>
                  <a:schemeClr val="bg1"/>
                </a:solidFill>
              </a:rPr>
              <a:t>Cavalcante Treinamentos</a:t>
            </a:r>
            <a:r>
              <a:rPr lang="pt-BR" sz="1200" b="0" baseline="0" dirty="0" smtClean="0">
                <a:solidFill>
                  <a:schemeClr val="bg1"/>
                </a:solidFill>
              </a:rPr>
              <a:t>  –  Professor  Cavalcante</a:t>
            </a:r>
            <a:endParaRPr lang="pt-BR" sz="1200" b="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189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30324"/>
            <a:ext cx="8229600" cy="857250"/>
          </a:xfrm>
        </p:spPr>
        <p:txBody>
          <a:bodyPr/>
          <a:lstStyle/>
          <a:p>
            <a:r>
              <a:rPr lang="pt-BR" dirty="0" smtClean="0"/>
              <a:t>Python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>
          <a:xfrm>
            <a:off x="612526" y="3075806"/>
            <a:ext cx="8135938" cy="1007616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pt-BR" sz="2800" dirty="0" smtClean="0"/>
              <a:t>O curso gratuito mais completo</a:t>
            </a:r>
          </a:p>
          <a:p>
            <a:pPr>
              <a:spcBef>
                <a:spcPts val="0"/>
              </a:spcBef>
            </a:pPr>
            <a:r>
              <a:rPr lang="pt-BR" sz="2800" dirty="0" smtClean="0"/>
              <a:t>de toda WEB</a:t>
            </a:r>
            <a:endParaRPr lang="pt-BR" sz="28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755576" y="1176303"/>
            <a:ext cx="79928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>
                <a:solidFill>
                  <a:schemeClr val="bg1"/>
                </a:solidFill>
              </a:rPr>
              <a:t>Aula 07 – Números e operações aritméticas</a:t>
            </a:r>
            <a:endParaRPr lang="pt-BR" sz="4000" b="1" dirty="0">
              <a:solidFill>
                <a:schemeClr val="bg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3901405" y="4371950"/>
            <a:ext cx="5090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https://www.facebook.com/cavalcantetreinamentos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6146058" y="3899832"/>
            <a:ext cx="28456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>
                <a:solidFill>
                  <a:schemeClr val="bg1"/>
                </a:solidFill>
              </a:rPr>
              <a:t>Do iniciante ao avançado</a:t>
            </a:r>
            <a:endParaRPr lang="pt-BR" sz="2000" b="1" dirty="0">
              <a:solidFill>
                <a:schemeClr val="bg1"/>
              </a:solidFill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20189">
            <a:off x="7303641" y="338062"/>
            <a:ext cx="1623170" cy="687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58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-13692"/>
            <a:ext cx="8229600" cy="857250"/>
          </a:xfrm>
        </p:spPr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364332" y="1059582"/>
            <a:ext cx="874846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 smtClean="0"/>
              <a:t>4) Faça </a:t>
            </a:r>
            <a:r>
              <a:rPr lang="pt-BR" sz="2000" dirty="0"/>
              <a:t>um Programa que peça o raio de um círculo, calcule e mostre sua área.</a:t>
            </a:r>
          </a:p>
          <a:p>
            <a:endParaRPr lang="pt-BR" sz="2000" dirty="0"/>
          </a:p>
          <a:p>
            <a:r>
              <a:rPr lang="pt-BR" sz="2000" dirty="0" smtClean="0"/>
              <a:t>5) Faça </a:t>
            </a:r>
            <a:r>
              <a:rPr lang="pt-BR" sz="2000" dirty="0"/>
              <a:t>um Programa que peça a temperatura em graus Celsius, transforme e mostre em graus </a:t>
            </a:r>
            <a:r>
              <a:rPr lang="pt-BR" sz="2000" dirty="0" err="1"/>
              <a:t>Farenheit</a:t>
            </a:r>
            <a:r>
              <a:rPr lang="pt-BR" sz="2000" dirty="0"/>
              <a:t>.</a:t>
            </a:r>
          </a:p>
          <a:p>
            <a:endParaRPr lang="pt-BR" sz="2000" dirty="0"/>
          </a:p>
          <a:p>
            <a:r>
              <a:rPr lang="pt-BR" sz="2000" dirty="0"/>
              <a:t>6</a:t>
            </a:r>
            <a:r>
              <a:rPr lang="pt-BR" sz="2000" dirty="0" smtClean="0"/>
              <a:t>) Tendo </a:t>
            </a:r>
            <a:r>
              <a:rPr lang="pt-BR" sz="2000" dirty="0"/>
              <a:t>como dados de entrada a altura de uma pessoa, construa um algoritmo que calcule seu peso ideal, usando a seguinte fórmula: (72.7*altura) </a:t>
            </a:r>
            <a:r>
              <a:rPr lang="pt-BR" sz="2000" dirty="0" smtClean="0"/>
              <a:t>– 58</a:t>
            </a:r>
          </a:p>
          <a:p>
            <a:endParaRPr lang="pt-BR" sz="20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736346" y="4239795"/>
            <a:ext cx="8004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Agradeço a comunidade Python Brasil por disponibilizar boa parte desses exercícios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9899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-85700"/>
            <a:ext cx="8229600" cy="857250"/>
          </a:xfrm>
        </p:spPr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539552" y="771550"/>
            <a:ext cx="842493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7</a:t>
            </a:r>
            <a:r>
              <a:rPr lang="pt-BR" dirty="0" smtClean="0"/>
              <a:t>) Faça </a:t>
            </a:r>
            <a:r>
              <a:rPr lang="pt-BR" dirty="0"/>
              <a:t>um Programa que pergunte quanto você ganha por hora e o número de horas trabalhadas no mês. Calcule e mostre o total do seu salário no referido mês, sabendo-se que são descontados 11% para o Imposto de Renda, 8% para o INSS e 5% para o sindicato, faça um programa que </a:t>
            </a:r>
            <a:r>
              <a:rPr lang="pt-BR" dirty="0" err="1" smtClean="0"/>
              <a:t>motre</a:t>
            </a:r>
            <a:r>
              <a:rPr lang="pt-BR" dirty="0" smtClean="0"/>
              <a:t>:</a:t>
            </a:r>
          </a:p>
          <a:p>
            <a:r>
              <a:rPr lang="pt-BR" dirty="0"/>
              <a:t>	</a:t>
            </a:r>
            <a:r>
              <a:rPr lang="pt-BR" dirty="0" smtClean="0"/>
              <a:t>1 - salário </a:t>
            </a:r>
            <a:r>
              <a:rPr lang="pt-BR" dirty="0"/>
              <a:t>bruto.</a:t>
            </a:r>
          </a:p>
          <a:p>
            <a:r>
              <a:rPr lang="pt-BR" dirty="0" smtClean="0"/>
              <a:t>	2 - quanto </a:t>
            </a:r>
            <a:r>
              <a:rPr lang="pt-BR" dirty="0"/>
              <a:t>pagou ao INSS.</a:t>
            </a:r>
          </a:p>
          <a:p>
            <a:r>
              <a:rPr lang="pt-BR" dirty="0" smtClean="0"/>
              <a:t>	3- quanto </a:t>
            </a:r>
            <a:r>
              <a:rPr lang="pt-BR" dirty="0"/>
              <a:t>pagou ao sindicato.</a:t>
            </a:r>
          </a:p>
          <a:p>
            <a:r>
              <a:rPr lang="pt-BR" dirty="0" smtClean="0"/>
              <a:t>	4 - o </a:t>
            </a:r>
            <a:r>
              <a:rPr lang="pt-BR" dirty="0"/>
              <a:t>salário líquido.</a:t>
            </a:r>
          </a:p>
          <a:p>
            <a:endParaRPr lang="pt-BR" dirty="0" smtClean="0"/>
          </a:p>
          <a:p>
            <a:r>
              <a:rPr lang="pt-BR" dirty="0" smtClean="0"/>
              <a:t>Calcule </a:t>
            </a:r>
            <a:r>
              <a:rPr lang="pt-BR" dirty="0"/>
              <a:t>os descontos e o salário líquido, conforme a tabela abaixo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777863"/>
            <a:ext cx="30480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6966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323528" y="1454462"/>
            <a:ext cx="864096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/>
              <a:t>8</a:t>
            </a:r>
            <a:r>
              <a:rPr lang="pt-BR" sz="2000" dirty="0" smtClean="0"/>
              <a:t>) Faça </a:t>
            </a:r>
            <a:r>
              <a:rPr lang="pt-BR" sz="2000" dirty="0"/>
              <a:t>um programa para uma loja de tintas. O programa deverá pedir o tamanho em metros quadrados da área a ser pintada. Considere que a cobertura da tinta é de 1 litro para cada 3 metros quadrados e que a tinta é vendida em latas de 18 litros, que custam R$ 80,00. Informe ao usuário a quantidades de latas de tinta a serem compradas e o preço total.</a:t>
            </a:r>
          </a:p>
        </p:txBody>
      </p:sp>
      <p:sp>
        <p:nvSpPr>
          <p:cNvPr id="5" name="Título 2"/>
          <p:cNvSpPr>
            <a:spLocks noGrp="1"/>
          </p:cNvSpPr>
          <p:nvPr>
            <p:ph type="title"/>
          </p:nvPr>
        </p:nvSpPr>
        <p:spPr>
          <a:xfrm>
            <a:off x="457200" y="58316"/>
            <a:ext cx="8229600" cy="857250"/>
          </a:xfrm>
        </p:spPr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736346" y="4239795"/>
            <a:ext cx="8004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Agradeço a comunidade Python Brasil por disponibilizar boa parte desses exercícios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611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323528" y="987574"/>
            <a:ext cx="86409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9</a:t>
            </a:r>
            <a:r>
              <a:rPr lang="pt-BR" dirty="0" smtClean="0"/>
              <a:t>) Faça </a:t>
            </a:r>
            <a:r>
              <a:rPr lang="pt-BR" dirty="0"/>
              <a:t>um programa que peça o tamanho de um arquivo para download (em MB) e a velocidade de um link de Internet (em Mbps), calcule e informe o tempo aproximado de download do arquivo usando este link (em minutos).</a:t>
            </a:r>
          </a:p>
        </p:txBody>
      </p:sp>
      <p:sp>
        <p:nvSpPr>
          <p:cNvPr id="5" name="Título 2"/>
          <p:cNvSpPr>
            <a:spLocks noGrp="1"/>
          </p:cNvSpPr>
          <p:nvPr>
            <p:ph type="title"/>
          </p:nvPr>
        </p:nvSpPr>
        <p:spPr>
          <a:xfrm>
            <a:off x="457200" y="58316"/>
            <a:ext cx="8229600" cy="857250"/>
          </a:xfrm>
        </p:spPr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323528" y="2067694"/>
            <a:ext cx="864096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10) Peça o usuário para informar o valor inicial de um investimento, o tempo da aplicação (em anos), a taxa anual (em percentual, exemplo, 5, 8, 12) e o valor dos aportes mensais durante todo o período do investimento. </a:t>
            </a:r>
          </a:p>
          <a:p>
            <a:r>
              <a:rPr lang="pt-BR" dirty="0" smtClean="0"/>
              <a:t>Calcule o total que será recebido pelo investidor ao final da aplicação.  Utilize a fórmula abaixo:</a:t>
            </a:r>
            <a:endParaRPr lang="pt-BR" dirty="0"/>
          </a:p>
        </p:txBody>
      </p:sp>
      <p:sp>
        <p:nvSpPr>
          <p:cNvPr id="2" name="Retângulo 1"/>
          <p:cNvSpPr/>
          <p:nvPr/>
        </p:nvSpPr>
        <p:spPr>
          <a:xfrm>
            <a:off x="1584176" y="3363838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FV </a:t>
            </a:r>
            <a:r>
              <a:rPr lang="pt-BR" sz="1200">
                <a:solidFill>
                  <a:schemeClr val="bg1"/>
                </a:solidFill>
              </a:rPr>
              <a:t>= </a:t>
            </a:r>
            <a:r>
              <a:rPr lang="pt-BR" sz="1200" smtClean="0">
                <a:solidFill>
                  <a:schemeClr val="bg1"/>
                </a:solidFill>
              </a:rPr>
              <a:t>(PV </a:t>
            </a:r>
            <a:r>
              <a:rPr lang="pt-BR" sz="1200" dirty="0">
                <a:solidFill>
                  <a:schemeClr val="bg1"/>
                </a:solidFill>
              </a:rPr>
              <a:t>*(1+i)^n) + (( PMT * [(1+i)^n - 1]) / i)</a:t>
            </a:r>
          </a:p>
          <a:p>
            <a:endParaRPr lang="pt-BR" sz="1200" dirty="0">
              <a:solidFill>
                <a:schemeClr val="bg1"/>
              </a:solidFill>
            </a:endParaRPr>
          </a:p>
          <a:p>
            <a:r>
              <a:rPr lang="pt-BR" sz="1200" dirty="0">
                <a:solidFill>
                  <a:schemeClr val="bg1"/>
                </a:solidFill>
              </a:rPr>
              <a:t>FV = Total a ser recebido no final da aplicação</a:t>
            </a:r>
          </a:p>
          <a:p>
            <a:r>
              <a:rPr lang="pt-BR" sz="1200" dirty="0">
                <a:solidFill>
                  <a:schemeClr val="bg1"/>
                </a:solidFill>
              </a:rPr>
              <a:t>PV = Valor inicial do investimento</a:t>
            </a:r>
          </a:p>
          <a:p>
            <a:r>
              <a:rPr lang="pt-BR" sz="1200" dirty="0">
                <a:solidFill>
                  <a:schemeClr val="bg1"/>
                </a:solidFill>
              </a:rPr>
              <a:t>PMT = Aportes mensais</a:t>
            </a:r>
          </a:p>
          <a:p>
            <a:r>
              <a:rPr lang="pt-BR" sz="1200" dirty="0">
                <a:solidFill>
                  <a:schemeClr val="bg1"/>
                </a:solidFill>
              </a:rPr>
              <a:t>i = Taxa de Juros anual</a:t>
            </a:r>
          </a:p>
          <a:p>
            <a:r>
              <a:rPr lang="pt-BR" sz="1200" dirty="0">
                <a:solidFill>
                  <a:schemeClr val="bg1"/>
                </a:solidFill>
              </a:rPr>
              <a:t>n = Tempo da aplicação</a:t>
            </a:r>
          </a:p>
        </p:txBody>
      </p:sp>
    </p:spTree>
    <p:extLst>
      <p:ext uri="{BB962C8B-B14F-4D97-AF65-F5344CB8AC3E}">
        <p14:creationId xmlns:p14="http://schemas.microsoft.com/office/powerpoint/2010/main" val="9387169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296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11560" y="987574"/>
            <a:ext cx="8229600" cy="3816424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pt-BR" sz="2800" b="1" dirty="0" smtClean="0"/>
              <a:t>Tipo de dado Inteiro</a:t>
            </a:r>
          </a:p>
          <a:p>
            <a:pPr>
              <a:buFont typeface="Wingdings" pitchFamily="2" charset="2"/>
              <a:buChar char="q"/>
            </a:pPr>
            <a:r>
              <a:rPr lang="pt-BR" sz="2800" b="1" dirty="0" smtClean="0"/>
              <a:t>Tipo de dado </a:t>
            </a:r>
            <a:r>
              <a:rPr lang="pt-BR" sz="2800" b="1" dirty="0" err="1" smtClean="0"/>
              <a:t>Float</a:t>
            </a:r>
            <a:r>
              <a:rPr lang="pt-BR" sz="2800" b="1" dirty="0" smtClean="0"/>
              <a:t> (Real)</a:t>
            </a:r>
          </a:p>
          <a:p>
            <a:pPr>
              <a:buFont typeface="Wingdings" pitchFamily="2" charset="2"/>
              <a:buChar char="q"/>
            </a:pPr>
            <a:r>
              <a:rPr lang="pt-BR" sz="2800" b="1" dirty="0" smtClean="0"/>
              <a:t>Funções para manipular números</a:t>
            </a:r>
          </a:p>
          <a:p>
            <a:pPr>
              <a:buFont typeface="Wingdings" pitchFamily="2" charset="2"/>
              <a:buChar char="q"/>
            </a:pPr>
            <a:r>
              <a:rPr lang="pt-BR" sz="2800" b="1" dirty="0" smtClean="0"/>
              <a:t>Observações</a:t>
            </a:r>
          </a:p>
          <a:p>
            <a:pPr>
              <a:buFont typeface="Wingdings" pitchFamily="2" charset="2"/>
              <a:buChar char="q"/>
            </a:pPr>
            <a:r>
              <a:rPr lang="pt-BR" sz="2800" b="1" dirty="0" smtClean="0"/>
              <a:t>Principais operações aritméticas</a:t>
            </a:r>
          </a:p>
          <a:p>
            <a:pPr>
              <a:buFont typeface="Wingdings" pitchFamily="2" charset="2"/>
              <a:buChar char="q"/>
            </a:pPr>
            <a:r>
              <a:rPr lang="pt-BR" sz="2800" b="1" dirty="0" smtClean="0"/>
              <a:t>Exercícios</a:t>
            </a:r>
          </a:p>
          <a:p>
            <a:pPr>
              <a:buFont typeface="Wingdings" pitchFamily="2" charset="2"/>
              <a:buChar char="q"/>
            </a:pPr>
            <a:endParaRPr lang="pt-BR" sz="2800" b="1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-13692"/>
            <a:ext cx="8229600" cy="857250"/>
          </a:xfrm>
        </p:spPr>
        <p:txBody>
          <a:bodyPr>
            <a:normAutofit/>
          </a:bodyPr>
          <a:lstStyle/>
          <a:p>
            <a:r>
              <a:rPr lang="pt-BR" dirty="0" smtClean="0"/>
              <a:t>Agenda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3619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539552" y="51470"/>
            <a:ext cx="8229600" cy="857250"/>
          </a:xfrm>
        </p:spPr>
        <p:txBody>
          <a:bodyPr>
            <a:normAutofit/>
          </a:bodyPr>
          <a:lstStyle/>
          <a:p>
            <a:r>
              <a:rPr lang="pt-BR" b="1" dirty="0" smtClean="0"/>
              <a:t>INT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467544" y="1347614"/>
            <a:ext cx="8352928" cy="20009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pt-BR" sz="2400" dirty="0" smtClean="0">
                <a:solidFill>
                  <a:schemeClr val="bg1"/>
                </a:solidFill>
              </a:rPr>
              <a:t>Tipo de dado utilizado para representar números inteiros positivos ou negativos. Em </a:t>
            </a:r>
            <a:r>
              <a:rPr lang="pt-BR" sz="2400" dirty="0" err="1" smtClean="0">
                <a:solidFill>
                  <a:schemeClr val="bg1"/>
                </a:solidFill>
              </a:rPr>
              <a:t>python</a:t>
            </a:r>
            <a:r>
              <a:rPr lang="pt-BR" sz="2400" dirty="0" smtClean="0">
                <a:solidFill>
                  <a:schemeClr val="bg1"/>
                </a:solidFill>
              </a:rPr>
              <a:t> não há necessidade de declarar uma variável informando o seu tipo. A linguagem é de </a:t>
            </a:r>
            <a:r>
              <a:rPr lang="pt-BR" sz="2400" dirty="0" err="1" smtClean="0">
                <a:solidFill>
                  <a:schemeClr val="bg1"/>
                </a:solidFill>
              </a:rPr>
              <a:t>tipagem</a:t>
            </a:r>
            <a:r>
              <a:rPr lang="pt-BR" sz="2400" dirty="0" smtClean="0">
                <a:solidFill>
                  <a:schemeClr val="bg1"/>
                </a:solidFill>
              </a:rPr>
              <a:t> dinâmica, porém em algumas situações pode se desejar converter um número de um determinado tipo para outro.</a:t>
            </a: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1028403" y="3723878"/>
            <a:ext cx="59198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idade = 10</a:t>
            </a:r>
          </a:p>
          <a:p>
            <a:r>
              <a:rPr lang="pt-BR" dirty="0" smtClean="0"/>
              <a:t>idade = </a:t>
            </a:r>
            <a:r>
              <a:rPr lang="pt-BR" dirty="0" err="1" smtClean="0"/>
              <a:t>int</a:t>
            </a:r>
            <a:r>
              <a:rPr lang="pt-BR" dirty="0" smtClean="0"/>
              <a:t>(10)</a:t>
            </a:r>
          </a:p>
          <a:p>
            <a:r>
              <a:rPr lang="pt-BR" dirty="0" smtClean="0"/>
              <a:t>idade = </a:t>
            </a:r>
            <a:r>
              <a:rPr lang="pt-BR" dirty="0" err="1" smtClean="0"/>
              <a:t>int</a:t>
            </a:r>
            <a:r>
              <a:rPr lang="pt-BR" dirty="0" smtClean="0"/>
              <a:t>(input(‘Digite sua idade: ’))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48967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539552" y="-20538"/>
            <a:ext cx="8229600" cy="857250"/>
          </a:xfrm>
        </p:spPr>
        <p:txBody>
          <a:bodyPr>
            <a:normAutofit/>
          </a:bodyPr>
          <a:lstStyle/>
          <a:p>
            <a:r>
              <a:rPr lang="pt-BR" b="1" dirty="0" smtClean="0"/>
              <a:t>FLOAT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467544" y="1131590"/>
            <a:ext cx="8352928" cy="240065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pt-BR" sz="2000" dirty="0" smtClean="0">
                <a:solidFill>
                  <a:schemeClr val="bg1"/>
                </a:solidFill>
              </a:rPr>
              <a:t>Um número de ponto flutuante, é igual um número real. Possui uma parte inteira e uma parte fracionária. </a:t>
            </a:r>
          </a:p>
          <a:p>
            <a:pPr>
              <a:lnSpc>
                <a:spcPts val="3000"/>
              </a:lnSpc>
            </a:pPr>
            <a:endParaRPr lang="pt-BR" sz="2000" dirty="0">
              <a:solidFill>
                <a:schemeClr val="bg1"/>
              </a:solidFill>
            </a:endParaRPr>
          </a:p>
          <a:p>
            <a:pPr>
              <a:lnSpc>
                <a:spcPts val="3000"/>
              </a:lnSpc>
            </a:pPr>
            <a:r>
              <a:rPr lang="pt-BR" sz="2000" dirty="0" smtClean="0">
                <a:solidFill>
                  <a:schemeClr val="bg1"/>
                </a:solidFill>
              </a:rPr>
              <a:t>A representação de um ponto flutuante em um computador não é exata, por isso deve ser ter cuidado quando se precisa de uma precisão alta, por exemplo, quando trabalhando com valores monetários. 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827584" y="3797627"/>
            <a:ext cx="5760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altura = 1.75</a:t>
            </a:r>
          </a:p>
          <a:p>
            <a:r>
              <a:rPr lang="pt-BR" dirty="0" smtClean="0"/>
              <a:t>altura = </a:t>
            </a:r>
            <a:r>
              <a:rPr lang="pt-BR" dirty="0" err="1" smtClean="0"/>
              <a:t>float</a:t>
            </a:r>
            <a:r>
              <a:rPr lang="pt-BR" dirty="0" smtClean="0"/>
              <a:t>(1.75)</a:t>
            </a:r>
          </a:p>
          <a:p>
            <a:r>
              <a:rPr lang="pt-BR" dirty="0" smtClean="0"/>
              <a:t>resultado = 4.35 * 100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3315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539552" y="-20538"/>
            <a:ext cx="8229600" cy="857250"/>
          </a:xfrm>
        </p:spPr>
        <p:txBody>
          <a:bodyPr>
            <a:normAutofit/>
          </a:bodyPr>
          <a:lstStyle/>
          <a:p>
            <a:r>
              <a:rPr lang="pt-BR" b="1" dirty="0" smtClean="0"/>
              <a:t>Observações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467544" y="1131590"/>
            <a:ext cx="8352928" cy="240065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lnSpc>
                <a:spcPts val="3000"/>
              </a:lnSpc>
              <a:buFont typeface="Wingdings" pitchFamily="2" charset="2"/>
              <a:buChar char="§"/>
            </a:pPr>
            <a:r>
              <a:rPr lang="pt-BR" sz="2000" dirty="0" smtClean="0">
                <a:solidFill>
                  <a:schemeClr val="bg1"/>
                </a:solidFill>
              </a:rPr>
              <a:t>Inteiros e </a:t>
            </a:r>
            <a:r>
              <a:rPr lang="pt-BR" sz="2000" dirty="0" err="1" smtClean="0">
                <a:solidFill>
                  <a:schemeClr val="bg1"/>
                </a:solidFill>
              </a:rPr>
              <a:t>floats</a:t>
            </a:r>
            <a:r>
              <a:rPr lang="pt-BR" sz="2000" dirty="0" smtClean="0">
                <a:solidFill>
                  <a:schemeClr val="bg1"/>
                </a:solidFill>
              </a:rPr>
              <a:t> são tipos imutáveis.</a:t>
            </a:r>
          </a:p>
          <a:p>
            <a:pPr marL="285750" indent="-285750">
              <a:lnSpc>
                <a:spcPts val="3000"/>
              </a:lnSpc>
              <a:buFont typeface="Wingdings" pitchFamily="2" charset="2"/>
              <a:buChar char="§"/>
            </a:pPr>
            <a:r>
              <a:rPr lang="pt-BR" sz="2000" dirty="0" smtClean="0">
                <a:solidFill>
                  <a:schemeClr val="bg1"/>
                </a:solidFill>
              </a:rPr>
              <a:t>Operações aritméticas entre </a:t>
            </a:r>
            <a:r>
              <a:rPr lang="pt-BR" sz="2000" dirty="0" err="1" smtClean="0">
                <a:solidFill>
                  <a:schemeClr val="bg1"/>
                </a:solidFill>
              </a:rPr>
              <a:t>float</a:t>
            </a:r>
            <a:r>
              <a:rPr lang="pt-BR" sz="2000" dirty="0" smtClean="0">
                <a:solidFill>
                  <a:schemeClr val="bg1"/>
                </a:solidFill>
              </a:rPr>
              <a:t> e </a:t>
            </a:r>
            <a:r>
              <a:rPr lang="pt-BR" sz="2000" dirty="0" err="1" smtClean="0">
                <a:solidFill>
                  <a:schemeClr val="bg1"/>
                </a:solidFill>
              </a:rPr>
              <a:t>int</a:t>
            </a:r>
            <a:r>
              <a:rPr lang="pt-BR" sz="2000" dirty="0" smtClean="0">
                <a:solidFill>
                  <a:schemeClr val="bg1"/>
                </a:solidFill>
              </a:rPr>
              <a:t> retornam um objeto do tipo </a:t>
            </a:r>
            <a:r>
              <a:rPr lang="pt-BR" sz="2000" dirty="0" err="1" smtClean="0">
                <a:solidFill>
                  <a:schemeClr val="bg1"/>
                </a:solidFill>
              </a:rPr>
              <a:t>float</a:t>
            </a:r>
            <a:r>
              <a:rPr lang="pt-BR" sz="2000" dirty="0" smtClean="0">
                <a:solidFill>
                  <a:schemeClr val="bg1"/>
                </a:solidFill>
              </a:rPr>
              <a:t>.</a:t>
            </a:r>
            <a:endParaRPr lang="pt-BR" sz="2000" dirty="0">
              <a:solidFill>
                <a:schemeClr val="bg1"/>
              </a:solidFill>
            </a:endParaRPr>
          </a:p>
          <a:p>
            <a:pPr marL="285750" indent="-285750">
              <a:lnSpc>
                <a:spcPts val="3000"/>
              </a:lnSpc>
              <a:buFont typeface="Wingdings" pitchFamily="2" charset="2"/>
              <a:buChar char="§"/>
            </a:pPr>
            <a:r>
              <a:rPr lang="pt-BR" sz="2000" dirty="0" smtClean="0">
                <a:solidFill>
                  <a:schemeClr val="bg1"/>
                </a:solidFill>
              </a:rPr>
              <a:t>O tipo Decimal da biblioteca padrão do </a:t>
            </a:r>
            <a:r>
              <a:rPr lang="pt-BR" sz="2000" dirty="0" err="1" smtClean="0">
                <a:solidFill>
                  <a:schemeClr val="bg1"/>
                </a:solidFill>
              </a:rPr>
              <a:t>python</a:t>
            </a:r>
            <a:r>
              <a:rPr lang="pt-BR" sz="2000" dirty="0" smtClean="0">
                <a:solidFill>
                  <a:schemeClr val="bg1"/>
                </a:solidFill>
              </a:rPr>
              <a:t> 3 é mais indicado quando se precisa de alta precisão, por exemplo, quando trabalhando com valores monetários, apesar de ser mais lento seu processamento .</a:t>
            </a:r>
          </a:p>
          <a:p>
            <a:pPr marL="285750" indent="-285750">
              <a:lnSpc>
                <a:spcPts val="3000"/>
              </a:lnSpc>
              <a:buFont typeface="Wingdings" pitchFamily="2" charset="2"/>
              <a:buChar char="§"/>
            </a:pP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059113" y="1117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71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92546"/>
            <a:ext cx="8229600" cy="857250"/>
          </a:xfrm>
        </p:spPr>
        <p:txBody>
          <a:bodyPr/>
          <a:lstStyle/>
          <a:p>
            <a:r>
              <a:rPr lang="pt-BR" dirty="0" smtClean="0"/>
              <a:t>Operações aritméticas</a:t>
            </a:r>
            <a:endParaRPr lang="pt-BR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8468983"/>
              </p:ext>
            </p:extLst>
          </p:nvPr>
        </p:nvGraphicFramePr>
        <p:xfrm>
          <a:off x="1619672" y="807566"/>
          <a:ext cx="60960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Operação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Exemplo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SOMA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X +</a:t>
                      </a:r>
                      <a:r>
                        <a:rPr lang="pt-BR" baseline="0" dirty="0" smtClean="0"/>
                        <a:t> Y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SUBTRAÇÃO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X – Y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MULTIPLICAÇÃO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X * Y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DIVISÃO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X / Y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DIVISÃO</a:t>
                      </a:r>
                      <a:r>
                        <a:rPr lang="pt-BR" baseline="0" dirty="0" smtClean="0"/>
                        <a:t> EXATA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X // Y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MÓDULO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X % Y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NEGAÇÃO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-X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POTENCIAÇÃO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X ** Y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RAIZ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X</a:t>
                      </a:r>
                      <a:r>
                        <a:rPr lang="pt-BR" baseline="0" dirty="0" smtClean="0"/>
                        <a:t> ** ( 1/ Y )</a:t>
                      </a:r>
                      <a:endParaRPr lang="pt-BR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310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8316"/>
            <a:ext cx="8229600" cy="857250"/>
          </a:xfrm>
        </p:spPr>
        <p:txBody>
          <a:bodyPr/>
          <a:lstStyle/>
          <a:p>
            <a:r>
              <a:rPr lang="pt-BR" dirty="0" smtClean="0"/>
              <a:t>Funções importantes</a:t>
            </a:r>
            <a:endParaRPr lang="pt-BR" dirty="0"/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8642301"/>
              </p:ext>
            </p:extLst>
          </p:nvPr>
        </p:nvGraphicFramePr>
        <p:xfrm>
          <a:off x="1524000" y="1048782"/>
          <a:ext cx="6096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Objetivo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Funções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Potenciação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pow</a:t>
                      </a:r>
                      <a:r>
                        <a:rPr lang="pt-BR" dirty="0" smtClean="0"/>
                        <a:t>(x,</a:t>
                      </a:r>
                      <a:r>
                        <a:rPr lang="pt-BR" baseline="0" dirty="0" smtClean="0"/>
                        <a:t> y)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Valor absoluto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abs</a:t>
                      </a:r>
                      <a:r>
                        <a:rPr lang="pt-BR" dirty="0" smtClean="0"/>
                        <a:t>(x)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Obter o quociente</a:t>
                      </a:r>
                      <a:r>
                        <a:rPr lang="pt-BR" baseline="0" dirty="0" smtClean="0"/>
                        <a:t> e o resto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divmod</a:t>
                      </a:r>
                      <a:r>
                        <a:rPr lang="pt-BR" dirty="0" smtClean="0"/>
                        <a:t>(x, y)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Arredondar</a:t>
                      </a:r>
                      <a:r>
                        <a:rPr lang="pt-BR" baseline="0" dirty="0" smtClean="0"/>
                        <a:t> número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round(x, n)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Converter para binário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bin(i)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Converter para hexadecimal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hex</a:t>
                      </a:r>
                      <a:r>
                        <a:rPr lang="pt-BR" dirty="0" smtClean="0"/>
                        <a:t>(i)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Converter</a:t>
                      </a:r>
                      <a:r>
                        <a:rPr lang="pt-BR" baseline="0" dirty="0" smtClean="0"/>
                        <a:t> para octal</a:t>
                      </a:r>
                      <a:endParaRPr lang="pt-B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oct</a:t>
                      </a:r>
                      <a:r>
                        <a:rPr lang="pt-BR" dirty="0" smtClean="0"/>
                        <a:t>(i)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830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67544" y="1923678"/>
            <a:ext cx="8229600" cy="857250"/>
          </a:xfrm>
        </p:spPr>
        <p:txBody>
          <a:bodyPr>
            <a:noAutofit/>
          </a:bodyPr>
          <a:lstStyle/>
          <a:p>
            <a:r>
              <a:rPr lang="pt-BR" sz="6600" b="1" dirty="0" smtClean="0"/>
              <a:t>Mão na massa</a:t>
            </a:r>
            <a:br>
              <a:rPr lang="pt-BR" sz="6600" b="1" dirty="0" smtClean="0"/>
            </a:br>
            <a:r>
              <a:rPr lang="pt-BR" sz="6600" b="1" dirty="0" smtClean="0"/>
              <a:t>Vamos </a:t>
            </a:r>
            <a:r>
              <a:rPr lang="pt-BR" sz="6600" b="1" dirty="0" err="1" smtClean="0"/>
              <a:t>Codar</a:t>
            </a:r>
            <a:r>
              <a:rPr lang="pt-BR" sz="6600" b="1" dirty="0" smtClean="0"/>
              <a:t>!!</a:t>
            </a:r>
            <a:endParaRPr lang="pt-BR" sz="6600" dirty="0"/>
          </a:p>
        </p:txBody>
      </p:sp>
    </p:spTree>
    <p:extLst>
      <p:ext uri="{BB962C8B-B14F-4D97-AF65-F5344CB8AC3E}">
        <p14:creationId xmlns:p14="http://schemas.microsoft.com/office/powerpoint/2010/main" val="414096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611560" y="-85700"/>
            <a:ext cx="8229600" cy="857250"/>
          </a:xfrm>
        </p:spPr>
        <p:txBody>
          <a:bodyPr>
            <a:noAutofit/>
          </a:bodyPr>
          <a:lstStyle/>
          <a:p>
            <a:r>
              <a:rPr lang="pt-BR" sz="5400" dirty="0" smtClean="0"/>
              <a:t>Exercícios</a:t>
            </a:r>
            <a:endParaRPr lang="pt-BR" sz="6600" dirty="0"/>
          </a:p>
        </p:txBody>
      </p:sp>
      <p:sp>
        <p:nvSpPr>
          <p:cNvPr id="2" name="CaixaDeTexto 1"/>
          <p:cNvSpPr txBox="1"/>
          <p:nvPr/>
        </p:nvSpPr>
        <p:spPr>
          <a:xfrm>
            <a:off x="755577" y="1016605"/>
            <a:ext cx="79208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1) Peça o usuário para digitar 4 notas e retorne a média aritmética das notas.</a:t>
            </a:r>
          </a:p>
          <a:p>
            <a:endParaRPr lang="pt-BR" sz="2000" dirty="0"/>
          </a:p>
          <a:p>
            <a:r>
              <a:rPr lang="pt-BR" sz="2000" dirty="0" smtClean="0"/>
              <a:t>2) Faça um programa que converta metros para centímetros. Peça o usuário para digitar o comprimento em metros.</a:t>
            </a:r>
          </a:p>
          <a:p>
            <a:endParaRPr lang="pt-BR" sz="2000" dirty="0"/>
          </a:p>
          <a:p>
            <a:r>
              <a:rPr lang="pt-BR" sz="2000" dirty="0" smtClean="0"/>
              <a:t>3) Calcule  a área de um retângulo. Peça o usuário para entrar com os valores de comprimento e largura e depois retorne com o resultado.</a:t>
            </a:r>
          </a:p>
          <a:p>
            <a:endParaRPr lang="pt-BR" sz="20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736346" y="4239795"/>
            <a:ext cx="8004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Agradeço a comunidade Python Brasil por disponibilizar boa parte desses exercícios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46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presentação - Cavalcante Treinamentos - azul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- Cavalcante Treinamentos - azul</Template>
  <TotalTime>2526</TotalTime>
  <Words>812</Words>
  <Application>Microsoft Office PowerPoint</Application>
  <PresentationFormat>Apresentação na tela (16:9)</PresentationFormat>
  <Paragraphs>105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5" baseType="lpstr">
      <vt:lpstr>Apresentação - Cavalcante Treinamentos - azul</vt:lpstr>
      <vt:lpstr>Python</vt:lpstr>
      <vt:lpstr>Agenda</vt:lpstr>
      <vt:lpstr>INT</vt:lpstr>
      <vt:lpstr>FLOAT</vt:lpstr>
      <vt:lpstr>Observações</vt:lpstr>
      <vt:lpstr>Operações aritméticas</vt:lpstr>
      <vt:lpstr>Funções importantes</vt:lpstr>
      <vt:lpstr>Mão na massa Vamos Codar!!</vt:lpstr>
      <vt:lpstr>Exercícios</vt:lpstr>
      <vt:lpstr>Exercícios</vt:lpstr>
      <vt:lpstr>Exercícios</vt:lpstr>
      <vt:lpstr>Exercícios</vt:lpstr>
      <vt:lpstr>Exercícios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admin</dc:creator>
  <cp:lastModifiedBy>admin</cp:lastModifiedBy>
  <cp:revision>62</cp:revision>
  <dcterms:created xsi:type="dcterms:W3CDTF">2020-02-05T11:35:23Z</dcterms:created>
  <dcterms:modified xsi:type="dcterms:W3CDTF">2020-02-17T02:25:30Z</dcterms:modified>
</cp:coreProperties>
</file>