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7319D-2160-96EB-C033-ECD631E71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E51195-A532-CBBC-4951-E413EAFC4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ED4242-211F-0574-6BDA-91C88E00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90DC-0659-4309-9129-EB080C802687}" type="datetimeFigureOut">
              <a:rPr lang="pt-BR" smtClean="0"/>
              <a:t>10/11/2024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8F377B-DD0C-2B71-5E56-621C8440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AD37DC-89DA-1965-48AE-1CED1DC6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E148-9DAD-4598-B0FB-C78B0DFF69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28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6C0BC-E943-6CCC-0B8B-76B12541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69649B-FC03-5376-1D43-D26D78E35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242873-CD69-AB45-617E-B362A666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90DC-0659-4309-9129-EB080C802687}" type="datetimeFigureOut">
              <a:rPr lang="pt-BR" smtClean="0"/>
              <a:t>10/11/2024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D045F4-73F1-7D27-782F-CCB5DE64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BC55C6-B6ED-B615-285A-1CEDE107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E148-9DAD-4598-B0FB-C78B0DFF69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99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6D36D1-5E46-34FC-5996-2B390A604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0DC88B-E246-C00E-A753-76E6C5B9F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FEC09B-092A-B9FC-448B-4FE736E0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90DC-0659-4309-9129-EB080C802687}" type="datetimeFigureOut">
              <a:rPr lang="pt-BR" smtClean="0"/>
              <a:t>10/11/2024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2F9FB3-CFC3-4FC6-B0B0-76297D19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68F48B-8513-6890-667E-5DFDD6E3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E148-9DAD-4598-B0FB-C78B0DFF69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9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532D8-ECF7-33C0-B590-576375CDA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D24C8D-0C5C-8FEB-8163-BCDE9CE3A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2F31F4-5F29-5BA7-AE5E-AAA46FA90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90DC-0659-4309-9129-EB080C802687}" type="datetimeFigureOut">
              <a:rPr lang="pt-BR" smtClean="0"/>
              <a:t>10/11/2024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E7E067-8DAC-1C35-BA6F-571FE604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DA54A5-3009-33F5-4593-25221B05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E148-9DAD-4598-B0FB-C78B0DFF69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36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35EBC-A3DC-C762-0F9A-CD840360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A80F32-F427-F4E8-4722-E8A9E7261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56090-357D-825B-93DA-D769D8EE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90DC-0659-4309-9129-EB080C802687}" type="datetimeFigureOut">
              <a:rPr lang="pt-BR" smtClean="0"/>
              <a:t>10/11/2024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3D2224-804C-8513-42FF-28EB712AE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2C2CEC-1A18-B7AE-948A-2FC24162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E148-9DAD-4598-B0FB-C78B0DFF69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85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5DFE3-F7DB-6DD1-197C-53427672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69E378-1904-D577-FA84-7C3399B95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0CD46E-934F-A87B-6E30-2088AE079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AD040A-261A-6AE5-BB3D-9E904A07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90DC-0659-4309-9129-EB080C802687}" type="datetimeFigureOut">
              <a:rPr lang="pt-BR" smtClean="0"/>
              <a:t>10/11/2024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29081B-36F0-0268-C62F-BC92D7CB3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D05A9E-D2D6-D237-C6A5-1C587153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E148-9DAD-4598-B0FB-C78B0DFF69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03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2BBFF-A1C6-6F21-5445-3BB4B4B5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E1C6B9-237B-C1EA-A90F-07FC90597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EE3E19-3DE8-CF57-C1A6-726DC72C2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E8B6491-909F-4D8B-9F5D-0BAF579B6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3A611E-E41A-413F-E06C-58BC300E5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A310857-93D5-0514-F1FE-80AD6703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90DC-0659-4309-9129-EB080C802687}" type="datetimeFigureOut">
              <a:rPr lang="pt-BR" smtClean="0"/>
              <a:t>10/11/2024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360559D-6D92-BC29-D118-FA3C0985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3D10EED-97F6-5AD5-3F67-D25D58DD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E148-9DAD-4598-B0FB-C78B0DFF69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32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1BD47-A183-4577-DF0D-4D54C150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C713D49-B560-D0C4-F894-0A2300ED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90DC-0659-4309-9129-EB080C802687}" type="datetimeFigureOut">
              <a:rPr lang="pt-BR" smtClean="0"/>
              <a:t>10/11/2024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1A681E-6CEF-58D1-C32C-5389FAF5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7F2B0F-0C1B-8D33-2A80-28226D35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E148-9DAD-4598-B0FB-C78B0DFF69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70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313057-0EDF-EB33-2904-347DEBD0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90DC-0659-4309-9129-EB080C802687}" type="datetimeFigureOut">
              <a:rPr lang="pt-BR" smtClean="0"/>
              <a:t>10/11/2024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1A93819-F39F-30B4-D738-397B3363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141C32-F832-95C0-131A-078E14DC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E148-9DAD-4598-B0FB-C78B0DFF69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70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F7EAD-EC73-8C03-BDFA-9F64E6FA2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361C61-5A58-4EE3-E5E9-79829A794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24A483-6332-F718-4296-8C591FFAB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22D6FF-1AA3-659A-9546-20EB2C77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90DC-0659-4309-9129-EB080C802687}" type="datetimeFigureOut">
              <a:rPr lang="pt-BR" smtClean="0"/>
              <a:t>10/11/2024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7F4E3C-2B6C-F80C-21B7-79A5F102D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D72120-4985-171A-7152-2CFD337F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E148-9DAD-4598-B0FB-C78B0DFF69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11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DC3A0-12E8-C056-B8CB-49A6086E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9B78285-F1FB-82C5-7CC8-A1E5D7025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DE041C-5B7F-1E38-DEB9-8A7D97157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FCF1A7-F11F-33EB-BA63-8558D619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90DC-0659-4309-9129-EB080C802687}" type="datetimeFigureOut">
              <a:rPr lang="pt-BR" smtClean="0"/>
              <a:t>10/11/2024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5F6005-9FF2-58D1-075A-DD667639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0A3470-FFC0-A6D2-36CB-9CD8C73B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E148-9DAD-4598-B0FB-C78B0DFF69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08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578CCEB-7F77-E917-E506-2A65E39A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CC2AF2-880B-4F0B-A1B7-98C32F67B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3A7D4D-70A1-F96C-C4D7-999BA3D0E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8C90DC-0659-4309-9129-EB080C802687}" type="datetimeFigureOut">
              <a:rPr lang="pt-BR" smtClean="0"/>
              <a:t>10/11/2024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F97383-5D72-29C9-3BF9-B1115D0B7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AE79AD-0EDF-E4D6-D5EF-1089F2EF1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9EE148-9DAD-4598-B0FB-C78B0DFF69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57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8051866-912C-D624-90EA-42E693AC4D48}"/>
              </a:ext>
            </a:extLst>
          </p:cNvPr>
          <p:cNvSpPr txBox="1"/>
          <p:nvPr/>
        </p:nvSpPr>
        <p:spPr>
          <a:xfrm>
            <a:off x="3042536" y="2505670"/>
            <a:ext cx="61069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Preparação da base</a:t>
            </a:r>
          </a:p>
        </p:txBody>
      </p:sp>
    </p:spTree>
    <p:extLst>
      <p:ext uri="{BB962C8B-B14F-4D97-AF65-F5344CB8AC3E}">
        <p14:creationId xmlns:p14="http://schemas.microsoft.com/office/powerpoint/2010/main" val="622118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8622FB0-BA71-811E-A84D-0EF36CBCD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418" y="2368967"/>
            <a:ext cx="5591175" cy="43338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9B496BB-1C9B-A0EF-146C-20768505210D}"/>
              </a:ext>
            </a:extLst>
          </p:cNvPr>
          <p:cNvSpPr txBox="1"/>
          <p:nvPr/>
        </p:nvSpPr>
        <p:spPr>
          <a:xfrm>
            <a:off x="5006253" y="267420"/>
            <a:ext cx="2918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Regressão linear</a:t>
            </a:r>
          </a:p>
        </p:txBody>
      </p:sp>
    </p:spTree>
    <p:extLst>
      <p:ext uri="{BB962C8B-B14F-4D97-AF65-F5344CB8AC3E}">
        <p14:creationId xmlns:p14="http://schemas.microsoft.com/office/powerpoint/2010/main" val="1460265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E5AC7-379F-9741-3C0F-EC960B94B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5854D2C-A215-E7E7-794C-1DA54C30AC8F}"/>
              </a:ext>
            </a:extLst>
          </p:cNvPr>
          <p:cNvSpPr txBox="1"/>
          <p:nvPr/>
        </p:nvSpPr>
        <p:spPr>
          <a:xfrm>
            <a:off x="5295011" y="267420"/>
            <a:ext cx="912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SVM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EFE752D-8695-0C97-4DE8-1A8F822B3525}"/>
              </a:ext>
            </a:extLst>
          </p:cNvPr>
          <p:cNvSpPr txBox="1"/>
          <p:nvPr/>
        </p:nvSpPr>
        <p:spPr>
          <a:xfrm>
            <a:off x="904775" y="5919537"/>
            <a:ext cx="290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Acuracia</a:t>
            </a:r>
            <a:r>
              <a:rPr lang="pt-BR" dirty="0"/>
              <a:t>: 0.9071 -&gt; 90,71%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B9A6DDD-92B7-9ABC-D2E3-8F0C012526BF}"/>
              </a:ext>
            </a:extLst>
          </p:cNvPr>
          <p:cNvSpPr txBox="1"/>
          <p:nvPr/>
        </p:nvSpPr>
        <p:spPr>
          <a:xfrm>
            <a:off x="4411083" y="5838436"/>
            <a:ext cx="1767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Precisão 1: 0.92</a:t>
            </a:r>
          </a:p>
          <a:p>
            <a:r>
              <a:rPr lang="pt-BR" dirty="0"/>
              <a:t>Recall 1: 0.91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347AF5E-30EB-C095-412C-B4B1573B4A8C}"/>
              </a:ext>
            </a:extLst>
          </p:cNvPr>
          <p:cNvSpPr txBox="1"/>
          <p:nvPr/>
        </p:nvSpPr>
        <p:spPr>
          <a:xfrm>
            <a:off x="6772960" y="5838435"/>
            <a:ext cx="1767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Precisão 0: 0.91</a:t>
            </a:r>
          </a:p>
          <a:p>
            <a:r>
              <a:rPr lang="pt-BR" dirty="0"/>
              <a:t>Recall 0: 0.92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EBA1436-4D82-F736-42B0-E64E5DF348D4}"/>
              </a:ext>
            </a:extLst>
          </p:cNvPr>
          <p:cNvSpPr/>
          <p:nvPr/>
        </p:nvSpPr>
        <p:spPr>
          <a:xfrm>
            <a:off x="125994" y="129951"/>
            <a:ext cx="969562" cy="439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/>
          </a:p>
          <a:p>
            <a:pPr algn="ctr"/>
            <a:r>
              <a:rPr lang="pt-BR" sz="1100" dirty="0" err="1"/>
              <a:t>Good</a:t>
            </a:r>
            <a:r>
              <a:rPr lang="pt-BR" sz="1100" dirty="0"/>
              <a:t> = 1</a:t>
            </a:r>
          </a:p>
          <a:p>
            <a:pPr algn="ctr"/>
            <a:r>
              <a:rPr lang="pt-BR" sz="1100" dirty="0" err="1"/>
              <a:t>Bad</a:t>
            </a:r>
            <a:r>
              <a:rPr lang="pt-BR" sz="1100" dirty="0"/>
              <a:t> = 0</a:t>
            </a:r>
          </a:p>
          <a:p>
            <a:pPr algn="ctr"/>
            <a:endParaRPr lang="pt-BR" sz="11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20348B3-2AE8-E4C0-B0A4-2D7C86DD6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75" y="1262062"/>
            <a:ext cx="5505450" cy="43338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8552366-05BC-FE71-AA95-DFE2C40C9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939" y="1481137"/>
            <a:ext cx="51339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16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B7A66-FF30-6D13-C72D-22BB1E4C7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60CBA62-282C-6A79-C727-61363CC1261B}"/>
              </a:ext>
            </a:extLst>
          </p:cNvPr>
          <p:cNvSpPr txBox="1"/>
          <p:nvPr/>
        </p:nvSpPr>
        <p:spPr>
          <a:xfrm>
            <a:off x="5295011" y="267420"/>
            <a:ext cx="2168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err="1"/>
              <a:t>Naive</a:t>
            </a:r>
            <a:r>
              <a:rPr lang="pt-BR" sz="2800" b="1" dirty="0"/>
              <a:t> </a:t>
            </a:r>
            <a:r>
              <a:rPr lang="pt-BR" sz="2800" b="1" dirty="0" err="1"/>
              <a:t>Bayes</a:t>
            </a:r>
            <a:endParaRPr lang="pt-BR" sz="28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7CEA7DE-6738-ADC9-6F48-308A76FA60C8}"/>
              </a:ext>
            </a:extLst>
          </p:cNvPr>
          <p:cNvSpPr txBox="1"/>
          <p:nvPr/>
        </p:nvSpPr>
        <p:spPr>
          <a:xfrm>
            <a:off x="904775" y="5919537"/>
            <a:ext cx="234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Acuracia</a:t>
            </a:r>
            <a:r>
              <a:rPr lang="pt-BR" dirty="0"/>
              <a:t>: 0.75 -&gt; 75%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C721131-FF9F-5014-6113-F801DD815556}"/>
              </a:ext>
            </a:extLst>
          </p:cNvPr>
          <p:cNvSpPr txBox="1"/>
          <p:nvPr/>
        </p:nvSpPr>
        <p:spPr>
          <a:xfrm>
            <a:off x="4411083" y="5838436"/>
            <a:ext cx="1767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Precisão 1: 0.76</a:t>
            </a:r>
          </a:p>
          <a:p>
            <a:r>
              <a:rPr lang="pt-BR" dirty="0"/>
              <a:t>Recall 1: 0.73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E8A5A6A-7284-3EBA-0295-C87AD6961257}"/>
              </a:ext>
            </a:extLst>
          </p:cNvPr>
          <p:cNvSpPr txBox="1"/>
          <p:nvPr/>
        </p:nvSpPr>
        <p:spPr>
          <a:xfrm>
            <a:off x="6772960" y="5838435"/>
            <a:ext cx="1767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Precisão 0: 0.74</a:t>
            </a:r>
          </a:p>
          <a:p>
            <a:r>
              <a:rPr lang="pt-BR" dirty="0"/>
              <a:t>Recall 0: 0.76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FDCA6BB-3C45-5F48-C0EB-134075B6FEA1}"/>
              </a:ext>
            </a:extLst>
          </p:cNvPr>
          <p:cNvSpPr/>
          <p:nvPr/>
        </p:nvSpPr>
        <p:spPr>
          <a:xfrm>
            <a:off x="125994" y="129951"/>
            <a:ext cx="969562" cy="439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/>
          </a:p>
          <a:p>
            <a:pPr algn="ctr"/>
            <a:r>
              <a:rPr lang="pt-BR" sz="1100" dirty="0" err="1"/>
              <a:t>Good</a:t>
            </a:r>
            <a:r>
              <a:rPr lang="pt-BR" sz="1100" dirty="0"/>
              <a:t> = 1</a:t>
            </a:r>
          </a:p>
          <a:p>
            <a:pPr algn="ctr"/>
            <a:r>
              <a:rPr lang="pt-BR" sz="1100" dirty="0" err="1"/>
              <a:t>Bad</a:t>
            </a:r>
            <a:r>
              <a:rPr lang="pt-BR" sz="1100" dirty="0"/>
              <a:t> = 0</a:t>
            </a:r>
          </a:p>
          <a:p>
            <a:pPr algn="ctr"/>
            <a:endParaRPr lang="pt-BR" sz="11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F01CC31-E4C0-A712-2CAF-442BD7486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81" y="1147600"/>
            <a:ext cx="5505450" cy="43338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DB07A80-3ED2-E8DB-2E5F-CB30D3CA0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671" y="1253393"/>
            <a:ext cx="51339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49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28730-5D4C-9C85-44F9-82828E35A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0FFFFC4-4C09-EC16-CAC9-2E4A862880AC}"/>
              </a:ext>
            </a:extLst>
          </p:cNvPr>
          <p:cNvSpPr txBox="1"/>
          <p:nvPr/>
        </p:nvSpPr>
        <p:spPr>
          <a:xfrm>
            <a:off x="5295011" y="267420"/>
            <a:ext cx="3106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Árvore de decisão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8D87DE7-4912-50A4-9CB6-F6DD07CB0DC2}"/>
              </a:ext>
            </a:extLst>
          </p:cNvPr>
          <p:cNvSpPr txBox="1"/>
          <p:nvPr/>
        </p:nvSpPr>
        <p:spPr>
          <a:xfrm>
            <a:off x="904775" y="5919537"/>
            <a:ext cx="290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Acuracia</a:t>
            </a:r>
            <a:r>
              <a:rPr lang="pt-BR" dirty="0"/>
              <a:t>: 0.8187 -&gt; 81,87%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FF60F7A-E69F-C3E5-78B5-B1500FFA37E5}"/>
              </a:ext>
            </a:extLst>
          </p:cNvPr>
          <p:cNvSpPr txBox="1"/>
          <p:nvPr/>
        </p:nvSpPr>
        <p:spPr>
          <a:xfrm>
            <a:off x="4411083" y="5838436"/>
            <a:ext cx="1767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Precisão 1: 0.82</a:t>
            </a:r>
          </a:p>
          <a:p>
            <a:r>
              <a:rPr lang="pt-BR" dirty="0"/>
              <a:t>Recall 1: 0.81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C1E9CD5-2629-E136-C2C9-7D63F318BFFF}"/>
              </a:ext>
            </a:extLst>
          </p:cNvPr>
          <p:cNvSpPr txBox="1"/>
          <p:nvPr/>
        </p:nvSpPr>
        <p:spPr>
          <a:xfrm>
            <a:off x="6772960" y="5838435"/>
            <a:ext cx="1767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Precisão 0: 0.81</a:t>
            </a:r>
          </a:p>
          <a:p>
            <a:r>
              <a:rPr lang="pt-BR" dirty="0"/>
              <a:t>Recall 0: 0.83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A74C28-1C7A-B9B5-FB17-8C0D0660033C}"/>
              </a:ext>
            </a:extLst>
          </p:cNvPr>
          <p:cNvSpPr/>
          <p:nvPr/>
        </p:nvSpPr>
        <p:spPr>
          <a:xfrm>
            <a:off x="125994" y="129951"/>
            <a:ext cx="969562" cy="439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/>
          </a:p>
          <a:p>
            <a:pPr algn="ctr"/>
            <a:r>
              <a:rPr lang="pt-BR" sz="1100" dirty="0" err="1"/>
              <a:t>Good</a:t>
            </a:r>
            <a:r>
              <a:rPr lang="pt-BR" sz="1100" dirty="0"/>
              <a:t> = 1</a:t>
            </a:r>
          </a:p>
          <a:p>
            <a:pPr algn="ctr"/>
            <a:r>
              <a:rPr lang="pt-BR" sz="1100" dirty="0" err="1"/>
              <a:t>Bad</a:t>
            </a:r>
            <a:r>
              <a:rPr lang="pt-BR" sz="1100" dirty="0"/>
              <a:t> = 0</a:t>
            </a:r>
          </a:p>
          <a:p>
            <a:pPr algn="ctr"/>
            <a:endParaRPr lang="pt-BR" sz="11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8D6CEFA-7591-ED03-ABEE-E30742992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75" y="1002827"/>
            <a:ext cx="5505450" cy="43338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379E17E-4684-F207-F2C4-B9A85534B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364" y="1371600"/>
            <a:ext cx="51339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66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D8885-D61A-BC21-1F55-DDA98D9F7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8117525-F5D7-D09D-A2B8-12804EA86FD9}"/>
              </a:ext>
            </a:extLst>
          </p:cNvPr>
          <p:cNvSpPr txBox="1"/>
          <p:nvPr/>
        </p:nvSpPr>
        <p:spPr>
          <a:xfrm>
            <a:off x="5295011" y="267420"/>
            <a:ext cx="2665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Random Forest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A139ECC-3371-2C36-5C9E-6DDDDBB9F820}"/>
              </a:ext>
            </a:extLst>
          </p:cNvPr>
          <p:cNvSpPr txBox="1"/>
          <p:nvPr/>
        </p:nvSpPr>
        <p:spPr>
          <a:xfrm>
            <a:off x="904775" y="5919537"/>
            <a:ext cx="234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Acuracia</a:t>
            </a:r>
            <a:r>
              <a:rPr lang="pt-BR" dirty="0"/>
              <a:t>: 0.91 -&gt; 91%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442735A-B0D8-8C8E-CC5D-9EB9A88447A9}"/>
              </a:ext>
            </a:extLst>
          </p:cNvPr>
          <p:cNvSpPr txBox="1"/>
          <p:nvPr/>
        </p:nvSpPr>
        <p:spPr>
          <a:xfrm>
            <a:off x="4411083" y="5838436"/>
            <a:ext cx="1767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Precisão 1: 0.90</a:t>
            </a:r>
          </a:p>
          <a:p>
            <a:r>
              <a:rPr lang="pt-BR" dirty="0"/>
              <a:t>Recall 1: 0.92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922F286-F94F-D833-6940-0FCAEED1A6CB}"/>
              </a:ext>
            </a:extLst>
          </p:cNvPr>
          <p:cNvSpPr txBox="1"/>
          <p:nvPr/>
        </p:nvSpPr>
        <p:spPr>
          <a:xfrm>
            <a:off x="6772960" y="5838435"/>
            <a:ext cx="1767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Precisão 0: 0.92</a:t>
            </a:r>
          </a:p>
          <a:p>
            <a:r>
              <a:rPr lang="pt-BR" dirty="0"/>
              <a:t>Recall 0</a:t>
            </a:r>
            <a:r>
              <a:rPr lang="pt-BR"/>
              <a:t>: 0.90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79C44B9-F2C6-BC8A-15B5-B5BF8A701429}"/>
              </a:ext>
            </a:extLst>
          </p:cNvPr>
          <p:cNvSpPr/>
          <p:nvPr/>
        </p:nvSpPr>
        <p:spPr>
          <a:xfrm>
            <a:off x="125994" y="129951"/>
            <a:ext cx="969562" cy="439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/>
          </a:p>
          <a:p>
            <a:pPr algn="ctr"/>
            <a:r>
              <a:rPr lang="pt-BR" sz="1100" dirty="0" err="1"/>
              <a:t>Good</a:t>
            </a:r>
            <a:r>
              <a:rPr lang="pt-BR" sz="1100" dirty="0"/>
              <a:t> = 1</a:t>
            </a:r>
          </a:p>
          <a:p>
            <a:pPr algn="ctr"/>
            <a:r>
              <a:rPr lang="pt-BR" sz="1100" dirty="0" err="1"/>
              <a:t>Bad</a:t>
            </a:r>
            <a:r>
              <a:rPr lang="pt-BR" sz="1100" dirty="0"/>
              <a:t> = 0</a:t>
            </a:r>
          </a:p>
          <a:p>
            <a:pPr algn="ctr"/>
            <a:endParaRPr lang="pt-BR" sz="11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520E67D-83AB-418A-CCE9-B74DFCBB8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16" y="996296"/>
            <a:ext cx="5505450" cy="43338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3935576-4013-CF27-D27A-0D5F864EC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436" y="1371600"/>
            <a:ext cx="51339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1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312A2-A79C-F7A4-18F2-A1E11EBD8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C7B29BB-1BDA-064C-58AD-8E6E85B344FD}"/>
              </a:ext>
            </a:extLst>
          </p:cNvPr>
          <p:cNvSpPr txBox="1"/>
          <p:nvPr/>
        </p:nvSpPr>
        <p:spPr>
          <a:xfrm>
            <a:off x="4032839" y="276046"/>
            <a:ext cx="4126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Balanceamento da base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6B83D33-B198-0BC0-7F17-9ED64FE0B19E}"/>
              </a:ext>
            </a:extLst>
          </p:cNvPr>
          <p:cNvSpPr txBox="1"/>
          <p:nvPr/>
        </p:nvSpPr>
        <p:spPr>
          <a:xfrm>
            <a:off x="94669" y="1104181"/>
            <a:ext cx="11516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Não houve necessidade de fazer balanceamento na base, pois a quantidade das classes estavam equalizados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DCE7BBC-5007-FE88-3B90-EA86DCBC9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662" y="2012562"/>
            <a:ext cx="5524500" cy="433387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546D0FC-8A02-4204-F7AE-D479AA537F30}"/>
              </a:ext>
            </a:extLst>
          </p:cNvPr>
          <p:cNvSpPr txBox="1"/>
          <p:nvPr/>
        </p:nvSpPr>
        <p:spPr>
          <a:xfrm>
            <a:off x="422695" y="3429000"/>
            <a:ext cx="25506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>
                <a:latin typeface="Consolas" panose="020B0609020204030204" pitchFamily="49" charset="0"/>
              </a:rPr>
              <a:t>Good</a:t>
            </a:r>
            <a:r>
              <a:rPr lang="pt-BR" sz="2800" dirty="0">
                <a:latin typeface="Consolas" panose="020B0609020204030204" pitchFamily="49" charset="0"/>
              </a:rPr>
              <a:t> =</a:t>
            </a:r>
            <a:r>
              <a:rPr lang="pt-BR" sz="2800" b="0" i="0" dirty="0">
                <a:effectLst/>
                <a:latin typeface="Consolas" panose="020B0609020204030204" pitchFamily="49" charset="0"/>
              </a:rPr>
              <a:t> 2004 </a:t>
            </a:r>
          </a:p>
          <a:p>
            <a:r>
              <a:rPr lang="pt-BR" sz="2800" dirty="0" err="1">
                <a:latin typeface="Consolas" panose="020B0609020204030204" pitchFamily="49" charset="0"/>
              </a:rPr>
              <a:t>Bad</a:t>
            </a:r>
            <a:r>
              <a:rPr lang="pt-BR" sz="2800" dirty="0">
                <a:latin typeface="Consolas" panose="020B0609020204030204" pitchFamily="49" charset="0"/>
              </a:rPr>
              <a:t> = </a:t>
            </a:r>
            <a:r>
              <a:rPr lang="pt-BR" sz="2800" b="0" i="0" dirty="0">
                <a:effectLst/>
                <a:latin typeface="Consolas" panose="020B0609020204030204" pitchFamily="49" charset="0"/>
              </a:rPr>
              <a:t>1996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6496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CAE31-1549-FC95-B9F1-C494D1FE8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D7654B1-D3E6-01AA-598B-655F17499D9E}"/>
              </a:ext>
            </a:extLst>
          </p:cNvPr>
          <p:cNvSpPr txBox="1"/>
          <p:nvPr/>
        </p:nvSpPr>
        <p:spPr>
          <a:xfrm>
            <a:off x="5037056" y="336431"/>
            <a:ext cx="3304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Preparações gerais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D6E1203-4808-878D-36F2-626802E2A3D7}"/>
              </a:ext>
            </a:extLst>
          </p:cNvPr>
          <p:cNvSpPr txBox="1"/>
          <p:nvPr/>
        </p:nvSpPr>
        <p:spPr>
          <a:xfrm>
            <a:off x="698518" y="1500995"/>
            <a:ext cx="97331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Foi feito a limpeza de linhas com valores </a:t>
            </a:r>
            <a:r>
              <a:rPr lang="pt-BR" sz="2000" b="1" dirty="0" err="1"/>
              <a:t>NaN</a:t>
            </a:r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Foi convertido a categoria “</a:t>
            </a:r>
            <a:r>
              <a:rPr lang="pt-BR" sz="2000" b="1" dirty="0" err="1"/>
              <a:t>good</a:t>
            </a:r>
            <a:r>
              <a:rPr lang="pt-BR" sz="2000" b="1" dirty="0"/>
              <a:t>” por 1 e “</a:t>
            </a:r>
            <a:r>
              <a:rPr lang="pt-BR" sz="2000" b="1" dirty="0" err="1"/>
              <a:t>bad</a:t>
            </a:r>
            <a:r>
              <a:rPr lang="pt-BR" sz="2000" b="1" dirty="0"/>
              <a:t>” por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A coluna “</a:t>
            </a:r>
            <a:r>
              <a:rPr lang="pt-BR" sz="2000" b="1" dirty="0" err="1"/>
              <a:t>Acidity</a:t>
            </a:r>
            <a:r>
              <a:rPr lang="pt-BR" sz="2000" b="1" dirty="0"/>
              <a:t>” estava como </a:t>
            </a:r>
            <a:r>
              <a:rPr lang="pt-BR" sz="2000" b="1" dirty="0" err="1"/>
              <a:t>string</a:t>
            </a:r>
            <a:r>
              <a:rPr lang="pt-BR" sz="2000" b="1" dirty="0"/>
              <a:t>, então foi feito a conversão dela para </a:t>
            </a:r>
            <a:r>
              <a:rPr lang="pt-BR" sz="2000" b="1" dirty="0" err="1"/>
              <a:t>float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84946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6FF0EC5-AAAF-810C-3DDD-465B19FD3CA1}"/>
              </a:ext>
            </a:extLst>
          </p:cNvPr>
          <p:cNvSpPr txBox="1"/>
          <p:nvPr/>
        </p:nvSpPr>
        <p:spPr>
          <a:xfrm>
            <a:off x="5037056" y="336431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Coluna </a:t>
            </a:r>
            <a:r>
              <a:rPr lang="pt-BR" sz="2800" b="1" dirty="0"/>
              <a:t>“ID”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58A083D-08EC-A41E-D23F-E1CBD04BA01A}"/>
              </a:ext>
            </a:extLst>
          </p:cNvPr>
          <p:cNvSpPr txBox="1"/>
          <p:nvPr/>
        </p:nvSpPr>
        <p:spPr>
          <a:xfrm>
            <a:off x="1345499" y="1130060"/>
            <a:ext cx="9964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Foi retirado a coluna ID. Por conta dela não ter correlação com as outras classes, e a</a:t>
            </a:r>
          </a:p>
          <a:p>
            <a:r>
              <a:rPr lang="pt-BR" sz="2000" b="1" dirty="0"/>
              <a:t>assertividade dos modelos melhoraram ao treinarem sem a coluna ID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2DE05C-295B-1E71-6AE0-7538D027431C}"/>
              </a:ext>
            </a:extLst>
          </p:cNvPr>
          <p:cNvSpPr txBox="1"/>
          <p:nvPr/>
        </p:nvSpPr>
        <p:spPr>
          <a:xfrm>
            <a:off x="2018360" y="2087592"/>
            <a:ext cx="1050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Com ID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D28429E-4313-958C-8ED3-5C0607E0FA95}"/>
              </a:ext>
            </a:extLst>
          </p:cNvPr>
          <p:cNvSpPr txBox="1"/>
          <p:nvPr/>
        </p:nvSpPr>
        <p:spPr>
          <a:xfrm>
            <a:off x="7780805" y="2087592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Sem ID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D7D42CF-AE5F-EAB4-63DF-F98AB94A9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78" y="2674750"/>
            <a:ext cx="4140051" cy="339109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5B1929D-22DB-6C34-C66E-AF097BC18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61" y="2674750"/>
            <a:ext cx="4140051" cy="339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2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34F56-A57C-E30B-E54E-FADDBFD23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8ED00CF-D2F4-B991-2124-626209ADAB1C}"/>
              </a:ext>
            </a:extLst>
          </p:cNvPr>
          <p:cNvSpPr txBox="1"/>
          <p:nvPr/>
        </p:nvSpPr>
        <p:spPr>
          <a:xfrm>
            <a:off x="3871609" y="2505670"/>
            <a:ext cx="4448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treino</a:t>
            </a:r>
          </a:p>
        </p:txBody>
      </p:sp>
    </p:spTree>
    <p:extLst>
      <p:ext uri="{BB962C8B-B14F-4D97-AF65-F5344CB8AC3E}">
        <p14:creationId xmlns:p14="http://schemas.microsoft.com/office/powerpoint/2010/main" val="349606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E226C-F7CA-1A5A-C3E7-B802C3C1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F8343C5-130B-AC59-4ADA-49E7F0741E81}"/>
              </a:ext>
            </a:extLst>
          </p:cNvPr>
          <p:cNvSpPr txBox="1"/>
          <p:nvPr/>
        </p:nvSpPr>
        <p:spPr>
          <a:xfrm>
            <a:off x="1098013" y="2592948"/>
            <a:ext cx="8097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A base de treino foi dividido por 70/30, com a Random </a:t>
            </a:r>
            <a:r>
              <a:rPr lang="pt-BR" sz="2000" b="1" dirty="0" err="1"/>
              <a:t>State</a:t>
            </a:r>
            <a:r>
              <a:rPr lang="pt-BR" sz="2000" b="1" dirty="0"/>
              <a:t> de 42</a:t>
            </a:r>
          </a:p>
        </p:txBody>
      </p:sp>
    </p:spTree>
    <p:extLst>
      <p:ext uri="{BB962C8B-B14F-4D97-AF65-F5344CB8AC3E}">
        <p14:creationId xmlns:p14="http://schemas.microsoft.com/office/powerpoint/2010/main" val="134105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21D84-3205-30E5-5DCF-56D837E55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729E345-BF07-18AB-DED4-9E81FFE7AABC}"/>
              </a:ext>
            </a:extLst>
          </p:cNvPr>
          <p:cNvSpPr txBox="1"/>
          <p:nvPr/>
        </p:nvSpPr>
        <p:spPr>
          <a:xfrm>
            <a:off x="2301884" y="2505670"/>
            <a:ext cx="7588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modelos</a:t>
            </a:r>
          </a:p>
        </p:txBody>
      </p:sp>
    </p:spTree>
    <p:extLst>
      <p:ext uri="{BB962C8B-B14F-4D97-AF65-F5344CB8AC3E}">
        <p14:creationId xmlns:p14="http://schemas.microsoft.com/office/powerpoint/2010/main" val="394691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5D459-A682-5533-532E-45BFC8193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3A5E8DB-E071-68DA-61CF-AB9D2C72E658}"/>
              </a:ext>
            </a:extLst>
          </p:cNvPr>
          <p:cNvSpPr txBox="1"/>
          <p:nvPr/>
        </p:nvSpPr>
        <p:spPr>
          <a:xfrm>
            <a:off x="3079949" y="241541"/>
            <a:ext cx="7659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Modelos treinados e suas melhores </a:t>
            </a:r>
            <a:r>
              <a:rPr lang="pt-BR" sz="2800" b="1" dirty="0" err="1"/>
              <a:t>acuracias</a:t>
            </a:r>
            <a:endParaRPr lang="pt-BR" sz="28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52B8405-32F5-3F3A-C0BF-EF707AFA5866}"/>
              </a:ext>
            </a:extLst>
          </p:cNvPr>
          <p:cNvSpPr txBox="1"/>
          <p:nvPr/>
        </p:nvSpPr>
        <p:spPr>
          <a:xfrm>
            <a:off x="698518" y="1500995"/>
            <a:ext cx="26181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err="1"/>
              <a:t>XGBoost</a:t>
            </a:r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Regressão linear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SVM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err="1"/>
              <a:t>Naive</a:t>
            </a:r>
            <a:r>
              <a:rPr lang="pt-BR" sz="2000" b="1" dirty="0"/>
              <a:t> </a:t>
            </a:r>
            <a:r>
              <a:rPr lang="pt-BR" sz="2000" b="1" dirty="0" err="1"/>
              <a:t>Bayes</a:t>
            </a:r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Arvore de decisão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Random </a:t>
            </a:r>
            <a:r>
              <a:rPr lang="pt-BR" sz="2000" b="1" dirty="0" err="1"/>
              <a:t>forest</a:t>
            </a:r>
            <a:endParaRPr lang="pt-BR" sz="2000" b="1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7A695D7-6F63-F9D0-0E64-54A3EDD2CC8C}"/>
              </a:ext>
            </a:extLst>
          </p:cNvPr>
          <p:cNvSpPr/>
          <p:nvPr/>
        </p:nvSpPr>
        <p:spPr>
          <a:xfrm>
            <a:off x="9161253" y="1431985"/>
            <a:ext cx="2536166" cy="1457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Foi utilizado a função </a:t>
            </a:r>
            <a:r>
              <a:rPr lang="pt-BR" dirty="0" err="1"/>
              <a:t>Grid_Search</a:t>
            </a:r>
            <a:r>
              <a:rPr lang="pt-BR" dirty="0"/>
              <a:t> para encontrar os melhores parâmetros pra cada modelo.</a:t>
            </a:r>
          </a:p>
        </p:txBody>
      </p:sp>
    </p:spTree>
    <p:extLst>
      <p:ext uri="{BB962C8B-B14F-4D97-AF65-F5344CB8AC3E}">
        <p14:creationId xmlns:p14="http://schemas.microsoft.com/office/powerpoint/2010/main" val="2716413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C1702-B58A-8831-4743-2321FAB01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9241AC8-E6C1-7121-3C52-1ED2E83956D9}"/>
              </a:ext>
            </a:extLst>
          </p:cNvPr>
          <p:cNvSpPr txBox="1"/>
          <p:nvPr/>
        </p:nvSpPr>
        <p:spPr>
          <a:xfrm>
            <a:off x="5295011" y="267420"/>
            <a:ext cx="1601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err="1"/>
              <a:t>XGBoost</a:t>
            </a:r>
            <a:endParaRPr lang="pt-BR" sz="28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CB59E87-D9BE-405F-C93C-99401DA6334B}"/>
              </a:ext>
            </a:extLst>
          </p:cNvPr>
          <p:cNvSpPr txBox="1"/>
          <p:nvPr/>
        </p:nvSpPr>
        <p:spPr>
          <a:xfrm>
            <a:off x="904775" y="5919537"/>
            <a:ext cx="290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Acuracia</a:t>
            </a:r>
            <a:r>
              <a:rPr lang="pt-BR" dirty="0"/>
              <a:t>: 0.8975 -&gt; 89,75%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842C8A9-FB33-3BD5-65F6-DFFA2A27C8A2}"/>
              </a:ext>
            </a:extLst>
          </p:cNvPr>
          <p:cNvSpPr txBox="1"/>
          <p:nvPr/>
        </p:nvSpPr>
        <p:spPr>
          <a:xfrm>
            <a:off x="4411083" y="5838436"/>
            <a:ext cx="1767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Precisão 1: 0.90</a:t>
            </a:r>
          </a:p>
          <a:p>
            <a:r>
              <a:rPr lang="pt-BR" dirty="0"/>
              <a:t>Recall 1: 0.90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AEA85A5-EC31-AA34-FF20-1266FAEFC59A}"/>
              </a:ext>
            </a:extLst>
          </p:cNvPr>
          <p:cNvSpPr txBox="1"/>
          <p:nvPr/>
        </p:nvSpPr>
        <p:spPr>
          <a:xfrm>
            <a:off x="6772960" y="5838435"/>
            <a:ext cx="1767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Precisão 0: 0.90</a:t>
            </a:r>
          </a:p>
          <a:p>
            <a:r>
              <a:rPr lang="pt-BR" dirty="0"/>
              <a:t>Recall 0: 0.90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EDEA649-6F57-DA9F-FEDC-5894AA76B5F2}"/>
              </a:ext>
            </a:extLst>
          </p:cNvPr>
          <p:cNvSpPr/>
          <p:nvPr/>
        </p:nvSpPr>
        <p:spPr>
          <a:xfrm>
            <a:off x="125994" y="129951"/>
            <a:ext cx="969562" cy="439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/>
          </a:p>
          <a:p>
            <a:pPr algn="ctr"/>
            <a:r>
              <a:rPr lang="pt-BR" sz="1100" dirty="0" err="1"/>
              <a:t>Good</a:t>
            </a:r>
            <a:r>
              <a:rPr lang="pt-BR" sz="1100" dirty="0"/>
              <a:t> = 1</a:t>
            </a:r>
          </a:p>
          <a:p>
            <a:pPr algn="ctr"/>
            <a:r>
              <a:rPr lang="pt-BR" sz="1100" dirty="0" err="1"/>
              <a:t>Bad</a:t>
            </a:r>
            <a:r>
              <a:rPr lang="pt-BR" sz="1100" dirty="0"/>
              <a:t> = 0</a:t>
            </a:r>
          </a:p>
          <a:p>
            <a:pPr algn="ctr"/>
            <a:endParaRPr lang="pt-BR" sz="11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CA5E144-FBA6-14C6-8177-69A0E7D14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85" y="1077396"/>
            <a:ext cx="5505450" cy="43338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7BF8F54-3266-F0DF-A9B1-1117A174B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840" y="1371600"/>
            <a:ext cx="51339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536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313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DOS SANTOS CASTRO</dc:creator>
  <cp:lastModifiedBy>GABRIEL DOS SANTOS CASTRO</cp:lastModifiedBy>
  <cp:revision>6</cp:revision>
  <dcterms:created xsi:type="dcterms:W3CDTF">2024-11-07T22:18:02Z</dcterms:created>
  <dcterms:modified xsi:type="dcterms:W3CDTF">2024-11-10T18:32:34Z</dcterms:modified>
</cp:coreProperties>
</file>