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9" r:id="rId4"/>
  </p:sldMasterIdLst>
  <p:notesMasterIdLst>
    <p:notesMasterId r:id="rId19"/>
  </p:notesMasterIdLst>
  <p:handoutMasterIdLst>
    <p:handoutMasterId r:id="rId20"/>
  </p:handoutMasterIdLst>
  <p:sldIdLst>
    <p:sldId id="285" r:id="rId5"/>
    <p:sldId id="291" r:id="rId6"/>
    <p:sldId id="290" r:id="rId7"/>
    <p:sldId id="292" r:id="rId8"/>
    <p:sldId id="301" r:id="rId9"/>
    <p:sldId id="293" r:id="rId10"/>
    <p:sldId id="294" r:id="rId11"/>
    <p:sldId id="295" r:id="rId12"/>
    <p:sldId id="296" r:id="rId13"/>
    <p:sldId id="297" r:id="rId14"/>
    <p:sldId id="299" r:id="rId15"/>
    <p:sldId id="298" r:id="rId16"/>
    <p:sldId id="300" r:id="rId17"/>
    <p:sldId id="30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6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F42855-D160-4955-986C-09823F47F73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266F517-FB41-4204-BE79-F67A63D13B92}">
      <dgm:prSet/>
      <dgm:spPr/>
      <dgm:t>
        <a:bodyPr/>
        <a:lstStyle/>
        <a:p>
          <a:pPr>
            <a:defRPr cap="all"/>
          </a:pPr>
          <a:r>
            <a:rPr lang="pt-BR"/>
            <a:t>Capacitação técnica</a:t>
          </a:r>
          <a:endParaRPr lang="en-US"/>
        </a:p>
      </dgm:t>
    </dgm:pt>
    <dgm:pt modelId="{334E70E7-26FB-401A-999C-F0AD09FB6893}" type="parTrans" cxnId="{54A9CC60-C767-44E0-9ED4-58C164BC1A9C}">
      <dgm:prSet/>
      <dgm:spPr/>
      <dgm:t>
        <a:bodyPr/>
        <a:lstStyle/>
        <a:p>
          <a:endParaRPr lang="en-US"/>
        </a:p>
      </dgm:t>
    </dgm:pt>
    <dgm:pt modelId="{7F1EF88C-512A-4B17-B141-D5D352F7CB9A}" type="sibTrans" cxnId="{54A9CC60-C767-44E0-9ED4-58C164BC1A9C}">
      <dgm:prSet/>
      <dgm:spPr/>
      <dgm:t>
        <a:bodyPr/>
        <a:lstStyle/>
        <a:p>
          <a:endParaRPr lang="en-US"/>
        </a:p>
      </dgm:t>
    </dgm:pt>
    <dgm:pt modelId="{BEA4CDBA-D3C8-4DD1-993D-3F99B7A62B6A}">
      <dgm:prSet/>
      <dgm:spPr/>
      <dgm:t>
        <a:bodyPr/>
        <a:lstStyle/>
        <a:p>
          <a:pPr>
            <a:defRPr cap="all"/>
          </a:pPr>
          <a:r>
            <a:rPr lang="pt-BR"/>
            <a:t>Profundidade em cada detalhe</a:t>
          </a:r>
          <a:endParaRPr lang="en-US"/>
        </a:p>
      </dgm:t>
    </dgm:pt>
    <dgm:pt modelId="{D3BCEA80-1917-4308-BCE2-5E1D44CD840C}" type="parTrans" cxnId="{65C1B495-9587-4BBA-9053-7931F26EB205}">
      <dgm:prSet/>
      <dgm:spPr/>
      <dgm:t>
        <a:bodyPr/>
        <a:lstStyle/>
        <a:p>
          <a:endParaRPr lang="en-US"/>
        </a:p>
      </dgm:t>
    </dgm:pt>
    <dgm:pt modelId="{3515233C-810F-4ACA-8EB9-8282AAC21CEB}" type="sibTrans" cxnId="{65C1B495-9587-4BBA-9053-7931F26EB205}">
      <dgm:prSet/>
      <dgm:spPr/>
      <dgm:t>
        <a:bodyPr/>
        <a:lstStyle/>
        <a:p>
          <a:endParaRPr lang="en-US"/>
        </a:p>
      </dgm:t>
    </dgm:pt>
    <dgm:pt modelId="{8ACD7A8D-51A6-4149-BDF2-B1D599A01C4D}">
      <dgm:prSet/>
      <dgm:spPr/>
      <dgm:t>
        <a:bodyPr/>
        <a:lstStyle/>
        <a:p>
          <a:pPr>
            <a:defRPr cap="all"/>
          </a:pPr>
          <a:r>
            <a:rPr lang="pt-BR" dirty="0"/>
            <a:t>Conciliação com estudos e projetos</a:t>
          </a:r>
          <a:endParaRPr lang="en-US" dirty="0"/>
        </a:p>
      </dgm:t>
    </dgm:pt>
    <dgm:pt modelId="{9165BFEA-B8C9-42DE-8F65-2F6EB2AD1F1F}" type="parTrans" cxnId="{1F79AAAD-9E1F-429D-B2AE-B4A74D4AF5BE}">
      <dgm:prSet/>
      <dgm:spPr/>
      <dgm:t>
        <a:bodyPr/>
        <a:lstStyle/>
        <a:p>
          <a:endParaRPr lang="en-US"/>
        </a:p>
      </dgm:t>
    </dgm:pt>
    <dgm:pt modelId="{177F747A-7DDF-472C-8167-925B0FD59861}" type="sibTrans" cxnId="{1F79AAAD-9E1F-429D-B2AE-B4A74D4AF5BE}">
      <dgm:prSet/>
      <dgm:spPr/>
      <dgm:t>
        <a:bodyPr/>
        <a:lstStyle/>
        <a:p>
          <a:endParaRPr lang="en-US"/>
        </a:p>
      </dgm:t>
    </dgm:pt>
    <dgm:pt modelId="{26A8D43F-DF9E-4DE7-BF43-6D1CC90A29A1}" type="pres">
      <dgm:prSet presAssocID="{A3F42855-D160-4955-986C-09823F47F73F}" presName="root" presStyleCnt="0">
        <dgm:presLayoutVars>
          <dgm:dir/>
          <dgm:resizeHandles val="exact"/>
        </dgm:presLayoutVars>
      </dgm:prSet>
      <dgm:spPr/>
    </dgm:pt>
    <dgm:pt modelId="{5CB616FC-01C2-480E-A950-4C55A991F4AD}" type="pres">
      <dgm:prSet presAssocID="{D266F517-FB41-4204-BE79-F67A63D13B92}" presName="compNode" presStyleCnt="0"/>
      <dgm:spPr/>
    </dgm:pt>
    <dgm:pt modelId="{1D1C4C42-ABA5-47EF-8D89-2586F7CDEEC8}" type="pres">
      <dgm:prSet presAssocID="{D266F517-FB41-4204-BE79-F67A63D13B92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8867E33-DADA-4AE6-BBFA-C1C8550A0C8F}" type="pres">
      <dgm:prSet presAssocID="{D266F517-FB41-4204-BE79-F67A63D13B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A498405-3991-4D97-8916-A202E326AB83}" type="pres">
      <dgm:prSet presAssocID="{D266F517-FB41-4204-BE79-F67A63D13B92}" presName="spaceRect" presStyleCnt="0"/>
      <dgm:spPr/>
    </dgm:pt>
    <dgm:pt modelId="{9B64FE63-B714-48C9-B968-5A9A8BB2C065}" type="pres">
      <dgm:prSet presAssocID="{D266F517-FB41-4204-BE79-F67A63D13B92}" presName="textRect" presStyleLbl="revTx" presStyleIdx="0" presStyleCnt="3">
        <dgm:presLayoutVars>
          <dgm:chMax val="1"/>
          <dgm:chPref val="1"/>
        </dgm:presLayoutVars>
      </dgm:prSet>
      <dgm:spPr/>
    </dgm:pt>
    <dgm:pt modelId="{64AD4F93-9DC9-43C6-8FED-961BCCCE153F}" type="pres">
      <dgm:prSet presAssocID="{7F1EF88C-512A-4B17-B141-D5D352F7CB9A}" presName="sibTrans" presStyleCnt="0"/>
      <dgm:spPr/>
    </dgm:pt>
    <dgm:pt modelId="{A0E1C30B-ACC3-4B92-8ECA-4AEF36D378E9}" type="pres">
      <dgm:prSet presAssocID="{BEA4CDBA-D3C8-4DD1-993D-3F99B7A62B6A}" presName="compNode" presStyleCnt="0"/>
      <dgm:spPr/>
    </dgm:pt>
    <dgm:pt modelId="{56FC7306-43FD-4634-A6F5-1CAEED561B7A}" type="pres">
      <dgm:prSet presAssocID="{BEA4CDBA-D3C8-4DD1-993D-3F99B7A62B6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CD7E78A-6D25-456A-BC83-46C73BA0B68E}" type="pres">
      <dgm:prSet presAssocID="{BEA4CDBA-D3C8-4DD1-993D-3F99B7A62B6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6645B7D-3351-487E-8940-46386D78D95A}" type="pres">
      <dgm:prSet presAssocID="{BEA4CDBA-D3C8-4DD1-993D-3F99B7A62B6A}" presName="spaceRect" presStyleCnt="0"/>
      <dgm:spPr/>
    </dgm:pt>
    <dgm:pt modelId="{4A88E7EB-795E-4B01-89F7-E9EA88E3596B}" type="pres">
      <dgm:prSet presAssocID="{BEA4CDBA-D3C8-4DD1-993D-3F99B7A62B6A}" presName="textRect" presStyleLbl="revTx" presStyleIdx="1" presStyleCnt="3">
        <dgm:presLayoutVars>
          <dgm:chMax val="1"/>
          <dgm:chPref val="1"/>
        </dgm:presLayoutVars>
      </dgm:prSet>
      <dgm:spPr/>
    </dgm:pt>
    <dgm:pt modelId="{51D0BD32-4547-4E24-A902-1DC98BBA3C87}" type="pres">
      <dgm:prSet presAssocID="{3515233C-810F-4ACA-8EB9-8282AAC21CEB}" presName="sibTrans" presStyleCnt="0"/>
      <dgm:spPr/>
    </dgm:pt>
    <dgm:pt modelId="{E16D9439-1885-4892-A3AF-76AD58F21552}" type="pres">
      <dgm:prSet presAssocID="{8ACD7A8D-51A6-4149-BDF2-B1D599A01C4D}" presName="compNode" presStyleCnt="0"/>
      <dgm:spPr/>
    </dgm:pt>
    <dgm:pt modelId="{8947F160-3A08-4AEA-AC5F-5BC10E2EE7BA}" type="pres">
      <dgm:prSet presAssocID="{8ACD7A8D-51A6-4149-BDF2-B1D599A01C4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AB302AE-8515-414C-9286-96DBEB421CC7}" type="pres">
      <dgm:prSet presAssocID="{8ACD7A8D-51A6-4149-BDF2-B1D599A01C4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01073168-1971-42EC-B5BD-480DBA2CB546}" type="pres">
      <dgm:prSet presAssocID="{8ACD7A8D-51A6-4149-BDF2-B1D599A01C4D}" presName="spaceRect" presStyleCnt="0"/>
      <dgm:spPr/>
    </dgm:pt>
    <dgm:pt modelId="{74AEE15C-EABB-413C-A452-D8A82D5A6BB8}" type="pres">
      <dgm:prSet presAssocID="{8ACD7A8D-51A6-4149-BDF2-B1D599A01C4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E00A228-9669-4FE2-8FB1-4673A6D406A1}" type="presOf" srcId="{8ACD7A8D-51A6-4149-BDF2-B1D599A01C4D}" destId="{74AEE15C-EABB-413C-A452-D8A82D5A6BB8}" srcOrd="0" destOrd="0" presId="urn:microsoft.com/office/officeart/2018/5/layout/IconLeafLabelList"/>
    <dgm:cxn modelId="{5765B531-9025-4860-9335-253568DB21E8}" type="presOf" srcId="{BEA4CDBA-D3C8-4DD1-993D-3F99B7A62B6A}" destId="{4A88E7EB-795E-4B01-89F7-E9EA88E3596B}" srcOrd="0" destOrd="0" presId="urn:microsoft.com/office/officeart/2018/5/layout/IconLeafLabelList"/>
    <dgm:cxn modelId="{54A9CC60-C767-44E0-9ED4-58C164BC1A9C}" srcId="{A3F42855-D160-4955-986C-09823F47F73F}" destId="{D266F517-FB41-4204-BE79-F67A63D13B92}" srcOrd="0" destOrd="0" parTransId="{334E70E7-26FB-401A-999C-F0AD09FB6893}" sibTransId="{7F1EF88C-512A-4B17-B141-D5D352F7CB9A}"/>
    <dgm:cxn modelId="{B230D587-9AF0-4F66-8C81-EF645B457B7D}" type="presOf" srcId="{A3F42855-D160-4955-986C-09823F47F73F}" destId="{26A8D43F-DF9E-4DE7-BF43-6D1CC90A29A1}" srcOrd="0" destOrd="0" presId="urn:microsoft.com/office/officeart/2018/5/layout/IconLeafLabelList"/>
    <dgm:cxn modelId="{2E9DF693-3937-46C4-8034-ECD263851772}" type="presOf" srcId="{D266F517-FB41-4204-BE79-F67A63D13B92}" destId="{9B64FE63-B714-48C9-B968-5A9A8BB2C065}" srcOrd="0" destOrd="0" presId="urn:microsoft.com/office/officeart/2018/5/layout/IconLeafLabelList"/>
    <dgm:cxn modelId="{65C1B495-9587-4BBA-9053-7931F26EB205}" srcId="{A3F42855-D160-4955-986C-09823F47F73F}" destId="{BEA4CDBA-D3C8-4DD1-993D-3F99B7A62B6A}" srcOrd="1" destOrd="0" parTransId="{D3BCEA80-1917-4308-BCE2-5E1D44CD840C}" sibTransId="{3515233C-810F-4ACA-8EB9-8282AAC21CEB}"/>
    <dgm:cxn modelId="{1F79AAAD-9E1F-429D-B2AE-B4A74D4AF5BE}" srcId="{A3F42855-D160-4955-986C-09823F47F73F}" destId="{8ACD7A8D-51A6-4149-BDF2-B1D599A01C4D}" srcOrd="2" destOrd="0" parTransId="{9165BFEA-B8C9-42DE-8F65-2F6EB2AD1F1F}" sibTransId="{177F747A-7DDF-472C-8167-925B0FD59861}"/>
    <dgm:cxn modelId="{33B6FF5D-0E0F-4824-A2A2-DA44D2843034}" type="presParOf" srcId="{26A8D43F-DF9E-4DE7-BF43-6D1CC90A29A1}" destId="{5CB616FC-01C2-480E-A950-4C55A991F4AD}" srcOrd="0" destOrd="0" presId="urn:microsoft.com/office/officeart/2018/5/layout/IconLeafLabelList"/>
    <dgm:cxn modelId="{401F76B6-0FE8-4A68-848D-0ACDF97E0463}" type="presParOf" srcId="{5CB616FC-01C2-480E-A950-4C55A991F4AD}" destId="{1D1C4C42-ABA5-47EF-8D89-2586F7CDEEC8}" srcOrd="0" destOrd="0" presId="urn:microsoft.com/office/officeart/2018/5/layout/IconLeafLabelList"/>
    <dgm:cxn modelId="{FD7D6D5A-1A3B-40B2-B3B3-7399AF156255}" type="presParOf" srcId="{5CB616FC-01C2-480E-A950-4C55A991F4AD}" destId="{38867E33-DADA-4AE6-BBFA-C1C8550A0C8F}" srcOrd="1" destOrd="0" presId="urn:microsoft.com/office/officeart/2018/5/layout/IconLeafLabelList"/>
    <dgm:cxn modelId="{0894CD9B-861D-4303-9894-72EA641A62B5}" type="presParOf" srcId="{5CB616FC-01C2-480E-A950-4C55A991F4AD}" destId="{BA498405-3991-4D97-8916-A202E326AB83}" srcOrd="2" destOrd="0" presId="urn:microsoft.com/office/officeart/2018/5/layout/IconLeafLabelList"/>
    <dgm:cxn modelId="{7AB1093E-50F4-4729-B64B-260FB16A3C58}" type="presParOf" srcId="{5CB616FC-01C2-480E-A950-4C55A991F4AD}" destId="{9B64FE63-B714-48C9-B968-5A9A8BB2C065}" srcOrd="3" destOrd="0" presId="urn:microsoft.com/office/officeart/2018/5/layout/IconLeafLabelList"/>
    <dgm:cxn modelId="{85FA612A-B2C4-4DB0-9C4F-7A714918DD80}" type="presParOf" srcId="{26A8D43F-DF9E-4DE7-BF43-6D1CC90A29A1}" destId="{64AD4F93-9DC9-43C6-8FED-961BCCCE153F}" srcOrd="1" destOrd="0" presId="urn:microsoft.com/office/officeart/2018/5/layout/IconLeafLabelList"/>
    <dgm:cxn modelId="{A7F45904-1865-4B68-BA89-00F3CDF28D24}" type="presParOf" srcId="{26A8D43F-DF9E-4DE7-BF43-6D1CC90A29A1}" destId="{A0E1C30B-ACC3-4B92-8ECA-4AEF36D378E9}" srcOrd="2" destOrd="0" presId="urn:microsoft.com/office/officeart/2018/5/layout/IconLeafLabelList"/>
    <dgm:cxn modelId="{C36BBF6F-444D-46CB-ADD3-5B8A44010C7C}" type="presParOf" srcId="{A0E1C30B-ACC3-4B92-8ECA-4AEF36D378E9}" destId="{56FC7306-43FD-4634-A6F5-1CAEED561B7A}" srcOrd="0" destOrd="0" presId="urn:microsoft.com/office/officeart/2018/5/layout/IconLeafLabelList"/>
    <dgm:cxn modelId="{0AAC6B7A-2462-45C8-BBE4-CB101D5D0394}" type="presParOf" srcId="{A0E1C30B-ACC3-4B92-8ECA-4AEF36D378E9}" destId="{DCD7E78A-6D25-456A-BC83-46C73BA0B68E}" srcOrd="1" destOrd="0" presId="urn:microsoft.com/office/officeart/2018/5/layout/IconLeafLabelList"/>
    <dgm:cxn modelId="{689C0F95-7E18-44B6-B40E-40AFF98CC4FF}" type="presParOf" srcId="{A0E1C30B-ACC3-4B92-8ECA-4AEF36D378E9}" destId="{56645B7D-3351-487E-8940-46386D78D95A}" srcOrd="2" destOrd="0" presId="urn:microsoft.com/office/officeart/2018/5/layout/IconLeafLabelList"/>
    <dgm:cxn modelId="{1F4C9128-9E46-4588-BFBA-28DC08814A14}" type="presParOf" srcId="{A0E1C30B-ACC3-4B92-8ECA-4AEF36D378E9}" destId="{4A88E7EB-795E-4B01-89F7-E9EA88E3596B}" srcOrd="3" destOrd="0" presId="urn:microsoft.com/office/officeart/2018/5/layout/IconLeafLabelList"/>
    <dgm:cxn modelId="{D96EFAAA-E5C8-4829-A302-09AF3DD24067}" type="presParOf" srcId="{26A8D43F-DF9E-4DE7-BF43-6D1CC90A29A1}" destId="{51D0BD32-4547-4E24-A902-1DC98BBA3C87}" srcOrd="3" destOrd="0" presId="urn:microsoft.com/office/officeart/2018/5/layout/IconLeafLabelList"/>
    <dgm:cxn modelId="{00C45DAD-73C0-4984-84FD-BCAC04386457}" type="presParOf" srcId="{26A8D43F-DF9E-4DE7-BF43-6D1CC90A29A1}" destId="{E16D9439-1885-4892-A3AF-76AD58F21552}" srcOrd="4" destOrd="0" presId="urn:microsoft.com/office/officeart/2018/5/layout/IconLeafLabelList"/>
    <dgm:cxn modelId="{EC86C93F-BF33-445F-985B-555C19FFD6A7}" type="presParOf" srcId="{E16D9439-1885-4892-A3AF-76AD58F21552}" destId="{8947F160-3A08-4AEA-AC5F-5BC10E2EE7BA}" srcOrd="0" destOrd="0" presId="urn:microsoft.com/office/officeart/2018/5/layout/IconLeafLabelList"/>
    <dgm:cxn modelId="{AEFEDF5D-A2AE-4B45-BFC5-2E9B4B86696D}" type="presParOf" srcId="{E16D9439-1885-4892-A3AF-76AD58F21552}" destId="{5AB302AE-8515-414C-9286-96DBEB421CC7}" srcOrd="1" destOrd="0" presId="urn:microsoft.com/office/officeart/2018/5/layout/IconLeafLabelList"/>
    <dgm:cxn modelId="{B4EF64E3-49FA-4D2D-94B2-A0926CB62B39}" type="presParOf" srcId="{E16D9439-1885-4892-A3AF-76AD58F21552}" destId="{01073168-1971-42EC-B5BD-480DBA2CB546}" srcOrd="2" destOrd="0" presId="urn:microsoft.com/office/officeart/2018/5/layout/IconLeafLabelList"/>
    <dgm:cxn modelId="{9A227E16-EF20-467D-ADA7-F5EAB61F8376}" type="presParOf" srcId="{E16D9439-1885-4892-A3AF-76AD58F21552}" destId="{74AEE15C-EABB-413C-A452-D8A82D5A6BB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1C4C42-ABA5-47EF-8D89-2586F7CDEEC8}">
      <dsp:nvSpPr>
        <dsp:cNvPr id="0" name=""/>
        <dsp:cNvSpPr/>
      </dsp:nvSpPr>
      <dsp:spPr>
        <a:xfrm>
          <a:off x="607331" y="368734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867E33-DADA-4AE6-BBFA-C1C8550A0C8F}">
      <dsp:nvSpPr>
        <dsp:cNvPr id="0" name=""/>
        <dsp:cNvSpPr/>
      </dsp:nvSpPr>
      <dsp:spPr>
        <a:xfrm>
          <a:off x="987581" y="748984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4FE63-B714-48C9-B968-5A9A8BB2C065}">
      <dsp:nvSpPr>
        <dsp:cNvPr id="0" name=""/>
        <dsp:cNvSpPr/>
      </dsp:nvSpPr>
      <dsp:spPr>
        <a:xfrm>
          <a:off x="36956" y="2708734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300" kern="1200"/>
            <a:t>Capacitação técnica</a:t>
          </a:r>
          <a:endParaRPr lang="en-US" sz="2300" kern="1200"/>
        </a:p>
      </dsp:txBody>
      <dsp:txXfrm>
        <a:off x="36956" y="2708734"/>
        <a:ext cx="2925000" cy="720000"/>
      </dsp:txXfrm>
    </dsp:sp>
    <dsp:sp modelId="{56FC7306-43FD-4634-A6F5-1CAEED561B7A}">
      <dsp:nvSpPr>
        <dsp:cNvPr id="0" name=""/>
        <dsp:cNvSpPr/>
      </dsp:nvSpPr>
      <dsp:spPr>
        <a:xfrm>
          <a:off x="4044206" y="368734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D7E78A-6D25-456A-BC83-46C73BA0B68E}">
      <dsp:nvSpPr>
        <dsp:cNvPr id="0" name=""/>
        <dsp:cNvSpPr/>
      </dsp:nvSpPr>
      <dsp:spPr>
        <a:xfrm>
          <a:off x="4424456" y="748984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8E7EB-795E-4B01-89F7-E9EA88E3596B}">
      <dsp:nvSpPr>
        <dsp:cNvPr id="0" name=""/>
        <dsp:cNvSpPr/>
      </dsp:nvSpPr>
      <dsp:spPr>
        <a:xfrm>
          <a:off x="3473831" y="2708734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300" kern="1200"/>
            <a:t>Profundidade em cada detalhe</a:t>
          </a:r>
          <a:endParaRPr lang="en-US" sz="2300" kern="1200"/>
        </a:p>
      </dsp:txBody>
      <dsp:txXfrm>
        <a:off x="3473831" y="2708734"/>
        <a:ext cx="2925000" cy="720000"/>
      </dsp:txXfrm>
    </dsp:sp>
    <dsp:sp modelId="{8947F160-3A08-4AEA-AC5F-5BC10E2EE7BA}">
      <dsp:nvSpPr>
        <dsp:cNvPr id="0" name=""/>
        <dsp:cNvSpPr/>
      </dsp:nvSpPr>
      <dsp:spPr>
        <a:xfrm>
          <a:off x="7481081" y="368734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B302AE-8515-414C-9286-96DBEB421CC7}">
      <dsp:nvSpPr>
        <dsp:cNvPr id="0" name=""/>
        <dsp:cNvSpPr/>
      </dsp:nvSpPr>
      <dsp:spPr>
        <a:xfrm>
          <a:off x="7861331" y="748984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AEE15C-EABB-413C-A452-D8A82D5A6BB8}">
      <dsp:nvSpPr>
        <dsp:cNvPr id="0" name=""/>
        <dsp:cNvSpPr/>
      </dsp:nvSpPr>
      <dsp:spPr>
        <a:xfrm>
          <a:off x="6910706" y="2708734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300" kern="1200" dirty="0"/>
            <a:t>Conciliação com estudos e projetos</a:t>
          </a:r>
          <a:endParaRPr lang="en-US" sz="2300" kern="1200" dirty="0"/>
        </a:p>
      </dsp:txBody>
      <dsp:txXfrm>
        <a:off x="6910706" y="2708734"/>
        <a:ext cx="292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8ABF95D-1F0E-4BFC-A9D4-A0151DA1B84D}" type="datetime1">
              <a:rPr lang="pt-BR" noProof="1" smtClean="0"/>
              <a:t>25/11/2024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8FBD93F-F02D-450A-B770-AD465E68CA96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9069923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0FA736A-C448-4792-808B-6E2555BCDC7E}" type="datetime1">
              <a:rPr lang="pt-BR" noProof="1" dirty="0" smtClean="0"/>
              <a:t>25/11/2024</a:t>
            </a:fld>
            <a:endParaRPr lang="pt-BR" noProof="1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1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B040C8-62D2-4EA7-B200-D3B8C06AAFD8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4830676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EB040C8-62D2-4EA7-B200-D3B8C06AAFD8}" type="slidenum">
              <a:rPr lang="pt-BR" noProof="1" smtClean="0"/>
              <a:t>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769883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EDF7AFD5-F05C-4540-B518-77F9DFF545FE}" type="datetime1">
              <a:rPr lang="pt-BR" noProof="1" smtClean="0"/>
              <a:t>25/11/2024</a:t>
            </a:fld>
            <a:endParaRPr lang="pt-BR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8A7A6979-0714-4377-B894-6BE4C2D6E202}" type="slidenum">
              <a:rPr lang="pt-BR" noProof="1" smtClean="0"/>
              <a:pPr rtl="0"/>
              <a:t>‹nº›</a:t>
            </a:fld>
            <a:endParaRPr lang="pt-BR" noProof="1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40545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74C4FA5-F0F1-45DE-B189-05AE85FA28FB}" type="datetime1">
              <a:rPr lang="pt-BR" noProof="1" smtClean="0"/>
              <a:t>25/11/2024</a:t>
            </a:fld>
            <a:endParaRPr lang="pt-BR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A7A6979-0714-4377-B894-6BE4C2D6E202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48415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DF7AFD5-F05C-4540-B518-77F9DFF545FE}" type="datetime1">
              <a:rPr lang="pt-BR" noProof="1" smtClean="0"/>
              <a:t>25/11/2024</a:t>
            </a:fld>
            <a:endParaRPr lang="pt-BR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A7A6979-0714-4377-B894-6BE4C2D6E202}" type="slidenum">
              <a:rPr lang="pt-BR" noProof="1" smtClean="0"/>
              <a:pPr rtl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67804306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14E04-56A4-46B2-97D3-D7FB11FD0076}" type="datetime1">
              <a:rPr lang="pt-BR" noProof="1" smtClean="0"/>
              <a:t>25/11/2024</a:t>
            </a:fld>
            <a:endParaRPr lang="pt-BR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A7A6979-0714-4377-B894-6BE4C2D6E202}" type="slidenum">
              <a:rPr lang="pt-BR" noProof="1" smtClean="0"/>
              <a:pPr rtl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86547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9532A55-D0BC-42C7-9DF0-B371D7555B7A}" type="datetime1">
              <a:rPr lang="pt-BR" noProof="1" smtClean="0"/>
              <a:t>25/11/2024</a:t>
            </a:fld>
            <a:endParaRPr lang="pt-BR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A7A6979-0714-4377-B894-6BE4C2D6E202}" type="slidenum">
              <a:rPr lang="pt-BR" noProof="1" smtClean="0"/>
              <a:pPr rtl="0"/>
              <a:t>‹nº›</a:t>
            </a:fld>
            <a:endParaRPr lang="pt-BR" noProof="1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44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DF7AFD5-F05C-4540-B518-77F9DFF545FE}" type="datetime1">
              <a:rPr lang="pt-BR" noProof="1" smtClean="0"/>
              <a:t>25/11/2024</a:t>
            </a:fld>
            <a:endParaRPr lang="pt-BR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A7A6979-0714-4377-B894-6BE4C2D6E202}" type="slidenum">
              <a:rPr lang="pt-BR" noProof="1" smtClean="0"/>
              <a:pPr rtl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97768331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DF7AFD5-F05C-4540-B518-77F9DFF545FE}" type="datetime1">
              <a:rPr lang="pt-BR" noProof="1" smtClean="0"/>
              <a:t>25/11/2024</a:t>
            </a:fld>
            <a:endParaRPr lang="pt-BR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A7A6979-0714-4377-B894-6BE4C2D6E202}" type="slidenum">
              <a:rPr lang="pt-BR" noProof="1" smtClean="0"/>
              <a:pPr rtl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71524929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DF7AFD5-F05C-4540-B518-77F9DFF545FE}" type="datetime1">
              <a:rPr lang="pt-BR" noProof="1" smtClean="0"/>
              <a:t>25/11/2024</a:t>
            </a:fld>
            <a:endParaRPr lang="pt-BR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A7A6979-0714-4377-B894-6BE4C2D6E202}" type="slidenum">
              <a:rPr lang="pt-BR" noProof="1" smtClean="0"/>
              <a:pPr rtl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13748880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DF7AFD5-F05C-4540-B518-77F9DFF545FE}" type="datetime1">
              <a:rPr lang="pt-BR" noProof="1" smtClean="0"/>
              <a:t>25/11/2024</a:t>
            </a:fld>
            <a:endParaRPr lang="pt-BR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A7A6979-0714-4377-B894-6BE4C2D6E202}" type="slidenum">
              <a:rPr lang="pt-BR" noProof="1" smtClean="0"/>
              <a:pPr rtl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52197099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6489DB1-9004-4D5D-8174-FB2576F627A2}" type="datetime1">
              <a:rPr lang="pt-BR" noProof="1" smtClean="0"/>
              <a:t>25/11/2024</a:t>
            </a:fld>
            <a:endParaRPr lang="pt-BR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A7A6979-0714-4377-B894-6BE4C2D6E202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405010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4A56098-670D-4780-9222-1F3019ACE5D0}" type="datetime1">
              <a:rPr lang="pt-BR" noProof="1" smtClean="0"/>
              <a:t>25/11/2024</a:t>
            </a:fld>
            <a:endParaRPr lang="pt-BR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A7A6979-0714-4377-B894-6BE4C2D6E202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93846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EDF7AFD5-F05C-4540-B518-77F9DFF545FE}" type="datetime1">
              <a:rPr lang="pt-BR" noProof="1" smtClean="0"/>
              <a:t>25/11/2024</a:t>
            </a:fld>
            <a:endParaRPr lang="pt-BR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8A7A6979-0714-4377-B894-6BE4C2D6E202}" type="slidenum">
              <a:rPr lang="pt-BR" noProof="1" smtClean="0"/>
              <a:pPr rtl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34579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no interior, mesa, verde, azul&#10;&#10;Descrição gerada automaticamente">
            <a:extLst>
              <a:ext uri="{FF2B5EF4-FFF2-40B4-BE49-F238E27FC236}">
                <a16:creationId xmlns:a16="http://schemas.microsoft.com/office/drawing/2014/main" id="{FB0B072B-99FA-2540-E7FD-3E84D1FA1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13319433" cy="749218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46D0423-92ED-41A8-B13E-ED2A99FC3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1">
              <a:alpha val="6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rtlCol="0" anchor="ctr">
            <a:normAutofit/>
          </a:bodyPr>
          <a:lstStyle/>
          <a:p>
            <a:r>
              <a:rPr lang="pt-BR" noProof="1">
                <a:solidFill>
                  <a:schemeClr val="tx1"/>
                </a:solidFill>
                <a:latin typeface="Inria Serif" pitchFamily="2" charset="0"/>
              </a:rPr>
              <a:t>Coffee &amp; finances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B4D8F8-4E82-4BDB-B682-C4008F4B24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noProof="1">
                <a:solidFill>
                  <a:srgbClr val="FFFFFF"/>
                </a:solidFill>
                <a:latin typeface="Inria Serif" pitchFamily="2" charset="0"/>
              </a:rPr>
              <a:t>Indicações de livros sobre finanças</a:t>
            </a:r>
          </a:p>
          <a:p>
            <a:pPr rtl="0"/>
            <a:r>
              <a:rPr lang="pt-BR" noProof="1">
                <a:solidFill>
                  <a:srgbClr val="FFFFFF"/>
                </a:solidFill>
                <a:latin typeface="Inria Serif" pitchFamily="2" charset="0"/>
              </a:rPr>
              <a:t> &amp; Desenvolvimento Pessoal</a:t>
            </a:r>
          </a:p>
        </p:txBody>
      </p:sp>
    </p:spTree>
    <p:extLst>
      <p:ext uri="{BB962C8B-B14F-4D97-AF65-F5344CB8AC3E}">
        <p14:creationId xmlns:p14="http://schemas.microsoft.com/office/powerpoint/2010/main" val="2401068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260D51A-18FD-6FF0-98F0-E4E5517D8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311" y="394818"/>
            <a:ext cx="10362858" cy="605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7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A1F74D-D167-0900-4DE9-C961A8637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5D16EB9-627F-0900-20A7-603D66420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EE8148-3FA8-F981-1A11-4E34F700F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AA05CF-8D38-60FC-DFE2-A53E969FC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2514880-8919-D78D-F0C8-9E8BB906B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8" name="Picture 7" descr="Canetas e réguas">
            <a:extLst>
              <a:ext uri="{FF2B5EF4-FFF2-40B4-BE49-F238E27FC236}">
                <a16:creationId xmlns:a16="http://schemas.microsoft.com/office/drawing/2014/main" id="{EFA203DE-49AF-8B7C-B868-E03A0EAD580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60000"/>
          </a:blip>
          <a:srcRect t="7053" b="8677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9DE168A-E60D-35BE-D44B-A6CEF07F4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0D09197-D7B7-1C6A-1933-11E540B67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2DF6FD-F685-C4D9-B15C-1DE568D8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882376"/>
            <a:ext cx="9966960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7200" b="1" cap="all" dirty="0">
                <a:solidFill>
                  <a:srgbClr val="FFFFFF"/>
                </a:solidFill>
              </a:rPr>
              <a:t>Ferramenta de </a:t>
            </a:r>
            <a:r>
              <a:rPr lang="en-US" sz="7200" b="1" cap="all" dirty="0" err="1">
                <a:solidFill>
                  <a:srgbClr val="FFFFFF"/>
                </a:solidFill>
              </a:rPr>
              <a:t>versionamento</a:t>
            </a:r>
            <a:r>
              <a:rPr lang="en-US" sz="7200" b="1" cap="all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2052" name="Picture 4" descr="GitHub Logo and symbol, meaning, history, PNG, brand">
            <a:extLst>
              <a:ext uri="{FF2B5EF4-FFF2-40B4-BE49-F238E27FC236}">
                <a16:creationId xmlns:a16="http://schemas.microsoft.com/office/drawing/2014/main" id="{467C132D-2017-F2D7-961F-999746561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832" y="3977642"/>
            <a:ext cx="4318335" cy="242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811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6ECC5-F5FB-D0D8-FE45-E62B7751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DAEF04-DACE-2CC1-BF5A-A10CF1AB7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6437B20-6C7B-4937-ACAF-9FC04CE48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833562"/>
            <a:ext cx="110871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73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79F91-2E83-A942-F903-26458A5F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Agradecimentos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27770B-CEED-ECC6-5C69-8247CD70B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" indent="0">
              <a:buNone/>
            </a:pPr>
            <a:r>
              <a:rPr lang="pt-BR" sz="1800" b="1" dirty="0"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Primeiramente agradeço a Deus por me colocar em uma família tão maravilhosa que sempre me apoiaram, e aos meu pais (Edmilson e Vanessa) que sempre acreditaram em mim e no meu potencial.</a:t>
            </a:r>
          </a:p>
          <a:p>
            <a:pPr marL="45720" indent="0">
              <a:buNone/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</a:p>
          <a:p>
            <a:pPr marL="45720" indent="0">
              <a:buNone/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À minha avó (Maria Aparecida) e novamente aos meus pais por sempre me ajudar nessa jornada tão desafiadora e nova que independente das dúvidas sempre me mantiveram com o pé no chão.</a:t>
            </a:r>
          </a:p>
          <a:p>
            <a:pPr marL="4572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060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25342-5684-4108-B5D1-131279D4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489F7B-9E71-D499-050B-3B3DFCE96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4343400" cy="4038600"/>
          </a:xfrm>
        </p:spPr>
        <p:txBody>
          <a:bodyPr>
            <a:normAutofit/>
          </a:bodyPr>
          <a:lstStyle/>
          <a:p>
            <a:r>
              <a:rPr lang="pt-BR" b="1" dirty="0"/>
              <a:t>Base do Projeto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Alinhado aos Objetivos de Desenvolvimento Sustentável (ODS) da ONU.</a:t>
            </a:r>
          </a:p>
          <a:p>
            <a:r>
              <a:rPr lang="pt-BR" b="1" dirty="0"/>
              <a:t>Objetivo Principal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Oferecer educação financeira de qualidade.</a:t>
            </a:r>
          </a:p>
          <a:p>
            <a:pPr marL="45720" indent="0">
              <a:buNone/>
            </a:pPr>
            <a:r>
              <a:rPr lang="pt-BR" dirty="0"/>
              <a:t>.</a:t>
            </a:r>
          </a:p>
          <a:p>
            <a:pPr marL="45720" indent="0">
              <a:buNone/>
            </a:pP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02E2B07-56E7-E772-3F88-2C784D6824FF}"/>
              </a:ext>
            </a:extLst>
          </p:cNvPr>
          <p:cNvSpPr txBox="1">
            <a:spLocks/>
          </p:cNvSpPr>
          <p:nvPr/>
        </p:nvSpPr>
        <p:spPr>
          <a:xfrm>
            <a:off x="6096000" y="1965960"/>
            <a:ext cx="43434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Metas</a:t>
            </a:r>
            <a:endParaRPr lang="pt-BR" dirty="0"/>
          </a:p>
          <a:p>
            <a:pPr>
              <a:buFont typeface="+mj-lt"/>
              <a:buAutoNum type="arabicPeriod"/>
            </a:pPr>
            <a:r>
              <a:rPr lang="pt-BR" dirty="0"/>
              <a:t>Capacitar indivíduos com conhecimento sobre o funcionamento do dinheiro.</a:t>
            </a:r>
          </a:p>
          <a:p>
            <a:pPr>
              <a:buFont typeface="+mj-lt"/>
              <a:buAutoNum type="arabicPeriod"/>
            </a:pPr>
            <a:r>
              <a:rPr lang="pt-BR" dirty="0"/>
              <a:t>Promover uma nova perspectiva sobre finanças pessoais.</a:t>
            </a:r>
          </a:p>
          <a:p>
            <a:r>
              <a:rPr lang="pt-BR" b="1" dirty="0"/>
              <a:t>Impacto Esperado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Mudança de mindset financeiro.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Impulso no crescimento econômico pessoal e coletivo.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536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372761-E498-6E1B-FAF7-8EB132ADE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8A5362-EC3B-4BE3-804B-E6B289AF8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37744E-F5F6-4ED5-9F5F-21183A8FE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9D7C55-D0C1-4B48-ADC5-A9E322B19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BCB6D3E-2815-49BC-A13F-4EFD17509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77A9593-26A9-4234-8351-9339ABF91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1AD3BD-190E-448E-9100-7E7AAB9BB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723AC0F-348F-4B67-BAC9-F3049BD20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FF72EA-44F9-B887-4413-FF02C687D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328" y="3380601"/>
            <a:ext cx="3113366" cy="9772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000" b="1" cap="all" dirty="0">
                <a:solidFill>
                  <a:srgbClr val="FFFFFF"/>
                </a:solidFill>
              </a:rPr>
              <a:t>Me </a:t>
            </a:r>
            <a:r>
              <a:rPr lang="en-US" sz="3000" b="1" cap="all" dirty="0" err="1">
                <a:solidFill>
                  <a:srgbClr val="FFFFFF"/>
                </a:solidFill>
              </a:rPr>
              <a:t>apresentando</a:t>
            </a:r>
            <a:endParaRPr lang="en-US" sz="3000" b="1" cap="all" dirty="0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C980E6-5A1F-284C-5BB1-13DB0B90D951}"/>
              </a:ext>
            </a:extLst>
          </p:cNvPr>
          <p:cNvSpPr txBox="1"/>
          <p:nvPr/>
        </p:nvSpPr>
        <p:spPr>
          <a:xfrm>
            <a:off x="8210328" y="4541697"/>
            <a:ext cx="3082986" cy="1543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</a:pPr>
            <a:r>
              <a:rPr lang="en-US" sz="2000" dirty="0">
                <a:solidFill>
                  <a:srgbClr val="FFFFFF"/>
                </a:solidFill>
              </a:rPr>
              <a:t>Vinicius Alves dos Santos</a:t>
            </a:r>
          </a:p>
          <a:p>
            <a:pPr algn="ctr" defTabSz="91440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</a:pPr>
            <a:r>
              <a:rPr lang="en-US" sz="2000" dirty="0">
                <a:solidFill>
                  <a:srgbClr val="FFFFFF"/>
                </a:solidFill>
              </a:rPr>
              <a:t>21 </a:t>
            </a:r>
            <a:r>
              <a:rPr lang="en-US" sz="2000" dirty="0" err="1">
                <a:solidFill>
                  <a:srgbClr val="FFFFFF"/>
                </a:solidFill>
              </a:rPr>
              <a:t>anos</a:t>
            </a:r>
            <a:endParaRPr lang="en-US" sz="2000" dirty="0">
              <a:solidFill>
                <a:srgbClr val="FFFFFF"/>
              </a:solidFill>
            </a:endParaRPr>
          </a:p>
          <a:p>
            <a:pPr algn="ctr" defTabSz="91440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</a:pPr>
            <a:r>
              <a:rPr lang="en-US" sz="2000" dirty="0" err="1">
                <a:solidFill>
                  <a:srgbClr val="FFFFFF"/>
                </a:solidFill>
              </a:rPr>
              <a:t>Aluno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em</a:t>
            </a:r>
            <a:r>
              <a:rPr lang="en-US" sz="2000" dirty="0">
                <a:solidFill>
                  <a:srgbClr val="FFFFFF"/>
                </a:solidFill>
              </a:rPr>
              <a:t> 1ADSA</a:t>
            </a:r>
          </a:p>
        </p:txBody>
      </p:sp>
      <p:pic>
        <p:nvPicPr>
          <p:cNvPr id="5" name="Espaço Reservado para Conteúdo 4" descr="Homem em pé na rua&#10;&#10;Descrição gerada automaticamente com confiança média">
            <a:extLst>
              <a:ext uri="{FF2B5EF4-FFF2-40B4-BE49-F238E27FC236}">
                <a16:creationId xmlns:a16="http://schemas.microsoft.com/office/drawing/2014/main" id="{43030ECD-D49F-83E5-8ADB-710E4D3BF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703" y="857675"/>
            <a:ext cx="5680297" cy="514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15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8DBDA3-652C-4F87-B53B-7F73AC8F4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87232-3845-418F-A17C-C138F01D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55058" cy="6858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2C57C4-D25A-0F4D-A364-6E1B9D7C2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081" y="873457"/>
            <a:ext cx="6020790" cy="5222543"/>
          </a:xfrm>
        </p:spPr>
        <p:txBody>
          <a:bodyPr anchor="ctr">
            <a:normAutofit/>
          </a:bodyPr>
          <a:lstStyle/>
          <a:p>
            <a:pPr marL="274320" lvl="1" indent="0">
              <a:buNone/>
            </a:pPr>
            <a:r>
              <a:rPr lang="pt-BR" sz="4800" dirty="0">
                <a:solidFill>
                  <a:schemeClr val="tx1"/>
                </a:solidFill>
              </a:rPr>
              <a:t>Introdução</a:t>
            </a:r>
            <a:endParaRPr lang="pt-BR" sz="2800" dirty="0">
              <a:solidFill>
                <a:schemeClr val="tx1"/>
              </a:solidFill>
            </a:endParaRPr>
          </a:p>
          <a:p>
            <a:pPr marL="274320" lvl="1" indent="0">
              <a:buNone/>
            </a:pPr>
            <a:endParaRPr lang="pt-BR" sz="2800" dirty="0">
              <a:solidFill>
                <a:schemeClr val="tx1"/>
              </a:solidFill>
            </a:endParaRPr>
          </a:p>
          <a:p>
            <a:pPr lvl="1"/>
            <a:r>
              <a:rPr lang="pt-BR" sz="2800" dirty="0">
                <a:solidFill>
                  <a:schemeClr val="tx1"/>
                </a:solidFill>
              </a:rPr>
              <a:t>Contexto / Introdução</a:t>
            </a:r>
          </a:p>
          <a:p>
            <a:pPr lvl="1"/>
            <a:r>
              <a:rPr lang="pt-BR" sz="2800" dirty="0">
                <a:solidFill>
                  <a:schemeClr val="tx1"/>
                </a:solidFill>
              </a:rPr>
              <a:t>Superações  e desafios</a:t>
            </a:r>
          </a:p>
          <a:p>
            <a:pPr lvl="1"/>
            <a:r>
              <a:rPr lang="pt-BR" sz="2800" dirty="0">
                <a:solidFill>
                  <a:schemeClr val="tx1"/>
                </a:solidFill>
              </a:rPr>
              <a:t>Soluções técnicas</a:t>
            </a:r>
          </a:p>
          <a:p>
            <a:pPr lvl="1"/>
            <a:r>
              <a:rPr lang="pt-BR" sz="2800" dirty="0">
                <a:solidFill>
                  <a:schemeClr val="tx1"/>
                </a:solidFill>
              </a:rPr>
              <a:t>Agradecimento</a:t>
            </a:r>
          </a:p>
          <a:p>
            <a:pPr lvl="1"/>
            <a:r>
              <a:rPr lang="pt-BR" sz="2800" dirty="0">
                <a:solidFill>
                  <a:schemeClr val="tx1"/>
                </a:solidFill>
              </a:rPr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397259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4AE05-42F0-CB4F-ABC3-E05D7DB20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0F314-D289-BF6C-79A8-AB03BFBA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45574"/>
          </a:xfrm>
        </p:spPr>
        <p:txBody>
          <a:bodyPr/>
          <a:lstStyle/>
          <a:p>
            <a:r>
              <a:rPr lang="pt-BR" dirty="0"/>
              <a:t>Uma breve história...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BB3D6-4354-02F1-F5F1-482494E30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4000"/>
            <a:ext cx="9872871" cy="4572000"/>
          </a:xfrm>
        </p:spPr>
        <p:txBody>
          <a:bodyPr/>
          <a:lstStyle/>
          <a:p>
            <a:pPr marL="45720" indent="0">
              <a:buNone/>
            </a:pPr>
            <a:r>
              <a:rPr lang="pt-BR" dirty="0"/>
              <a:t>	Minha história com finanças começou com 17 anos assim </a:t>
            </a:r>
          </a:p>
          <a:p>
            <a:pPr marL="45720" indent="0">
              <a:buNone/>
            </a:pPr>
            <a:r>
              <a:rPr lang="pt-BR" dirty="0"/>
              <a:t>                que saí do ensino médio eu sempre tive medo de não ter </a:t>
            </a:r>
          </a:p>
          <a:p>
            <a:pPr marL="45720" indent="0">
              <a:buNone/>
            </a:pPr>
            <a:r>
              <a:rPr lang="pt-BR" dirty="0"/>
              <a:t>                um futuro próspero e acabar ficando pobre, com isso </a:t>
            </a:r>
          </a:p>
          <a:p>
            <a:pPr marL="45720" indent="0">
              <a:buNone/>
            </a:pPr>
            <a:r>
              <a:rPr lang="pt-BR" dirty="0"/>
              <a:t>                procurei sobre como aprender sobre educação financeira </a:t>
            </a:r>
          </a:p>
          <a:p>
            <a:pPr marL="45720" indent="0">
              <a:buNone/>
            </a:pPr>
            <a:r>
              <a:rPr lang="pt-BR" dirty="0"/>
              <a:t>                o máximo que pudesse.</a:t>
            </a:r>
          </a:p>
          <a:p>
            <a:pPr marL="45720" indent="0">
              <a:buNone/>
            </a:pPr>
            <a:endParaRPr lang="pt-BR" dirty="0"/>
          </a:p>
          <a:p>
            <a:pPr marL="45720" indent="0">
              <a:buNone/>
            </a:pPr>
            <a:r>
              <a:rPr lang="pt-BR" dirty="0"/>
              <a:t>	Porém nunca tive alguém à minha volta que soubesse </a:t>
            </a:r>
          </a:p>
          <a:p>
            <a:pPr marL="45720" indent="0">
              <a:buNone/>
            </a:pPr>
            <a:r>
              <a:rPr lang="pt-BR" dirty="0"/>
              <a:t>                de fato sobre finanças então eu sempre tive que procurar </a:t>
            </a:r>
          </a:p>
          <a:p>
            <a:pPr marL="45720" indent="0">
              <a:buNone/>
            </a:pPr>
            <a:r>
              <a:rPr lang="pt-BR" dirty="0"/>
              <a:t>                sobre livros relacionado a finanças, e que seriam bom de ser lidos.</a:t>
            </a:r>
          </a:p>
        </p:txBody>
      </p:sp>
    </p:spTree>
    <p:extLst>
      <p:ext uri="{BB962C8B-B14F-4D97-AF65-F5344CB8AC3E}">
        <p14:creationId xmlns:p14="http://schemas.microsoft.com/office/powerpoint/2010/main" val="174244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8B1A6-1CBB-09C6-B130-78CAB8BD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pt-BR" dirty="0"/>
              <a:t>Desafios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EF5161A-BBC6-634B-C4C5-A17D316E1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712165"/>
              </p:ext>
            </p:extLst>
          </p:nvPr>
        </p:nvGraphicFramePr>
        <p:xfrm>
          <a:off x="1143000" y="2298530"/>
          <a:ext cx="9872663" cy="3797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99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7DC0A38-3088-4D10-A8A9-A58BDD470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12" name="Picture 4" descr="Café preto em uma xícara branca em uma mesa de madeira">
            <a:extLst>
              <a:ext uri="{FF2B5EF4-FFF2-40B4-BE49-F238E27FC236}">
                <a16:creationId xmlns:a16="http://schemas.microsoft.com/office/drawing/2014/main" id="{EFC5951B-F905-17D3-3DF8-6E726EEA4D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8500" r="1" b="1"/>
          <a:stretch/>
        </p:blipFill>
        <p:spPr>
          <a:xfrm>
            <a:off x="231140" y="246888"/>
            <a:ext cx="11732261" cy="638251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C115AD-65E3-480C-C22E-AE212A41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E foi daí que surgiu o Coffee &amp; Finances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56E410-FAA8-AE3B-A579-92D567A91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Qual o objetivo do coffee &amp; finances ?</a:t>
            </a:r>
          </a:p>
          <a:p>
            <a:pPr lvl="2"/>
            <a:r>
              <a:rPr lang="pt-BR">
                <a:solidFill>
                  <a:schemeClr val="bg1"/>
                </a:solidFill>
              </a:rPr>
              <a:t>Promover o conhecimento sobre educação financeira e desenvolvimento pessoal</a:t>
            </a:r>
          </a:p>
          <a:p>
            <a:pPr lvl="2"/>
            <a:r>
              <a:rPr lang="pt-BR">
                <a:solidFill>
                  <a:schemeClr val="bg1"/>
                </a:solidFill>
              </a:rPr>
              <a:t>Habituar de que não é impossível ter um vida financeiramente saudável</a:t>
            </a:r>
          </a:p>
          <a:p>
            <a:pPr lvl="2"/>
            <a:r>
              <a:rPr lang="pt-BR">
                <a:solidFill>
                  <a:schemeClr val="bg1"/>
                </a:solidFill>
              </a:rPr>
              <a:t>Indicar os  melhores livros com lições atemporais que mudam gerações e até o rumo da vida de pessoas.</a:t>
            </a:r>
          </a:p>
          <a:p>
            <a:pPr lvl="2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108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59127-9763-084B-D62D-2007AF89A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73394"/>
          </a:xfrm>
        </p:spPr>
        <p:txBody>
          <a:bodyPr>
            <a:normAutofit fontScale="90000"/>
          </a:bodyPr>
          <a:lstStyle/>
          <a:p>
            <a:r>
              <a:rPr lang="pt-BR" sz="3600" b="1" spc="75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Conformidade com as Metas de Desenvolvimento Sustentável (ODS)</a:t>
            </a:r>
            <a:endParaRPr lang="pt-BR" dirty="0"/>
          </a:p>
        </p:txBody>
      </p:sp>
      <p:pic>
        <p:nvPicPr>
          <p:cNvPr id="4" name="Imagem 3" descr="Ícone&#10;&#10;Descrição gerada automaticamente com confiança baixa">
            <a:extLst>
              <a:ext uri="{FF2B5EF4-FFF2-40B4-BE49-F238E27FC236}">
                <a16:creationId xmlns:a16="http://schemas.microsoft.com/office/drawing/2014/main" id="{0417DBF3-8100-B44E-91D3-520EFC29E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292" y="2184477"/>
            <a:ext cx="1981200" cy="1962150"/>
          </a:xfrm>
          <a:prstGeom prst="rect">
            <a:avLst/>
          </a:prstGeo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708046C5-2685-1BB3-A2C3-C7FF0AC44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109" y="2184477"/>
            <a:ext cx="2000250" cy="19812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1A6D853-2AE4-EC19-1C73-408181B96FDD}"/>
              </a:ext>
            </a:extLst>
          </p:cNvPr>
          <p:cNvSpPr txBox="1"/>
          <p:nvPr/>
        </p:nvSpPr>
        <p:spPr>
          <a:xfrm>
            <a:off x="1270819" y="4457552"/>
            <a:ext cx="39017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spc="75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Educação de Qualidade: Incentivar a educação financeira como elemento essencial para o crescimento pessoal e profissional</a:t>
            </a:r>
            <a:endParaRPr lang="pt-BR" sz="16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B9C6366-2278-0DAB-053B-D329574A81EA}"/>
              </a:ext>
            </a:extLst>
          </p:cNvPr>
          <p:cNvSpPr txBox="1"/>
          <p:nvPr/>
        </p:nvSpPr>
        <p:spPr>
          <a:xfrm>
            <a:off x="6398342" y="4230182"/>
            <a:ext cx="3901785" cy="1531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spc="75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Crescimento Econômico: Promover práticas financeiras sustentáveis que auxiliam no desenvolvimento econômico pessoal e coletivo.</a:t>
            </a:r>
            <a:endParaRPr lang="pt-BR" sz="1600" dirty="0">
              <a:effectLst/>
              <a:latin typeface="Aptos" panose="020B00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75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79B1AF8-A94D-4E21-A2A0-7F161E1E8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10CB9E-4C45-46DB-835A-2C29CE29A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1AF0B9-E97D-4D5D-BA2D-1C0BDE3A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0F30BB5-7BA0-4D79-B51D-809B0D796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2000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8AC321-6CEC-804F-D2E6-D345A3AA9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287" y="821636"/>
            <a:ext cx="6758457" cy="51974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b="1" cap="all">
                <a:solidFill>
                  <a:schemeClr val="tx1"/>
                </a:solidFill>
              </a:rPr>
              <a:t>E vamos navegar pelo nosso site...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F561C9-F335-45B4-A0DC-68F946099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39821" cy="6858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08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C0DD7BF-8F3D-4D34-A37A-85563D3D6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2C64D9-D855-4343-BB40-3E465EFFA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D061A-80BB-4A08-8350-176FFFDCC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AE913A7-2CA0-4B64-A25F-C0648DBC3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8" name="Picture 7" descr="Canetas e réguas">
            <a:extLst>
              <a:ext uri="{FF2B5EF4-FFF2-40B4-BE49-F238E27FC236}">
                <a16:creationId xmlns:a16="http://schemas.microsoft.com/office/drawing/2014/main" id="{EA7A6841-0633-5C75-F5F9-4607F717E35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60000"/>
          </a:blip>
          <a:srcRect t="7053" b="8677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11F046-5997-46AF-8E8D-F3DE223E4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3E5F85C-576B-4095-B465-6B09F9E09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43A6DB-5E11-7220-BE7C-52501A44E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882376"/>
            <a:ext cx="9966960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7200" b="1" cap="all">
                <a:solidFill>
                  <a:srgbClr val="FFFFFF"/>
                </a:solidFill>
              </a:rPr>
              <a:t>Ferramenta de gestão do projeto 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FAABD7C-B451-47EA-DE93-39B49E14E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524" y="4421968"/>
            <a:ext cx="3407229" cy="97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550449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Personalizada 1">
      <a:dk1>
        <a:srgbClr val="00645E"/>
      </a:dk1>
      <a:lt1>
        <a:sysClr val="window" lastClr="FFFFFF"/>
      </a:lt1>
      <a:dk2>
        <a:srgbClr val="335B74"/>
      </a:dk2>
      <a:lt2>
        <a:srgbClr val="00645E"/>
      </a:lt2>
      <a:accent1>
        <a:srgbClr val="00645E"/>
      </a:accent1>
      <a:accent2>
        <a:srgbClr val="00645E"/>
      </a:accent2>
      <a:accent3>
        <a:srgbClr val="00645E"/>
      </a:accent3>
      <a:accent4>
        <a:srgbClr val="00645E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451F4C-A3A1-4FF3-AEA5-AE3EFF175B0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775A23-75CA-4614-9647-C9B2CE742CA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009F5EF-575C-40E7-A9C5-EC1F2A5548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625</TotalTime>
  <Words>383</Words>
  <Application>Microsoft Office PowerPoint</Application>
  <PresentationFormat>Widescreen</PresentationFormat>
  <Paragraphs>57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Aptos</vt:lpstr>
      <vt:lpstr>Arial</vt:lpstr>
      <vt:lpstr>Calibri</vt:lpstr>
      <vt:lpstr>Corbel</vt:lpstr>
      <vt:lpstr>Inria Serif</vt:lpstr>
      <vt:lpstr>Base</vt:lpstr>
      <vt:lpstr>Coffee &amp; finances</vt:lpstr>
      <vt:lpstr>Me apresentando</vt:lpstr>
      <vt:lpstr>Apresentação do PowerPoint</vt:lpstr>
      <vt:lpstr>Uma breve história...</vt:lpstr>
      <vt:lpstr>Desafios</vt:lpstr>
      <vt:lpstr>E foi daí que surgiu o Coffee &amp; Finances</vt:lpstr>
      <vt:lpstr>Conformidade com as Metas de Desenvolvimento Sustentável (ODS)</vt:lpstr>
      <vt:lpstr>E vamos navegar pelo nosso site...</vt:lpstr>
      <vt:lpstr>Ferramenta de gestão do projeto </vt:lpstr>
      <vt:lpstr>Apresentação do PowerPoint</vt:lpstr>
      <vt:lpstr>Ferramenta de versionamento </vt:lpstr>
      <vt:lpstr>Apresentação do PowerPoint</vt:lpstr>
      <vt:lpstr>Agradecimentos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Giovanna Reis</dc:creator>
  <cp:lastModifiedBy>Giovanna Reis</cp:lastModifiedBy>
  <cp:revision>3</cp:revision>
  <dcterms:created xsi:type="dcterms:W3CDTF">2024-11-25T22:37:53Z</dcterms:created>
  <dcterms:modified xsi:type="dcterms:W3CDTF">2024-11-26T09:08:48Z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