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6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7" r:id="rId15"/>
    <p:sldId id="268" r:id="rId16"/>
    <p:sldId id="269" r:id="rId17"/>
    <p:sldId id="270" r:id="rId18"/>
    <p:sldId id="271" r:id="rId19"/>
    <p:sldId id="272" r:id="rId20"/>
    <p:sldId id="273" r:id="rId21"/>
    <p:sldId id="275" r:id="rId22"/>
    <p:sldId id="27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129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B92F89-6EA9-4365-AE56-A1A5BBC40A2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3E3D83-CF72-4CC6-B19F-567A7A890F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68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2F89-6EA9-4365-AE56-A1A5BBC40A2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3D83-CF72-4CC6-B19F-567A7A890F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4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B92F89-6EA9-4365-AE56-A1A5BBC40A2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3E3D83-CF72-4CC6-B19F-567A7A890F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2F89-6EA9-4365-AE56-A1A5BBC40A2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3D83-CF72-4CC6-B19F-567A7A890F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07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B92F89-6EA9-4365-AE56-A1A5BBC40A2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3E3D83-CF72-4CC6-B19F-567A7A890F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3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2F89-6EA9-4365-AE56-A1A5BBC40A2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3D83-CF72-4CC6-B19F-567A7A890F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6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2F89-6EA9-4365-AE56-A1A5BBC40A2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3D83-CF72-4CC6-B19F-567A7A890F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7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2F89-6EA9-4365-AE56-A1A5BBC40A2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3D83-CF72-4CC6-B19F-567A7A890F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4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2F89-6EA9-4365-AE56-A1A5BBC40A2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3D83-CF72-4CC6-B19F-567A7A890F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0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B92F89-6EA9-4365-AE56-A1A5BBC40A2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E3E3D83-CF72-4CC6-B19F-567A7A890F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30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2F89-6EA9-4365-AE56-A1A5BBC40A2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E3D83-CF72-4CC6-B19F-567A7A890F1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3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FB92F89-6EA9-4365-AE56-A1A5BBC40A2B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E3E3D83-CF72-4CC6-B19F-567A7A890F19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75983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Tutorial 6: Scaffolding and motif grafting</a:t>
            </a:r>
            <a:endParaRPr lang="en-US" dirty="0"/>
          </a:p>
        </p:txBody>
      </p:sp>
      <p:sp>
        <p:nvSpPr>
          <p:cNvPr id="5" name="Inhaltsplatzhalter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Clara T. Schoeder,  Rosetta Workshop, November 8</a:t>
            </a:r>
            <a:r>
              <a:rPr lang="en-US" baseline="30000" dirty="0" smtClean="0"/>
              <a:t>th</a:t>
            </a:r>
            <a:r>
              <a:rPr lang="en-US" dirty="0" smtClean="0"/>
              <a:t> 2018</a:t>
            </a:r>
          </a:p>
          <a:p>
            <a:r>
              <a:rPr lang="en-US" dirty="0" smtClean="0"/>
              <a:t> Vanderbilt University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43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Backbone Grafting </a:t>
            </a:r>
            <a:r>
              <a:rPr lang="en-US" dirty="0" smtClean="0"/>
              <a:t>- Overview</a:t>
            </a:r>
            <a:endParaRPr lang="en-US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1" y="2326341"/>
            <a:ext cx="7677436" cy="1217705"/>
          </a:xfrm>
        </p:spPr>
      </p:pic>
      <p:sp>
        <p:nvSpPr>
          <p:cNvPr id="5" name="Rechteck 4"/>
          <p:cNvSpPr/>
          <p:nvPr/>
        </p:nvSpPr>
        <p:spPr>
          <a:xfrm>
            <a:off x="428170" y="5997389"/>
            <a:ext cx="84603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 err="1" smtClean="0">
                <a:latin typeface="LMSans8-Regular"/>
              </a:rPr>
              <a:t>Azoitei</a:t>
            </a:r>
            <a:r>
              <a:rPr lang="en-US" sz="1200" b="0" i="0" u="none" strike="noStrike" baseline="0" dirty="0" smtClean="0">
                <a:latin typeface="LMSans8-Regular"/>
              </a:rPr>
              <a:t>, M.L., Ban, Y.A., Julien, J., Bryson, S., </a:t>
            </a:r>
            <a:r>
              <a:rPr lang="en-US" sz="1200" b="0" i="0" u="none" strike="noStrike" baseline="0" dirty="0" err="1" smtClean="0">
                <a:latin typeface="LMSans8-Regular"/>
              </a:rPr>
              <a:t>Schroeter</a:t>
            </a:r>
            <a:r>
              <a:rPr lang="en-US" sz="1200" b="0" i="0" u="none" strike="noStrike" baseline="0" dirty="0" smtClean="0">
                <a:latin typeface="LMSans8-Regular"/>
              </a:rPr>
              <a:t>, A., </a:t>
            </a:r>
            <a:r>
              <a:rPr lang="en-US" sz="1200" b="0" i="0" u="none" strike="noStrike" baseline="0" dirty="0" err="1" smtClean="0">
                <a:latin typeface="LMSans8-Regular"/>
              </a:rPr>
              <a:t>Kalyuzhniy</a:t>
            </a:r>
            <a:r>
              <a:rPr lang="en-US" sz="1200" b="0" i="0" u="none" strike="noStrike" baseline="0" dirty="0" smtClean="0">
                <a:latin typeface="LMSans8-Regular"/>
              </a:rPr>
              <a:t>, O., Porter, J.R., Adachi, Y., Baker, D., </a:t>
            </a:r>
            <a:r>
              <a:rPr lang="en-US" sz="1200" b="0" i="0" u="none" strike="noStrike" baseline="0" dirty="0" err="1" smtClean="0">
                <a:latin typeface="LMSans8-Regular"/>
              </a:rPr>
              <a:t>Pai</a:t>
            </a:r>
            <a:r>
              <a:rPr lang="en-US" sz="1200" b="0" i="0" u="none" strike="noStrike" baseline="0" dirty="0" smtClean="0">
                <a:latin typeface="LMSans8-Regular"/>
              </a:rPr>
              <a:t>, E.F., and </a:t>
            </a:r>
            <a:r>
              <a:rPr lang="en-US" sz="1200" b="0" i="0" u="none" strike="noStrike" baseline="0" dirty="0" err="1" smtClean="0">
                <a:latin typeface="LMSans8-Regular"/>
              </a:rPr>
              <a:t>Schief</a:t>
            </a:r>
            <a:r>
              <a:rPr lang="en-US" sz="1200" b="0" i="0" u="none" strike="noStrike" baseline="0" dirty="0" smtClean="0">
                <a:latin typeface="LMSans8-Regular"/>
              </a:rPr>
              <a:t>, W.R. (2012) Computational Design of High-Affinity Epitope Scaffolds by Backbone Grafting of a Linear Epitope. </a:t>
            </a:r>
            <a:r>
              <a:rPr lang="en-US" sz="1200" b="0" i="1" u="none" strike="noStrike" baseline="0" dirty="0" smtClean="0">
                <a:latin typeface="LMSans8-Oblique"/>
              </a:rPr>
              <a:t>J. Mol. Biol. </a:t>
            </a:r>
            <a:r>
              <a:rPr lang="en-US" sz="1200" b="0" i="0" u="none" strike="noStrike" baseline="0" dirty="0" smtClean="0">
                <a:latin typeface="LMSans8-Regular"/>
              </a:rPr>
              <a:t>415:175-192</a:t>
            </a:r>
            <a:endParaRPr lang="en-US" sz="3600" dirty="0"/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28170" y="3847489"/>
            <a:ext cx="7989752" cy="1846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Align to target scaffold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Remove native scaffold backbone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Model new epitope between termini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Rigid-body </a:t>
            </a:r>
            <a:r>
              <a:rPr lang="en-US" dirty="0"/>
              <a:t>orientation of new epitope and antibody relative </a:t>
            </a:r>
            <a:r>
              <a:rPr lang="en-US" dirty="0" smtClean="0"/>
              <a:t>to scaffold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2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Backbone Grafting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1200997"/>
          </a:xfrm>
        </p:spPr>
        <p:txBody>
          <a:bodyPr/>
          <a:lstStyle/>
          <a:p>
            <a:r>
              <a:rPr lang="en-US" dirty="0"/>
              <a:t>Search for segments of scaffolds that align closely to </a:t>
            </a:r>
            <a:r>
              <a:rPr lang="en-US" dirty="0" smtClean="0"/>
              <a:t>the termini </a:t>
            </a:r>
            <a:r>
              <a:rPr lang="en-US" dirty="0"/>
              <a:t>of the motif (both N- and C- terminal sides)</a:t>
            </a:r>
          </a:p>
          <a:p>
            <a:r>
              <a:rPr lang="en-US" dirty="0" smtClean="0"/>
              <a:t>The </a:t>
            </a:r>
            <a:r>
              <a:rPr lang="en-US" dirty="0"/>
              <a:t>scaffold segment between these alignment points </a:t>
            </a:r>
            <a:r>
              <a:rPr lang="en-US" dirty="0" smtClean="0"/>
              <a:t>is replaced </a:t>
            </a:r>
            <a:r>
              <a:rPr lang="en-US" dirty="0"/>
              <a:t>by the motif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757840"/>
              </p:ext>
            </p:extLst>
          </p:nvPr>
        </p:nvGraphicFramePr>
        <p:xfrm>
          <a:off x="945019" y="3536576"/>
          <a:ext cx="7262098" cy="311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049"/>
                <a:gridCol w="36310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Extremely versatile – a loop in the scaffold can be replaced by a different secondary structure or even with a different amino acid 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disrupt the overall fold in the scaffold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used for discontinuous epitopes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Redesign of the hydrophobic core and interface introduces unfavorable mutations to the scaffold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Careful filtering of designs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0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Backbone Grafting XML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174811" y="2393577"/>
            <a:ext cx="879437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MotifGraft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name=”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motif_grafting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context_structure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=”context.pdb”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motif_structure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=”motif.pdb”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RMSD_tolerance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=”1.0”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NC_points_RMSD_tolerance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=”1.0”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clash_score_cutoff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=”5”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clash_test_residue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=”GLY” hotspots=”3:7”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combinatory_fragment_size_delta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=”2:2”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max_fragment_replacement_size_delta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=”-8:8”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full_motif_bb_alignment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=”0”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graft_only_hotspots_by_replacement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=”0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”/&gt;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PackRotamersMover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name=”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design_core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task_operations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hotspot_repack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pido_far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core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”/&gt;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PackRotamersMover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name=”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design_boundary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task_operations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=”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hotspot_repack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pido_med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core_and_boundary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”/&gt;</a:t>
            </a:r>
          </a:p>
        </p:txBody>
      </p:sp>
    </p:spTree>
    <p:extLst>
      <p:ext uri="{BB962C8B-B14F-4D97-AF65-F5344CB8AC3E}">
        <p14:creationId xmlns:p14="http://schemas.microsoft.com/office/powerpoint/2010/main" val="286757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Backbone Grafting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0" y="6211669"/>
            <a:ext cx="92744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Silva, D., </a:t>
            </a:r>
            <a:r>
              <a:rPr lang="en-US" dirty="0" err="1" smtClean="0"/>
              <a:t>Correia</a:t>
            </a:r>
            <a:r>
              <a:rPr lang="en-US" dirty="0" smtClean="0"/>
              <a:t>, B.E., and </a:t>
            </a:r>
            <a:r>
              <a:rPr lang="en-US" dirty="0" err="1" smtClean="0"/>
              <a:t>Procko</a:t>
            </a:r>
            <a:r>
              <a:rPr lang="en-US" dirty="0" smtClean="0"/>
              <a:t>, E. (2016) Motif-driven Design of Protein-Protein Interactions. </a:t>
            </a:r>
            <a:r>
              <a:rPr lang="en-US" i="1" dirty="0" smtClean="0"/>
              <a:t>Methods Mol. Biol. </a:t>
            </a:r>
            <a:r>
              <a:rPr lang="en-US" dirty="0" smtClean="0"/>
              <a:t>1414:285-304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189" y="2123674"/>
            <a:ext cx="62960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Backbone Grafting</a:t>
            </a:r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608" y="1927261"/>
            <a:ext cx="5616526" cy="3993975"/>
          </a:xfrm>
        </p:spPr>
      </p:pic>
      <p:sp>
        <p:nvSpPr>
          <p:cNvPr id="6" name="Textfeld 5"/>
          <p:cNvSpPr txBox="1"/>
          <p:nvPr/>
        </p:nvSpPr>
        <p:spPr>
          <a:xfrm>
            <a:off x="242047" y="5903259"/>
            <a:ext cx="8901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Azoitei</a:t>
            </a:r>
            <a:r>
              <a:rPr lang="en-US" sz="1600" dirty="0" smtClean="0"/>
              <a:t>, M.L., </a:t>
            </a:r>
            <a:r>
              <a:rPr lang="en-US" sz="1600" dirty="0" err="1" smtClean="0"/>
              <a:t>Correia</a:t>
            </a:r>
            <a:r>
              <a:rPr lang="en-US" sz="1600" dirty="0" smtClean="0"/>
              <a:t>, B.E., Ban, Y.E., </a:t>
            </a:r>
            <a:r>
              <a:rPr lang="en-US" sz="1600" dirty="0" err="1" smtClean="0"/>
              <a:t>Carrico</a:t>
            </a:r>
            <a:r>
              <a:rPr lang="en-US" sz="1600" dirty="0" smtClean="0"/>
              <a:t>, C., </a:t>
            </a:r>
            <a:r>
              <a:rPr lang="en-US" sz="1600" dirty="0" err="1" smtClean="0"/>
              <a:t>Kalyuzhiy</a:t>
            </a:r>
            <a:r>
              <a:rPr lang="en-US" sz="1600" dirty="0" smtClean="0"/>
              <a:t>, O., Chen, L., </a:t>
            </a:r>
            <a:r>
              <a:rPr lang="en-US" sz="1600" dirty="0" err="1" smtClean="0"/>
              <a:t>Schroeter</a:t>
            </a:r>
            <a:r>
              <a:rPr lang="en-US" sz="1600" dirty="0" smtClean="0"/>
              <a:t>, A., Huang, P.S., McLellan, J.S., </a:t>
            </a:r>
            <a:r>
              <a:rPr lang="en-US" sz="1600" dirty="0" err="1" smtClean="0"/>
              <a:t>Kwong</a:t>
            </a:r>
            <a:r>
              <a:rPr lang="en-US" sz="1600" dirty="0" smtClean="0"/>
              <a:t>, P.D., Baker, D., Strong, R.K., </a:t>
            </a:r>
            <a:r>
              <a:rPr lang="en-US" sz="1600" dirty="0" err="1" smtClean="0"/>
              <a:t>Schief</a:t>
            </a:r>
            <a:r>
              <a:rPr lang="en-US" sz="1600" dirty="0" smtClean="0"/>
              <a:t>, W.R. (2011) Computation-guided backbone grafting of a discontinuous motif onto a protein scaffold. </a:t>
            </a:r>
            <a:r>
              <a:rPr lang="en-US" sz="1600" i="1" dirty="0" smtClean="0"/>
              <a:t>Science</a:t>
            </a:r>
            <a:r>
              <a:rPr lang="en-US" sz="1600" dirty="0" smtClean="0"/>
              <a:t>. 334(6054):373-6. </a:t>
            </a:r>
            <a:r>
              <a:rPr lang="en-US" sz="1600" dirty="0" err="1" smtClean="0"/>
              <a:t>doi</a:t>
            </a:r>
            <a:r>
              <a:rPr lang="en-US" sz="1600" dirty="0" smtClean="0"/>
              <a:t>: 10.1126/science.1209368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62834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Designs and Optimization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Results to keep:</a:t>
            </a:r>
          </a:p>
          <a:p>
            <a:pPr lvl="1"/>
            <a:r>
              <a:rPr lang="en-US" dirty="0" smtClean="0"/>
              <a:t>Favorable </a:t>
            </a:r>
            <a:r>
              <a:rPr lang="en-US" dirty="0"/>
              <a:t>binding energy </a:t>
            </a:r>
            <a:r>
              <a:rPr lang="en-US" dirty="0" smtClean="0"/>
              <a:t>(</a:t>
            </a:r>
            <a:r>
              <a:rPr lang="el-GR" dirty="0" smtClean="0">
                <a:latin typeface="Calibri" panose="020F0502020204030204" pitchFamily="34" charset="0"/>
                <a:cs typeface="Calibri" panose="020F0502020204030204" pitchFamily="34" charset="0"/>
              </a:rPr>
              <a:t>ΔΔ</a:t>
            </a:r>
            <a:r>
              <a:rPr lang="en-US" i="1" dirty="0" smtClean="0"/>
              <a:t>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High shape complementarity</a:t>
            </a:r>
          </a:p>
          <a:p>
            <a:pPr lvl="1"/>
            <a:r>
              <a:rPr lang="en-US" dirty="0"/>
              <a:t>Low number of buried unsatisfied H-bonding </a:t>
            </a:r>
            <a:r>
              <a:rPr lang="en-US" dirty="0" smtClean="0"/>
              <a:t>atoms</a:t>
            </a:r>
          </a:p>
          <a:p>
            <a:r>
              <a:rPr lang="en-US" dirty="0" smtClean="0"/>
              <a:t>Results to cull:</a:t>
            </a:r>
          </a:p>
          <a:p>
            <a:pPr lvl="1"/>
            <a:r>
              <a:rPr lang="en-US" dirty="0"/>
              <a:t>Buried charged residues</a:t>
            </a:r>
          </a:p>
          <a:p>
            <a:pPr lvl="1"/>
            <a:r>
              <a:rPr lang="en-US" dirty="0"/>
              <a:t>Under-packed interfaces dominated by Ala </a:t>
            </a:r>
            <a:r>
              <a:rPr lang="en-US" dirty="0" smtClean="0"/>
              <a:t>residues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53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Designs and Optimization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as few mutations as possible because probability of </a:t>
            </a:r>
            <a:r>
              <a:rPr lang="en-US" dirty="0" smtClean="0"/>
              <a:t>a designed </a:t>
            </a:r>
            <a:r>
              <a:rPr lang="en-US" dirty="0"/>
              <a:t>sequence to properly fold is inversely correlated </a:t>
            </a:r>
            <a:r>
              <a:rPr lang="en-US" dirty="0" smtClean="0"/>
              <a:t>with the </a:t>
            </a:r>
            <a:r>
              <a:rPr lang="en-US" dirty="0"/>
              <a:t>number of mutations imposed on the scaffold during </a:t>
            </a:r>
            <a:r>
              <a:rPr lang="en-US" dirty="0" smtClean="0"/>
              <a:t>the design </a:t>
            </a:r>
            <a:r>
              <a:rPr lang="en-US" dirty="0"/>
              <a:t>process</a:t>
            </a:r>
          </a:p>
          <a:p>
            <a:r>
              <a:rPr lang="en-US" dirty="0"/>
              <a:t>Check if the design is “stable” by comparing the score </a:t>
            </a:r>
            <a:r>
              <a:rPr lang="en-US" dirty="0" smtClean="0"/>
              <a:t>vs. RMSD to </a:t>
            </a:r>
            <a:r>
              <a:rPr lang="en-US" dirty="0"/>
              <a:t>the native </a:t>
            </a:r>
            <a:r>
              <a:rPr lang="en-US" dirty="0" smtClean="0"/>
              <a:t>scaffold</a:t>
            </a:r>
            <a:endParaRPr lang="en-US" dirty="0"/>
          </a:p>
          <a:p>
            <a:r>
              <a:rPr lang="en-US" dirty="0"/>
              <a:t>You may have to manually adjust designs</a:t>
            </a:r>
          </a:p>
        </p:txBody>
      </p:sp>
    </p:spTree>
    <p:extLst>
      <p:ext uri="{BB962C8B-B14F-4D97-AF65-F5344CB8AC3E}">
        <p14:creationId xmlns:p14="http://schemas.microsoft.com/office/powerpoint/2010/main" val="141732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Rosetta Remodel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0" y="6027003"/>
            <a:ext cx="88347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 smtClean="0"/>
              <a:t>Huang, P.H., Ban, Y.A., Richter, F., Andre, I., Vernon, R., </a:t>
            </a:r>
            <a:r>
              <a:rPr lang="en-US" sz="1600" b="0" i="0" u="none" strike="noStrike" baseline="0" dirty="0" err="1" smtClean="0"/>
              <a:t>Schief</a:t>
            </a:r>
            <a:r>
              <a:rPr lang="en-US" sz="1600" b="0" i="0" u="none" strike="noStrike" baseline="0" dirty="0" smtClean="0"/>
              <a:t>, W.R., and Baker, D. (2011) </a:t>
            </a:r>
            <a:r>
              <a:rPr lang="en-US" sz="1600" b="0" i="0" u="none" strike="noStrike" baseline="0" dirty="0" err="1" smtClean="0"/>
              <a:t>RosettaRemodel</a:t>
            </a:r>
            <a:r>
              <a:rPr lang="en-US" sz="1600" b="0" i="0" u="none" strike="noStrike" baseline="0" dirty="0" smtClean="0"/>
              <a:t>: A generalized framework for flexible backbone protein design. </a:t>
            </a:r>
            <a:r>
              <a:rPr lang="en-US" sz="1600" b="0" i="1" u="none" strike="noStrike" baseline="0" dirty="0" err="1" smtClean="0"/>
              <a:t>PLoS</a:t>
            </a:r>
            <a:r>
              <a:rPr lang="en-US" sz="1600" b="0" i="1" u="none" strike="noStrike" baseline="0" dirty="0" smtClean="0"/>
              <a:t> One </a:t>
            </a:r>
            <a:r>
              <a:rPr lang="en-US" sz="1600" b="0" i="0" u="none" strike="noStrike" baseline="0" dirty="0" smtClean="0"/>
              <a:t>6(8):e24109. doi:10.1371/journal.pone.0024109.g001</a:t>
            </a:r>
            <a:endParaRPr lang="en-US" sz="4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012" y="1939008"/>
            <a:ext cx="4996329" cy="415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90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blueprint file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864821"/>
          </a:xfrm>
        </p:spPr>
        <p:txBody>
          <a:bodyPr/>
          <a:lstStyle/>
          <a:p>
            <a:r>
              <a:rPr lang="en-US" dirty="0"/>
              <a:t>Rosetta Remodel has 3 required inputs: the input PDB(s) – </a:t>
            </a:r>
            <a:r>
              <a:rPr lang="en-US" dirty="0" smtClean="0"/>
              <a:t>and also </a:t>
            </a:r>
            <a:r>
              <a:rPr lang="en-US" dirty="0"/>
              <a:t>specify the chain to be remodeled, database location, </a:t>
            </a:r>
            <a:r>
              <a:rPr lang="en-US" dirty="0" smtClean="0"/>
              <a:t>and </a:t>
            </a:r>
            <a:r>
              <a:rPr lang="en-US" b="1" dirty="0" smtClean="0"/>
              <a:t>blueprint </a:t>
            </a:r>
            <a:r>
              <a:rPr lang="en-US" b="1" dirty="0"/>
              <a:t>file</a:t>
            </a:r>
            <a:r>
              <a:rPr lang="en-US" dirty="0"/>
              <a:t>.</a:t>
            </a:r>
          </a:p>
        </p:txBody>
      </p:sp>
      <p:sp>
        <p:nvSpPr>
          <p:cNvPr id="4" name="Abgerundetes Rechteck 3"/>
          <p:cNvSpPr/>
          <p:nvPr/>
        </p:nvSpPr>
        <p:spPr>
          <a:xfrm>
            <a:off x="712695" y="3092824"/>
            <a:ext cx="2541494" cy="33886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 V .</a:t>
            </a:r>
          </a:p>
          <a:p>
            <a:r>
              <a:rPr lang="en-US" dirty="0"/>
              <a:t>2 L .</a:t>
            </a:r>
          </a:p>
          <a:p>
            <a:r>
              <a:rPr lang="en-US" dirty="0"/>
              <a:t>3 E .</a:t>
            </a:r>
          </a:p>
          <a:p>
            <a:r>
              <a:rPr lang="en-US" dirty="0"/>
              <a:t>4 I .</a:t>
            </a:r>
          </a:p>
          <a:p>
            <a:r>
              <a:rPr lang="fi-FI" dirty="0"/>
              <a:t>5 L L PIKAA L</a:t>
            </a:r>
          </a:p>
          <a:p>
            <a:r>
              <a:rPr lang="en-US" dirty="0"/>
              <a:t>0 x I NATAA</a:t>
            </a:r>
          </a:p>
          <a:p>
            <a:r>
              <a:rPr lang="en-US" dirty="0"/>
              <a:t>0 x I NATAA</a:t>
            </a:r>
          </a:p>
          <a:p>
            <a:r>
              <a:rPr lang="en-US" dirty="0"/>
              <a:t>0 x I NATAA</a:t>
            </a:r>
          </a:p>
          <a:p>
            <a:r>
              <a:rPr lang="en-US" dirty="0"/>
              <a:t>0 x I NATAA</a:t>
            </a:r>
          </a:p>
          <a:p>
            <a:r>
              <a:rPr lang="fi-FI" dirty="0"/>
              <a:t>6 N L PIKAA L</a:t>
            </a:r>
          </a:p>
          <a:p>
            <a:r>
              <a:rPr lang="en-US" dirty="0"/>
              <a:t>7 G .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254189" y="6010835"/>
            <a:ext cx="399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blueprint file for motif insertion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67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dirty="0"/>
              <a:t>Motif grafting v. motif design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012731"/>
              </p:ext>
            </p:extLst>
          </p:nvPr>
        </p:nvGraphicFramePr>
        <p:xfrm>
          <a:off x="1066043" y="2793122"/>
          <a:ext cx="7262098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049"/>
                <a:gridCol w="36310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Motif</a:t>
                      </a:r>
                      <a:r>
                        <a:rPr lang="en-US" baseline="0" dirty="0" smtClean="0"/>
                        <a:t> grafting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Motif design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Requires two structures, the motif and scaffold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Requires one structure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used for discontinuous epitopes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Redesign of the hydrophobic core and interface introduces unfavorable mutations to the scaffold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Careful filtering of designs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01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Scaffolding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Overview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Setting up a scaffold database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Side chain grafting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Backbone grafting</a:t>
            </a:r>
          </a:p>
          <a:p>
            <a:pPr marL="666900" lvl="1" indent="-342900">
              <a:buFont typeface="+mj-lt"/>
              <a:buAutoNum type="arabicPeriod"/>
            </a:pPr>
            <a:r>
              <a:rPr lang="en-US" dirty="0" smtClean="0"/>
              <a:t>Selection of designs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Rosetta Remodel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FunFoldDes</a:t>
            </a:r>
            <a:r>
              <a:rPr lang="en-US" dirty="0" smtClean="0"/>
              <a:t> (Fold From Loops)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6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851" y="3537816"/>
            <a:ext cx="4632916" cy="253356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FunFolDes</a:t>
            </a:r>
            <a:r>
              <a:rPr lang="en-US" dirty="0" smtClean="0"/>
              <a:t> (</a:t>
            </a:r>
            <a:r>
              <a:rPr lang="en-US" dirty="0" err="1" smtClean="0"/>
              <a:t>FoldFromLoops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1966428"/>
            <a:ext cx="7989752" cy="17388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Improvements in design capability</a:t>
            </a:r>
          </a:p>
          <a:p>
            <a:pPr lvl="1"/>
            <a:r>
              <a:rPr lang="en-US" dirty="0"/>
              <a:t>Design motif scaffolds in the presence of a binder/ligand.</a:t>
            </a:r>
          </a:p>
          <a:p>
            <a:pPr lvl="1"/>
            <a:r>
              <a:rPr lang="en-US" dirty="0"/>
              <a:t>Multi-segment or </a:t>
            </a:r>
            <a:r>
              <a:rPr lang="en-US" dirty="0" err="1"/>
              <a:t>discontinous</a:t>
            </a:r>
            <a:r>
              <a:rPr lang="en-US" dirty="0"/>
              <a:t> motif can be put into a </a:t>
            </a:r>
            <a:r>
              <a:rPr lang="en-US" dirty="0" smtClean="0"/>
              <a:t>scaffold using </a:t>
            </a:r>
            <a:r>
              <a:rPr lang="en-US" dirty="0"/>
              <a:t>a multi-loop file.</a:t>
            </a:r>
          </a:p>
          <a:p>
            <a:pPr lvl="1"/>
            <a:r>
              <a:rPr lang="en-US" dirty="0"/>
              <a:t>Motif does not have to be the same length as the </a:t>
            </a:r>
            <a:r>
              <a:rPr lang="en-US" dirty="0" smtClean="0"/>
              <a:t>segment being </a:t>
            </a:r>
            <a:r>
              <a:rPr lang="en-US" dirty="0"/>
              <a:t>replaced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Can also be used in presence of a binder</a:t>
            </a:r>
            <a:endParaRPr lang="en-US" dirty="0"/>
          </a:p>
        </p:txBody>
      </p:sp>
      <p:sp>
        <p:nvSpPr>
          <p:cNvPr id="5" name="Textfeld 4"/>
          <p:cNvSpPr txBox="1"/>
          <p:nvPr/>
        </p:nvSpPr>
        <p:spPr>
          <a:xfrm>
            <a:off x="0" y="5903893"/>
            <a:ext cx="937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Correia</a:t>
            </a:r>
            <a:r>
              <a:rPr lang="en-US" sz="1400" dirty="0" smtClean="0"/>
              <a:t>, B.E., Bates, J.T., Loomis, R.J., </a:t>
            </a:r>
            <a:r>
              <a:rPr lang="en-US" sz="1400" dirty="0" err="1" smtClean="0"/>
              <a:t>Baneyx</a:t>
            </a:r>
            <a:r>
              <a:rPr lang="en-US" sz="1400" dirty="0" smtClean="0"/>
              <a:t>, G., </a:t>
            </a:r>
            <a:r>
              <a:rPr lang="en-US" sz="1400" dirty="0" err="1" smtClean="0"/>
              <a:t>Carrico</a:t>
            </a:r>
            <a:r>
              <a:rPr lang="en-US" sz="1400" dirty="0" smtClean="0"/>
              <a:t>, C., Jardine, J.G., Rupert, P., </a:t>
            </a:r>
            <a:r>
              <a:rPr lang="en-US" sz="1400" dirty="0" err="1" smtClean="0"/>
              <a:t>Correnti</a:t>
            </a:r>
            <a:r>
              <a:rPr lang="en-US" sz="1400" dirty="0" smtClean="0"/>
              <a:t>, C, </a:t>
            </a:r>
            <a:r>
              <a:rPr lang="en-US" sz="1400" dirty="0" err="1" smtClean="0"/>
              <a:t>Kalyuzhnly</a:t>
            </a:r>
            <a:r>
              <a:rPr lang="en-US" sz="1400" dirty="0" smtClean="0"/>
              <a:t>, O., </a:t>
            </a:r>
            <a:r>
              <a:rPr lang="en-US" sz="1400" dirty="0" err="1" smtClean="0"/>
              <a:t>Vittal</a:t>
            </a:r>
            <a:r>
              <a:rPr lang="en-US" sz="1400" dirty="0" smtClean="0"/>
              <a:t>, V., Connell, M.J., Stevens, E., </a:t>
            </a:r>
            <a:r>
              <a:rPr lang="en-US" sz="1400" dirty="0" err="1" smtClean="0"/>
              <a:t>Schroeter</a:t>
            </a:r>
            <a:r>
              <a:rPr lang="en-US" sz="1400" dirty="0" smtClean="0"/>
              <a:t>, A., Chen, M., Macpherson, S., Serra, A.M, Adachi, Y., Holmes, M.A. Li, Y., </a:t>
            </a:r>
            <a:r>
              <a:rPr lang="en-US" sz="1400" dirty="0" err="1" smtClean="0"/>
              <a:t>Klevit</a:t>
            </a:r>
            <a:r>
              <a:rPr lang="en-US" sz="1400" dirty="0" smtClean="0"/>
              <a:t>, R.E., Graham, B.S., Wyatt, R.T., Baker, D., Strong, R.K., Crowe, J.E. Jr., Johnson, P.R., </a:t>
            </a:r>
            <a:r>
              <a:rPr lang="en-US" sz="1400" dirty="0" err="1" smtClean="0"/>
              <a:t>Schief</a:t>
            </a:r>
            <a:r>
              <a:rPr lang="en-US" sz="1400" dirty="0" smtClean="0"/>
              <a:t>, W.R.  (2014) Proof of principle for epitope-focused vaccine design. </a:t>
            </a:r>
            <a:r>
              <a:rPr lang="en-US" sz="1400" i="1" dirty="0" smtClean="0"/>
              <a:t>Nature</a:t>
            </a:r>
            <a:r>
              <a:rPr lang="en-US" sz="1400" dirty="0" smtClean="0"/>
              <a:t>. Mar 13;507(7491):201-6. </a:t>
            </a:r>
            <a:r>
              <a:rPr lang="en-US" sz="1400" dirty="0" err="1" smtClean="0"/>
              <a:t>doi</a:t>
            </a:r>
            <a:r>
              <a:rPr lang="en-US" sz="1400" dirty="0" smtClean="0"/>
              <a:t>: 10.1038/nature12966.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160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FunFolDes</a:t>
            </a:r>
            <a:r>
              <a:rPr lang="en-US" dirty="0"/>
              <a:t> (</a:t>
            </a:r>
            <a:r>
              <a:rPr lang="en-US" dirty="0" err="1"/>
              <a:t>FoldFromLoops</a:t>
            </a:r>
            <a:r>
              <a:rPr lang="en-US" dirty="0"/>
              <a:t>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80089"/>
              </p:ext>
            </p:extLst>
          </p:nvPr>
        </p:nvGraphicFramePr>
        <p:xfrm>
          <a:off x="945019" y="2895320"/>
          <a:ext cx="7262098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1049"/>
                <a:gridCol w="363104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Extremely useful for loops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disrupt the overall fold in the scaffold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be used for discontinuous epitopes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Redesign of the hydrophobic core and interface introduces unfavorable mutations to the scaffold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Careful filtering of designs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66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4894729"/>
            <a:ext cx="7989752" cy="964069"/>
          </a:xfrm>
        </p:spPr>
        <p:txBody>
          <a:bodyPr/>
          <a:lstStyle/>
          <a:p>
            <a:r>
              <a:rPr lang="en-US" dirty="0" smtClean="0"/>
              <a:t>Contact: clara.t.schoeder@vanderbilt.edu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4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Why Motif grafting and scaffold design?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Transplantation of the functional sites onto another </a:t>
            </a:r>
            <a:r>
              <a:rPr lang="en-US" dirty="0" smtClean="0">
                <a:latin typeface="Times New Roman"/>
                <a:cs typeface="Times New Roman"/>
              </a:rPr>
              <a:t>protein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Immunological applications (e.g. immunogen and vaccine design)</a:t>
            </a:r>
          </a:p>
          <a:p>
            <a:pPr lvl="1"/>
            <a:r>
              <a:rPr lang="en-US" dirty="0" smtClean="0">
                <a:latin typeface="Times New Roman"/>
                <a:cs typeface="Times New Roman"/>
              </a:rPr>
              <a:t>Useful when targeting a secondary epitope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Flexible peptide can be embedded into a stable protein that </a:t>
            </a:r>
            <a:r>
              <a:rPr lang="en-US" dirty="0" smtClean="0">
                <a:latin typeface="Times New Roman"/>
                <a:cs typeface="Times New Roman"/>
              </a:rPr>
              <a:t>will </a:t>
            </a:r>
            <a:r>
              <a:rPr lang="en-US" dirty="0">
                <a:latin typeface="Times New Roman"/>
                <a:cs typeface="Times New Roman"/>
              </a:rPr>
              <a:t>reduce the entropic penalty of </a:t>
            </a:r>
            <a:r>
              <a:rPr lang="en-US" dirty="0" smtClean="0">
                <a:latin typeface="Times New Roman"/>
                <a:cs typeface="Times New Roman"/>
              </a:rPr>
              <a:t>binding</a:t>
            </a:r>
          </a:p>
          <a:p>
            <a:r>
              <a:rPr lang="en-US" dirty="0">
                <a:latin typeface="Times New Roman"/>
                <a:cs typeface="Times New Roman"/>
              </a:rPr>
              <a:t>Can create new favorable interactions with the </a:t>
            </a:r>
            <a:r>
              <a:rPr lang="en-US" dirty="0" smtClean="0">
                <a:latin typeface="Times New Roman"/>
                <a:cs typeface="Times New Roman"/>
              </a:rPr>
              <a:t>target</a:t>
            </a:r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7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r>
              <a:rPr lang="en-US" dirty="0" smtClean="0"/>
              <a:t>Grafting methods in </a:t>
            </a:r>
            <a:r>
              <a:rPr lang="en-US" dirty="0" err="1" smtClean="0"/>
              <a:t>rosetta</a:t>
            </a: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4" name="Inhaltsplatzhalt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844570"/>
              </p:ext>
            </p:extLst>
          </p:nvPr>
        </p:nvGraphicFramePr>
        <p:xfrm>
          <a:off x="581025" y="2227263"/>
          <a:ext cx="7990065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355"/>
                <a:gridCol w="2663355"/>
                <a:gridCol w="26633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Rosetta method</a:t>
                      </a:r>
                      <a:endParaRPr lang="en-US" dirty="0"/>
                    </a:p>
                  </a:txBody>
                  <a:tcPr marL="86932" marR="8693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 marL="86932" marR="8693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 marL="86932" marR="869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Rosetta_scripts</a:t>
                      </a:r>
                      <a:endParaRPr lang="en-US" dirty="0"/>
                    </a:p>
                  </a:txBody>
                  <a:tcPr marL="86932" marR="8693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Side chain grafting</a:t>
                      </a:r>
                      <a:endParaRPr lang="en-US" dirty="0"/>
                    </a:p>
                  </a:txBody>
                  <a:tcPr marL="86932" marR="8693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Scaffold</a:t>
                      </a:r>
                      <a:r>
                        <a:rPr lang="en-US" baseline="0" dirty="0" smtClean="0"/>
                        <a:t> design</a:t>
                      </a:r>
                      <a:endParaRPr lang="en-US" dirty="0"/>
                    </a:p>
                  </a:txBody>
                  <a:tcPr marL="86932" marR="86932"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Rosetta_scripts</a:t>
                      </a:r>
                      <a:endParaRPr lang="en-US" dirty="0" smtClean="0"/>
                    </a:p>
                  </a:txBody>
                  <a:tcPr marL="86932" marR="8693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</a:t>
                      </a:r>
                      <a:r>
                        <a:rPr lang="en-US" baseline="0" dirty="0" smtClean="0"/>
                        <a:t>bone grafting</a:t>
                      </a:r>
                      <a:endParaRPr lang="en-US" dirty="0"/>
                    </a:p>
                  </a:txBody>
                  <a:tcPr marL="86932" marR="86932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Scaffold</a:t>
                      </a:r>
                      <a:r>
                        <a:rPr lang="en-US" baseline="0" dirty="0" smtClean="0"/>
                        <a:t> design</a:t>
                      </a:r>
                      <a:endParaRPr lang="en-US" dirty="0" smtClean="0"/>
                    </a:p>
                  </a:txBody>
                  <a:tcPr marL="86932" marR="869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Rosetta_scripts</a:t>
                      </a:r>
                      <a:endParaRPr lang="en-US" dirty="0"/>
                    </a:p>
                  </a:txBody>
                  <a:tcPr marL="86932" marR="86932"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FunFoldDes</a:t>
                      </a:r>
                      <a:r>
                        <a:rPr lang="en-US" baseline="0" dirty="0" smtClean="0"/>
                        <a:t> (Fold from loops)</a:t>
                      </a:r>
                      <a:endParaRPr lang="en-US" dirty="0"/>
                    </a:p>
                  </a:txBody>
                  <a:tcPr marL="86932" marR="8693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Loop/Scaffold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design</a:t>
                      </a:r>
                      <a:endParaRPr lang="en-US" dirty="0"/>
                    </a:p>
                  </a:txBody>
                  <a:tcPr marL="86932" marR="86932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Rosetta application</a:t>
                      </a:r>
                      <a:endParaRPr lang="en-US" dirty="0"/>
                    </a:p>
                  </a:txBody>
                  <a:tcPr marL="86932" marR="8693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Rosetta remodel</a:t>
                      </a:r>
                      <a:endParaRPr lang="en-US" dirty="0"/>
                    </a:p>
                  </a:txBody>
                  <a:tcPr marL="86932" marR="86932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Scaffold design / backbone</a:t>
                      </a:r>
                      <a:r>
                        <a:rPr lang="en-US" baseline="0" dirty="0" smtClean="0"/>
                        <a:t> design</a:t>
                      </a:r>
                      <a:endParaRPr lang="en-US" dirty="0"/>
                    </a:p>
                  </a:txBody>
                  <a:tcPr marL="86932" marR="8693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72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chain and backbone grafting – an overview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/>
          <a:srcRect t="6398"/>
          <a:stretch/>
        </p:blipFill>
        <p:spPr>
          <a:xfrm>
            <a:off x="889747" y="2097741"/>
            <a:ext cx="4220136" cy="4524691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5109883" y="5422103"/>
            <a:ext cx="38793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Silva</a:t>
            </a:r>
            <a:r>
              <a:rPr lang="en-US" dirty="0"/>
              <a:t>, D., </a:t>
            </a:r>
            <a:r>
              <a:rPr lang="en-US" dirty="0" err="1"/>
              <a:t>Correia</a:t>
            </a:r>
            <a:r>
              <a:rPr lang="en-US" dirty="0"/>
              <a:t>, B.E., and </a:t>
            </a:r>
            <a:r>
              <a:rPr lang="en-US" dirty="0" err="1"/>
              <a:t>Procko</a:t>
            </a:r>
            <a:r>
              <a:rPr lang="en-US" dirty="0"/>
              <a:t>, E. (2016) Motif-driven Design of Protein-Protein Interactions. </a:t>
            </a:r>
            <a:r>
              <a:rPr lang="en-US" i="1" dirty="0"/>
              <a:t>Methods</a:t>
            </a:r>
          </a:p>
          <a:p>
            <a:r>
              <a:rPr lang="en-US" i="1" dirty="0"/>
              <a:t>Mol. Biol. </a:t>
            </a:r>
            <a:r>
              <a:rPr lang="en-US" dirty="0"/>
              <a:t>1414:285-304</a:t>
            </a:r>
          </a:p>
        </p:txBody>
      </p:sp>
    </p:spTree>
    <p:extLst>
      <p:ext uri="{BB962C8B-B14F-4D97-AF65-F5344CB8AC3E}">
        <p14:creationId xmlns:p14="http://schemas.microsoft.com/office/powerpoint/2010/main" val="101733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for Preparing a Scaffold Database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High-resolution diffraction data ( &lt; 2.5 </a:t>
            </a:r>
            <a:r>
              <a:rPr lang="en-US" dirty="0" smtClean="0"/>
              <a:t>Å (better &lt; 2.0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Å)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Protein has been reported to be expressed in </a:t>
            </a:r>
            <a:r>
              <a:rPr lang="en-US" i="1" dirty="0"/>
              <a:t>E. coli</a:t>
            </a:r>
          </a:p>
          <a:p>
            <a:r>
              <a:rPr lang="en-US" dirty="0"/>
              <a:t>Single protein chain as an asymmetric unit</a:t>
            </a:r>
          </a:p>
          <a:p>
            <a:r>
              <a:rPr lang="en-US" dirty="0"/>
              <a:t>No bound ligand or modified residues</a:t>
            </a:r>
          </a:p>
          <a:p>
            <a:r>
              <a:rPr lang="en-US" dirty="0"/>
              <a:t>Scaffold proteins must be energy minimized using </a:t>
            </a:r>
            <a:r>
              <a:rPr lang="en-US" dirty="0" smtClean="0"/>
              <a:t>Rosetta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 </a:t>
            </a:r>
            <a:r>
              <a:rPr lang="en-US" dirty="0"/>
              <a:t>motif-focused library may be more useful, </a:t>
            </a:r>
            <a:r>
              <a:rPr lang="en-US" i="1" dirty="0"/>
              <a:t>e.g. </a:t>
            </a:r>
            <a:r>
              <a:rPr lang="en-US" dirty="0"/>
              <a:t>only including </a:t>
            </a:r>
            <a:r>
              <a:rPr lang="en-US" dirty="0" smtClean="0"/>
              <a:t>helical scaffolds for a helical motif.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45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putative scaffolds with Side Chain Grafting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05724" y="2214557"/>
            <a:ext cx="7544900" cy="1846456"/>
          </a:xfrm>
        </p:spPr>
        <p:txBody>
          <a:bodyPr/>
          <a:lstStyle/>
          <a:p>
            <a:r>
              <a:rPr lang="en-US" dirty="0"/>
              <a:t>Choose motif and scaffold backbones that superimpose </a:t>
            </a:r>
            <a:r>
              <a:rPr lang="en-US" dirty="0" smtClean="0"/>
              <a:t>with very </a:t>
            </a:r>
            <a:r>
              <a:rPr lang="en-US" dirty="0"/>
              <a:t>low </a:t>
            </a:r>
            <a:r>
              <a:rPr lang="en-US" dirty="0" smtClean="0"/>
              <a:t>RMSD (&lt;0.5 </a:t>
            </a:r>
            <a:r>
              <a:rPr lang="en-US" dirty="0"/>
              <a:t>Å)</a:t>
            </a:r>
          </a:p>
          <a:p>
            <a:r>
              <a:rPr lang="en-US" dirty="0" smtClean="0"/>
              <a:t>Transplant </a:t>
            </a:r>
            <a:r>
              <a:rPr lang="en-US" dirty="0"/>
              <a:t>side chains from functional motif onto scaffold</a:t>
            </a:r>
          </a:p>
          <a:p>
            <a:r>
              <a:rPr lang="en-US" dirty="0" smtClean="0"/>
              <a:t>Design </a:t>
            </a:r>
            <a:r>
              <a:rPr lang="en-US" dirty="0"/>
              <a:t>surrounding residues on the scaffold </a:t>
            </a:r>
            <a:r>
              <a:rPr lang="en-US" dirty="0" smtClean="0"/>
              <a:t>surface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1075821"/>
              </p:ext>
            </p:extLst>
          </p:nvPr>
        </p:nvGraphicFramePr>
        <p:xfrm>
          <a:off x="1537448" y="4061013"/>
          <a:ext cx="60960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Minimal number of changes to the scaffold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Increase chances of correctly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folded designs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Often motif and scaffold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the scaffold structures are too dissimilar,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limiting availability of scaffolds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32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putative scaffolds with Side Chain Grafting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339143" y="1969015"/>
            <a:ext cx="90200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0" i="0" u="none" strike="noStrike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MotifGraft</a:t>
            </a:r>
            <a:r>
              <a:rPr lang="en-US" sz="1600" b="0" i="0" u="none" strike="noStrik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name=”</a:t>
            </a:r>
            <a:r>
              <a:rPr lang="en-US" sz="1600" b="0" i="0" u="none" strike="noStrike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motif_grafting</a:t>
            </a:r>
            <a:r>
              <a:rPr lang="en-US" sz="1600" b="0" i="0" u="none" strike="noStrik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en-US" sz="1600" b="0" i="0" u="none" strike="noStrike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context_structure</a:t>
            </a:r>
            <a:r>
              <a:rPr lang="en-US" sz="1600" b="0" i="0" u="none" strike="noStrik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=”context.pdb”</a:t>
            </a:r>
          </a:p>
          <a:p>
            <a:r>
              <a:rPr lang="en-US" sz="1600" b="0" i="0" u="none" strike="noStrike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motif_structure</a:t>
            </a:r>
            <a:r>
              <a:rPr lang="en-US" sz="1600" b="0" i="0" u="none" strike="noStrik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=”motif.pdb” </a:t>
            </a:r>
            <a:r>
              <a:rPr lang="en-US" sz="1600" b="0" i="0" u="none" strike="noStrike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RMSD_tolerance</a:t>
            </a:r>
            <a:r>
              <a:rPr lang="en-US" sz="1600" b="0" i="0" u="none" strike="noStrik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=”0.3” </a:t>
            </a:r>
            <a:r>
              <a:rPr lang="en-US" sz="1600" b="0" i="0" u="none" strike="noStrike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NC_points_RMSD_tolerance</a:t>
            </a:r>
            <a:r>
              <a:rPr lang="en-US" sz="1600" b="0" i="0" u="none" strike="noStrik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=”0.5”</a:t>
            </a:r>
          </a:p>
          <a:p>
            <a:r>
              <a:rPr lang="en-US" sz="1600" b="0" i="0" u="none" strike="noStrike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clash_score_cutoff</a:t>
            </a:r>
            <a:r>
              <a:rPr lang="en-US" sz="1600" b="0" i="0" u="none" strike="noStrik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=”5” </a:t>
            </a:r>
            <a:r>
              <a:rPr lang="en-US" sz="1600" b="0" i="0" u="none" strike="noStrike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clash_test_residue</a:t>
            </a:r>
            <a:r>
              <a:rPr lang="en-US" sz="1600" b="0" i="0" u="none" strike="noStrik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=”GLY” hotspots=”3:7” </a:t>
            </a:r>
            <a:r>
              <a:rPr lang="en-US" sz="1600" b="0" i="0" u="none" strike="noStrike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combinatory_fragment_size_delta</a:t>
            </a:r>
            <a:r>
              <a:rPr lang="en-US" sz="1600" b="0" i="0" u="none" strike="noStrik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=”2:2” </a:t>
            </a:r>
            <a:r>
              <a:rPr lang="en-US" sz="1600" b="0" i="0" u="none" strike="noStrike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full_motif_bb_alignment</a:t>
            </a:r>
            <a:r>
              <a:rPr lang="en-US" sz="1600" b="0" i="0" u="none" strike="noStrik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=”1”</a:t>
            </a:r>
          </a:p>
          <a:p>
            <a:r>
              <a:rPr lang="en-US" sz="1600" b="0" i="0" u="none" strike="noStrike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graft_only_hotspots_by_replacement</a:t>
            </a:r>
            <a:r>
              <a:rPr lang="en-US" sz="1600" b="0" i="0" u="none" strike="noStrik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=”1”</a:t>
            </a:r>
          </a:p>
          <a:p>
            <a:r>
              <a:rPr lang="en-US" sz="1600" b="0" i="0" u="none" strike="noStrike" baseline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revert_graft_to_native_sequence</a:t>
            </a:r>
            <a:r>
              <a:rPr lang="en-US" sz="1600" b="0" i="0" u="none" strike="noStrike" baseline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=”1”/&gt;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76" y="3784897"/>
            <a:ext cx="6151749" cy="246914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223358" y="6254038"/>
            <a:ext cx="8848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Silva</a:t>
            </a:r>
            <a:r>
              <a:rPr lang="en-US" dirty="0"/>
              <a:t>, D., </a:t>
            </a:r>
            <a:r>
              <a:rPr lang="en-US" dirty="0" err="1"/>
              <a:t>Correia</a:t>
            </a:r>
            <a:r>
              <a:rPr lang="en-US" dirty="0"/>
              <a:t>, B.E., and </a:t>
            </a:r>
            <a:r>
              <a:rPr lang="en-US" dirty="0" err="1"/>
              <a:t>Procko</a:t>
            </a:r>
            <a:r>
              <a:rPr lang="en-US" dirty="0"/>
              <a:t>, E. (2016) Motif-driven Design of Protein-Protein Interactions. </a:t>
            </a:r>
            <a:r>
              <a:rPr lang="en-US" i="1" dirty="0" smtClean="0"/>
              <a:t>Methods Mol</a:t>
            </a:r>
            <a:r>
              <a:rPr lang="en-US" i="1" dirty="0"/>
              <a:t>. Biol. </a:t>
            </a:r>
            <a:r>
              <a:rPr lang="en-US" dirty="0"/>
              <a:t>1414:285-304</a:t>
            </a:r>
          </a:p>
        </p:txBody>
      </p:sp>
    </p:spTree>
    <p:extLst>
      <p:ext uri="{BB962C8B-B14F-4D97-AF65-F5344CB8AC3E}">
        <p14:creationId xmlns:p14="http://schemas.microsoft.com/office/powerpoint/2010/main" val="302405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 putative scaffolds with Side Chain Grafting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481" y="2166043"/>
            <a:ext cx="5591175" cy="403860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223358" y="6254038"/>
            <a:ext cx="8848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Silva</a:t>
            </a:r>
            <a:r>
              <a:rPr lang="en-US" dirty="0"/>
              <a:t>, D., </a:t>
            </a:r>
            <a:r>
              <a:rPr lang="en-US" dirty="0" err="1"/>
              <a:t>Correia</a:t>
            </a:r>
            <a:r>
              <a:rPr lang="en-US" dirty="0"/>
              <a:t>, B.E., and </a:t>
            </a:r>
            <a:r>
              <a:rPr lang="en-US" dirty="0" err="1"/>
              <a:t>Procko</a:t>
            </a:r>
            <a:r>
              <a:rPr lang="en-US" dirty="0"/>
              <a:t>, E. (2016) Motif-driven Design of Protein-Protein Interactions. </a:t>
            </a:r>
            <a:r>
              <a:rPr lang="en-US" i="1" dirty="0" smtClean="0"/>
              <a:t>Methods Mol</a:t>
            </a:r>
            <a:r>
              <a:rPr lang="en-US" i="1" dirty="0"/>
              <a:t>. Biol. </a:t>
            </a:r>
            <a:r>
              <a:rPr lang="en-US" dirty="0"/>
              <a:t>1414:285-304</a:t>
            </a:r>
          </a:p>
        </p:txBody>
      </p:sp>
    </p:spTree>
    <p:extLst>
      <p:ext uri="{BB962C8B-B14F-4D97-AF65-F5344CB8AC3E}">
        <p14:creationId xmlns:p14="http://schemas.microsoft.com/office/powerpoint/2010/main" val="41757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Dividende</Template>
  <TotalTime>0</TotalTime>
  <Words>1314</Words>
  <Application>Microsoft Office PowerPoint</Application>
  <PresentationFormat>Bildschirmpräsentation (4:3)</PresentationFormat>
  <Paragraphs>152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1" baseType="lpstr">
      <vt:lpstr>Calibri</vt:lpstr>
      <vt:lpstr>Courier New</vt:lpstr>
      <vt:lpstr>Gill Sans MT</vt:lpstr>
      <vt:lpstr>LMSans8-Oblique</vt:lpstr>
      <vt:lpstr>LMSans8-Regular</vt:lpstr>
      <vt:lpstr>Times New Roman</vt:lpstr>
      <vt:lpstr>Wingdings</vt:lpstr>
      <vt:lpstr>Wingdings 2</vt:lpstr>
      <vt:lpstr>Dividende</vt:lpstr>
      <vt:lpstr>Tutorial 6: Scaffolding and motif grafting</vt:lpstr>
      <vt:lpstr>Content</vt:lpstr>
      <vt:lpstr>Introduction Why Motif grafting and scaffold design?</vt:lpstr>
      <vt:lpstr>Introduction Grafting methods in rosetta </vt:lpstr>
      <vt:lpstr>Side chain and backbone grafting – an overview</vt:lpstr>
      <vt:lpstr>Requirements for Preparing a Scaffold Database</vt:lpstr>
      <vt:lpstr>Matching putative scaffolds with Side Chain Grafting</vt:lpstr>
      <vt:lpstr>Matching putative scaffolds with Side Chain Grafting</vt:lpstr>
      <vt:lpstr>Matching putative scaffolds with Side Chain Grafting</vt:lpstr>
      <vt:lpstr>Backbone Grafting - Overview</vt:lpstr>
      <vt:lpstr>Backbone Grafting</vt:lpstr>
      <vt:lpstr>Backbone Grafting XML</vt:lpstr>
      <vt:lpstr>Backbone Grafting</vt:lpstr>
      <vt:lpstr>Backbone Grafting</vt:lpstr>
      <vt:lpstr>Selection of Designs and Optimization</vt:lpstr>
      <vt:lpstr>Selection of Designs and Optimization</vt:lpstr>
      <vt:lpstr>Rosetta Remodel</vt:lpstr>
      <vt:lpstr>The blueprint file</vt:lpstr>
      <vt:lpstr>Motif grafting v. motif design</vt:lpstr>
      <vt:lpstr>FunFolDes (FoldFromLoops)</vt:lpstr>
      <vt:lpstr>FunFolDes (FoldFromLoops)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6: Scaffolding and motif grafting</dc:title>
  <dc:creator>Clara Schoeder</dc:creator>
  <cp:lastModifiedBy>Clara Schoeder</cp:lastModifiedBy>
  <cp:revision>20</cp:revision>
  <dcterms:created xsi:type="dcterms:W3CDTF">2018-10-25T13:56:45Z</dcterms:created>
  <dcterms:modified xsi:type="dcterms:W3CDTF">2018-11-01T15:17:14Z</dcterms:modified>
</cp:coreProperties>
</file>