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0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9" r:id="rId3"/>
    <p:sldId id="261" r:id="rId4"/>
    <p:sldId id="288" r:id="rId5"/>
    <p:sldId id="289" r:id="rId6"/>
    <p:sldId id="290" r:id="rId7"/>
    <p:sldId id="292" r:id="rId8"/>
    <p:sldId id="293" r:id="rId9"/>
    <p:sldId id="291" r:id="rId10"/>
    <p:sldId id="294" r:id="rId11"/>
    <p:sldId id="296" r:id="rId12"/>
    <p:sldId id="27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779CC93D-E52E-4D84-901B-11D7331DD495}">
          <p14:sldIdLst>
            <p14:sldId id="259"/>
          </p14:sldIdLst>
        </p14:section>
        <p14:section name="Visão Geral e Objetivos" id="{ABA716BF-3A5C-4ADB-94C9-CFEF84EBA240}">
          <p14:sldIdLst>
            <p14:sldId id="261"/>
            <p14:sldId id="288"/>
            <p14:sldId id="289"/>
            <p14:sldId id="290"/>
            <p14:sldId id="292"/>
            <p14:sldId id="293"/>
            <p14:sldId id="291"/>
            <p14:sldId id="294"/>
            <p14:sldId id="296"/>
          </p14:sldIdLst>
        </p14:section>
        <p14:section name="Conclusão e Resumo" id="{790CEF5B-569A-4C2F-BED5-750B08C0E5AD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3977" autoAdjust="0"/>
  </p:normalViewPr>
  <p:slideViewPr>
    <p:cSldViewPr>
      <p:cViewPr varScale="1">
        <p:scale>
          <a:sx n="115" d="100"/>
          <a:sy n="115" d="100"/>
        </p:scale>
        <p:origin x="147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3-29T16:43:56.599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D83FDC75-7F73-4A4A-A77C-09AADF00E0EA}" type="datetimeFigureOut">
              <a:rPr lang="pt-BR" smtClean="0"/>
              <a:pPr/>
              <a:t>02/04/2017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459226BF-1F13-42D3-80DC-373E7ADD1EB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48AEF76B-3757-4A0B-AF93-28494465C1DD}" type="datetimeFigureOut">
              <a:pPr/>
              <a:t>02/04/2017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75693FD4-8F83-4EF7-AC3F-0DC0388986B0}" type="slidenum"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r>
              <a:rPr lang="pt-BR" dirty="0" smtClean="0"/>
              <a:t>Este modelo pode ser usado como arquivo de partida para apresentar materiais de treinamento em um cenário em grupo.</a:t>
            </a:r>
          </a:p>
          <a:p>
            <a:endParaRPr lang="pt-BR" dirty="0" smtClean="0"/>
          </a:p>
          <a:p>
            <a:pPr lvl="0"/>
            <a:r>
              <a:rPr lang="pt-BR" sz="1200" b="1" dirty="0" smtClean="0"/>
              <a:t>Seções</a:t>
            </a:r>
            <a:endParaRPr lang="pt-BR" sz="1200" b="0" dirty="0" smtClean="0"/>
          </a:p>
          <a:p>
            <a:pPr lvl="0"/>
            <a:r>
              <a:rPr lang="pt-BR" sz="1200" b="0" dirty="0" smtClean="0"/>
              <a:t>Clique com o botão direito em um slide para adicionar seções.</a:t>
            </a:r>
            <a:r>
              <a:rPr lang="pt-BR" sz="1200" b="0" baseline="0" dirty="0" smtClean="0"/>
              <a:t> Seções podem ajudar a organizar slides ou a facilitar a colaboração entre vários autores.</a:t>
            </a:r>
            <a:endParaRPr lang="pt-BR" sz="1200" b="0" dirty="0" smtClean="0"/>
          </a:p>
          <a:p>
            <a:pPr lvl="0"/>
            <a:endParaRPr lang="pt-BR" sz="1200" b="1" dirty="0" smtClean="0"/>
          </a:p>
          <a:p>
            <a:pPr lvl="0"/>
            <a:r>
              <a:rPr lang="pt-BR" sz="1200" b="1" dirty="0" smtClean="0"/>
              <a:t>Anotações</a:t>
            </a:r>
          </a:p>
          <a:p>
            <a:pPr lvl="0"/>
            <a:r>
              <a:rPr lang="pt-BR" sz="1200" dirty="0" smtClean="0"/>
              <a:t>Use a seção Anotações para anotações da apresentação ou para fornecer detalhes adicionais ao público.</a:t>
            </a:r>
            <a:r>
              <a:rPr lang="pt-BR" sz="1200" baseline="0" dirty="0" smtClean="0"/>
              <a:t> Exiba essas anotações no Modo de Exibição de Apresentação durante a sua apresentação. </a:t>
            </a:r>
          </a:p>
          <a:p>
            <a:pPr lvl="0">
              <a:buFontTx/>
              <a:buNone/>
            </a:pPr>
            <a:r>
              <a:rPr lang="pt-BR" sz="1200" dirty="0" smtClean="0"/>
              <a:t>Considere o tamanho da fonte (importante para acessibilidade, visibilidade, gravação em vídeo e produção online)</a:t>
            </a:r>
          </a:p>
          <a:p>
            <a:pPr lvl="0"/>
            <a:endParaRPr lang="pt-BR" sz="1200" dirty="0" smtClean="0"/>
          </a:p>
          <a:p>
            <a:pPr lvl="0">
              <a:buFontTx/>
              <a:buNone/>
            </a:pPr>
            <a:r>
              <a:rPr lang="pt-BR" sz="1200" b="1" dirty="0" smtClean="0"/>
              <a:t>Cores coordenadas </a:t>
            </a:r>
          </a:p>
          <a:p>
            <a:pPr lvl="0">
              <a:buFontTx/>
              <a:buNone/>
            </a:pPr>
            <a:r>
              <a:rPr lang="pt-BR" sz="1200" dirty="0" smtClean="0"/>
              <a:t>Preste atenção especial aos gráficos, tabelas e caixas de texto.</a:t>
            </a:r>
            <a:r>
              <a:rPr lang="pt-BR" sz="1200" baseline="0" dirty="0" smtClean="0"/>
              <a:t> </a:t>
            </a:r>
            <a:endParaRPr lang="pt-BR" sz="1200" dirty="0" smtClean="0"/>
          </a:p>
          <a:p>
            <a:pPr lvl="0"/>
            <a:r>
              <a:rPr lang="pt-BR" sz="1200" dirty="0" smtClean="0"/>
              <a:t>Leve em consideração que os participantes irão imprimir em preto-e-branco ou </a:t>
            </a:r>
            <a:r>
              <a:rPr lang="pt-BR" sz="1200" dirty="0" err="1" smtClean="0"/>
              <a:t>escala de cinza</a:t>
            </a:r>
            <a:r>
              <a:rPr lang="pt-BR" sz="1200" dirty="0" smtClean="0"/>
              <a:t>. Execute uma impressão de teste para ter certeza de que as suas cores irão funcionar quando forem impressas em preto-e-branco puros e </a:t>
            </a:r>
            <a:r>
              <a:rPr lang="pt-BR" sz="1200" dirty="0" err="1" smtClean="0"/>
              <a:t>escala de cinza</a:t>
            </a:r>
            <a:r>
              <a:rPr lang="pt-BR" sz="1200" dirty="0" smtClean="0"/>
              <a:t>.</a:t>
            </a:r>
          </a:p>
          <a:p>
            <a:pPr lvl="0">
              <a:buFontTx/>
              <a:buNone/>
            </a:pPr>
            <a:endParaRPr lang="pt-BR" sz="1200" dirty="0" smtClean="0"/>
          </a:p>
          <a:p>
            <a:pPr lvl="0">
              <a:buFontTx/>
              <a:buNone/>
            </a:pPr>
            <a:r>
              <a:rPr lang="pt-BR" sz="1200" b="1" dirty="0" smtClean="0"/>
              <a:t>Elementos gráficos, tabelas e gráficos</a:t>
            </a:r>
          </a:p>
          <a:p>
            <a:pPr lvl="0"/>
            <a:r>
              <a:rPr lang="pt-BR" sz="1200" dirty="0" smtClean="0"/>
              <a:t>Mantenha a simplicidade: se possível, use estilos e cores consistentes e não confusos.</a:t>
            </a:r>
          </a:p>
          <a:p>
            <a:pPr lvl="0"/>
            <a:r>
              <a:rPr lang="pt-BR" sz="1200" dirty="0" smtClean="0"/>
              <a:t>Rotule todos os gráficos e tabelas.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dirty="0" smtClean="0"/>
              <a:t>Forneça uma breve visão geral da apresentação.</a:t>
            </a:r>
            <a:r>
              <a:rPr lang="pt-BR" baseline="0" dirty="0" smtClean="0"/>
              <a:t> D</a:t>
            </a:r>
            <a:r>
              <a:rPr lang="pt-BR" dirty="0" smtClean="0"/>
              <a:t>escreva o foco principal da apresentação e por que ela é importante.</a:t>
            </a:r>
          </a:p>
          <a:p>
            <a:pPr>
              <a:lnSpc>
                <a:spcPct val="80000"/>
              </a:lnSpc>
            </a:pPr>
            <a:r>
              <a:rPr lang="pt-BR" dirty="0" smtClean="0"/>
              <a:t>Introduza cada um dos principais tópicos.</a:t>
            </a:r>
          </a:p>
          <a:p>
            <a:r>
              <a:rPr lang="pt-BR" dirty="0" smtClean="0"/>
              <a:t>Para fornecer um roteiro para o público, você</a:t>
            </a:r>
            <a:r>
              <a:rPr lang="pt-BR" baseline="0" dirty="0" smtClean="0"/>
              <a:t> pode </a:t>
            </a:r>
            <a:r>
              <a:rPr lang="pt-BR" dirty="0" smtClean="0"/>
              <a:t>repita este slide de Visão Geral por toda a apresentação, realçando o tópico específico que você discutirá em seguida.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811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pt-BR" dirty="0" smtClean="0"/>
              <a:t>Microsoft </a:t>
            </a:r>
            <a:r>
              <a:rPr lang="pt-BR" b="1" dirty="0" smtClean="0"/>
              <a:t>Excelência em Engenharia</a:t>
            </a:r>
            <a:endParaRPr lang="pt-BR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pt-BR" dirty="0" smtClean="0"/>
              <a:t>Confidencial da Microsoft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pt-BR" smtClean="0"/>
              <a:pPr/>
              <a:t>11</a:t>
            </a:fld>
            <a:endParaRPr lang="pt-BR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pt-BR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dirty="0" smtClean="0"/>
              <a:t>Forneça uma breve visão geral da apresentação.</a:t>
            </a:r>
            <a:r>
              <a:rPr lang="pt-BR" baseline="0" dirty="0" smtClean="0"/>
              <a:t> D</a:t>
            </a:r>
            <a:r>
              <a:rPr lang="pt-BR" dirty="0" smtClean="0"/>
              <a:t>escreva o foco principal da apresentação e por que ela é importante.</a:t>
            </a:r>
          </a:p>
          <a:p>
            <a:pPr>
              <a:lnSpc>
                <a:spcPct val="80000"/>
              </a:lnSpc>
            </a:pPr>
            <a:r>
              <a:rPr lang="pt-BR" dirty="0" smtClean="0"/>
              <a:t>Introduza cada um dos principais tópicos.</a:t>
            </a:r>
          </a:p>
          <a:p>
            <a:r>
              <a:rPr lang="pt-BR" dirty="0" smtClean="0"/>
              <a:t>Para fornecer um roteiro para o público, você</a:t>
            </a:r>
            <a:r>
              <a:rPr lang="pt-BR" baseline="0" dirty="0" smtClean="0"/>
              <a:t> pode </a:t>
            </a:r>
            <a:r>
              <a:rPr lang="pt-BR" dirty="0" smtClean="0"/>
              <a:t>repita este slide de Visão Geral por toda a apresentação, realçando o tópico específico que você discutirá em seguida.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dirty="0" smtClean="0"/>
              <a:t>Forneça uma breve visão geral da apresentação.</a:t>
            </a:r>
            <a:r>
              <a:rPr lang="pt-BR" baseline="0" dirty="0" smtClean="0"/>
              <a:t> D</a:t>
            </a:r>
            <a:r>
              <a:rPr lang="pt-BR" dirty="0" smtClean="0"/>
              <a:t>escreva o foco principal da apresentação e por que ela é importante.</a:t>
            </a:r>
          </a:p>
          <a:p>
            <a:pPr>
              <a:lnSpc>
                <a:spcPct val="80000"/>
              </a:lnSpc>
            </a:pPr>
            <a:r>
              <a:rPr lang="pt-BR" dirty="0" smtClean="0"/>
              <a:t>Introduza cada um dos principais tópicos.</a:t>
            </a:r>
          </a:p>
          <a:p>
            <a:r>
              <a:rPr lang="pt-BR" dirty="0" smtClean="0"/>
              <a:t>Para fornecer um roteiro para o público, você</a:t>
            </a:r>
            <a:r>
              <a:rPr lang="pt-BR" baseline="0" dirty="0" smtClean="0"/>
              <a:t> pode </a:t>
            </a:r>
            <a:r>
              <a:rPr lang="pt-BR" dirty="0" smtClean="0"/>
              <a:t>repita este slide de Visão Geral por toda a apresentação, realçando o tópico específico que você discutirá em seguida.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732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dirty="0" smtClean="0"/>
              <a:t>Forneça uma breve visão geral da apresentação.</a:t>
            </a:r>
            <a:r>
              <a:rPr lang="pt-BR" baseline="0" dirty="0" smtClean="0"/>
              <a:t> D</a:t>
            </a:r>
            <a:r>
              <a:rPr lang="pt-BR" dirty="0" smtClean="0"/>
              <a:t>escreva o foco principal da apresentação e por que ela é importante.</a:t>
            </a:r>
          </a:p>
          <a:p>
            <a:pPr>
              <a:lnSpc>
                <a:spcPct val="80000"/>
              </a:lnSpc>
            </a:pPr>
            <a:r>
              <a:rPr lang="pt-BR" dirty="0" smtClean="0"/>
              <a:t>Introduza cada um dos principais tópicos.</a:t>
            </a:r>
          </a:p>
          <a:p>
            <a:r>
              <a:rPr lang="pt-BR" dirty="0" smtClean="0"/>
              <a:t>Para fornecer um roteiro para o público, você</a:t>
            </a:r>
            <a:r>
              <a:rPr lang="pt-BR" baseline="0" dirty="0" smtClean="0"/>
              <a:t> pode </a:t>
            </a:r>
            <a:r>
              <a:rPr lang="pt-BR" dirty="0" smtClean="0"/>
              <a:t>repita este slide de Visão Geral por toda a apresentação, realçando o tópico específico que você discutirá em seguida.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68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dirty="0" smtClean="0"/>
              <a:t>Forneça uma breve visão geral da apresentação.</a:t>
            </a:r>
            <a:r>
              <a:rPr lang="pt-BR" baseline="0" dirty="0" smtClean="0"/>
              <a:t> D</a:t>
            </a:r>
            <a:r>
              <a:rPr lang="pt-BR" dirty="0" smtClean="0"/>
              <a:t>escreva o foco principal da apresentação e por que ela é importante.</a:t>
            </a:r>
          </a:p>
          <a:p>
            <a:pPr>
              <a:lnSpc>
                <a:spcPct val="80000"/>
              </a:lnSpc>
            </a:pPr>
            <a:r>
              <a:rPr lang="pt-BR" dirty="0" smtClean="0"/>
              <a:t>Introduza cada um dos principais tópicos.</a:t>
            </a:r>
          </a:p>
          <a:p>
            <a:r>
              <a:rPr lang="pt-BR" dirty="0" smtClean="0"/>
              <a:t>Para fornecer um roteiro para o público, você</a:t>
            </a:r>
            <a:r>
              <a:rPr lang="pt-BR" baseline="0" dirty="0" smtClean="0"/>
              <a:t> pode </a:t>
            </a:r>
            <a:r>
              <a:rPr lang="pt-BR" dirty="0" smtClean="0"/>
              <a:t>repita este slide de Visão Geral por toda a apresentação, realçando o tópico específico que você discutirá em seguida.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24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dirty="0" smtClean="0"/>
              <a:t>Forneça uma breve visão geral da apresentação.</a:t>
            </a:r>
            <a:r>
              <a:rPr lang="pt-BR" baseline="0" dirty="0" smtClean="0"/>
              <a:t> D</a:t>
            </a:r>
            <a:r>
              <a:rPr lang="pt-BR" dirty="0" smtClean="0"/>
              <a:t>escreva o foco principal da apresentação e por que ela é importante.</a:t>
            </a:r>
          </a:p>
          <a:p>
            <a:pPr>
              <a:lnSpc>
                <a:spcPct val="80000"/>
              </a:lnSpc>
            </a:pPr>
            <a:r>
              <a:rPr lang="pt-BR" dirty="0" smtClean="0"/>
              <a:t>Introduza cada um dos principais tópicos.</a:t>
            </a:r>
          </a:p>
          <a:p>
            <a:r>
              <a:rPr lang="pt-BR" dirty="0" smtClean="0"/>
              <a:t>Para fornecer um roteiro para o público, você</a:t>
            </a:r>
            <a:r>
              <a:rPr lang="pt-BR" baseline="0" dirty="0" smtClean="0"/>
              <a:t> pode </a:t>
            </a:r>
            <a:r>
              <a:rPr lang="pt-BR" dirty="0" smtClean="0"/>
              <a:t>repita este slide de Visão Geral por toda a apresentação, realçando o tópico específico que você discutirá em seguida.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544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dirty="0" smtClean="0"/>
              <a:t>Forneça uma breve visão geral da apresentação.</a:t>
            </a:r>
            <a:r>
              <a:rPr lang="pt-BR" baseline="0" dirty="0" smtClean="0"/>
              <a:t> D</a:t>
            </a:r>
            <a:r>
              <a:rPr lang="pt-BR" dirty="0" smtClean="0"/>
              <a:t>escreva o foco principal da apresentação e por que ela é importante.</a:t>
            </a:r>
          </a:p>
          <a:p>
            <a:pPr>
              <a:lnSpc>
                <a:spcPct val="80000"/>
              </a:lnSpc>
            </a:pPr>
            <a:r>
              <a:rPr lang="pt-BR" dirty="0" smtClean="0"/>
              <a:t>Introduza cada um dos principais tópicos.</a:t>
            </a:r>
          </a:p>
          <a:p>
            <a:r>
              <a:rPr lang="pt-BR" dirty="0" smtClean="0"/>
              <a:t>Para fornecer um roteiro para o público, você</a:t>
            </a:r>
            <a:r>
              <a:rPr lang="pt-BR" baseline="0" dirty="0" smtClean="0"/>
              <a:t> pode </a:t>
            </a:r>
            <a:r>
              <a:rPr lang="pt-BR" dirty="0" smtClean="0"/>
              <a:t>repita este slide de Visão Geral por toda a apresentação, realçando o tópico específico que você discutirá em seguida.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980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dirty="0" smtClean="0"/>
              <a:t>Forneça uma breve visão geral da apresentação.</a:t>
            </a:r>
            <a:r>
              <a:rPr lang="pt-BR" baseline="0" dirty="0" smtClean="0"/>
              <a:t> D</a:t>
            </a:r>
            <a:r>
              <a:rPr lang="pt-BR" dirty="0" smtClean="0"/>
              <a:t>escreva o foco principal da apresentação e por que ela é importante.</a:t>
            </a:r>
          </a:p>
          <a:p>
            <a:pPr>
              <a:lnSpc>
                <a:spcPct val="80000"/>
              </a:lnSpc>
            </a:pPr>
            <a:r>
              <a:rPr lang="pt-BR" dirty="0" smtClean="0"/>
              <a:t>Introduza cada um dos principais tópicos.</a:t>
            </a:r>
          </a:p>
          <a:p>
            <a:r>
              <a:rPr lang="pt-BR" dirty="0" smtClean="0"/>
              <a:t>Para fornecer um roteiro para o público, você</a:t>
            </a:r>
            <a:r>
              <a:rPr lang="pt-BR" baseline="0" dirty="0" smtClean="0"/>
              <a:t> pode </a:t>
            </a:r>
            <a:r>
              <a:rPr lang="pt-BR" dirty="0" smtClean="0"/>
              <a:t>repita este slide de Visão Geral por toda a apresentação, realçando o tópico específico que você discutirá em seguida.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965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dirty="0" smtClean="0"/>
              <a:t>Forneça uma breve visão geral da apresentação.</a:t>
            </a:r>
            <a:r>
              <a:rPr lang="pt-BR" baseline="0" dirty="0" smtClean="0"/>
              <a:t> D</a:t>
            </a:r>
            <a:r>
              <a:rPr lang="pt-BR" dirty="0" smtClean="0"/>
              <a:t>escreva o foco principal da apresentação e por que ela é importante.</a:t>
            </a:r>
          </a:p>
          <a:p>
            <a:pPr>
              <a:lnSpc>
                <a:spcPct val="80000"/>
              </a:lnSpc>
            </a:pPr>
            <a:r>
              <a:rPr lang="pt-BR" dirty="0" smtClean="0"/>
              <a:t>Introduza cada um dos principais tópicos.</a:t>
            </a:r>
          </a:p>
          <a:p>
            <a:r>
              <a:rPr lang="pt-BR" dirty="0" smtClean="0"/>
              <a:t>Para fornecer um roteiro para o público, você</a:t>
            </a:r>
            <a:r>
              <a:rPr lang="pt-BR" baseline="0" dirty="0" smtClean="0"/>
              <a:t> pode </a:t>
            </a:r>
            <a:r>
              <a:rPr lang="pt-BR" dirty="0" smtClean="0"/>
              <a:t>repita este slide de Visão Geral por toda a apresentação, realçando o tópico específico que você discutirá em seguida.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384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pt-B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pt-B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pt-BR" smtClean="0"/>
              <a:t>Clique para editar o estilo do subtítulo Mestre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2000" baseline="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02/04/2017</a:t>
            </a:fld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02/04/2017</a:t>
            </a:fld>
            <a:endParaRPr kumimoji="0"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ente Plano de 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02/04/2017</a:t>
            </a:fld>
            <a:endParaRPr kumimoji="0"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pt-B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02/04/2017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180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pt-BR"/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pt-BR" sz="3200">
                <a:latin typeface="+mn-lt"/>
              </a:defRPr>
            </a:lvl1pPr>
            <a:lvl2pPr eaLnBrk="1" latinLnBrk="0" hangingPunct="1">
              <a:defRPr kumimoji="0" lang="pt-BR" sz="2800">
                <a:latin typeface="+mn-lt"/>
              </a:defRPr>
            </a:lvl2pPr>
            <a:lvl3pPr eaLnBrk="1" latinLnBrk="0" hangingPunct="1">
              <a:defRPr kumimoji="0" lang="pt-BR" sz="2400">
                <a:latin typeface="+mn-lt"/>
              </a:defRPr>
            </a:lvl3pPr>
            <a:lvl4pPr eaLnBrk="1" latinLnBrk="0" hangingPunct="1">
              <a:defRPr kumimoji="0" lang="pt-BR" sz="2400">
                <a:latin typeface="+mn-lt"/>
              </a:defRPr>
            </a:lvl4pPr>
            <a:lvl5pPr eaLnBrk="1" latinLnBrk="0" hangingPunct="1">
              <a:defRPr kumimoji="0" lang="pt-BR" sz="2400">
                <a:latin typeface="+mn-lt"/>
              </a:defRPr>
            </a:lvl5pPr>
          </a:lstStyle>
          <a:p>
            <a:pPr lvl="0" eaLnBrk="1" latinLnBrk="0" hangingPunct="1"/>
            <a:r>
              <a:rPr lang="pt-BR" smtClean="0"/>
              <a:t>Editar estilos de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02/04/2017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 smtClean="0"/>
              <a:t>Editar estilos de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 smtClean="0"/>
              <a:t>Editar estilos de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02/04/2017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pt-BR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 smtClean="0"/>
              <a:t>Editar estilos de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 smtClean="0"/>
              <a:t>Editar estilos de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02/04/2017</a:t>
            </a:fld>
            <a:endParaRPr kumimoji="0"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pt-BR" sz="3200"/>
            </a:lvl1pPr>
            <a:lvl2pPr eaLnBrk="1" latinLnBrk="0" hangingPunct="1">
              <a:defRPr kumimoji="0" lang="pt-BR" sz="2800"/>
            </a:lvl2pPr>
            <a:lvl3pPr eaLnBrk="1" latinLnBrk="0" hangingPunct="1">
              <a:defRPr kumimoji="0" lang="pt-BR" sz="2400"/>
            </a:lvl3pPr>
            <a:lvl4pPr eaLnBrk="1" latinLnBrk="0" hangingPunct="1">
              <a:defRPr kumimoji="0" lang="pt-BR" sz="2000"/>
            </a:lvl4pPr>
            <a:lvl5pPr eaLnBrk="1" latinLnBrk="0" hangingPunct="1">
              <a:defRPr kumimoji="0" lang="pt-BR" sz="2000"/>
            </a:lvl5pPr>
            <a:lvl6pPr eaLnBrk="1" latinLnBrk="0" hangingPunct="1">
              <a:defRPr kumimoji="0" lang="pt-BR" sz="2000"/>
            </a:lvl6pPr>
            <a:lvl7pPr eaLnBrk="1" latinLnBrk="0" hangingPunct="1">
              <a:defRPr kumimoji="0" lang="pt-BR" sz="2000"/>
            </a:lvl7pPr>
            <a:lvl8pPr eaLnBrk="1" latinLnBrk="0" hangingPunct="1">
              <a:defRPr kumimoji="0" lang="pt-BR" sz="2000"/>
            </a:lvl8pPr>
            <a:lvl9pPr eaLnBrk="1" latinLnBrk="0" hangingPunct="1">
              <a:defRPr kumimoji="0" lang="pt-BR" sz="2000"/>
            </a:lvl9pPr>
          </a:lstStyle>
          <a:p>
            <a:pPr lvl="0" eaLnBrk="1" latinLnBrk="0" hangingPunct="1"/>
            <a:r>
              <a:rPr lang="pt-BR" smtClean="0"/>
              <a:t>Editar estilos de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02/04/2017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pt-BR" sz="3200"/>
            </a:lvl1pPr>
            <a:lvl2pPr marL="457200" indent="0" eaLnBrk="1" latinLnBrk="0" hangingPunct="1">
              <a:buNone/>
              <a:defRPr kumimoji="0" lang="pt-BR" sz="2800"/>
            </a:lvl2pPr>
            <a:lvl3pPr marL="914400" indent="0" eaLnBrk="1" latinLnBrk="0" hangingPunct="1">
              <a:buNone/>
              <a:defRPr kumimoji="0" lang="pt-BR" sz="2400"/>
            </a:lvl3pPr>
            <a:lvl4pPr marL="1371600" indent="0" eaLnBrk="1" latinLnBrk="0" hangingPunct="1">
              <a:buNone/>
              <a:defRPr kumimoji="0" lang="pt-BR" sz="2000"/>
            </a:lvl4pPr>
            <a:lvl5pPr marL="1828800" indent="0" eaLnBrk="1" latinLnBrk="0" hangingPunct="1">
              <a:buNone/>
              <a:defRPr kumimoji="0" lang="pt-BR" sz="2000"/>
            </a:lvl5pPr>
            <a:lvl6pPr marL="2286000" indent="0" eaLnBrk="1" latinLnBrk="0" hangingPunct="1">
              <a:buNone/>
              <a:defRPr kumimoji="0" lang="pt-BR" sz="2000"/>
            </a:lvl6pPr>
            <a:lvl7pPr marL="2743200" indent="0" eaLnBrk="1" latinLnBrk="0" hangingPunct="1">
              <a:buNone/>
              <a:defRPr kumimoji="0" lang="pt-BR" sz="2000"/>
            </a:lvl7pPr>
            <a:lvl8pPr marL="3200400" indent="0" eaLnBrk="1" latinLnBrk="0" hangingPunct="1">
              <a:buNone/>
              <a:defRPr kumimoji="0" lang="pt-BR" sz="2000"/>
            </a:lvl8pPr>
            <a:lvl9pPr marL="3657600" indent="0" eaLnBrk="1" latinLnBrk="0" hangingPunct="1">
              <a:buNone/>
              <a:defRPr kumimoji="0" lang="pt-BR" sz="2000"/>
            </a:lvl9pPr>
          </a:lstStyle>
          <a:p>
            <a:pPr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02/04/2017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Editar estilos de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02/04/2017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Editar estilos de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02/04/2017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pt-BR" smtClean="0"/>
              <a:t>Clique para editar o título mestre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pt-BR" smtClean="0"/>
              <a:t>Editar estilos de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02/04/2017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pt-B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pt-BR"/>
      </a:defPPr>
      <a:lvl1pPr marL="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2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7.xml"/><Relationship Id="rId9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6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35696" y="2286001"/>
            <a:ext cx="6935328" cy="1070992"/>
          </a:xfrm>
        </p:spPr>
        <p:txBody>
          <a:bodyPr>
            <a:noAutofit/>
          </a:bodyPr>
          <a:lstStyle/>
          <a:p>
            <a:r>
              <a:rPr lang="pt-BR" sz="2800" dirty="0" smtClean="0"/>
              <a:t>Trabalho GA Banco de dados II </a:t>
            </a:r>
            <a:br>
              <a:rPr lang="pt-BR" sz="2800" dirty="0" smtClean="0"/>
            </a:br>
            <a:r>
              <a:rPr lang="pt-BR" sz="2800" b="0" dirty="0"/>
              <a:t>Tema: Banco de Dados de Estoque Farmacêutico </a:t>
            </a:r>
            <a:br>
              <a:rPr lang="pt-BR" sz="2800" b="0" dirty="0"/>
            </a:br>
            <a:endParaRPr lang="pt-BR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pt-BR" sz="2400" dirty="0"/>
              <a:t>Grupo: </a:t>
            </a:r>
            <a:r>
              <a:rPr lang="pt-BR" sz="2400" dirty="0" err="1"/>
              <a:t>Luis</a:t>
            </a:r>
            <a:r>
              <a:rPr lang="pt-BR" sz="2400" dirty="0"/>
              <a:t> Fernando, Fábio </a:t>
            </a:r>
            <a:r>
              <a:rPr lang="pt-BR" sz="2400" dirty="0" err="1"/>
              <a:t>Varisco</a:t>
            </a:r>
            <a:r>
              <a:rPr lang="pt-BR" sz="2400" dirty="0"/>
              <a:t>, Vinicius A., Carlos Leandro</a:t>
            </a:r>
            <a:endParaRPr lang="pt-BR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Trechos da Aplicação: Testes </a:t>
            </a:r>
            <a:r>
              <a:rPr lang="pt-BR" dirty="0"/>
              <a:t>unitários de consulta dos objetos </a:t>
            </a:r>
            <a:r>
              <a:rPr lang="pt-BR" dirty="0" err="1"/>
              <a:t>populados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1916832"/>
            <a:ext cx="8488943" cy="500119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11560" y="1626983"/>
            <a:ext cx="8146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testing.xml</a:t>
            </a:r>
            <a:endParaRPr lang="pt-BR" sz="1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73067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 lang="pt-BR"/>
            </a:pPr>
            <a:r>
              <a:rPr lang="pt-BR"/>
              <a:t>Perguntas?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 da Apresentação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Introdução;</a:t>
            </a:r>
          </a:p>
          <a:p>
            <a:r>
              <a:rPr lang="pt-BR" sz="2000" dirty="0" smtClean="0"/>
              <a:t>Diagrama do Modelo Conceitual;</a:t>
            </a:r>
          </a:p>
          <a:p>
            <a:r>
              <a:rPr lang="pt-BR" sz="2000" dirty="0" smtClean="0"/>
              <a:t>XSD, XML, JSON;</a:t>
            </a:r>
          </a:p>
          <a:p>
            <a:r>
              <a:rPr lang="pt-BR" sz="2000" dirty="0"/>
              <a:t>Trechos da aplicação:</a:t>
            </a:r>
          </a:p>
          <a:p>
            <a:pPr lvl="1"/>
            <a:r>
              <a:rPr lang="pt-BR" sz="1600" dirty="0"/>
              <a:t>Mapeamento objeto relacional com o </a:t>
            </a:r>
            <a:r>
              <a:rPr lang="pt-BR" sz="1600" dirty="0" err="1"/>
              <a:t>Hibernate</a:t>
            </a:r>
            <a:r>
              <a:rPr lang="pt-BR" sz="1600" dirty="0"/>
              <a:t>;</a:t>
            </a:r>
          </a:p>
          <a:p>
            <a:pPr lvl="1"/>
            <a:r>
              <a:rPr lang="pt-BR" sz="1600" dirty="0"/>
              <a:t>População dos objetos;</a:t>
            </a:r>
          </a:p>
          <a:p>
            <a:pPr lvl="1"/>
            <a:r>
              <a:rPr lang="pt-BR" sz="1600" dirty="0"/>
              <a:t>T</a:t>
            </a:r>
            <a:r>
              <a:rPr lang="pt-BR" sz="1600" dirty="0" smtClean="0"/>
              <a:t>estes </a:t>
            </a:r>
            <a:r>
              <a:rPr lang="pt-BR" sz="1600" dirty="0"/>
              <a:t>unitários de consulta dos objetos </a:t>
            </a:r>
            <a:r>
              <a:rPr lang="pt-BR" sz="1600" dirty="0" err="1" smtClean="0"/>
              <a:t>populados</a:t>
            </a:r>
            <a:r>
              <a:rPr lang="pt-BR" sz="1600" dirty="0" smtClean="0"/>
              <a:t>;</a:t>
            </a:r>
            <a:endParaRPr lang="pt-BR" sz="1600" dirty="0"/>
          </a:p>
          <a:p>
            <a:r>
              <a:rPr lang="pt-BR" sz="2000" smtClean="0"/>
              <a:t>Conclusão.</a:t>
            </a:r>
            <a:endParaRPr lang="pt-BR" sz="2000" dirty="0" smtClean="0"/>
          </a:p>
          <a:p>
            <a:endParaRPr lang="pt-BR" sz="2000" dirty="0" smtClean="0"/>
          </a:p>
          <a:p>
            <a:pPr marL="457200" lvl="1" indent="0">
              <a:buNone/>
            </a:pPr>
            <a:endParaRPr lang="pt-BR" sz="1600" dirty="0" smtClean="0"/>
          </a:p>
          <a:p>
            <a:endParaRPr lang="pt-BR" sz="2000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IDE: </a:t>
            </a:r>
            <a:r>
              <a:rPr lang="pt-BR" sz="2000" dirty="0" err="1" smtClean="0"/>
              <a:t>Netbeans</a:t>
            </a:r>
            <a:endParaRPr lang="pt-BR" sz="2000" dirty="0"/>
          </a:p>
          <a:p>
            <a:r>
              <a:rPr lang="pt-BR" sz="2000" dirty="0" err="1" smtClean="0"/>
              <a:t>Hibernate</a:t>
            </a:r>
            <a:r>
              <a:rPr lang="pt-BR" sz="2000" dirty="0"/>
              <a:t>: </a:t>
            </a:r>
            <a:endParaRPr lang="pt-BR" sz="2000" dirty="0" smtClean="0"/>
          </a:p>
          <a:p>
            <a:pPr lvl="1"/>
            <a:r>
              <a:rPr lang="pt-BR" sz="2000" dirty="0" smtClean="0"/>
              <a:t>hibernate-commons-annotations-5.0.1.Final.jar</a:t>
            </a:r>
          </a:p>
          <a:p>
            <a:pPr lvl="1"/>
            <a:r>
              <a:rPr lang="pt-BR" sz="2000" dirty="0" smtClean="0"/>
              <a:t>hibernate-jpa-2.1-api-1.0.0.Final.jar</a:t>
            </a:r>
            <a:endParaRPr lang="pt-BR" sz="2000" dirty="0"/>
          </a:p>
          <a:p>
            <a:r>
              <a:rPr lang="pt-BR" sz="2000" dirty="0" smtClean="0"/>
              <a:t>Banco: </a:t>
            </a:r>
            <a:r>
              <a:rPr lang="pt-BR" sz="2000" dirty="0" err="1" smtClean="0"/>
              <a:t>MySql</a:t>
            </a:r>
            <a:endParaRPr lang="pt-BR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4277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Diagrama do Modelo Conceitual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1628800"/>
            <a:ext cx="7247619" cy="420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2938407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XSD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1268760"/>
            <a:ext cx="4503751" cy="47729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040618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XML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1412632"/>
            <a:ext cx="4383873" cy="39305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5433" y="1340768"/>
            <a:ext cx="4036559" cy="45893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76260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JSON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1700808"/>
            <a:ext cx="8532440" cy="21144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36144" y="1227966"/>
            <a:ext cx="187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f</a:t>
            </a:r>
            <a:r>
              <a:rPr lang="pt-BR" dirty="0" err="1" smtClean="0"/>
              <a:t>ornecedores.json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532" y="3990971"/>
            <a:ext cx="1577752" cy="1594717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767720" y="3573016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</a:t>
            </a:r>
            <a:r>
              <a:rPr lang="pt-BR" dirty="0" err="1" smtClean="0"/>
              <a:t>roduto_entrada.json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7640" y="4038452"/>
            <a:ext cx="2023598" cy="108012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3281576" y="3573016"/>
            <a:ext cx="299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</a:t>
            </a:r>
            <a:r>
              <a:rPr lang="pt-BR" dirty="0" err="1" smtClean="0"/>
              <a:t>roduto_movimentacoes.json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053" y="2636912"/>
            <a:ext cx="5616624" cy="679220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657053" y="2200429"/>
            <a:ext cx="148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produtos.json</a:t>
            </a:r>
            <a:endParaRPr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30674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algn="ctr"/>
            <a:r>
              <a:rPr lang="pt-BR" sz="3600" dirty="0"/>
              <a:t>Trechos da </a:t>
            </a:r>
            <a:r>
              <a:rPr lang="pt-BR" sz="3600" dirty="0" smtClean="0"/>
              <a:t>aplicação: Mapeamento </a:t>
            </a:r>
            <a:r>
              <a:rPr lang="pt-BR" sz="3600" dirty="0"/>
              <a:t>objeto relacional com o </a:t>
            </a:r>
            <a:r>
              <a:rPr lang="pt-BR" sz="3600" dirty="0" err="1" smtClean="0"/>
              <a:t>Hibernate</a:t>
            </a:r>
            <a:endParaRPr lang="pt-BR" sz="3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912" y="1484785"/>
            <a:ext cx="3472902" cy="208823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7984" y="1412632"/>
            <a:ext cx="3244205" cy="230767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913" y="3834043"/>
            <a:ext cx="3472902" cy="275574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4323" y="3856990"/>
            <a:ext cx="4394877" cy="29249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318152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Trechos da Aplicação: População dos objetos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999" y="1556792"/>
            <a:ext cx="7130629" cy="51845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609203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2567171-5604-4933-9BC9-68132F3F4B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do treinamento</Template>
  <TotalTime>0</TotalTime>
  <Words>844</Words>
  <Application>Microsoft Office PowerPoint</Application>
  <PresentationFormat>Apresentação na tela (4:3)</PresentationFormat>
  <Paragraphs>88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Georgia</vt:lpstr>
      <vt:lpstr>Training</vt:lpstr>
      <vt:lpstr>Trabalho GA Banco de dados II  Tema: Banco de Dados de Estoque Farmacêutico  </vt:lpstr>
      <vt:lpstr>Agenda da Apresentação</vt:lpstr>
      <vt:lpstr>Introdução</vt:lpstr>
      <vt:lpstr>Diagrama do Modelo Conceitual</vt:lpstr>
      <vt:lpstr>XSD</vt:lpstr>
      <vt:lpstr>XML</vt:lpstr>
      <vt:lpstr>JSON</vt:lpstr>
      <vt:lpstr>Trechos da aplicação: Mapeamento objeto relacional com o Hibernate</vt:lpstr>
      <vt:lpstr>Trechos da Aplicação: População dos objetos</vt:lpstr>
      <vt:lpstr>Trechos da Aplicação: Testes unitários de consulta dos objetos populados</vt:lpstr>
      <vt:lpstr>Perguntas?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2017-03-29T19:23:15Z</dcterms:created>
  <dcterms:modified xsi:type="dcterms:W3CDTF">2017-04-03T00:04:42Z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