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embeddedFontLst>
    <p:embeddedFont>
      <p:font typeface="Nunito"/>
      <p:regular r:id="rId53"/>
      <p:bold r:id="rId54"/>
      <p:italic r:id="rId55"/>
      <p:boldItalic r:id="rId56"/>
    </p:embeddedFont>
    <p:embeddedFont>
      <p:font typeface="Maven Pro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2675178-4C79-400F-8C55-47C4597E32EB}">
  <a:tblStyle styleId="{D2675178-4C79-400F-8C55-47C4597E32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Nunito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Nunito-italic.fntdata"/><Relationship Id="rId10" Type="http://schemas.openxmlformats.org/officeDocument/2006/relationships/slide" Target="slides/slide5.xml"/><Relationship Id="rId54" Type="http://schemas.openxmlformats.org/officeDocument/2006/relationships/font" Target="fonts/Nunito-bold.fntdata"/><Relationship Id="rId13" Type="http://schemas.openxmlformats.org/officeDocument/2006/relationships/slide" Target="slides/slide8.xml"/><Relationship Id="rId57" Type="http://schemas.openxmlformats.org/officeDocument/2006/relationships/font" Target="fonts/MavenPro-regular.fntdata"/><Relationship Id="rId12" Type="http://schemas.openxmlformats.org/officeDocument/2006/relationships/slide" Target="slides/slide7.xml"/><Relationship Id="rId56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Maven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https://github.com/ViniciusAudibert/unisinos-projeto-social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Utilizar arquivo parte-1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Nossa Causa Digital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TAGS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Sua Vez!</a:t>
            </a:r>
            <a:endParaRPr/>
          </a:p>
        </p:txBody>
      </p:sp>
      <p:sp>
        <p:nvSpPr>
          <p:cNvPr id="336" name="Shape 336"/>
          <p:cNvSpPr txBox="1"/>
          <p:nvPr>
            <p:ph idx="1" type="subTitle"/>
          </p:nvPr>
        </p:nvSpPr>
        <p:spPr>
          <a:xfrm>
            <a:off x="824000" y="3369375"/>
            <a:ext cx="5095200" cy="1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pt-BR"/>
              <a:t>Acesse</a:t>
            </a:r>
            <a:r>
              <a:rPr lang="pt-BR"/>
              <a:t> </a:t>
            </a:r>
            <a:r>
              <a:rPr lang="pt-BR"/>
              <a:t>https://www.w3schools.com.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pt-BR"/>
              <a:t>Criar documento HTML 5 com a estrutura básica.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pt-BR"/>
              <a:t>Adicionar &lt;meta charset=”utf-8”&gt;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Sua Vez!</a:t>
            </a:r>
            <a:endParaRPr/>
          </a:p>
        </p:txBody>
      </p:sp>
      <p:sp>
        <p:nvSpPr>
          <p:cNvPr id="342" name="Shape 342"/>
          <p:cNvSpPr txBox="1"/>
          <p:nvPr>
            <p:ph idx="1" type="subTitle"/>
          </p:nvPr>
        </p:nvSpPr>
        <p:spPr>
          <a:xfrm>
            <a:off x="824000" y="3369375"/>
            <a:ext cx="5095200" cy="15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pt-BR"/>
              <a:t>Adicionar uma imagem de um personagem.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pt-BR"/>
              <a:t>Logo abaixo adicionar uma linha horizontal.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pt-BR"/>
              <a:t>Adicionar um título (Nome do filme/série/... em que o personagem aparece).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Sua Vez!</a:t>
            </a:r>
            <a:endParaRPr/>
          </a:p>
        </p:txBody>
      </p:sp>
      <p:sp>
        <p:nvSpPr>
          <p:cNvPr id="348" name="Shape 348"/>
          <p:cNvSpPr txBox="1"/>
          <p:nvPr>
            <p:ph idx="1" type="subTitle"/>
          </p:nvPr>
        </p:nvSpPr>
        <p:spPr>
          <a:xfrm>
            <a:off x="824000" y="3369375"/>
            <a:ext cx="5095200" cy="15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pt-BR"/>
              <a:t>Como subtítulo adicione o nome do personagem.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pt-BR"/>
              <a:t> Adicione uma descrição do personagem.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Sua Vez!</a:t>
            </a:r>
            <a:endParaRPr/>
          </a:p>
        </p:txBody>
      </p:sp>
      <p:sp>
        <p:nvSpPr>
          <p:cNvPr id="354" name="Shape 354"/>
          <p:cNvSpPr txBox="1"/>
          <p:nvPr>
            <p:ph idx="1" type="subTitle"/>
          </p:nvPr>
        </p:nvSpPr>
        <p:spPr>
          <a:xfrm>
            <a:off x="824000" y="3369375"/>
            <a:ext cx="5095200" cy="15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pt-BR"/>
              <a:t>Dentro da descrição do personagem, escolha uma palavra e adicione um link para uma página wikipédia.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pt-BR"/>
              <a:t>Crie o subtítulo Poderes ou Personalidades.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Sua Vez!</a:t>
            </a:r>
            <a:endParaRPr/>
          </a:p>
        </p:txBody>
      </p:sp>
      <p:sp>
        <p:nvSpPr>
          <p:cNvPr id="360" name="Shape 360"/>
          <p:cNvSpPr txBox="1"/>
          <p:nvPr>
            <p:ph idx="1" type="subTitle"/>
          </p:nvPr>
        </p:nvSpPr>
        <p:spPr>
          <a:xfrm>
            <a:off x="824000" y="3369375"/>
            <a:ext cx="5095200" cy="15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pt-BR"/>
              <a:t>Crie uma lista com os atributos.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pt-BR"/>
              <a:t>Adicione um buscar com um botão ao lado escrito Clique Aqui.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2488A"/>
                </a:solidFill>
              </a:rPr>
              <a:t>Bootstrap</a:t>
            </a:r>
            <a:endParaRPr>
              <a:solidFill>
                <a:srgbClr val="62488A"/>
              </a:solidFill>
            </a:endParaRPr>
          </a:p>
        </p:txBody>
      </p:sp>
      <p:pic>
        <p:nvPicPr>
          <p:cNvPr id="366" name="Shape 366"/>
          <p:cNvPicPr preferRelativeResize="0"/>
          <p:nvPr/>
        </p:nvPicPr>
        <p:blipFill rotWithShape="1">
          <a:blip r:embed="rId3">
            <a:alphaModFix/>
          </a:blip>
          <a:srcRect b="27240" l="0" r="0" t="0"/>
          <a:stretch/>
        </p:blipFill>
        <p:spPr>
          <a:xfrm>
            <a:off x="5791375" y="1776147"/>
            <a:ext cx="2186925" cy="15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Sua Vez!</a:t>
            </a:r>
            <a:endParaRPr/>
          </a:p>
        </p:txBody>
      </p:sp>
      <p:sp>
        <p:nvSpPr>
          <p:cNvPr id="377" name="Shape 377"/>
          <p:cNvSpPr txBox="1"/>
          <p:nvPr>
            <p:ph idx="1" type="subTitle"/>
          </p:nvPr>
        </p:nvSpPr>
        <p:spPr>
          <a:xfrm>
            <a:off x="824000" y="3369375"/>
            <a:ext cx="5095200" cy="15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pt-BR"/>
              <a:t>Adicione bootstrap na página.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Sua Vez!</a:t>
            </a:r>
            <a:endParaRPr/>
          </a:p>
        </p:txBody>
      </p:sp>
      <p:sp>
        <p:nvSpPr>
          <p:cNvPr id="383" name="Shape 383"/>
          <p:cNvSpPr txBox="1"/>
          <p:nvPr>
            <p:ph idx="1" type="subTitle"/>
          </p:nvPr>
        </p:nvSpPr>
        <p:spPr>
          <a:xfrm>
            <a:off x="824000" y="3369375"/>
            <a:ext cx="5095200" cy="15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pt-BR"/>
              <a:t>Adicione uma navbar no site. (que tenha no canto superior direito um texto)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050"/>
            <a:ext cx="9144000" cy="4956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Sua Vez!</a:t>
            </a:r>
            <a:endParaRPr/>
          </a:p>
        </p:txBody>
      </p:sp>
      <p:sp>
        <p:nvSpPr>
          <p:cNvPr id="389" name="Shape 389"/>
          <p:cNvSpPr txBox="1"/>
          <p:nvPr>
            <p:ph idx="1" type="subTitle"/>
          </p:nvPr>
        </p:nvSpPr>
        <p:spPr>
          <a:xfrm>
            <a:off x="824000" y="3369375"/>
            <a:ext cx="5095200" cy="15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pt-BR"/>
              <a:t>Adicionar um carousel, copie o src da imagem que existe na página e cole nas três imagens que existem no carousel.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Sua Vez!</a:t>
            </a:r>
            <a:endParaRPr/>
          </a:p>
        </p:txBody>
      </p:sp>
      <p:sp>
        <p:nvSpPr>
          <p:cNvPr id="395" name="Shape 395"/>
          <p:cNvSpPr txBox="1"/>
          <p:nvPr>
            <p:ph idx="1" type="subTitle"/>
          </p:nvPr>
        </p:nvSpPr>
        <p:spPr>
          <a:xfrm>
            <a:off x="824000" y="3369375"/>
            <a:ext cx="5095200" cy="15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pt-BR"/>
              <a:t>Remover a linha horizontal.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pt-BR"/>
              <a:t>Envolver o conteúdo abaixo na tag &lt;div&gt; com a class="jumbotron" (somente os textos).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Sua Vez!</a:t>
            </a:r>
            <a:endParaRPr/>
          </a:p>
        </p:txBody>
      </p:sp>
      <p:sp>
        <p:nvSpPr>
          <p:cNvPr id="401" name="Shape 401"/>
          <p:cNvSpPr txBox="1"/>
          <p:nvPr>
            <p:ph idx="1" type="subTitle"/>
          </p:nvPr>
        </p:nvSpPr>
        <p:spPr>
          <a:xfrm>
            <a:off x="824000" y="3369375"/>
            <a:ext cx="5095200" cy="15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pt-BR"/>
              <a:t>Melhorar lista de poderes/personalidade com List Group do bootstrap.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Sua Vez!</a:t>
            </a:r>
            <a:endParaRPr/>
          </a:p>
        </p:txBody>
      </p:sp>
      <p:sp>
        <p:nvSpPr>
          <p:cNvPr id="407" name="Shape 407"/>
          <p:cNvSpPr txBox="1"/>
          <p:nvPr>
            <p:ph idx="1" type="subTitle"/>
          </p:nvPr>
        </p:nvSpPr>
        <p:spPr>
          <a:xfrm>
            <a:off x="824000" y="3369375"/>
            <a:ext cx="5095200" cy="15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pt-BR"/>
              <a:t>No campo de busca, adicione aos arredores um      &lt;div class="form-inline"&gt;.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Sua Vez!</a:t>
            </a:r>
            <a:endParaRPr/>
          </a:p>
        </p:txBody>
      </p:sp>
      <p:sp>
        <p:nvSpPr>
          <p:cNvPr id="413" name="Shape 413"/>
          <p:cNvSpPr txBox="1"/>
          <p:nvPr>
            <p:ph idx="1" type="subTitle"/>
          </p:nvPr>
        </p:nvSpPr>
        <p:spPr>
          <a:xfrm>
            <a:off x="824000" y="3369375"/>
            <a:ext cx="5095200" cy="15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pt-BR"/>
              <a:t>No input adicione class="form-control".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pt-BR"/>
              <a:t>No botão adicione class="btn btn-dark".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Sua Vez!</a:t>
            </a:r>
            <a:endParaRPr/>
          </a:p>
        </p:txBody>
      </p:sp>
      <p:sp>
        <p:nvSpPr>
          <p:cNvPr id="419" name="Shape 419"/>
          <p:cNvSpPr txBox="1"/>
          <p:nvPr>
            <p:ph idx="1" type="subTitle"/>
          </p:nvPr>
        </p:nvSpPr>
        <p:spPr>
          <a:xfrm>
            <a:off x="824000" y="3369375"/>
            <a:ext cx="5095200" cy="15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pt-BR"/>
              <a:t>Adicione uma &lt;div&gt; e envolva todo o conteúdo da página (exceto a navbar), adicione a class="container".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Javascript</a:t>
            </a:r>
            <a:endParaRPr/>
          </a:p>
        </p:txBody>
      </p:sp>
      <p:pic>
        <p:nvPicPr>
          <p:cNvPr id="425" name="Shape 4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675" y="1348800"/>
            <a:ext cx="2157400" cy="2445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Aritmética</a:t>
            </a:r>
            <a:endParaRPr/>
          </a:p>
        </p:txBody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*</a:t>
            </a:r>
            <a:r>
              <a:rPr lang="pt-BR"/>
              <a:t> 	Vezes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800"/>
              <a:t>-</a:t>
            </a:r>
            <a:r>
              <a:rPr lang="pt-BR"/>
              <a:t> 	Menos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800"/>
              <a:t>+</a:t>
            </a:r>
            <a:r>
              <a:rPr lang="pt-BR"/>
              <a:t> 	Mais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800"/>
              <a:t>/</a:t>
            </a:r>
            <a:r>
              <a:rPr lang="pt-BR"/>
              <a:t> 	Dividido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Primitivos</a:t>
            </a:r>
            <a:endParaRPr/>
          </a:p>
        </p:txBody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142075" y="1597875"/>
            <a:ext cx="3246600" cy="3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t-BR" sz="1800"/>
              <a:t>Número:</a:t>
            </a:r>
            <a:r>
              <a:rPr lang="pt-BR" sz="1800"/>
              <a:t> Number</a:t>
            </a:r>
            <a:endParaRPr sz="1800"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1    2    51</a:t>
            </a:r>
            <a:endParaRPr sz="1800"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12.3    28.5    11.54</a:t>
            </a:r>
            <a:endParaRPr sz="1800"/>
          </a:p>
          <a:p>
            <a:pPr indent="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pt-BR" sz="1800"/>
              <a:t>Texto:</a:t>
            </a:r>
            <a:r>
              <a:rPr lang="pt-BR" sz="1800"/>
              <a:t> String</a:t>
            </a:r>
            <a:endParaRPr sz="1800"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“Bem Vindo”</a:t>
            </a:r>
            <a:endParaRPr sz="1800"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‘Bem Vindo’</a:t>
            </a:r>
            <a:endParaRPr sz="1800"/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5812200" y="1619175"/>
            <a:ext cx="3331800" cy="33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t-BR" sz="1800"/>
              <a:t>Booleano:</a:t>
            </a:r>
            <a:r>
              <a:rPr lang="pt-BR" sz="1800"/>
              <a:t> Boolean</a:t>
            </a:r>
            <a:endParaRPr sz="1800"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true</a:t>
            </a:r>
            <a:endParaRPr sz="1800"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false</a:t>
            </a:r>
            <a:endParaRPr sz="18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pt-BR" sz="1800"/>
              <a:t>Não Definido:</a:t>
            </a:r>
            <a:r>
              <a:rPr lang="pt-BR" sz="1800"/>
              <a:t> Undefined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1466775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graphicFrame>
        <p:nvGraphicFramePr>
          <p:cNvPr id="444" name="Shape 444"/>
          <p:cNvGraphicFramePr/>
          <p:nvPr/>
        </p:nvGraphicFramePr>
        <p:xfrm>
          <a:off x="1342213" y="145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{D2675178-4C79-400F-8C55-47C4597E32EB}</a:tableStyleId>
              </a:tblPr>
              <a:tblGrid>
                <a:gridCol w="6459575"/>
              </a:tblGrid>
              <a:tr h="44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</a:t>
                      </a:r>
                      <a:r>
                        <a:rPr lang="pt-BR" sz="135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x, y           </a:t>
                      </a:r>
                      <a:r>
                        <a:rPr lang="pt-BR" sz="135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Como declarar variáveis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= </a:t>
                      </a:r>
                      <a:r>
                        <a:rPr lang="pt-BR" sz="135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r>
                        <a:rPr lang="pt-BR" sz="135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</a:t>
                      </a:r>
                      <a:r>
                        <a:rPr lang="pt-BR" sz="135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Como atribuir valores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>
                          <a:solidFill>
                            <a:srgbClr val="0000CD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</a:t>
                      </a:r>
                      <a:r>
                        <a:rPr lang="pt-BR" sz="135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pt-BR" sz="135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</a:t>
                      </a:r>
                      <a:r>
                        <a:rPr lang="pt-BR" sz="135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x + 2      </a:t>
                      </a:r>
                      <a:r>
                        <a:rPr lang="pt-BR" sz="135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Como </a:t>
                      </a:r>
                      <a:r>
                        <a:rPr lang="pt-BR" sz="1350">
                          <a:solidFill>
                            <a:srgbClr val="008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declarar variável </a:t>
                      </a:r>
                      <a:r>
                        <a:rPr lang="pt-BR" sz="135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 </a:t>
                      </a:r>
                      <a:r>
                        <a:rPr lang="pt-BR" sz="1350">
                          <a:solidFill>
                            <a:srgbClr val="008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atribuir </a:t>
                      </a:r>
                      <a:r>
                        <a:rPr lang="pt-BR" sz="135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 = x + y          </a:t>
                      </a:r>
                      <a:r>
                        <a:rPr lang="pt-BR" sz="1350">
                          <a:solidFill>
                            <a:srgbClr val="008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Como computar valores</a:t>
                      </a:r>
                      <a:endParaRPr sz="135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5" name="Shape 445"/>
          <p:cNvGraphicFramePr/>
          <p:nvPr/>
        </p:nvGraphicFramePr>
        <p:xfrm>
          <a:off x="4567756" y="323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{D2675178-4C79-400F-8C55-47C4597E32EB}</a:tableStyleId>
              </a:tblPr>
              <a:tblGrid>
                <a:gridCol w="3929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</a:t>
                      </a:r>
                      <a:r>
                        <a:rPr lang="pt-BR" sz="135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x, y, z</a:t>
                      </a:r>
                      <a:endParaRPr sz="135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= </a:t>
                      </a:r>
                      <a:r>
                        <a:rPr lang="pt-BR" sz="135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35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 = </a:t>
                      </a:r>
                      <a:r>
                        <a:rPr lang="pt-BR" sz="135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35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 = x + y</a:t>
                      </a:r>
                      <a:endParaRPr sz="135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6" name="Shape 446"/>
          <p:cNvGraphicFramePr/>
          <p:nvPr/>
        </p:nvGraphicFramePr>
        <p:xfrm>
          <a:off x="666119" y="323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{D2675178-4C79-400F-8C55-47C4597E32EB}</a:tableStyleId>
              </a:tblPr>
              <a:tblGrid>
                <a:gridCol w="39016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</a:t>
                      </a:r>
                      <a:r>
                        <a:rPr lang="pt-BR" sz="135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nomePessoa = </a:t>
                      </a:r>
                      <a:r>
                        <a:rPr lang="pt-BR" sz="135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‘João Carlos’</a:t>
                      </a:r>
                      <a:endParaRPr sz="135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</a:t>
                      </a:r>
                      <a:r>
                        <a:rPr lang="pt-BR" sz="135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x = </a:t>
                      </a:r>
                      <a:r>
                        <a:rPr lang="pt-BR" sz="135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r>
                        <a:rPr lang="pt-BR" sz="135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y = </a:t>
                      </a:r>
                      <a:r>
                        <a:rPr lang="pt-BR" sz="135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35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</a:t>
                      </a:r>
                      <a:r>
                        <a:rPr lang="pt-BR" sz="135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z</a:t>
                      </a:r>
                      <a:endParaRPr sz="135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 = x + y * </a:t>
                      </a:r>
                      <a:r>
                        <a:rPr lang="pt-BR" sz="135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pt-BR" sz="135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 </a:t>
                      </a:r>
                      <a:r>
                        <a:rPr lang="pt-BR" sz="135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35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431" y="1306825"/>
            <a:ext cx="2529850" cy="25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2325" y="1228725"/>
            <a:ext cx="2686050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8078" y="1493525"/>
            <a:ext cx="2156450" cy="21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Sua Vez!</a:t>
            </a:r>
            <a:endParaRPr/>
          </a:p>
        </p:txBody>
      </p:sp>
      <p:sp>
        <p:nvSpPr>
          <p:cNvPr id="452" name="Shape 452"/>
          <p:cNvSpPr txBox="1"/>
          <p:nvPr>
            <p:ph idx="1" type="subTitle"/>
          </p:nvPr>
        </p:nvSpPr>
        <p:spPr>
          <a:xfrm>
            <a:off x="824000" y="3369375"/>
            <a:ext cx="5095200" cy="15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pt-BR"/>
              <a:t>Acessar o navegador e apertar F12.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pt-BR"/>
              <a:t>Entrar na aba console.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Sua Vez!</a:t>
            </a:r>
            <a:endParaRPr/>
          </a:p>
        </p:txBody>
      </p:sp>
      <p:sp>
        <p:nvSpPr>
          <p:cNvPr id="458" name="Shape 458"/>
          <p:cNvSpPr txBox="1"/>
          <p:nvPr>
            <p:ph idx="1" type="subTitle"/>
          </p:nvPr>
        </p:nvSpPr>
        <p:spPr>
          <a:xfrm>
            <a:off x="824000" y="3369375"/>
            <a:ext cx="5095200" cy="15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pt-BR"/>
              <a:t>Crie 2 variáveis, x e y com os valores 10 e 5.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Sua Vez!</a:t>
            </a:r>
            <a:endParaRPr/>
          </a:p>
        </p:txBody>
      </p:sp>
      <p:sp>
        <p:nvSpPr>
          <p:cNvPr id="464" name="Shape 464"/>
          <p:cNvSpPr txBox="1"/>
          <p:nvPr>
            <p:ph idx="1" type="subTitle"/>
          </p:nvPr>
        </p:nvSpPr>
        <p:spPr>
          <a:xfrm>
            <a:off x="824000" y="3369375"/>
            <a:ext cx="5095200" cy="15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pt-BR"/>
              <a:t>Faça a soma, subtração, divisão e multiplicação dessas variáveis.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Sua Vez!</a:t>
            </a:r>
            <a:endParaRPr/>
          </a:p>
        </p:txBody>
      </p:sp>
      <p:sp>
        <p:nvSpPr>
          <p:cNvPr id="470" name="Shape 470"/>
          <p:cNvSpPr txBox="1"/>
          <p:nvPr>
            <p:ph idx="1" type="subTitle"/>
          </p:nvPr>
        </p:nvSpPr>
        <p:spPr>
          <a:xfrm>
            <a:off x="824000" y="3369375"/>
            <a:ext cx="5095200" cy="15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pt-BR"/>
              <a:t>Desafio: Digite o seguinte código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</a:t>
            </a:r>
            <a:r>
              <a:rPr lang="pt-BR">
                <a:solidFill>
                  <a:srgbClr val="000000"/>
                </a:solidFill>
              </a:rPr>
              <a:t> </a:t>
            </a:r>
            <a:r>
              <a:rPr b="1" i="1" lang="pt-BR"/>
              <a:t> var idade = 19</a:t>
            </a:r>
            <a:endParaRPr b="1" i="1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/>
              <a:t>    var nome = ‘Júnior Moreira’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Sua Vez!</a:t>
            </a:r>
            <a:endParaRPr/>
          </a:p>
        </p:txBody>
      </p:sp>
      <p:sp>
        <p:nvSpPr>
          <p:cNvPr id="476" name="Shape 476"/>
          <p:cNvSpPr txBox="1"/>
          <p:nvPr>
            <p:ph idx="1" type="subTitle"/>
          </p:nvPr>
        </p:nvSpPr>
        <p:spPr>
          <a:xfrm>
            <a:off x="824000" y="3369375"/>
            <a:ext cx="5095200" cy="15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pt-BR"/>
              <a:t>Juntar as duas variáveis </a:t>
            </a:r>
            <a:r>
              <a:rPr b="1" lang="pt-BR"/>
              <a:t>idade </a:t>
            </a:r>
            <a:r>
              <a:rPr lang="pt-BR"/>
              <a:t>e </a:t>
            </a:r>
            <a:r>
              <a:rPr b="1" lang="pt-BR"/>
              <a:t>nome </a:t>
            </a:r>
            <a:r>
              <a:rPr lang="pt-BR"/>
              <a:t>de uma forma que o resultado seja:</a:t>
            </a:r>
            <a:br>
              <a:rPr lang="pt-BR"/>
            </a:br>
            <a:r>
              <a:rPr lang="pt-BR"/>
              <a:t>	</a:t>
            </a:r>
            <a:r>
              <a:rPr b="1" lang="pt-BR"/>
              <a:t>Júnior Moreira tem 19 anos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Complexos</a:t>
            </a:r>
            <a:endParaRPr/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142075" y="1576575"/>
            <a:ext cx="2304000" cy="3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Char char="-"/>
            </a:pPr>
            <a:r>
              <a:rPr b="1" lang="pt-BR" sz="1800">
                <a:solidFill>
                  <a:srgbClr val="008000"/>
                </a:solidFill>
              </a:rPr>
              <a:t>Objeto </a:t>
            </a:r>
            <a:r>
              <a:rPr lang="pt-BR" sz="1800">
                <a:solidFill>
                  <a:srgbClr val="008000"/>
                </a:solidFill>
              </a:rPr>
              <a:t>- Object</a:t>
            </a:r>
            <a:endParaRPr sz="1800">
              <a:solidFill>
                <a:srgbClr val="008000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000"/>
                </a:solidFill>
              </a:rPr>
              <a:t>{</a:t>
            </a:r>
            <a:endParaRPr sz="1800">
              <a:solidFill>
                <a:srgbClr val="008000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000"/>
                </a:solidFill>
              </a:rPr>
              <a:t>	nome: ‘João’,</a:t>
            </a:r>
            <a:endParaRPr sz="1800">
              <a:solidFill>
                <a:srgbClr val="008000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000"/>
                </a:solidFill>
              </a:rPr>
              <a:t>	idade: 27</a:t>
            </a:r>
            <a:endParaRPr sz="1800">
              <a:solidFill>
                <a:srgbClr val="008000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008000"/>
                </a:solidFill>
              </a:rPr>
              <a:t>}</a:t>
            </a:r>
            <a:endParaRPr sz="1800">
              <a:solidFill>
                <a:srgbClr val="008000"/>
              </a:solidFill>
            </a:endParaRPr>
          </a:p>
        </p:txBody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644650" y="1597875"/>
            <a:ext cx="2499600" cy="33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1800"/>
              <a:buChar char="-"/>
            </a:pPr>
            <a:r>
              <a:rPr b="1" lang="pt-BR" sz="1800">
                <a:solidFill>
                  <a:srgbClr val="0000CD"/>
                </a:solidFill>
              </a:rPr>
              <a:t>Função </a:t>
            </a:r>
            <a:r>
              <a:rPr lang="pt-BR" sz="1800">
                <a:solidFill>
                  <a:srgbClr val="0000CD"/>
                </a:solidFill>
              </a:rPr>
              <a:t>- Function</a:t>
            </a:r>
            <a:endParaRPr sz="1800">
              <a:solidFill>
                <a:srgbClr val="0000CD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</a:rPr>
              <a:t>function maisUm(x) {</a:t>
            </a:r>
            <a:endParaRPr sz="1800">
              <a:solidFill>
                <a:srgbClr val="0000CD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</a:rPr>
              <a:t>	return x + 3</a:t>
            </a:r>
            <a:endParaRPr sz="1800">
              <a:solidFill>
                <a:srgbClr val="0000CD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</a:rPr>
              <a:t>}</a:t>
            </a:r>
            <a:endParaRPr sz="1800">
              <a:solidFill>
                <a:srgbClr val="0000CD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0000CD"/>
                </a:solidFill>
              </a:rPr>
              <a:t>maisUm(22)</a:t>
            </a:r>
            <a:endParaRPr sz="1800">
              <a:solidFill>
                <a:srgbClr val="0000CD"/>
              </a:solidFill>
            </a:endParaRPr>
          </a:p>
        </p:txBody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3535713" y="1597875"/>
            <a:ext cx="2019300" cy="3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2A2A"/>
              </a:buClr>
              <a:buSzPts val="1800"/>
              <a:buChar char="-"/>
            </a:pPr>
            <a:r>
              <a:rPr b="1" lang="pt-BR" sz="1800">
                <a:solidFill>
                  <a:srgbClr val="A52A2A"/>
                </a:solidFill>
              </a:rPr>
              <a:t>Lista</a:t>
            </a:r>
            <a:r>
              <a:rPr b="1" lang="pt-BR" sz="1800">
                <a:solidFill>
                  <a:srgbClr val="A52A2A"/>
                </a:solidFill>
              </a:rPr>
              <a:t> </a:t>
            </a:r>
            <a:r>
              <a:rPr lang="pt-BR" sz="1800">
                <a:solidFill>
                  <a:srgbClr val="A52A2A"/>
                </a:solidFill>
              </a:rPr>
              <a:t>- Array</a:t>
            </a:r>
            <a:endParaRPr sz="1800">
              <a:solidFill>
                <a:srgbClr val="A52A2A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</a:rPr>
              <a:t>[</a:t>
            </a:r>
            <a:endParaRPr sz="1800">
              <a:solidFill>
                <a:srgbClr val="A52A2A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</a:rPr>
              <a:t>	‘João’,</a:t>
            </a:r>
            <a:endParaRPr sz="1800">
              <a:solidFill>
                <a:srgbClr val="A52A2A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</a:rPr>
              <a:t>	‘Joana’</a:t>
            </a:r>
            <a:endParaRPr sz="1800">
              <a:solidFill>
                <a:srgbClr val="A52A2A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A52A2A"/>
                </a:solidFill>
              </a:rPr>
              <a:t>]</a:t>
            </a:r>
            <a:endParaRPr sz="1800">
              <a:solidFill>
                <a:srgbClr val="A52A2A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1388625" y="117057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 Arrays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Funções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Sua Vez!</a:t>
            </a:r>
            <a:endParaRPr/>
          </a:p>
        </p:txBody>
      </p:sp>
      <p:sp>
        <p:nvSpPr>
          <p:cNvPr id="495" name="Shape 495"/>
          <p:cNvSpPr txBox="1"/>
          <p:nvPr>
            <p:ph idx="1" type="subTitle"/>
          </p:nvPr>
        </p:nvSpPr>
        <p:spPr>
          <a:xfrm>
            <a:off x="824000" y="3369375"/>
            <a:ext cx="6678000" cy="15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pt-BR"/>
              <a:t>Crie um objeto com as chaves aluno, idade (utilize a variável idade) e nomeDosPais como um array.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Sua Vez!</a:t>
            </a:r>
            <a:endParaRPr/>
          </a:p>
        </p:txBody>
      </p:sp>
      <p:sp>
        <p:nvSpPr>
          <p:cNvPr id="501" name="Shape 501"/>
          <p:cNvSpPr txBox="1"/>
          <p:nvPr>
            <p:ph idx="1" type="subTitle"/>
          </p:nvPr>
        </p:nvSpPr>
        <p:spPr>
          <a:xfrm>
            <a:off x="824000" y="3369375"/>
            <a:ext cx="5095200" cy="15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pt-BR"/>
              <a:t>Crie uma função chamada digaOla passando por </a:t>
            </a:r>
            <a:r>
              <a:rPr lang="pt-BR"/>
              <a:t>parâmetro</a:t>
            </a:r>
            <a:r>
              <a:rPr lang="pt-BR"/>
              <a:t> um nome</a:t>
            </a:r>
            <a:r>
              <a:rPr lang="pt-BR"/>
              <a:t>.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pt-BR"/>
              <a:t>A função deve executar o alert e exibir Olá e o nome da pessoa.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type="title"/>
          </p:nvPr>
        </p:nvSpPr>
        <p:spPr>
          <a:xfrm>
            <a:off x="4282200" y="2074650"/>
            <a:ext cx="688200" cy="9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/>
              <a:t>+</a:t>
            </a:r>
            <a:endParaRPr sz="7200"/>
          </a:p>
        </p:txBody>
      </p:sp>
      <p:pic>
        <p:nvPicPr>
          <p:cNvPr id="507" name="Shape 5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431" y="1306825"/>
            <a:ext cx="2529850" cy="25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Shape 5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2325" y="1799650"/>
            <a:ext cx="1796725" cy="20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5</a:t>
            </a:r>
            <a:endParaRPr/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!DOCTYPE</a:t>
            </a:r>
            <a:r>
              <a:rPr lang="pt-B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Título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 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página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/title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/head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Meu Título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/h1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Um parágrafo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pt-B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type=”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pt-B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/body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idx="4294967295" type="body"/>
          </p:nvPr>
        </p:nvSpPr>
        <p:spPr>
          <a:xfrm>
            <a:off x="617225" y="1213500"/>
            <a:ext cx="8427600" cy="27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"olaConsumidor()"</a:t>
            </a: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Diga Olá</a:t>
            </a: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olaConsumidor</a:t>
            </a: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'Olá Consumidor'</a:t>
            </a: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idx="4294967295" type="body"/>
          </p:nvPr>
        </p:nvSpPr>
        <p:spPr>
          <a:xfrm>
            <a:off x="617225" y="1213500"/>
            <a:ext cx="8427600" cy="27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onclick="olaConsumidor()"</a:t>
            </a: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Diga Olá</a:t>
            </a: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olaConsumidor</a:t>
            </a: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'Olá Consumidor'</a:t>
            </a: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idx="4294967295" type="body"/>
          </p:nvPr>
        </p:nvSpPr>
        <p:spPr>
          <a:xfrm>
            <a:off x="617225" y="1213500"/>
            <a:ext cx="8427600" cy="27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"olaConsumidor()"</a:t>
            </a: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Diga Olá</a:t>
            </a: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olaConsumidor</a:t>
            </a: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'Olá Consumidor'</a:t>
            </a: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idx="4294967295" type="body"/>
          </p:nvPr>
        </p:nvSpPr>
        <p:spPr>
          <a:xfrm>
            <a:off x="586750" y="91450"/>
            <a:ext cx="8374200" cy="45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"campoNome"</a:t>
            </a:r>
            <a:r>
              <a:rPr lang="pt-BR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"adicionarNome()"</a:t>
            </a:r>
            <a:r>
              <a:rPr lang="pt-BR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Adicionar</a:t>
            </a:r>
            <a:r>
              <a:rPr lang="pt-BR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"listaNomes"</a:t>
            </a:r>
            <a:r>
              <a:rPr lang="pt-BR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adicionarNome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campoNome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'campoNome'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listaNomes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'listaNomes'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novoElemento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novoElemento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textContent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campoNome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endParaRPr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listaNomes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appendChild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novoElemento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Sua Vez!</a:t>
            </a:r>
            <a:endParaRPr/>
          </a:p>
        </p:txBody>
      </p:sp>
      <p:sp>
        <p:nvSpPr>
          <p:cNvPr id="534" name="Shape 534"/>
          <p:cNvSpPr txBox="1"/>
          <p:nvPr>
            <p:ph idx="1" type="subTitle"/>
          </p:nvPr>
        </p:nvSpPr>
        <p:spPr>
          <a:xfrm>
            <a:off x="3323375" y="1046550"/>
            <a:ext cx="5005200" cy="3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 Final Pt.1 - Página do herói</a:t>
            </a:r>
            <a:endParaRPr b="1" i="1">
              <a:solidFill>
                <a:srgbClr val="FFFFFF"/>
              </a:solidFill>
            </a:endParaRP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pt-BR"/>
              <a:t>Adicionar logo abaixo da navbar um informativo ‘Nome’, um campo de texto e um botão.</a:t>
            </a:r>
            <a:endParaRPr/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pt-BR"/>
              <a:t>Ao clicar no botão, o título na navbar deve trocar para o valor do campo de texto. </a:t>
            </a:r>
            <a:endParaRPr i="1" u="sng"/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pt-BR"/>
              <a:t> Deve sempre aparecer no título ‘Bem Vindo’ + o nome que está no campo.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Sua Vez!</a:t>
            </a:r>
            <a:endParaRPr/>
          </a:p>
        </p:txBody>
      </p:sp>
      <p:sp>
        <p:nvSpPr>
          <p:cNvPr id="540" name="Shape 540"/>
          <p:cNvSpPr txBox="1"/>
          <p:nvPr>
            <p:ph idx="1" type="subTitle"/>
          </p:nvPr>
        </p:nvSpPr>
        <p:spPr>
          <a:xfrm>
            <a:off x="3323375" y="1046550"/>
            <a:ext cx="5095200" cy="3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 Final Pt.2 - Página do herói</a:t>
            </a:r>
            <a:endParaRPr b="1" i="1">
              <a:solidFill>
                <a:srgbClr val="FFFFFF"/>
              </a:solidFill>
            </a:endParaRP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pt-BR"/>
              <a:t>Na parte que tem os poderes/características adicione um campo de texto e um botão com texto </a:t>
            </a:r>
            <a:r>
              <a:rPr b="1" lang="pt-BR"/>
              <a:t>‘Adicionar’</a:t>
            </a:r>
            <a:r>
              <a:rPr lang="pt-BR"/>
              <a:t>.</a:t>
            </a:r>
            <a:endParaRPr/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pt-BR"/>
              <a:t>Ao clicar no botão deve adicionar na listagem de poderes/características o valor digitado no campo de texto.</a:t>
            </a:r>
            <a:br>
              <a:rPr lang="pt-BR"/>
            </a:br>
            <a:r>
              <a:rPr lang="pt-BR"/>
              <a:t>(Dica: para adicionar o atributo class é utilizado </a:t>
            </a:r>
            <a:r>
              <a:rPr i="1" lang="pt-BR" u="sng">
                <a:solidFill>
                  <a:srgbClr val="9CDCFE"/>
                </a:solidFill>
              </a:rPr>
              <a:t>className</a:t>
            </a:r>
            <a:r>
              <a:rPr lang="pt-BR"/>
              <a:t>).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</a:t>
            </a:r>
            <a:endParaRPr/>
          </a:p>
        </p:txBody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 que funcione a troca de cor ao clicar no elemento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novoElemento</a:t>
            </a:r>
            <a:r>
              <a:rPr lang="pt-BR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setAttribute</a:t>
            </a:r>
            <a:r>
              <a:rPr lang="pt-BR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'data-toggle'</a:t>
            </a:r>
            <a:r>
              <a:rPr lang="pt-BR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'list'</a:t>
            </a:r>
            <a:r>
              <a:rPr lang="pt-BR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novoElemento</a:t>
            </a:r>
            <a:r>
              <a:rPr lang="pt-BR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pt-BR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endParaRPr sz="12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 ou Dificuldades?</a:t>
            </a:r>
            <a:endParaRPr/>
          </a:p>
        </p:txBody>
      </p:sp>
      <p:pic>
        <p:nvPicPr>
          <p:cNvPr id="552" name="Shape 5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588" y="1597875"/>
            <a:ext cx="3240824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5</a:t>
            </a:r>
            <a:endParaRPr/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!DOCTYPE</a:t>
            </a:r>
            <a:r>
              <a:rPr lang="pt-B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2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Título da página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/title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/head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Meu Título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/h1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Um parágrafo.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pt-B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type=”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pt-B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/body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5</a:t>
            </a:r>
            <a:endParaRPr/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!DOCTYPE</a:t>
            </a:r>
            <a:r>
              <a:rPr lang="pt-B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Título da página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/title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/head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Meu Título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/h1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2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Um parágrafo.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pt-B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type=”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pt-B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/body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5</a:t>
            </a:r>
            <a:endParaRPr/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!DOCTYPE</a:t>
            </a:r>
            <a:r>
              <a:rPr lang="pt-B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Título da página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/title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/head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Meu Título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/h1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&lt;input&gt;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Um parágrafo.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pt-B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type=”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pt-B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/body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5</a:t>
            </a:r>
            <a:endParaRPr/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!DOCTYPE</a:t>
            </a:r>
            <a:r>
              <a:rPr lang="pt-B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2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Título da página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/title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/head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Meu Título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/h1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Um parágrafo.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pt-BR" sz="1200">
                <a:solidFill>
                  <a:schemeClr val="lt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type=”password”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/body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5</a:t>
            </a:r>
            <a:endParaRPr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!DOCTYPE</a:t>
            </a:r>
            <a:r>
              <a:rPr lang="pt-B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Título da página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/title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/head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Meu Título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/h1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Um parágrafo.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pt-B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type=”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pt-B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/body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