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2" r:id="rId6"/>
    <p:sldId id="264" r:id="rId7"/>
    <p:sldId id="263" r:id="rId8"/>
    <p:sldId id="272" r:id="rId9"/>
    <p:sldId id="273" r:id="rId10"/>
    <p:sldId id="275" r:id="rId11"/>
    <p:sldId id="279" r:id="rId12"/>
    <p:sldId id="268" r:id="rId13"/>
    <p:sldId id="267" r:id="rId14"/>
    <p:sldId id="270" r:id="rId15"/>
    <p:sldId id="269" r:id="rId16"/>
    <p:sldId id="271" r:id="rId17"/>
    <p:sldId id="276" r:id="rId18"/>
    <p:sldId id="278" r:id="rId19"/>
    <p:sldId id="277" r:id="rId20"/>
    <p:sldId id="260" r:id="rId2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114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07ED56-8106-45B5-9C8D-46FE5F50F2B6}" type="doc">
      <dgm:prSet loTypeId="urn:microsoft.com/office/officeart/2005/8/layout/vList3" loCatId="list" qsTypeId="urn:microsoft.com/office/officeart/2005/8/quickstyle/simple1" qsCatId="simple" csTypeId="urn:microsoft.com/office/officeart/2005/8/colors/accent0_2" csCatId="mainScheme" phldr="1"/>
      <dgm:spPr/>
    </dgm:pt>
    <dgm:pt modelId="{4E32459C-82F0-42CC-8A92-D10A928C101D}">
      <dgm:prSet phldrT="[Texto]"/>
      <dgm:spPr/>
      <dgm:t>
        <a:bodyPr/>
        <a:lstStyle/>
        <a:p>
          <a:r>
            <a:rPr lang="pt-BR" dirty="0"/>
            <a:t>Henry Oliveria</a:t>
          </a:r>
        </a:p>
      </dgm:t>
    </dgm:pt>
    <dgm:pt modelId="{6EB86E29-0755-4063-AAA0-0BBBC600A50F}" type="parTrans" cxnId="{F230EAE0-0395-4BE3-A699-A0CE274FF8C2}">
      <dgm:prSet/>
      <dgm:spPr/>
      <dgm:t>
        <a:bodyPr/>
        <a:lstStyle/>
        <a:p>
          <a:endParaRPr lang="pt-BR"/>
        </a:p>
      </dgm:t>
    </dgm:pt>
    <dgm:pt modelId="{E49A9C17-BB83-41B2-AA59-539EAC551E84}" type="sibTrans" cxnId="{F230EAE0-0395-4BE3-A699-A0CE274FF8C2}">
      <dgm:prSet/>
      <dgm:spPr/>
      <dgm:t>
        <a:bodyPr/>
        <a:lstStyle/>
        <a:p>
          <a:endParaRPr lang="pt-BR"/>
        </a:p>
      </dgm:t>
    </dgm:pt>
    <dgm:pt modelId="{93872398-7D4F-49FC-9368-D774DE704B51}">
      <dgm:prSet phldrT="[Texto]"/>
      <dgm:spPr/>
      <dgm:t>
        <a:bodyPr/>
        <a:lstStyle/>
        <a:p>
          <a:r>
            <a:rPr lang="pt-BR" dirty="0"/>
            <a:t>Leonardo Aguiar</a:t>
          </a:r>
        </a:p>
      </dgm:t>
    </dgm:pt>
    <dgm:pt modelId="{CD4F5298-C3BC-4EFB-9A1C-01697EA53CB4}" type="parTrans" cxnId="{29BD0D98-BC26-43FA-B8F3-E3FB9FAEA0DB}">
      <dgm:prSet/>
      <dgm:spPr/>
      <dgm:t>
        <a:bodyPr/>
        <a:lstStyle/>
        <a:p>
          <a:endParaRPr lang="pt-BR"/>
        </a:p>
      </dgm:t>
    </dgm:pt>
    <dgm:pt modelId="{D83B7268-9AC0-483B-A332-8F20E2053162}" type="sibTrans" cxnId="{29BD0D98-BC26-43FA-B8F3-E3FB9FAEA0DB}">
      <dgm:prSet/>
      <dgm:spPr/>
      <dgm:t>
        <a:bodyPr/>
        <a:lstStyle/>
        <a:p>
          <a:endParaRPr lang="pt-BR"/>
        </a:p>
      </dgm:t>
    </dgm:pt>
    <dgm:pt modelId="{E5360B2B-C70E-4AEF-8DFC-3520DCAA684A}">
      <dgm:prSet phldrT="[Texto]"/>
      <dgm:spPr/>
      <dgm:t>
        <a:bodyPr/>
        <a:lstStyle/>
        <a:p>
          <a:r>
            <a:rPr lang="pt-BR" dirty="0"/>
            <a:t>Maicon Santos</a:t>
          </a:r>
        </a:p>
      </dgm:t>
    </dgm:pt>
    <dgm:pt modelId="{E1C95E81-66AA-4BE3-87CB-48F8AFE86B8D}" type="parTrans" cxnId="{0787D3DD-D474-408F-A024-927F9750FE51}">
      <dgm:prSet/>
      <dgm:spPr/>
      <dgm:t>
        <a:bodyPr/>
        <a:lstStyle/>
        <a:p>
          <a:endParaRPr lang="pt-BR"/>
        </a:p>
      </dgm:t>
    </dgm:pt>
    <dgm:pt modelId="{92BEECF3-2218-48AC-95E1-7AE1800DFC02}" type="sibTrans" cxnId="{0787D3DD-D474-408F-A024-927F9750FE51}">
      <dgm:prSet/>
      <dgm:spPr/>
      <dgm:t>
        <a:bodyPr/>
        <a:lstStyle/>
        <a:p>
          <a:endParaRPr lang="pt-BR"/>
        </a:p>
      </dgm:t>
    </dgm:pt>
    <dgm:pt modelId="{0E920FB4-869E-423D-80FF-356EBD8F1979}">
      <dgm:prSet phldrT="[Texto]"/>
      <dgm:spPr/>
      <dgm:t>
        <a:bodyPr/>
        <a:lstStyle/>
        <a:p>
          <a:r>
            <a:rPr lang="pt-BR" dirty="0"/>
            <a:t>Vinicius </a:t>
          </a:r>
          <a:r>
            <a:rPr lang="pt-BR" dirty="0" err="1"/>
            <a:t>Escobedo</a:t>
          </a:r>
          <a:endParaRPr lang="pt-BR" dirty="0"/>
        </a:p>
      </dgm:t>
    </dgm:pt>
    <dgm:pt modelId="{E040A508-E42D-487F-8BD6-B6DA0B60AAA6}" type="parTrans" cxnId="{1273175A-F65C-407B-A667-B1FC5560FAFA}">
      <dgm:prSet/>
      <dgm:spPr/>
      <dgm:t>
        <a:bodyPr/>
        <a:lstStyle/>
        <a:p>
          <a:endParaRPr lang="pt-BR"/>
        </a:p>
      </dgm:t>
    </dgm:pt>
    <dgm:pt modelId="{6F8BA369-4A08-4F3B-9BC9-CCC4B4D4E75E}" type="sibTrans" cxnId="{1273175A-F65C-407B-A667-B1FC5560FAFA}">
      <dgm:prSet/>
      <dgm:spPr/>
      <dgm:t>
        <a:bodyPr/>
        <a:lstStyle/>
        <a:p>
          <a:endParaRPr lang="pt-BR"/>
        </a:p>
      </dgm:t>
    </dgm:pt>
    <dgm:pt modelId="{66073B41-0522-4724-BB2D-1C60D7D7FD05}">
      <dgm:prSet phldrT="[Texto]"/>
      <dgm:spPr/>
      <dgm:t>
        <a:bodyPr/>
        <a:lstStyle/>
        <a:p>
          <a:r>
            <a:rPr lang="pt-BR" dirty="0"/>
            <a:t>Tiago Domingos</a:t>
          </a:r>
        </a:p>
      </dgm:t>
    </dgm:pt>
    <dgm:pt modelId="{31F116BD-E353-41DB-B8AF-B2A3CD5A2506}" type="sibTrans" cxnId="{8DB125B7-4999-4511-8931-A356260D7294}">
      <dgm:prSet/>
      <dgm:spPr/>
      <dgm:t>
        <a:bodyPr/>
        <a:lstStyle/>
        <a:p>
          <a:endParaRPr lang="pt-BR"/>
        </a:p>
      </dgm:t>
    </dgm:pt>
    <dgm:pt modelId="{34CFE5F9-120B-4848-B35B-358DB0C5D7E6}" type="parTrans" cxnId="{8DB125B7-4999-4511-8931-A356260D7294}">
      <dgm:prSet/>
      <dgm:spPr/>
      <dgm:t>
        <a:bodyPr/>
        <a:lstStyle/>
        <a:p>
          <a:endParaRPr lang="pt-BR"/>
        </a:p>
      </dgm:t>
    </dgm:pt>
    <dgm:pt modelId="{03E16C71-30A4-482D-ACD4-62D9DBF6A961}" type="pres">
      <dgm:prSet presAssocID="{9A07ED56-8106-45B5-9C8D-46FE5F50F2B6}" presName="linearFlow" presStyleCnt="0">
        <dgm:presLayoutVars>
          <dgm:dir/>
          <dgm:resizeHandles val="exact"/>
        </dgm:presLayoutVars>
      </dgm:prSet>
      <dgm:spPr/>
    </dgm:pt>
    <dgm:pt modelId="{4FD6A289-A355-451F-8B4C-F8A857A75CDD}" type="pres">
      <dgm:prSet presAssocID="{4E32459C-82F0-42CC-8A92-D10A928C101D}" presName="composite" presStyleCnt="0"/>
      <dgm:spPr/>
    </dgm:pt>
    <dgm:pt modelId="{FF7BA826-CCFF-4E48-8CC1-5B6B2EB4830C}" type="pres">
      <dgm:prSet presAssocID="{4E32459C-82F0-42CC-8A92-D10A928C101D}" presName="imgShp" presStyleLbl="fgImgPlace1" presStyleIdx="0" presStyleCnt="5" custLinFactNeighborX="-61477" custLinFactNeighborY="-585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FE49283E-AD02-47E6-93B4-564B5A82678B}" type="pres">
      <dgm:prSet presAssocID="{4E32459C-82F0-42CC-8A92-D10A928C101D}" presName="txShp" presStyleLbl="node1" presStyleIdx="0" presStyleCnt="5">
        <dgm:presLayoutVars>
          <dgm:bulletEnabled val="1"/>
        </dgm:presLayoutVars>
      </dgm:prSet>
      <dgm:spPr/>
    </dgm:pt>
    <dgm:pt modelId="{176C187B-B1DD-4A31-9A13-7D6A9EF43C76}" type="pres">
      <dgm:prSet presAssocID="{E49A9C17-BB83-41B2-AA59-539EAC551E84}" presName="spacing" presStyleCnt="0"/>
      <dgm:spPr/>
    </dgm:pt>
    <dgm:pt modelId="{88370F0B-E18C-4B0D-B94F-EE54DECA2FA4}" type="pres">
      <dgm:prSet presAssocID="{93872398-7D4F-49FC-9368-D774DE704B51}" presName="composite" presStyleCnt="0"/>
      <dgm:spPr/>
    </dgm:pt>
    <dgm:pt modelId="{0E02FB52-FE3E-42C5-A742-541876034B9B}" type="pres">
      <dgm:prSet presAssocID="{93872398-7D4F-49FC-9368-D774DE704B51}" presName="imgShp" presStyleLbl="fgImgPlace1" presStyleIdx="1" presStyleCnt="5" custLinFactNeighborX="-65868" custLinFactNeighborY="585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4A3A660-E879-4EC0-84FE-0F84EAFD36E3}" type="pres">
      <dgm:prSet presAssocID="{93872398-7D4F-49FC-9368-D774DE704B51}" presName="txShp" presStyleLbl="node1" presStyleIdx="1" presStyleCnt="5">
        <dgm:presLayoutVars>
          <dgm:bulletEnabled val="1"/>
        </dgm:presLayoutVars>
      </dgm:prSet>
      <dgm:spPr/>
    </dgm:pt>
    <dgm:pt modelId="{0198B0CD-109C-4F04-B135-B58FDDF7532F}" type="pres">
      <dgm:prSet presAssocID="{D83B7268-9AC0-483B-A332-8F20E2053162}" presName="spacing" presStyleCnt="0"/>
      <dgm:spPr/>
    </dgm:pt>
    <dgm:pt modelId="{8066B19D-37E6-43D8-8B6F-FF00CD398DBC}" type="pres">
      <dgm:prSet presAssocID="{E5360B2B-C70E-4AEF-8DFC-3520DCAA684A}" presName="composite" presStyleCnt="0"/>
      <dgm:spPr/>
    </dgm:pt>
    <dgm:pt modelId="{2E6E8718-DF4B-4C97-83EB-07C7801C112D}" type="pres">
      <dgm:prSet presAssocID="{E5360B2B-C70E-4AEF-8DFC-3520DCAA684A}" presName="imgShp" presStyleLbl="fgImgPlace1" presStyleIdx="2" presStyleCnt="5" custLinFactNeighborX="-65868" custLinFactNeighborY="731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2E3524A0-9093-473A-BEC1-48FCE09A2639}" type="pres">
      <dgm:prSet presAssocID="{E5360B2B-C70E-4AEF-8DFC-3520DCAA684A}" presName="txShp" presStyleLbl="node1" presStyleIdx="2" presStyleCnt="5">
        <dgm:presLayoutVars>
          <dgm:bulletEnabled val="1"/>
        </dgm:presLayoutVars>
      </dgm:prSet>
      <dgm:spPr/>
    </dgm:pt>
    <dgm:pt modelId="{1CBC2F7F-A830-486F-97D6-41359E98304D}" type="pres">
      <dgm:prSet presAssocID="{92BEECF3-2218-48AC-95E1-7AE1800DFC02}" presName="spacing" presStyleCnt="0"/>
      <dgm:spPr/>
    </dgm:pt>
    <dgm:pt modelId="{B42B5BBF-FB9C-4D02-851E-F536061238A9}" type="pres">
      <dgm:prSet presAssocID="{0E920FB4-869E-423D-80FF-356EBD8F1979}" presName="composite" presStyleCnt="0"/>
      <dgm:spPr/>
    </dgm:pt>
    <dgm:pt modelId="{CB82FEED-81D8-40D5-BDB6-452B334F3834}" type="pres">
      <dgm:prSet presAssocID="{0E920FB4-869E-423D-80FF-356EBD8F1979}" presName="imgShp" presStyleLbl="fgImgPlace1" presStyleIdx="3" presStyleCnt="5" custLinFactNeighborX="-64405" custLinFactNeighborY="826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A78C05B4-0320-4897-B77C-DBF5B930C2AB}" type="pres">
      <dgm:prSet presAssocID="{0E920FB4-869E-423D-80FF-356EBD8F1979}" presName="txShp" presStyleLbl="node1" presStyleIdx="3" presStyleCnt="5">
        <dgm:presLayoutVars>
          <dgm:bulletEnabled val="1"/>
        </dgm:presLayoutVars>
      </dgm:prSet>
      <dgm:spPr/>
    </dgm:pt>
    <dgm:pt modelId="{9C8FC529-5907-45DC-B32D-A43D5B239D0E}" type="pres">
      <dgm:prSet presAssocID="{6F8BA369-4A08-4F3B-9BC9-CCC4B4D4E75E}" presName="spacing" presStyleCnt="0"/>
      <dgm:spPr/>
    </dgm:pt>
    <dgm:pt modelId="{DEFBD060-782B-4319-8B43-1C505C625C9A}" type="pres">
      <dgm:prSet presAssocID="{66073B41-0522-4724-BB2D-1C60D7D7FD05}" presName="composite" presStyleCnt="0"/>
      <dgm:spPr/>
    </dgm:pt>
    <dgm:pt modelId="{7B8192ED-3EB5-4076-B7CD-AC8CBAC38100}" type="pres">
      <dgm:prSet presAssocID="{66073B41-0522-4724-BB2D-1C60D7D7FD05}" presName="imgShp" presStyleLbl="fgImgPlace1" presStyleIdx="4" presStyleCnt="5" custLinFactNeighborX="-67332" custLinFactNeighborY="292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m única"/>
        </a:ext>
      </dgm:extLst>
    </dgm:pt>
    <dgm:pt modelId="{369F47A1-B8F0-48C4-8599-688CA799E684}" type="pres">
      <dgm:prSet presAssocID="{66073B41-0522-4724-BB2D-1C60D7D7FD05}" presName="txShp" presStyleLbl="node1" presStyleIdx="4" presStyleCnt="5">
        <dgm:presLayoutVars>
          <dgm:bulletEnabled val="1"/>
        </dgm:presLayoutVars>
      </dgm:prSet>
      <dgm:spPr/>
    </dgm:pt>
  </dgm:ptLst>
  <dgm:cxnLst>
    <dgm:cxn modelId="{5309C338-F48F-489A-9246-2B5212F65A99}" type="presOf" srcId="{66073B41-0522-4724-BB2D-1C60D7D7FD05}" destId="{369F47A1-B8F0-48C4-8599-688CA799E684}" srcOrd="0" destOrd="0" presId="urn:microsoft.com/office/officeart/2005/8/layout/vList3"/>
    <dgm:cxn modelId="{9995805E-01D7-41A5-85E3-A50853047E8E}" type="presOf" srcId="{E5360B2B-C70E-4AEF-8DFC-3520DCAA684A}" destId="{2E3524A0-9093-473A-BEC1-48FCE09A2639}" srcOrd="0" destOrd="0" presId="urn:microsoft.com/office/officeart/2005/8/layout/vList3"/>
    <dgm:cxn modelId="{47375375-7564-419A-9AE6-56324F152920}" type="presOf" srcId="{0E920FB4-869E-423D-80FF-356EBD8F1979}" destId="{A78C05B4-0320-4897-B77C-DBF5B930C2AB}" srcOrd="0" destOrd="0" presId="urn:microsoft.com/office/officeart/2005/8/layout/vList3"/>
    <dgm:cxn modelId="{1273175A-F65C-407B-A667-B1FC5560FAFA}" srcId="{9A07ED56-8106-45B5-9C8D-46FE5F50F2B6}" destId="{0E920FB4-869E-423D-80FF-356EBD8F1979}" srcOrd="3" destOrd="0" parTransId="{E040A508-E42D-487F-8BD6-B6DA0B60AAA6}" sibTransId="{6F8BA369-4A08-4F3B-9BC9-CCC4B4D4E75E}"/>
    <dgm:cxn modelId="{C29F5C82-5782-4EBB-A178-5A1D03D2AA59}" type="presOf" srcId="{93872398-7D4F-49FC-9368-D774DE704B51}" destId="{A4A3A660-E879-4EC0-84FE-0F84EAFD36E3}" srcOrd="0" destOrd="0" presId="urn:microsoft.com/office/officeart/2005/8/layout/vList3"/>
    <dgm:cxn modelId="{ADA0C983-F560-4140-B7EC-5040691950A1}" type="presOf" srcId="{9A07ED56-8106-45B5-9C8D-46FE5F50F2B6}" destId="{03E16C71-30A4-482D-ACD4-62D9DBF6A961}" srcOrd="0" destOrd="0" presId="urn:microsoft.com/office/officeart/2005/8/layout/vList3"/>
    <dgm:cxn modelId="{29BD0D98-BC26-43FA-B8F3-E3FB9FAEA0DB}" srcId="{9A07ED56-8106-45B5-9C8D-46FE5F50F2B6}" destId="{93872398-7D4F-49FC-9368-D774DE704B51}" srcOrd="1" destOrd="0" parTransId="{CD4F5298-C3BC-4EFB-9A1C-01697EA53CB4}" sibTransId="{D83B7268-9AC0-483B-A332-8F20E2053162}"/>
    <dgm:cxn modelId="{8DB125B7-4999-4511-8931-A356260D7294}" srcId="{9A07ED56-8106-45B5-9C8D-46FE5F50F2B6}" destId="{66073B41-0522-4724-BB2D-1C60D7D7FD05}" srcOrd="4" destOrd="0" parTransId="{34CFE5F9-120B-4848-B35B-358DB0C5D7E6}" sibTransId="{31F116BD-E353-41DB-B8AF-B2A3CD5A2506}"/>
    <dgm:cxn modelId="{4861AED7-02FC-4A6D-959D-4D5EF0A5F337}" type="presOf" srcId="{4E32459C-82F0-42CC-8A92-D10A928C101D}" destId="{FE49283E-AD02-47E6-93B4-564B5A82678B}" srcOrd="0" destOrd="0" presId="urn:microsoft.com/office/officeart/2005/8/layout/vList3"/>
    <dgm:cxn modelId="{0787D3DD-D474-408F-A024-927F9750FE51}" srcId="{9A07ED56-8106-45B5-9C8D-46FE5F50F2B6}" destId="{E5360B2B-C70E-4AEF-8DFC-3520DCAA684A}" srcOrd="2" destOrd="0" parTransId="{E1C95E81-66AA-4BE3-87CB-48F8AFE86B8D}" sibTransId="{92BEECF3-2218-48AC-95E1-7AE1800DFC02}"/>
    <dgm:cxn modelId="{F230EAE0-0395-4BE3-A699-A0CE274FF8C2}" srcId="{9A07ED56-8106-45B5-9C8D-46FE5F50F2B6}" destId="{4E32459C-82F0-42CC-8A92-D10A928C101D}" srcOrd="0" destOrd="0" parTransId="{6EB86E29-0755-4063-AAA0-0BBBC600A50F}" sibTransId="{E49A9C17-BB83-41B2-AA59-539EAC551E84}"/>
    <dgm:cxn modelId="{2FDE84C4-05F7-4AA0-AD6F-071C45517C0A}" type="presParOf" srcId="{03E16C71-30A4-482D-ACD4-62D9DBF6A961}" destId="{4FD6A289-A355-451F-8B4C-F8A857A75CDD}" srcOrd="0" destOrd="0" presId="urn:microsoft.com/office/officeart/2005/8/layout/vList3"/>
    <dgm:cxn modelId="{C6591760-C10B-489D-B1BE-EF13D20F045E}" type="presParOf" srcId="{4FD6A289-A355-451F-8B4C-F8A857A75CDD}" destId="{FF7BA826-CCFF-4E48-8CC1-5B6B2EB4830C}" srcOrd="0" destOrd="0" presId="urn:microsoft.com/office/officeart/2005/8/layout/vList3"/>
    <dgm:cxn modelId="{61AD66ED-CED1-44DE-AD55-629FE9D1BA49}" type="presParOf" srcId="{4FD6A289-A355-451F-8B4C-F8A857A75CDD}" destId="{FE49283E-AD02-47E6-93B4-564B5A82678B}" srcOrd="1" destOrd="0" presId="urn:microsoft.com/office/officeart/2005/8/layout/vList3"/>
    <dgm:cxn modelId="{C27EDD2F-0DA2-417E-A712-21BBCEAF3789}" type="presParOf" srcId="{03E16C71-30A4-482D-ACD4-62D9DBF6A961}" destId="{176C187B-B1DD-4A31-9A13-7D6A9EF43C76}" srcOrd="1" destOrd="0" presId="urn:microsoft.com/office/officeart/2005/8/layout/vList3"/>
    <dgm:cxn modelId="{E73434B6-BBAC-4A58-88C7-73D35FE16268}" type="presParOf" srcId="{03E16C71-30A4-482D-ACD4-62D9DBF6A961}" destId="{88370F0B-E18C-4B0D-B94F-EE54DECA2FA4}" srcOrd="2" destOrd="0" presId="urn:microsoft.com/office/officeart/2005/8/layout/vList3"/>
    <dgm:cxn modelId="{7970C73A-7078-4FDA-B19C-884895B9730B}" type="presParOf" srcId="{88370F0B-E18C-4B0D-B94F-EE54DECA2FA4}" destId="{0E02FB52-FE3E-42C5-A742-541876034B9B}" srcOrd="0" destOrd="0" presId="urn:microsoft.com/office/officeart/2005/8/layout/vList3"/>
    <dgm:cxn modelId="{C00D6234-06AB-48F5-9AFA-C8882A6F4DDC}" type="presParOf" srcId="{88370F0B-E18C-4B0D-B94F-EE54DECA2FA4}" destId="{A4A3A660-E879-4EC0-84FE-0F84EAFD36E3}" srcOrd="1" destOrd="0" presId="urn:microsoft.com/office/officeart/2005/8/layout/vList3"/>
    <dgm:cxn modelId="{FD7D4F3F-42E8-487A-AE8E-46390E2FAE32}" type="presParOf" srcId="{03E16C71-30A4-482D-ACD4-62D9DBF6A961}" destId="{0198B0CD-109C-4F04-B135-B58FDDF7532F}" srcOrd="3" destOrd="0" presId="urn:microsoft.com/office/officeart/2005/8/layout/vList3"/>
    <dgm:cxn modelId="{FB1CE27E-38C4-4F68-954D-3A554A8D8EC0}" type="presParOf" srcId="{03E16C71-30A4-482D-ACD4-62D9DBF6A961}" destId="{8066B19D-37E6-43D8-8B6F-FF00CD398DBC}" srcOrd="4" destOrd="0" presId="urn:microsoft.com/office/officeart/2005/8/layout/vList3"/>
    <dgm:cxn modelId="{9DAB8113-5B1E-418B-A588-A302C9C96AE5}" type="presParOf" srcId="{8066B19D-37E6-43D8-8B6F-FF00CD398DBC}" destId="{2E6E8718-DF4B-4C97-83EB-07C7801C112D}" srcOrd="0" destOrd="0" presId="urn:microsoft.com/office/officeart/2005/8/layout/vList3"/>
    <dgm:cxn modelId="{7A4CA449-C2C8-4F44-9B5C-052759503A9C}" type="presParOf" srcId="{8066B19D-37E6-43D8-8B6F-FF00CD398DBC}" destId="{2E3524A0-9093-473A-BEC1-48FCE09A2639}" srcOrd="1" destOrd="0" presId="urn:microsoft.com/office/officeart/2005/8/layout/vList3"/>
    <dgm:cxn modelId="{43BDFE12-C5C7-4886-922F-975C15B788C3}" type="presParOf" srcId="{03E16C71-30A4-482D-ACD4-62D9DBF6A961}" destId="{1CBC2F7F-A830-486F-97D6-41359E98304D}" srcOrd="5" destOrd="0" presId="urn:microsoft.com/office/officeart/2005/8/layout/vList3"/>
    <dgm:cxn modelId="{EEB8EE7C-7DAE-4A18-B12C-D20309EAC72C}" type="presParOf" srcId="{03E16C71-30A4-482D-ACD4-62D9DBF6A961}" destId="{B42B5BBF-FB9C-4D02-851E-F536061238A9}" srcOrd="6" destOrd="0" presId="urn:microsoft.com/office/officeart/2005/8/layout/vList3"/>
    <dgm:cxn modelId="{4F193A58-F167-4D36-8176-B88480326C9B}" type="presParOf" srcId="{B42B5BBF-FB9C-4D02-851E-F536061238A9}" destId="{CB82FEED-81D8-40D5-BDB6-452B334F3834}" srcOrd="0" destOrd="0" presId="urn:microsoft.com/office/officeart/2005/8/layout/vList3"/>
    <dgm:cxn modelId="{783F7AEB-30C7-44EF-9385-E1BF9EDFC725}" type="presParOf" srcId="{B42B5BBF-FB9C-4D02-851E-F536061238A9}" destId="{A78C05B4-0320-4897-B77C-DBF5B930C2AB}" srcOrd="1" destOrd="0" presId="urn:microsoft.com/office/officeart/2005/8/layout/vList3"/>
    <dgm:cxn modelId="{FBC1C016-C20C-47B5-AC02-AD3CEA018C9D}" type="presParOf" srcId="{03E16C71-30A4-482D-ACD4-62D9DBF6A961}" destId="{9C8FC529-5907-45DC-B32D-A43D5B239D0E}" srcOrd="7" destOrd="0" presId="urn:microsoft.com/office/officeart/2005/8/layout/vList3"/>
    <dgm:cxn modelId="{D0E06EAB-A9D4-4999-9825-05EBD5C69007}" type="presParOf" srcId="{03E16C71-30A4-482D-ACD4-62D9DBF6A961}" destId="{DEFBD060-782B-4319-8B43-1C505C625C9A}" srcOrd="8" destOrd="0" presId="urn:microsoft.com/office/officeart/2005/8/layout/vList3"/>
    <dgm:cxn modelId="{4D02E1A6-2A5C-4246-A4A1-83E7126AA132}" type="presParOf" srcId="{DEFBD060-782B-4319-8B43-1C505C625C9A}" destId="{7B8192ED-3EB5-4076-B7CD-AC8CBAC38100}" srcOrd="0" destOrd="0" presId="urn:microsoft.com/office/officeart/2005/8/layout/vList3"/>
    <dgm:cxn modelId="{92E2B8A2-CE99-4BB5-BA00-3B23B3242E1A}" type="presParOf" srcId="{DEFBD060-782B-4319-8B43-1C505C625C9A}" destId="{369F47A1-B8F0-48C4-8599-688CA799E6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9283E-AD02-47E6-93B4-564B5A82678B}">
      <dsp:nvSpPr>
        <dsp:cNvPr id="0" name=""/>
        <dsp:cNvSpPr/>
      </dsp:nvSpPr>
      <dsp:spPr>
        <a:xfrm rot="10800000">
          <a:off x="2000573" y="1796"/>
          <a:ext cx="7334693" cy="6124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0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Henry Oliveria</a:t>
          </a:r>
        </a:p>
      </dsp:txBody>
      <dsp:txXfrm rot="10800000">
        <a:off x="2153686" y="1796"/>
        <a:ext cx="7181580" cy="612451"/>
      </dsp:txXfrm>
    </dsp:sp>
    <dsp:sp modelId="{FF7BA826-CCFF-4E48-8CC1-5B6B2EB4830C}">
      <dsp:nvSpPr>
        <dsp:cNvPr id="0" name=""/>
        <dsp:cNvSpPr/>
      </dsp:nvSpPr>
      <dsp:spPr>
        <a:xfrm>
          <a:off x="1317830" y="0"/>
          <a:ext cx="612451" cy="61245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3A660-E879-4EC0-84FE-0F84EAFD36E3}">
      <dsp:nvSpPr>
        <dsp:cNvPr id="0" name=""/>
        <dsp:cNvSpPr/>
      </dsp:nvSpPr>
      <dsp:spPr>
        <a:xfrm rot="10800000">
          <a:off x="2000573" y="767360"/>
          <a:ext cx="7334693" cy="6124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0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Leonardo Aguiar</a:t>
          </a:r>
        </a:p>
      </dsp:txBody>
      <dsp:txXfrm rot="10800000">
        <a:off x="2153686" y="767360"/>
        <a:ext cx="7181580" cy="612451"/>
      </dsp:txXfrm>
    </dsp:sp>
    <dsp:sp modelId="{0E02FB52-FE3E-42C5-A742-541876034B9B}">
      <dsp:nvSpPr>
        <dsp:cNvPr id="0" name=""/>
        <dsp:cNvSpPr/>
      </dsp:nvSpPr>
      <dsp:spPr>
        <a:xfrm>
          <a:off x="1290937" y="803219"/>
          <a:ext cx="612451" cy="61245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524A0-9093-473A-BEC1-48FCE09A2639}">
      <dsp:nvSpPr>
        <dsp:cNvPr id="0" name=""/>
        <dsp:cNvSpPr/>
      </dsp:nvSpPr>
      <dsp:spPr>
        <a:xfrm rot="10800000">
          <a:off x="2000573" y="1532925"/>
          <a:ext cx="7334693" cy="6124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0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Maicon Santos</a:t>
          </a:r>
        </a:p>
      </dsp:txBody>
      <dsp:txXfrm rot="10800000">
        <a:off x="2153686" y="1532925"/>
        <a:ext cx="7181580" cy="612451"/>
      </dsp:txXfrm>
    </dsp:sp>
    <dsp:sp modelId="{2E6E8718-DF4B-4C97-83EB-07C7801C112D}">
      <dsp:nvSpPr>
        <dsp:cNvPr id="0" name=""/>
        <dsp:cNvSpPr/>
      </dsp:nvSpPr>
      <dsp:spPr>
        <a:xfrm>
          <a:off x="1290937" y="1577750"/>
          <a:ext cx="612451" cy="61245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C05B4-0320-4897-B77C-DBF5B930C2AB}">
      <dsp:nvSpPr>
        <dsp:cNvPr id="0" name=""/>
        <dsp:cNvSpPr/>
      </dsp:nvSpPr>
      <dsp:spPr>
        <a:xfrm rot="10800000">
          <a:off x="2000573" y="2298490"/>
          <a:ext cx="7334693" cy="6124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0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Vinicius </a:t>
          </a:r>
          <a:r>
            <a:rPr lang="pt-BR" sz="2900" kern="1200" dirty="0" err="1"/>
            <a:t>Escobedo</a:t>
          </a:r>
          <a:endParaRPr lang="pt-BR" sz="2900" kern="1200" dirty="0"/>
        </a:p>
      </dsp:txBody>
      <dsp:txXfrm rot="10800000">
        <a:off x="2153686" y="2298490"/>
        <a:ext cx="7181580" cy="612451"/>
      </dsp:txXfrm>
    </dsp:sp>
    <dsp:sp modelId="{CB82FEED-81D8-40D5-BDB6-452B334F3834}">
      <dsp:nvSpPr>
        <dsp:cNvPr id="0" name=""/>
        <dsp:cNvSpPr/>
      </dsp:nvSpPr>
      <dsp:spPr>
        <a:xfrm>
          <a:off x="1299897" y="2349097"/>
          <a:ext cx="612451" cy="612451"/>
        </a:xfrm>
        <a:prstGeom prst="ellipse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F47A1-B8F0-48C4-8599-688CA799E684}">
      <dsp:nvSpPr>
        <dsp:cNvPr id="0" name=""/>
        <dsp:cNvSpPr/>
      </dsp:nvSpPr>
      <dsp:spPr>
        <a:xfrm rot="10800000">
          <a:off x="2000573" y="3064055"/>
          <a:ext cx="7334693" cy="612451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0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Tiago Domingos</a:t>
          </a:r>
        </a:p>
      </dsp:txBody>
      <dsp:txXfrm rot="10800000">
        <a:off x="2153686" y="3064055"/>
        <a:ext cx="7181580" cy="612451"/>
      </dsp:txXfrm>
    </dsp:sp>
    <dsp:sp modelId="{7B8192ED-3EB5-4076-B7CD-AC8CBAC38100}">
      <dsp:nvSpPr>
        <dsp:cNvPr id="0" name=""/>
        <dsp:cNvSpPr/>
      </dsp:nvSpPr>
      <dsp:spPr>
        <a:xfrm>
          <a:off x="1281971" y="3065851"/>
          <a:ext cx="612451" cy="61245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9F1BE22-BD3B-4BA8-95EA-7296A8AA5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B770D1-9BE8-4AC6-9AD5-C0F8842DA9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DF94E-9595-4903-9DDC-FDADCBF39DEC}" type="datetimeFigureOut">
              <a:rPr lang="pt-BR" smtClean="0"/>
              <a:t>10/11/2023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564C92-A1B1-4C40-AB8E-3EF83F2633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C9FD2-4C64-4A97-8ED4-C91CF8701F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C040FA-3B2C-4E13-BFFD-C11A22D11A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0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EF54-A1F6-4E34-830B-86C7368B97CA}" type="datetimeFigureOut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Editar estilos de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4D1C2-4E59-41B0-9C33-711FA526253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8455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2244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5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98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444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B4D1C2-4E59-41B0-9C33-711FA5262530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02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4D1C2-4E59-41B0-9C33-711FA5262530}" type="slidenum">
              <a:rPr lang="pt-BR" noProof="0" smtClean="0"/>
              <a:t>17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20059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9234CA2-9F5E-48FA-843C-0B2031554A67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1BE170-2D6A-4F23-959F-F3FDD7EE17C8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2502B-DA48-44EE-974F-4401E37897C2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B1F27E-7DAF-45D3-90B3-991C8DB57655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C84BDBB-7383-475F-BEA4-6DEA016CA495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057F5-8FF5-4D8D-8D1D-AB2EA718C0A8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DEE47-7D13-43F4-ABED-3A5080F68646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973E3D-DBBF-4A29-999A-7303C12DCD81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4E23CD-D9DA-4A76-9BB0-7BEF6E78EC36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782A511-DCA3-4DB1-B232-6DE9BF3E093E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6BD8-7B90-4F0C-B77B-34482E71BE4B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0D110607-227D-4A11-B3D0-0B2B6E648C32}" type="datetime1">
              <a:rPr lang="pt-BR" noProof="0" smtClean="0"/>
              <a:t>10/11/2023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5100" dirty="0">
                <a:solidFill>
                  <a:schemeClr val="bg1"/>
                </a:solidFill>
              </a:rPr>
              <a:t>Plano de negócio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EMPRENDEDORISMO – 2° BIMESTRE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D5C617A-83C5-0215-6E84-43C7F5BB5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399" y="4441860"/>
            <a:ext cx="2677800" cy="196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65A7BD0-A6F3-2F59-D694-D1C7E3FE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5384"/>
            <a:ext cx="11029616" cy="1013800"/>
          </a:xfrm>
        </p:spPr>
        <p:txBody>
          <a:bodyPr anchor="ctr"/>
          <a:lstStyle/>
          <a:p>
            <a:pPr algn="ctr"/>
            <a:r>
              <a:rPr lang="pt-BR" dirty="0"/>
              <a:t>Tolerância dos requisitos - PRODUTO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735716-9B1E-F51E-6F1C-1AC387C5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13" y="2054432"/>
            <a:ext cx="11246631" cy="4078184"/>
          </a:xfrm>
        </p:spPr>
        <p:txBody>
          <a:bodyPr>
            <a:normAutofit/>
          </a:bodyPr>
          <a:lstStyle/>
          <a:p>
            <a:r>
              <a:rPr lang="pt-BR" b="1" dirty="0"/>
              <a:t>Tampa superior</a:t>
            </a:r>
            <a:r>
              <a:rPr lang="pt-BR" dirty="0"/>
              <a:t>: Rugosidade da superfície: usinada não retificada</a:t>
            </a:r>
          </a:p>
          <a:p>
            <a:endParaRPr lang="pt-BR" dirty="0"/>
          </a:p>
          <a:p>
            <a:r>
              <a:rPr lang="pt-BR" b="1" dirty="0"/>
              <a:t>Corpo médio:</a:t>
            </a:r>
            <a:r>
              <a:rPr lang="pt-BR" dirty="0"/>
              <a:t> Qualidade da solda nas chapas dobradas: Inspeção de parâmetros</a:t>
            </a:r>
          </a:p>
          <a:p>
            <a:endParaRPr lang="pt-BR" dirty="0"/>
          </a:p>
          <a:p>
            <a:r>
              <a:rPr lang="pt-BR" b="1" dirty="0"/>
              <a:t>Tampa inferior: </a:t>
            </a:r>
            <a:r>
              <a:rPr lang="pt-BR" dirty="0"/>
              <a:t>Furo para câmera: + 0.5mm</a:t>
            </a:r>
          </a:p>
          <a:p>
            <a:endParaRPr lang="pt-BR" dirty="0"/>
          </a:p>
          <a:p>
            <a:r>
              <a:rPr lang="pt-BR" b="1" dirty="0"/>
              <a:t>Peso: </a:t>
            </a:r>
            <a:r>
              <a:rPr lang="pt-BR" dirty="0"/>
              <a:t>+ - 500 Gramas </a:t>
            </a:r>
          </a:p>
          <a:p>
            <a:endParaRPr lang="pt-BR" dirty="0"/>
          </a:p>
          <a:p>
            <a:r>
              <a:rPr lang="pt-BR" b="1" dirty="0"/>
              <a:t>Consumo de energia:</a:t>
            </a:r>
            <a:r>
              <a:rPr lang="pt-BR" dirty="0"/>
              <a:t> 150 watts</a:t>
            </a:r>
          </a:p>
          <a:p>
            <a:endParaRPr lang="pt-BR" dirty="0"/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1BFAE64C-E821-7E79-AA65-01D12A29A4BC}"/>
              </a:ext>
            </a:extLst>
          </p:cNvPr>
          <p:cNvSpPr txBox="1">
            <a:spLocks/>
          </p:cNvSpPr>
          <p:nvPr/>
        </p:nvSpPr>
        <p:spPr>
          <a:xfrm>
            <a:off x="6096000" y="2285578"/>
            <a:ext cx="5120361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131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F12E4-6D64-2C1C-5AE6-D7F65A2B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EQUIPAMENTOS DE MEDIÇÃO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E415D-0008-CF52-D86D-DCE566BD4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Paquímetro</a:t>
            </a:r>
            <a:endParaRPr lang="pt-BR" b="1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Voltímetro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Balança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Torquimetro</a:t>
            </a:r>
            <a:endParaRPr lang="pt-B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85019D-0AF9-BD55-C273-2E1FCFEEA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00" y="1969174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ACACC36-E637-8519-9F9E-E9AD2D3B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86" y="4739342"/>
            <a:ext cx="1385628" cy="141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7AACC7A-494A-93A2-925B-88971BD8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04" y="4739342"/>
            <a:ext cx="1606014" cy="160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144BC75-9AAE-83F2-E00A-E53C4D8BD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647" y="3422763"/>
            <a:ext cx="1677196" cy="16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957FDB0-54E2-AE43-BB3C-6C4802EF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843" y="2188249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52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0FF3B-FD9C-6CFA-5658-098FE6F2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Embalagem E SEUS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510AE-05F3-86A5-0BF2-66B12650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0685"/>
            <a:ext cx="11029615" cy="4030161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Corpo do produto  (Tampa superior, Corpo médio, Tampa inferior):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Caixote de madeira 1000mm x 500mm x 500mm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Componentes (Placa, câmera, bateria, servomotor, bases, fios) 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Caixas de papelão com plástico bolha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Trilhos perfilados: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Caixas sob medida a depender do tamanho comprado</a:t>
            </a: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CD995-05AE-7439-612A-D3E1CAAD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352" y="1917652"/>
            <a:ext cx="2885147" cy="191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8234DAA-20A6-D06A-2AAF-282F5C062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25" y="3671146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D776E5-AB55-1256-82AC-E2ACE4C2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325" y="4542683"/>
            <a:ext cx="2371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80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5C68F-3FF1-855B-D27B-B39C634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CLIENTES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BC1B5-ADCB-5398-379D-7ACDA17E0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1125"/>
            <a:ext cx="11029615" cy="367830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Nossos cliente são empresas do ramo logístico de diversos tamanhos que buscam aprimorar o gerenciamento de seus estoques.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</a:pPr>
            <a:endParaRPr lang="pt-BR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pt-BR" sz="2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Já o consumidor final é toda e qualquer pessoa que se beneficia de um serviço logístico otimizado, desde usuários que efetuaram compras online a clientes físicos.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026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5C68F-3FF1-855B-D27B-B39C634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CÁLCULO DE  VIABILIDADE ECONÔMICA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2437A8C-D449-BE26-049E-440636BF4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729" y="2652242"/>
            <a:ext cx="8170542" cy="32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50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5C68F-3FF1-855B-D27B-B39C634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CÁLCULO DE  VIABILIDADE ECONÔMICA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5EDD95C-21B0-02F7-0FAE-ECAEE5FF6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209799"/>
            <a:ext cx="84105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7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5C68F-3FF1-855B-D27B-B39C6348C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CÁLCULO DE  VIABILIDADE ECONÔMICA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81D9D4F-1F90-255C-6EA4-5315565A4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658" y="2596018"/>
            <a:ext cx="7322684" cy="3559826"/>
          </a:xfrm>
        </p:spPr>
      </p:pic>
    </p:spTree>
    <p:extLst>
      <p:ext uri="{BB962C8B-B14F-4D97-AF65-F5344CB8AC3E}">
        <p14:creationId xmlns:p14="http://schemas.microsoft.com/office/powerpoint/2010/main" val="2693583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/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7786" y="1810470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1ED089-1B33-371C-1CC4-728B66B7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EQUIPE DE ALUNOS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C7A279D6-C79B-0241-2F16-A383311F72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29431"/>
              </p:ext>
            </p:extLst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96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pt-BR" dirty="0"/>
              <a:t>Produto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34BF50-E3D1-4565-B999-02EEC509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4212" y="2228003"/>
            <a:ext cx="4806597" cy="3633047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+mj-lt"/>
                <a:cs typeface="Arial" panose="020B0604020202020204" pitchFamily="34" charset="0"/>
              </a:rPr>
              <a:t>Um Dispositivo (robô) que gerencia estoques, unido a um software que é a interface com usuário </a:t>
            </a: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dirty="0">
                <a:latin typeface="+mj-lt"/>
                <a:cs typeface="Arial" panose="020B0604020202020204" pitchFamily="34" charset="0"/>
              </a:rPr>
              <a:t>O Dispositivo percorre os corredores do estoque efeituando a leitura dos matérias/peças armazenados e cedendo informações ao sistema para que seja possível uma melhor gestão  </a:t>
            </a:r>
          </a:p>
        </p:txBody>
      </p:sp>
      <p:pic>
        <p:nvPicPr>
          <p:cNvPr id="1034" name="Picture 10" descr="Organização e sistema de controle de estoque - Gestão - Mapa da Obra">
            <a:extLst>
              <a:ext uri="{FF2B5EF4-FFF2-40B4-BE49-F238E27FC236}">
                <a16:creationId xmlns:a16="http://schemas.microsoft.com/office/drawing/2014/main" id="{D3B67016-7CD5-4B80-97DB-B9BD0C305F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234052"/>
            <a:ext cx="5422900" cy="362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5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pt-BR" dirty="0"/>
              <a:t>Rcc – requisitos críticos do cliente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34BF50-E3D1-4565-B999-02EEC509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248" y="2394120"/>
            <a:ext cx="5396752" cy="41680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u="sng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NECESSIDADE DO MERCADO: </a:t>
            </a:r>
            <a:endParaRPr lang="pt-BR" sz="2000" b="1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+mj-lt"/>
                <a:cs typeface="Arial" panose="020B0604020202020204" pitchFamily="34" charset="0"/>
              </a:rPr>
              <a:t>Falta de uma ferramenta que permita as empresas um melhor cálculo da curva  ABC no controle de estoque.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+mj-lt"/>
                <a:cs typeface="Arial" panose="020B0604020202020204" pitchFamily="34" charset="0"/>
              </a:rPr>
              <a:t>A necessidade de dispositivos que se  adaptem ao espaço físico de estoque da empresa, seja ela e-commerce ou tradicional</a:t>
            </a:r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15E5B92-B48C-9C69-24B9-466E065CD409}"/>
              </a:ext>
            </a:extLst>
          </p:cNvPr>
          <p:cNvCxnSpPr>
            <a:cxnSpLocks/>
          </p:cNvCxnSpPr>
          <p:nvPr/>
        </p:nvCxnSpPr>
        <p:spPr>
          <a:xfrm>
            <a:off x="6185647" y="2026024"/>
            <a:ext cx="0" cy="4536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Conteúdo 4">
            <a:extLst>
              <a:ext uri="{FF2B5EF4-FFF2-40B4-BE49-F238E27FC236}">
                <a16:creationId xmlns:a16="http://schemas.microsoft.com/office/drawing/2014/main" id="{F29A6A55-00DD-5D93-FB8A-1216DCE5FF9E}"/>
              </a:ext>
            </a:extLst>
          </p:cNvPr>
          <p:cNvSpPr txBox="1">
            <a:spLocks/>
          </p:cNvSpPr>
          <p:nvPr/>
        </p:nvSpPr>
        <p:spPr>
          <a:xfrm>
            <a:off x="6402317" y="2394119"/>
            <a:ext cx="5208479" cy="3975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t-BR" sz="2000" b="1" u="sng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COMO SUPRIR ESSAS NECESSIDADES</a:t>
            </a:r>
            <a:endParaRPr lang="pt-BR" sz="2000" b="1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+mj-lt"/>
                <a:cs typeface="Arial" panose="020B0604020202020204" pitchFamily="34" charset="0"/>
              </a:rPr>
              <a:t>O dispositivo trabalha integrado a um sistema que é controlado diretamente pelo gestor, fornecendo autonomia para que ele faça ajustes de parâmetros de acordo com a sua necessidade.</a:t>
            </a:r>
          </a:p>
          <a:p>
            <a:pPr algn="just">
              <a:lnSpc>
                <a:spcPct val="150000"/>
              </a:lnSpc>
            </a:pPr>
            <a:r>
              <a:rPr lang="pt-BR" sz="2000" b="1" dirty="0">
                <a:latin typeface="+mj-lt"/>
                <a:cs typeface="Arial" panose="020B0604020202020204" pitchFamily="34" charset="0"/>
              </a:rPr>
              <a:t>A sua locomoção é desenvolvida por guias lineares com servomotor</a:t>
            </a:r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3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pt-BR" dirty="0"/>
              <a:t>LOCAL DA EMPRESA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34BF50-E3D1-4565-B999-02EEC509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5843" y="2026024"/>
            <a:ext cx="11250698" cy="462578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pt-BR" sz="2000" b="1" dirty="0">
              <a:latin typeface="+mj-lt"/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900" b="1" dirty="0">
                <a:cs typeface="Arial" panose="020B0604020202020204" pitchFamily="34" charset="0"/>
              </a:rPr>
              <a:t>A cidade de Campinas reúne todas as condições para se tornar o principal polo de ciência, tecnologia e inovação do país.</a:t>
            </a:r>
          </a:p>
          <a:p>
            <a:pPr lvl="1" algn="just">
              <a:lnSpc>
                <a:spcPct val="150000"/>
              </a:lnSpc>
            </a:pPr>
            <a:endParaRPr lang="pt-BR" sz="2900" b="1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pt-BR" sz="2900" b="1" dirty="0">
                <a:cs typeface="Arial" panose="020B0604020202020204" pitchFamily="34" charset="0"/>
              </a:rPr>
              <a:t>A cidade registra um dos maiores PIBs (Produto Interno Bruto) do país e possui grande concentração de equipamentos científicos e tecnológicos como o CNPEM (Centro Nacional de Pesquisa em Energia e Materiais) e o Sirius, por exemplo, além de centros de pesquisa e inovação e suas várias universidades.</a:t>
            </a:r>
            <a:endParaRPr lang="pt-BR" sz="2500" dirty="0">
              <a:cs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endParaRPr lang="pt-BR" sz="2300" b="1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pPr algn="ctr" rtl="0"/>
            <a:r>
              <a:rPr lang="pt-BR" dirty="0"/>
              <a:t>POSSÍVEIS CLIENTES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234BF50-E3D1-4565-B999-02EEC509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651" y="2529444"/>
            <a:ext cx="11250698" cy="2610567"/>
          </a:xfrm>
        </p:spPr>
        <p:txBody>
          <a:bodyPr>
            <a:norm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None/>
              <a:tabLst/>
              <a:defRPr/>
            </a:pPr>
            <a:endParaRPr kumimoji="0" lang="pt-BR" sz="24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ill Sans MT" panose="020B0502020104020203"/>
              <a:ea typeface="+mn-ea"/>
              <a:cs typeface="Arial" panose="020B0604020202020204" pitchFamily="34" charset="0"/>
            </a:endParaRPr>
          </a:p>
          <a:p>
            <a:pPr marL="306000" marR="0" lvl="0" indent="-30600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pt-BR" sz="2400" b="1" dirty="0"/>
              <a:t>A nossa expectativa é alinhar os nossos produtos com as pequenas, médias e grandes empresas do ramo logísticos ou de ramos paralelos </a:t>
            </a:r>
          </a:p>
          <a:p>
            <a:pPr marL="306000" marR="0" lvl="0" indent="-30600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lang="pt-BR" sz="2400" b="1" dirty="0"/>
          </a:p>
          <a:p>
            <a:pPr marL="306000" marR="0" lvl="0" indent="-30600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lang="pt-BR" sz="2400" b="1" dirty="0"/>
          </a:p>
          <a:p>
            <a:pPr marL="306000" marR="0" lvl="0" indent="-306000" algn="just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endParaRPr lang="pt-BR" sz="3200" b="1" dirty="0"/>
          </a:p>
          <a:p>
            <a:pPr lvl="1" algn="just">
              <a:lnSpc>
                <a:spcPct val="150000"/>
              </a:lnSpc>
            </a:pPr>
            <a:endParaRPr lang="pt-BR" sz="2300" b="1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4F118A-8895-1030-FE60-69ABF473F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75" y="3718344"/>
            <a:ext cx="1905000" cy="1905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43566F9-0CA2-E2F4-4500-4B1D8AE7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0" y="3718344"/>
            <a:ext cx="1905000" cy="1905000"/>
          </a:xfrm>
          <a:prstGeom prst="rect">
            <a:avLst/>
          </a:prstGeom>
        </p:spPr>
      </p:pic>
      <p:pic>
        <p:nvPicPr>
          <p:cNvPr id="6" name="Picture 6" descr="Atos Logística | LinkedIn">
            <a:extLst>
              <a:ext uri="{FF2B5EF4-FFF2-40B4-BE49-F238E27FC236}">
                <a16:creationId xmlns:a16="http://schemas.microsoft.com/office/drawing/2014/main" id="{32ACDA33-625A-B930-A646-C0CC0A52B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424" y="371834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3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5114-DD4D-36F8-0C34-18D69F8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Desenho técnico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ADDC1A5-2103-2E14-A957-01960439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621" y="2150859"/>
            <a:ext cx="5138757" cy="39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1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5114-DD4D-36F8-0C34-18D69F84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Desenho técnico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D06FB8-ECE8-07D0-D571-FCAD8768A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73" y="3063834"/>
            <a:ext cx="3180436" cy="224122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02CDE8-A725-3471-A926-B9F16749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460" y="3063833"/>
            <a:ext cx="3185079" cy="2241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136C483-2671-0DB5-7AAD-EA1799F5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3063833"/>
            <a:ext cx="3162459" cy="224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98DD6-57E0-DDCD-F03E-5E480537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pt-BR" dirty="0"/>
              <a:t>Especificações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7E1BE-8D16-DED7-7E9C-67CB8139E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93" y="1852551"/>
            <a:ext cx="11029615" cy="4667002"/>
          </a:xfrm>
        </p:spPr>
        <p:txBody>
          <a:bodyPr>
            <a:normAutofit/>
          </a:bodyPr>
          <a:lstStyle/>
          <a:p>
            <a:endParaRPr lang="pt-BR" dirty="0"/>
          </a:p>
          <a:p>
            <a:pPr algn="just"/>
            <a:r>
              <a:rPr lang="pt-BR" b="1" dirty="0"/>
              <a:t>Matéria Prima: </a:t>
            </a:r>
            <a:r>
              <a:rPr lang="pt-BR" dirty="0"/>
              <a:t>Aço carbono, chapas de aço dobradas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Componentes: </a:t>
            </a:r>
            <a:r>
              <a:rPr lang="pt-BR" dirty="0"/>
              <a:t>1 Trilho perfilado (Diversas medidas), 1 servomotor, 2 Bases perfiladas, 8 parafusos 18mm, 1 placa de circuito integrada com conexão wireless, 1 câmera 360º, 1 bateria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Dimensões: </a:t>
            </a:r>
            <a:r>
              <a:rPr lang="pt-BR" dirty="0"/>
              <a:t>600mmx300mmx430mm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Peso</a:t>
            </a:r>
            <a:r>
              <a:rPr lang="pt-BR" dirty="0"/>
              <a:t>: 5kg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Características: </a:t>
            </a:r>
            <a:r>
              <a:rPr lang="pt-BR" dirty="0"/>
              <a:t>Tampa superior faceada de formato retangular com furações, corpo em placas dobradas com furações para ventilação interna, tampa inferior com furo para câmera 360º e parafusos para fixação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449335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Tecnologia (design Dividendo)</Template>
  <TotalTime>1880</TotalTime>
  <Words>545</Words>
  <Application>Microsoft Office PowerPoint</Application>
  <PresentationFormat>Widescreen</PresentationFormat>
  <Paragraphs>81</Paragraphs>
  <Slides>17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Dividendo</vt:lpstr>
      <vt:lpstr>Plano de negócio</vt:lpstr>
      <vt:lpstr>EQUIPE DE ALUNOS</vt:lpstr>
      <vt:lpstr>Produto</vt:lpstr>
      <vt:lpstr>Rcc – requisitos críticos do cliente</vt:lpstr>
      <vt:lpstr>LOCAL DA EMPRESA</vt:lpstr>
      <vt:lpstr>POSSÍVEIS CLIENTES</vt:lpstr>
      <vt:lpstr>Desenho técnico</vt:lpstr>
      <vt:lpstr>Desenho técnico</vt:lpstr>
      <vt:lpstr>Especificações do projeto</vt:lpstr>
      <vt:lpstr>Tolerância dos requisitos - PRODUTO</vt:lpstr>
      <vt:lpstr>EQUIPAMENTOS DE MEDIÇÃO</vt:lpstr>
      <vt:lpstr>Embalagem E SEUS REQUISITOS</vt:lpstr>
      <vt:lpstr>CLIENTES</vt:lpstr>
      <vt:lpstr>CÁLCULO DE  VIABILIDADE ECONÔMICA</vt:lpstr>
      <vt:lpstr>CÁLCULO DE  VIABILIDADE ECONÔMICA</vt:lpstr>
      <vt:lpstr>CÁLCULO DE  VIABILIDADE ECONÔMICA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Plano de negócio</dc:title>
  <dc:creator>user</dc:creator>
  <cp:lastModifiedBy>Vinicius Fernandes</cp:lastModifiedBy>
  <cp:revision>12</cp:revision>
  <dcterms:created xsi:type="dcterms:W3CDTF">2023-11-09T03:10:45Z</dcterms:created>
  <dcterms:modified xsi:type="dcterms:W3CDTF">2023-11-10T20:36:47Z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