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265" r:id="rId2"/>
    <p:sldId id="261" r:id="rId3"/>
    <p:sldId id="387" r:id="rId4"/>
    <p:sldId id="388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5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610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6" autoAdjust="0"/>
    <p:restoredTop sz="95930"/>
  </p:normalViewPr>
  <p:slideViewPr>
    <p:cSldViewPr snapToGrid="0">
      <p:cViewPr varScale="1">
        <p:scale>
          <a:sx n="123" d="100"/>
          <a:sy n="123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BD2CB-41E2-C046-9612-CA81F83AFFFB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3C473-4D47-B847-8D62-CA4300B6F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162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AB7DD462-C4C0-514C-806B-EC26E7395B8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16387" name="Rectangle 7">
            <a:extLst>
              <a:ext uri="{FF2B5EF4-FFF2-40B4-BE49-F238E27FC236}">
                <a16:creationId xmlns:a16="http://schemas.microsoft.com/office/drawing/2014/main" id="{8617C7A8-CB72-3D47-9217-C6F55CE8501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5B37A702-1A28-7045-B14D-E96D2DC85568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16388" name="Text Box 1">
            <a:extLst>
              <a:ext uri="{FF2B5EF4-FFF2-40B4-BE49-F238E27FC236}">
                <a16:creationId xmlns:a16="http://schemas.microsoft.com/office/drawing/2014/main" id="{4A3D3FB1-1D1C-3847-843C-73F05FD07D5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9" name="Text Box 2">
            <a:extLst>
              <a:ext uri="{FF2B5EF4-FFF2-40B4-BE49-F238E27FC236}">
                <a16:creationId xmlns:a16="http://schemas.microsoft.com/office/drawing/2014/main" id="{5862FC03-0C85-9E41-9882-C5C47D51110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16868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232F8C31-11BF-C844-B12D-900633F2F62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2A7D155D-A79A-7F40-B64A-591C42608ED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CB6F6B8C-D0DE-B840-B803-81679ADD06B2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11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34820" name="Text Box 1">
            <a:extLst>
              <a:ext uri="{FF2B5EF4-FFF2-40B4-BE49-F238E27FC236}">
                <a16:creationId xmlns:a16="http://schemas.microsoft.com/office/drawing/2014/main" id="{6814D04C-6199-464A-8472-746DD36E655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Text Box 2">
            <a:extLst>
              <a:ext uri="{FF2B5EF4-FFF2-40B4-BE49-F238E27FC236}">
                <a16:creationId xmlns:a16="http://schemas.microsoft.com/office/drawing/2014/main" id="{E6E98FCF-63B3-B346-A9D1-0E4287C1838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77882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>
            <a:extLst>
              <a:ext uri="{FF2B5EF4-FFF2-40B4-BE49-F238E27FC236}">
                <a16:creationId xmlns:a16="http://schemas.microsoft.com/office/drawing/2014/main" id="{D50342B0-C57E-8E4A-BD90-558DE5F10F52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36867" name="Rectangle 7">
            <a:extLst>
              <a:ext uri="{FF2B5EF4-FFF2-40B4-BE49-F238E27FC236}">
                <a16:creationId xmlns:a16="http://schemas.microsoft.com/office/drawing/2014/main" id="{172A756F-0FA9-0A4B-8ACD-125430D45F0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8A1638D1-2BD9-C140-AD4A-E6B7EE33868A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12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36868" name="Text Box 1">
            <a:extLst>
              <a:ext uri="{FF2B5EF4-FFF2-40B4-BE49-F238E27FC236}">
                <a16:creationId xmlns:a16="http://schemas.microsoft.com/office/drawing/2014/main" id="{1AAB37B6-38D1-174B-AB2E-1ADF41B4BFC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9" name="Text Box 2">
            <a:extLst>
              <a:ext uri="{FF2B5EF4-FFF2-40B4-BE49-F238E27FC236}">
                <a16:creationId xmlns:a16="http://schemas.microsoft.com/office/drawing/2014/main" id="{773F319B-9D7F-E142-9C2D-6EC87F10855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74546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2896B36D-EC95-0F4B-A90E-D503EA44E6E0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38915" name="Rectangle 7">
            <a:extLst>
              <a:ext uri="{FF2B5EF4-FFF2-40B4-BE49-F238E27FC236}">
                <a16:creationId xmlns:a16="http://schemas.microsoft.com/office/drawing/2014/main" id="{661FC29C-AF51-4848-8394-B2E27B8CEC4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CE55CD78-E7CD-274E-AA1D-75AD7BA66D5D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13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38916" name="Text Box 1">
            <a:extLst>
              <a:ext uri="{FF2B5EF4-FFF2-40B4-BE49-F238E27FC236}">
                <a16:creationId xmlns:a16="http://schemas.microsoft.com/office/drawing/2014/main" id="{EC9C3116-9A15-EE4F-88B3-3C70DA08245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7" name="Text Box 2">
            <a:extLst>
              <a:ext uri="{FF2B5EF4-FFF2-40B4-BE49-F238E27FC236}">
                <a16:creationId xmlns:a16="http://schemas.microsoft.com/office/drawing/2014/main" id="{44717060-3601-154A-8E0E-449EFF0097C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66371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>
            <a:extLst>
              <a:ext uri="{FF2B5EF4-FFF2-40B4-BE49-F238E27FC236}">
                <a16:creationId xmlns:a16="http://schemas.microsoft.com/office/drawing/2014/main" id="{0601DBCF-8A20-B249-AAE3-F7285C6A0C5B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40963" name="Rectangle 7">
            <a:extLst>
              <a:ext uri="{FF2B5EF4-FFF2-40B4-BE49-F238E27FC236}">
                <a16:creationId xmlns:a16="http://schemas.microsoft.com/office/drawing/2014/main" id="{37F5E152-75E1-E24C-A383-F7B45758785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8D36AB76-BE3F-6041-BCE9-889C001011A0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14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40964" name="Text Box 1">
            <a:extLst>
              <a:ext uri="{FF2B5EF4-FFF2-40B4-BE49-F238E27FC236}">
                <a16:creationId xmlns:a16="http://schemas.microsoft.com/office/drawing/2014/main" id="{AEBB4E3E-55F6-B84C-89A9-902C62F28CF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5" name="Text Box 2">
            <a:extLst>
              <a:ext uri="{FF2B5EF4-FFF2-40B4-BE49-F238E27FC236}">
                <a16:creationId xmlns:a16="http://schemas.microsoft.com/office/drawing/2014/main" id="{2622BBB9-41DC-0F48-8C9B-FD4C222996E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4216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>
            <a:extLst>
              <a:ext uri="{FF2B5EF4-FFF2-40B4-BE49-F238E27FC236}">
                <a16:creationId xmlns:a16="http://schemas.microsoft.com/office/drawing/2014/main" id="{A740365D-09C0-F840-8165-E44C2428C86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43011" name="Rectangle 7">
            <a:extLst>
              <a:ext uri="{FF2B5EF4-FFF2-40B4-BE49-F238E27FC236}">
                <a16:creationId xmlns:a16="http://schemas.microsoft.com/office/drawing/2014/main" id="{94F0D798-A16D-CA47-8C51-64D2753394A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9D824FE8-D258-AA41-A1C3-57F1E2C08CA6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15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43012" name="Text Box 1">
            <a:extLst>
              <a:ext uri="{FF2B5EF4-FFF2-40B4-BE49-F238E27FC236}">
                <a16:creationId xmlns:a16="http://schemas.microsoft.com/office/drawing/2014/main" id="{73B1CB75-4DDF-3C4C-BD82-E46865FEE71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3" name="Text Box 2">
            <a:extLst>
              <a:ext uri="{FF2B5EF4-FFF2-40B4-BE49-F238E27FC236}">
                <a16:creationId xmlns:a16="http://schemas.microsoft.com/office/drawing/2014/main" id="{E5F07BBA-2D63-554C-8CD6-3512CB7CFDA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4290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>
            <a:extLst>
              <a:ext uri="{FF2B5EF4-FFF2-40B4-BE49-F238E27FC236}">
                <a16:creationId xmlns:a16="http://schemas.microsoft.com/office/drawing/2014/main" id="{DAA73F10-FAE1-A64B-95D5-3519A1F07A38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45059" name="Rectangle 7">
            <a:extLst>
              <a:ext uri="{FF2B5EF4-FFF2-40B4-BE49-F238E27FC236}">
                <a16:creationId xmlns:a16="http://schemas.microsoft.com/office/drawing/2014/main" id="{751CBA93-EA01-7844-ABD6-76D308F24E3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07871205-3E5C-8646-8665-FC57F63C8452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16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45060" name="Text Box 1">
            <a:extLst>
              <a:ext uri="{FF2B5EF4-FFF2-40B4-BE49-F238E27FC236}">
                <a16:creationId xmlns:a16="http://schemas.microsoft.com/office/drawing/2014/main" id="{3D937944-D08E-C846-B464-6B0149B3688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1" name="Text Box 2">
            <a:extLst>
              <a:ext uri="{FF2B5EF4-FFF2-40B4-BE49-F238E27FC236}">
                <a16:creationId xmlns:a16="http://schemas.microsoft.com/office/drawing/2014/main" id="{87034780-387E-F74C-AEDF-294D5257725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47972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>
            <a:extLst>
              <a:ext uri="{FF2B5EF4-FFF2-40B4-BE49-F238E27FC236}">
                <a16:creationId xmlns:a16="http://schemas.microsoft.com/office/drawing/2014/main" id="{F9F27BCF-1115-3347-9DF8-49DFD7EBF54E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47107" name="Rectangle 7">
            <a:extLst>
              <a:ext uri="{FF2B5EF4-FFF2-40B4-BE49-F238E27FC236}">
                <a16:creationId xmlns:a16="http://schemas.microsoft.com/office/drawing/2014/main" id="{04B8BE89-3D72-D543-8BD7-816DB31AD13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9C5DC0E9-8A21-584B-B9FF-A38357CD742E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17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47108" name="Text Box 1">
            <a:extLst>
              <a:ext uri="{FF2B5EF4-FFF2-40B4-BE49-F238E27FC236}">
                <a16:creationId xmlns:a16="http://schemas.microsoft.com/office/drawing/2014/main" id="{0083EF06-FDA8-6F4A-9CA4-54B9D28014C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9" name="Text Box 2">
            <a:extLst>
              <a:ext uri="{FF2B5EF4-FFF2-40B4-BE49-F238E27FC236}">
                <a16:creationId xmlns:a16="http://schemas.microsoft.com/office/drawing/2014/main" id="{A54FDBBF-6BDD-9141-A8A1-534F84B878B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36706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>
            <a:extLst>
              <a:ext uri="{FF2B5EF4-FFF2-40B4-BE49-F238E27FC236}">
                <a16:creationId xmlns:a16="http://schemas.microsoft.com/office/drawing/2014/main" id="{AFA52744-84B2-364A-8F8B-EB5AE09DAB1F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49155" name="Rectangle 7">
            <a:extLst>
              <a:ext uri="{FF2B5EF4-FFF2-40B4-BE49-F238E27FC236}">
                <a16:creationId xmlns:a16="http://schemas.microsoft.com/office/drawing/2014/main" id="{66B0FF3C-B815-C249-A79C-0916D8DCE56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D4DCAD22-0D8A-E740-95BD-4875D32D76D9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18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49156" name="Text Box 1">
            <a:extLst>
              <a:ext uri="{FF2B5EF4-FFF2-40B4-BE49-F238E27FC236}">
                <a16:creationId xmlns:a16="http://schemas.microsoft.com/office/drawing/2014/main" id="{5A024822-41A7-774C-B513-F3C92972325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7" name="Text Box 2">
            <a:extLst>
              <a:ext uri="{FF2B5EF4-FFF2-40B4-BE49-F238E27FC236}">
                <a16:creationId xmlns:a16="http://schemas.microsoft.com/office/drawing/2014/main" id="{9976748B-83C2-8A4E-B89C-BB897254683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17797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>
            <a:extLst>
              <a:ext uri="{FF2B5EF4-FFF2-40B4-BE49-F238E27FC236}">
                <a16:creationId xmlns:a16="http://schemas.microsoft.com/office/drawing/2014/main" id="{FC145560-AA82-1042-B7FC-7CB4B003B0CC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51203" name="Rectangle 7">
            <a:extLst>
              <a:ext uri="{FF2B5EF4-FFF2-40B4-BE49-F238E27FC236}">
                <a16:creationId xmlns:a16="http://schemas.microsoft.com/office/drawing/2014/main" id="{983CF115-17C9-4748-8604-F57F0CC1A07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2A3C7811-89AC-FA43-8AAE-1B76F8C4D6C6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19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51204" name="Text Box 1">
            <a:extLst>
              <a:ext uri="{FF2B5EF4-FFF2-40B4-BE49-F238E27FC236}">
                <a16:creationId xmlns:a16="http://schemas.microsoft.com/office/drawing/2014/main" id="{4F984AD6-A779-1742-B5D4-9E7ECB41688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5" name="Text Box 2">
            <a:extLst>
              <a:ext uri="{FF2B5EF4-FFF2-40B4-BE49-F238E27FC236}">
                <a16:creationId xmlns:a16="http://schemas.microsoft.com/office/drawing/2014/main" id="{CCE81AC4-5240-CC4A-B100-01F3E081495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67985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>
            <a:extLst>
              <a:ext uri="{FF2B5EF4-FFF2-40B4-BE49-F238E27FC236}">
                <a16:creationId xmlns:a16="http://schemas.microsoft.com/office/drawing/2014/main" id="{68775FF5-4032-324B-9F87-1C1009D42E9F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53251" name="Rectangle 7">
            <a:extLst>
              <a:ext uri="{FF2B5EF4-FFF2-40B4-BE49-F238E27FC236}">
                <a16:creationId xmlns:a16="http://schemas.microsoft.com/office/drawing/2014/main" id="{6F29C374-07C3-4E44-AD12-6D188694D5A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1F8426AC-2930-864F-971B-C2644DC11A36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20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53252" name="Text Box 1">
            <a:extLst>
              <a:ext uri="{FF2B5EF4-FFF2-40B4-BE49-F238E27FC236}">
                <a16:creationId xmlns:a16="http://schemas.microsoft.com/office/drawing/2014/main" id="{E50930FB-D0B8-7C4D-AD95-B7B0AD51ADA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3" name="Text Box 2">
            <a:extLst>
              <a:ext uri="{FF2B5EF4-FFF2-40B4-BE49-F238E27FC236}">
                <a16:creationId xmlns:a16="http://schemas.microsoft.com/office/drawing/2014/main" id="{B6AB531B-D5B1-AF43-BADF-736AEF278EB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53219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6181672A-00AA-6744-AA0B-155C661B0192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18435" name="Rectangle 7">
            <a:extLst>
              <a:ext uri="{FF2B5EF4-FFF2-40B4-BE49-F238E27FC236}">
                <a16:creationId xmlns:a16="http://schemas.microsoft.com/office/drawing/2014/main" id="{69A48182-2F31-9E42-B1EB-03A53263996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07C8AD9E-5A51-4649-94B6-F8EC35354784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18436" name="Text Box 1">
            <a:extLst>
              <a:ext uri="{FF2B5EF4-FFF2-40B4-BE49-F238E27FC236}">
                <a16:creationId xmlns:a16="http://schemas.microsoft.com/office/drawing/2014/main" id="{8F3C9A86-D9EE-9C44-AFA1-865C7F15B3E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7" name="Text Box 2">
            <a:extLst>
              <a:ext uri="{FF2B5EF4-FFF2-40B4-BE49-F238E27FC236}">
                <a16:creationId xmlns:a16="http://schemas.microsoft.com/office/drawing/2014/main" id="{EB8D3972-AE7D-424C-AC18-1BFD07B601F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253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>
            <a:extLst>
              <a:ext uri="{FF2B5EF4-FFF2-40B4-BE49-F238E27FC236}">
                <a16:creationId xmlns:a16="http://schemas.microsoft.com/office/drawing/2014/main" id="{59837946-EE54-994A-94E1-A5D53B182313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55299" name="Rectangle 7">
            <a:extLst>
              <a:ext uri="{FF2B5EF4-FFF2-40B4-BE49-F238E27FC236}">
                <a16:creationId xmlns:a16="http://schemas.microsoft.com/office/drawing/2014/main" id="{5307BDFC-940E-5A45-94B1-04E36329C00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F5DAA230-1D41-D348-8264-B522F277760A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21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55300" name="Text Box 1">
            <a:extLst>
              <a:ext uri="{FF2B5EF4-FFF2-40B4-BE49-F238E27FC236}">
                <a16:creationId xmlns:a16="http://schemas.microsoft.com/office/drawing/2014/main" id="{6ACBC753-A8E6-0A41-8291-8B666F2C537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1" name="Text Box 2">
            <a:extLst>
              <a:ext uri="{FF2B5EF4-FFF2-40B4-BE49-F238E27FC236}">
                <a16:creationId xmlns:a16="http://schemas.microsoft.com/office/drawing/2014/main" id="{C7417982-99E6-D141-8D25-53083D528AB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44862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>
            <a:extLst>
              <a:ext uri="{FF2B5EF4-FFF2-40B4-BE49-F238E27FC236}">
                <a16:creationId xmlns:a16="http://schemas.microsoft.com/office/drawing/2014/main" id="{49228587-3030-EA4E-AEF3-E7ECB77511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57347" name="Rectangle 7">
            <a:extLst>
              <a:ext uri="{FF2B5EF4-FFF2-40B4-BE49-F238E27FC236}">
                <a16:creationId xmlns:a16="http://schemas.microsoft.com/office/drawing/2014/main" id="{FF5F9B22-2A9A-7A40-B387-28003F0F780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D148627C-1C06-154F-B927-6F0513A1A077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22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57348" name="Text Box 1">
            <a:extLst>
              <a:ext uri="{FF2B5EF4-FFF2-40B4-BE49-F238E27FC236}">
                <a16:creationId xmlns:a16="http://schemas.microsoft.com/office/drawing/2014/main" id="{8A5F1148-CC14-0946-8235-59F359CB00F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9" name="Text Box 2">
            <a:extLst>
              <a:ext uri="{FF2B5EF4-FFF2-40B4-BE49-F238E27FC236}">
                <a16:creationId xmlns:a16="http://schemas.microsoft.com/office/drawing/2014/main" id="{0DAB47AB-4E03-834E-BE75-C7507AB74E5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70497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>
            <a:extLst>
              <a:ext uri="{FF2B5EF4-FFF2-40B4-BE49-F238E27FC236}">
                <a16:creationId xmlns:a16="http://schemas.microsoft.com/office/drawing/2014/main" id="{5D4C54BB-CB22-ED4C-ACFF-A75B93205D74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59395" name="Rectangle 7">
            <a:extLst>
              <a:ext uri="{FF2B5EF4-FFF2-40B4-BE49-F238E27FC236}">
                <a16:creationId xmlns:a16="http://schemas.microsoft.com/office/drawing/2014/main" id="{8966B0A2-1209-3943-8B1B-985E5CA8444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861B0B1F-E1CA-6343-9A68-02BD6B4F6B75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23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59396" name="Text Box 1">
            <a:extLst>
              <a:ext uri="{FF2B5EF4-FFF2-40B4-BE49-F238E27FC236}">
                <a16:creationId xmlns:a16="http://schemas.microsoft.com/office/drawing/2014/main" id="{0490F56E-9AD3-8F40-A052-1D81A5923C2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7" name="Text Box 2">
            <a:extLst>
              <a:ext uri="{FF2B5EF4-FFF2-40B4-BE49-F238E27FC236}">
                <a16:creationId xmlns:a16="http://schemas.microsoft.com/office/drawing/2014/main" id="{9333DCAC-CC9B-C34B-8368-9EB9A44F15E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544831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>
            <a:extLst>
              <a:ext uri="{FF2B5EF4-FFF2-40B4-BE49-F238E27FC236}">
                <a16:creationId xmlns:a16="http://schemas.microsoft.com/office/drawing/2014/main" id="{B0EF5A20-6592-4643-8219-5293833D960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61443" name="Rectangle 7">
            <a:extLst>
              <a:ext uri="{FF2B5EF4-FFF2-40B4-BE49-F238E27FC236}">
                <a16:creationId xmlns:a16="http://schemas.microsoft.com/office/drawing/2014/main" id="{AF5C6B43-E66D-D04D-9663-A555D1F6FD3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DDAD2199-BBD3-B740-A951-4785577FA240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24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61444" name="Text Box 1">
            <a:extLst>
              <a:ext uri="{FF2B5EF4-FFF2-40B4-BE49-F238E27FC236}">
                <a16:creationId xmlns:a16="http://schemas.microsoft.com/office/drawing/2014/main" id="{000905E2-8707-654C-899F-8BF425FF0D5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5" name="Text Box 2">
            <a:extLst>
              <a:ext uri="{FF2B5EF4-FFF2-40B4-BE49-F238E27FC236}">
                <a16:creationId xmlns:a16="http://schemas.microsoft.com/office/drawing/2014/main" id="{27D22CEF-9AAE-734D-97E4-53F96BC7173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749493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>
            <a:extLst>
              <a:ext uri="{FF2B5EF4-FFF2-40B4-BE49-F238E27FC236}">
                <a16:creationId xmlns:a16="http://schemas.microsoft.com/office/drawing/2014/main" id="{3D36ADFC-21E0-4340-BABB-C8376E93293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63491" name="Rectangle 7">
            <a:extLst>
              <a:ext uri="{FF2B5EF4-FFF2-40B4-BE49-F238E27FC236}">
                <a16:creationId xmlns:a16="http://schemas.microsoft.com/office/drawing/2014/main" id="{2BAD36F4-E17F-5345-B6B2-AB26C168483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5C5C78E5-A3CD-0B43-8313-D5F38DD8C6D5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25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63492" name="Text Box 1">
            <a:extLst>
              <a:ext uri="{FF2B5EF4-FFF2-40B4-BE49-F238E27FC236}">
                <a16:creationId xmlns:a16="http://schemas.microsoft.com/office/drawing/2014/main" id="{9B66FA81-7426-8642-8607-45781FF0BBA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3" name="Text Box 2">
            <a:extLst>
              <a:ext uri="{FF2B5EF4-FFF2-40B4-BE49-F238E27FC236}">
                <a16:creationId xmlns:a16="http://schemas.microsoft.com/office/drawing/2014/main" id="{F8CE3EAC-488C-C247-95FE-18D70AF427C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580162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>
            <a:extLst>
              <a:ext uri="{FF2B5EF4-FFF2-40B4-BE49-F238E27FC236}">
                <a16:creationId xmlns:a16="http://schemas.microsoft.com/office/drawing/2014/main" id="{646C86B6-1175-264C-86BC-474E4231189D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65539" name="Rectangle 7">
            <a:extLst>
              <a:ext uri="{FF2B5EF4-FFF2-40B4-BE49-F238E27FC236}">
                <a16:creationId xmlns:a16="http://schemas.microsoft.com/office/drawing/2014/main" id="{52B67C4C-0CC8-3F4C-AB49-2E12B7D057C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524D3B66-E6B8-D94B-9EAA-E62D2D769D49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26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65540" name="Text Box 1">
            <a:extLst>
              <a:ext uri="{FF2B5EF4-FFF2-40B4-BE49-F238E27FC236}">
                <a16:creationId xmlns:a16="http://schemas.microsoft.com/office/drawing/2014/main" id="{81E858F6-831C-8742-B848-A95581F0EB3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1" name="Text Box 2">
            <a:extLst>
              <a:ext uri="{FF2B5EF4-FFF2-40B4-BE49-F238E27FC236}">
                <a16:creationId xmlns:a16="http://schemas.microsoft.com/office/drawing/2014/main" id="{773B7D34-C789-7E4C-B84F-CD05D9B3538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053621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>
            <a:extLst>
              <a:ext uri="{FF2B5EF4-FFF2-40B4-BE49-F238E27FC236}">
                <a16:creationId xmlns:a16="http://schemas.microsoft.com/office/drawing/2014/main" id="{90DCFF16-BCA1-454E-B890-D5002CB23BC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67587" name="Rectangle 7">
            <a:extLst>
              <a:ext uri="{FF2B5EF4-FFF2-40B4-BE49-F238E27FC236}">
                <a16:creationId xmlns:a16="http://schemas.microsoft.com/office/drawing/2014/main" id="{B9962EBF-422C-B54C-AD36-3162CD0C9B4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C12AAF70-5219-2B42-91E5-921E5D19F006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27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67588" name="Text Box 1">
            <a:extLst>
              <a:ext uri="{FF2B5EF4-FFF2-40B4-BE49-F238E27FC236}">
                <a16:creationId xmlns:a16="http://schemas.microsoft.com/office/drawing/2014/main" id="{A5BE9C18-FC73-AF4D-B786-F12625A0AF5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9" name="Text Box 2">
            <a:extLst>
              <a:ext uri="{FF2B5EF4-FFF2-40B4-BE49-F238E27FC236}">
                <a16:creationId xmlns:a16="http://schemas.microsoft.com/office/drawing/2014/main" id="{B8B7DCE7-4C38-CD40-B22C-5EB5D83AB2F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574504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>
            <a:extLst>
              <a:ext uri="{FF2B5EF4-FFF2-40B4-BE49-F238E27FC236}">
                <a16:creationId xmlns:a16="http://schemas.microsoft.com/office/drawing/2014/main" id="{8A7185EC-05F5-5D4E-A94E-BEDB923D0F5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69635" name="Rectangle 7">
            <a:extLst>
              <a:ext uri="{FF2B5EF4-FFF2-40B4-BE49-F238E27FC236}">
                <a16:creationId xmlns:a16="http://schemas.microsoft.com/office/drawing/2014/main" id="{DCFED61D-38E6-AB42-B2F9-0D409924FC3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141E7CB4-9428-6A44-BD90-6961349F5A49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28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69636" name="Text Box 1">
            <a:extLst>
              <a:ext uri="{FF2B5EF4-FFF2-40B4-BE49-F238E27FC236}">
                <a16:creationId xmlns:a16="http://schemas.microsoft.com/office/drawing/2014/main" id="{A7B584A3-8C21-B04D-9244-13E8975BA0B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7" name="Text Box 2">
            <a:extLst>
              <a:ext uri="{FF2B5EF4-FFF2-40B4-BE49-F238E27FC236}">
                <a16:creationId xmlns:a16="http://schemas.microsoft.com/office/drawing/2014/main" id="{7BA97A23-C7B8-9145-8B14-41F642764BF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598922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>
            <a:extLst>
              <a:ext uri="{FF2B5EF4-FFF2-40B4-BE49-F238E27FC236}">
                <a16:creationId xmlns:a16="http://schemas.microsoft.com/office/drawing/2014/main" id="{6333DAC6-76EE-2A4E-A89B-D88599B19261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71683" name="Rectangle 7">
            <a:extLst>
              <a:ext uri="{FF2B5EF4-FFF2-40B4-BE49-F238E27FC236}">
                <a16:creationId xmlns:a16="http://schemas.microsoft.com/office/drawing/2014/main" id="{0ED14CC2-2A87-994D-993D-319E28DB726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67494B55-4BC6-F244-9EDC-2E6BB6F32E4D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29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71684" name="Text Box 1">
            <a:extLst>
              <a:ext uri="{FF2B5EF4-FFF2-40B4-BE49-F238E27FC236}">
                <a16:creationId xmlns:a16="http://schemas.microsoft.com/office/drawing/2014/main" id="{D51C11F8-E636-3A4D-BC85-66E0B82D55D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5" name="Text Box 2">
            <a:extLst>
              <a:ext uri="{FF2B5EF4-FFF2-40B4-BE49-F238E27FC236}">
                <a16:creationId xmlns:a16="http://schemas.microsoft.com/office/drawing/2014/main" id="{030AD5C7-EF76-B047-9BAB-630A5657D00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486645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>
            <a:extLst>
              <a:ext uri="{FF2B5EF4-FFF2-40B4-BE49-F238E27FC236}">
                <a16:creationId xmlns:a16="http://schemas.microsoft.com/office/drawing/2014/main" id="{2165BDB0-D14C-7343-BAF8-FE92B5DFD57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73731" name="Rectangle 7">
            <a:extLst>
              <a:ext uri="{FF2B5EF4-FFF2-40B4-BE49-F238E27FC236}">
                <a16:creationId xmlns:a16="http://schemas.microsoft.com/office/drawing/2014/main" id="{F8B2A771-8253-A44A-8FAB-579C080929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D9D937BE-680E-134F-9C0F-86B527373AB2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30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73732" name="Text Box 1">
            <a:extLst>
              <a:ext uri="{FF2B5EF4-FFF2-40B4-BE49-F238E27FC236}">
                <a16:creationId xmlns:a16="http://schemas.microsoft.com/office/drawing/2014/main" id="{D0523442-0D92-544F-A787-8B12400671A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3" name="Text Box 2">
            <a:extLst>
              <a:ext uri="{FF2B5EF4-FFF2-40B4-BE49-F238E27FC236}">
                <a16:creationId xmlns:a16="http://schemas.microsoft.com/office/drawing/2014/main" id="{782136E6-E100-CE43-920A-D2E39FF78D8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84043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5D687912-BF4E-AA44-B729-4FE6BEB2B2A8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F30F9510-297D-BD42-8486-B4078224BD9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AC6843C2-09DA-6A4A-9D08-222862D40E44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20484" name="Text Box 1">
            <a:extLst>
              <a:ext uri="{FF2B5EF4-FFF2-40B4-BE49-F238E27FC236}">
                <a16:creationId xmlns:a16="http://schemas.microsoft.com/office/drawing/2014/main" id="{63B87EC6-7C45-0C4E-BDA3-D988F7B3770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5" name="Text Box 2">
            <a:extLst>
              <a:ext uri="{FF2B5EF4-FFF2-40B4-BE49-F238E27FC236}">
                <a16:creationId xmlns:a16="http://schemas.microsoft.com/office/drawing/2014/main" id="{B5A3AB34-96D7-D84A-B63A-09807900FC8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251900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>
            <a:extLst>
              <a:ext uri="{FF2B5EF4-FFF2-40B4-BE49-F238E27FC236}">
                <a16:creationId xmlns:a16="http://schemas.microsoft.com/office/drawing/2014/main" id="{A08993A1-793C-6543-A9D7-F0AB34831493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75779" name="Rectangle 7">
            <a:extLst>
              <a:ext uri="{FF2B5EF4-FFF2-40B4-BE49-F238E27FC236}">
                <a16:creationId xmlns:a16="http://schemas.microsoft.com/office/drawing/2014/main" id="{2E17425D-AA5F-9C49-9CD4-006E7BD2A39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510CA863-02F6-2C4A-9412-8491F7353A5D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31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75780" name="Text Box 1">
            <a:extLst>
              <a:ext uri="{FF2B5EF4-FFF2-40B4-BE49-F238E27FC236}">
                <a16:creationId xmlns:a16="http://schemas.microsoft.com/office/drawing/2014/main" id="{A60316DE-6F81-6447-9B03-CCF4055AEF96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1" name="Text Box 2">
            <a:extLst>
              <a:ext uri="{FF2B5EF4-FFF2-40B4-BE49-F238E27FC236}">
                <a16:creationId xmlns:a16="http://schemas.microsoft.com/office/drawing/2014/main" id="{A749F373-5EBC-A44B-8954-27C01FF5CD6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998509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>
            <a:extLst>
              <a:ext uri="{FF2B5EF4-FFF2-40B4-BE49-F238E27FC236}">
                <a16:creationId xmlns:a16="http://schemas.microsoft.com/office/drawing/2014/main" id="{1F0F8120-9E73-7D45-9646-5647A17C4121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77827" name="Rectangle 7">
            <a:extLst>
              <a:ext uri="{FF2B5EF4-FFF2-40B4-BE49-F238E27FC236}">
                <a16:creationId xmlns:a16="http://schemas.microsoft.com/office/drawing/2014/main" id="{CDE76A93-7C6F-2440-88B2-1DDF5A18581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662D9AF8-A63C-5242-B7AA-667C2553D7C7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32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77828" name="Text Box 1">
            <a:extLst>
              <a:ext uri="{FF2B5EF4-FFF2-40B4-BE49-F238E27FC236}">
                <a16:creationId xmlns:a16="http://schemas.microsoft.com/office/drawing/2014/main" id="{86D204F2-8433-F548-8DC2-8DB76DE1B4AA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9" name="Text Box 2">
            <a:extLst>
              <a:ext uri="{FF2B5EF4-FFF2-40B4-BE49-F238E27FC236}">
                <a16:creationId xmlns:a16="http://schemas.microsoft.com/office/drawing/2014/main" id="{4C4317E2-10F9-E447-BB2E-7FB01BC4545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400685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>
            <a:extLst>
              <a:ext uri="{FF2B5EF4-FFF2-40B4-BE49-F238E27FC236}">
                <a16:creationId xmlns:a16="http://schemas.microsoft.com/office/drawing/2014/main" id="{46C3CF65-2A01-BD4C-8820-68D608328944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79875" name="Rectangle 7">
            <a:extLst>
              <a:ext uri="{FF2B5EF4-FFF2-40B4-BE49-F238E27FC236}">
                <a16:creationId xmlns:a16="http://schemas.microsoft.com/office/drawing/2014/main" id="{EC601644-9362-364D-B0D6-DB3634F2DD7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2AB90DF3-AA34-0B42-A0BF-6A22D3D82643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33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79876" name="Text Box 1">
            <a:extLst>
              <a:ext uri="{FF2B5EF4-FFF2-40B4-BE49-F238E27FC236}">
                <a16:creationId xmlns:a16="http://schemas.microsoft.com/office/drawing/2014/main" id="{3214F9BA-2509-E549-BBBD-355D15F14FB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7" name="Text Box 2">
            <a:extLst>
              <a:ext uri="{FF2B5EF4-FFF2-40B4-BE49-F238E27FC236}">
                <a16:creationId xmlns:a16="http://schemas.microsoft.com/office/drawing/2014/main" id="{E7149C3B-00A8-9148-B641-3AE51F383AB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381559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>
            <a:extLst>
              <a:ext uri="{FF2B5EF4-FFF2-40B4-BE49-F238E27FC236}">
                <a16:creationId xmlns:a16="http://schemas.microsoft.com/office/drawing/2014/main" id="{49D45D43-EC4C-864B-BB89-D74230CC782D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81923" name="Rectangle 7">
            <a:extLst>
              <a:ext uri="{FF2B5EF4-FFF2-40B4-BE49-F238E27FC236}">
                <a16:creationId xmlns:a16="http://schemas.microsoft.com/office/drawing/2014/main" id="{C1929A8F-72AD-5B4E-A53E-E3DFE7CD2E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D4927368-6D0C-4A4C-87C0-46026DEC5EA6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34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81924" name="Text Box 1">
            <a:extLst>
              <a:ext uri="{FF2B5EF4-FFF2-40B4-BE49-F238E27FC236}">
                <a16:creationId xmlns:a16="http://schemas.microsoft.com/office/drawing/2014/main" id="{8C429BEC-7C73-1E4E-BD58-CD2257B6386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5" name="Text Box 2">
            <a:extLst>
              <a:ext uri="{FF2B5EF4-FFF2-40B4-BE49-F238E27FC236}">
                <a16:creationId xmlns:a16="http://schemas.microsoft.com/office/drawing/2014/main" id="{F5E2DFF7-99AE-DB4F-9F45-12E46459117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408870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>
            <a:extLst>
              <a:ext uri="{FF2B5EF4-FFF2-40B4-BE49-F238E27FC236}">
                <a16:creationId xmlns:a16="http://schemas.microsoft.com/office/drawing/2014/main" id="{826D4C4C-1111-064A-B370-FE170FCC7676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83971" name="Rectangle 7">
            <a:extLst>
              <a:ext uri="{FF2B5EF4-FFF2-40B4-BE49-F238E27FC236}">
                <a16:creationId xmlns:a16="http://schemas.microsoft.com/office/drawing/2014/main" id="{A989D6C1-F9F4-2E45-A300-37DA7CABD3E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10334F46-16CA-F74B-998E-0B4489E52B9D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35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83972" name="Text Box 1">
            <a:extLst>
              <a:ext uri="{FF2B5EF4-FFF2-40B4-BE49-F238E27FC236}">
                <a16:creationId xmlns:a16="http://schemas.microsoft.com/office/drawing/2014/main" id="{763A7F4F-A3D9-9045-A036-D7D1E1120F1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3" name="Text Box 2">
            <a:extLst>
              <a:ext uri="{FF2B5EF4-FFF2-40B4-BE49-F238E27FC236}">
                <a16:creationId xmlns:a16="http://schemas.microsoft.com/office/drawing/2014/main" id="{E171B6A9-712D-7F4F-AD0A-854DD7AB111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987002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>
            <a:extLst>
              <a:ext uri="{FF2B5EF4-FFF2-40B4-BE49-F238E27FC236}">
                <a16:creationId xmlns:a16="http://schemas.microsoft.com/office/drawing/2014/main" id="{25A6F35D-3069-1948-89A6-6BE7ED9618F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86019" name="Rectangle 7">
            <a:extLst>
              <a:ext uri="{FF2B5EF4-FFF2-40B4-BE49-F238E27FC236}">
                <a16:creationId xmlns:a16="http://schemas.microsoft.com/office/drawing/2014/main" id="{7ABE50C8-B1E6-3D47-875B-571947D113D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F5DB9352-C55D-9044-AEAB-5DC0BE6B33DF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36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86020" name="Text Box 1">
            <a:extLst>
              <a:ext uri="{FF2B5EF4-FFF2-40B4-BE49-F238E27FC236}">
                <a16:creationId xmlns:a16="http://schemas.microsoft.com/office/drawing/2014/main" id="{9011DC2A-C080-E34A-B20A-4F323D642C1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Text Box 2">
            <a:extLst>
              <a:ext uri="{FF2B5EF4-FFF2-40B4-BE49-F238E27FC236}">
                <a16:creationId xmlns:a16="http://schemas.microsoft.com/office/drawing/2014/main" id="{A915AFE1-9357-0E4F-B9D7-E0476861406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493889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>
            <a:extLst>
              <a:ext uri="{FF2B5EF4-FFF2-40B4-BE49-F238E27FC236}">
                <a16:creationId xmlns:a16="http://schemas.microsoft.com/office/drawing/2014/main" id="{7CAC9946-E117-BE47-970F-F914C90BC39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88067" name="Rectangle 7">
            <a:extLst>
              <a:ext uri="{FF2B5EF4-FFF2-40B4-BE49-F238E27FC236}">
                <a16:creationId xmlns:a16="http://schemas.microsoft.com/office/drawing/2014/main" id="{1284B3F4-ACEF-7547-8FA1-CD8EB32E5EA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612BC751-AB53-B047-A1F4-1EB5273526ED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37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88068" name="Text Box 1">
            <a:extLst>
              <a:ext uri="{FF2B5EF4-FFF2-40B4-BE49-F238E27FC236}">
                <a16:creationId xmlns:a16="http://schemas.microsoft.com/office/drawing/2014/main" id="{07BE0124-4CB0-2346-A32A-904BFA74F5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Text Box 2">
            <a:extLst>
              <a:ext uri="{FF2B5EF4-FFF2-40B4-BE49-F238E27FC236}">
                <a16:creationId xmlns:a16="http://schemas.microsoft.com/office/drawing/2014/main" id="{7247CD11-F89F-EB44-8C72-C9682090E83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94118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>
            <a:extLst>
              <a:ext uri="{FF2B5EF4-FFF2-40B4-BE49-F238E27FC236}">
                <a16:creationId xmlns:a16="http://schemas.microsoft.com/office/drawing/2014/main" id="{CCD24C28-E234-1646-BCF1-D7881182D90C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90115" name="Rectangle 7">
            <a:extLst>
              <a:ext uri="{FF2B5EF4-FFF2-40B4-BE49-F238E27FC236}">
                <a16:creationId xmlns:a16="http://schemas.microsoft.com/office/drawing/2014/main" id="{9ECD895B-FC99-B548-9918-8B6BC01A181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BB0F387A-EF3C-F44E-B72E-22EE861122AF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38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90116" name="Text Box 1">
            <a:extLst>
              <a:ext uri="{FF2B5EF4-FFF2-40B4-BE49-F238E27FC236}">
                <a16:creationId xmlns:a16="http://schemas.microsoft.com/office/drawing/2014/main" id="{B51A42CA-0E27-774F-9754-6B9A65DA31F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7" name="Text Box 2">
            <a:extLst>
              <a:ext uri="{FF2B5EF4-FFF2-40B4-BE49-F238E27FC236}">
                <a16:creationId xmlns:a16="http://schemas.microsoft.com/office/drawing/2014/main" id="{721B5FC4-E1BB-2648-AA06-DE4F42B0275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299350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>
            <a:extLst>
              <a:ext uri="{FF2B5EF4-FFF2-40B4-BE49-F238E27FC236}">
                <a16:creationId xmlns:a16="http://schemas.microsoft.com/office/drawing/2014/main" id="{B5024624-C55C-8248-9929-008CC301F7CD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92163" name="Rectangle 7">
            <a:extLst>
              <a:ext uri="{FF2B5EF4-FFF2-40B4-BE49-F238E27FC236}">
                <a16:creationId xmlns:a16="http://schemas.microsoft.com/office/drawing/2014/main" id="{E0328B9D-60FC-004F-B262-749FD9286AC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4151CE3E-9502-B148-8647-BFB74EF093E2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39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92164" name="Text Box 1">
            <a:extLst>
              <a:ext uri="{FF2B5EF4-FFF2-40B4-BE49-F238E27FC236}">
                <a16:creationId xmlns:a16="http://schemas.microsoft.com/office/drawing/2014/main" id="{6EFA994D-E382-E041-A8B6-2844C9B1A18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5" name="Text Box 2">
            <a:extLst>
              <a:ext uri="{FF2B5EF4-FFF2-40B4-BE49-F238E27FC236}">
                <a16:creationId xmlns:a16="http://schemas.microsoft.com/office/drawing/2014/main" id="{392B48A6-7E60-1E4F-A2E8-9C1C10E28D0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57508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>
            <a:extLst>
              <a:ext uri="{FF2B5EF4-FFF2-40B4-BE49-F238E27FC236}">
                <a16:creationId xmlns:a16="http://schemas.microsoft.com/office/drawing/2014/main" id="{C44CBF30-B8D8-7143-AF40-E2795FC25CD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94211" name="Rectangle 7">
            <a:extLst>
              <a:ext uri="{FF2B5EF4-FFF2-40B4-BE49-F238E27FC236}">
                <a16:creationId xmlns:a16="http://schemas.microsoft.com/office/drawing/2014/main" id="{D27A8F5F-FFD9-0D49-AFE3-ECBA11507F8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77903E75-25EC-014D-AF50-DEC94C360D69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40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94212" name="Text Box 1">
            <a:extLst>
              <a:ext uri="{FF2B5EF4-FFF2-40B4-BE49-F238E27FC236}">
                <a16:creationId xmlns:a16="http://schemas.microsoft.com/office/drawing/2014/main" id="{C68AE1C6-0C6D-9345-944D-8DC218A05AF6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Text Box 2">
            <a:extLst>
              <a:ext uri="{FF2B5EF4-FFF2-40B4-BE49-F238E27FC236}">
                <a16:creationId xmlns:a16="http://schemas.microsoft.com/office/drawing/2014/main" id="{ACBC454E-26C6-0E4E-B7C5-E414F998AA2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90597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2EF80128-972A-1F4D-B5D9-2F4531347630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22531" name="Rectangle 7">
            <a:extLst>
              <a:ext uri="{FF2B5EF4-FFF2-40B4-BE49-F238E27FC236}">
                <a16:creationId xmlns:a16="http://schemas.microsoft.com/office/drawing/2014/main" id="{039EFFD6-DC3F-4243-9993-46AA4E90E65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D68994E6-F64C-D24C-8710-93AB530E5AC3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5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22532" name="Text Box 1">
            <a:extLst>
              <a:ext uri="{FF2B5EF4-FFF2-40B4-BE49-F238E27FC236}">
                <a16:creationId xmlns:a16="http://schemas.microsoft.com/office/drawing/2014/main" id="{98042502-4B8E-4F4A-B13E-B36B9CE7873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3" name="Text Box 2">
            <a:extLst>
              <a:ext uri="{FF2B5EF4-FFF2-40B4-BE49-F238E27FC236}">
                <a16:creationId xmlns:a16="http://schemas.microsoft.com/office/drawing/2014/main" id="{6D8D6131-B2D2-A140-8D4D-9FA8245972D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65185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>
            <a:extLst>
              <a:ext uri="{FF2B5EF4-FFF2-40B4-BE49-F238E27FC236}">
                <a16:creationId xmlns:a16="http://schemas.microsoft.com/office/drawing/2014/main" id="{0AF53BFC-5B76-3941-9F0F-8C091605ADEF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96259" name="Rectangle 7">
            <a:extLst>
              <a:ext uri="{FF2B5EF4-FFF2-40B4-BE49-F238E27FC236}">
                <a16:creationId xmlns:a16="http://schemas.microsoft.com/office/drawing/2014/main" id="{9571605D-99CA-0644-B3EB-605EB150BA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D0E7D379-8780-384A-A745-9F902D9020F7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41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96260" name="Text Box 1">
            <a:extLst>
              <a:ext uri="{FF2B5EF4-FFF2-40B4-BE49-F238E27FC236}">
                <a16:creationId xmlns:a16="http://schemas.microsoft.com/office/drawing/2014/main" id="{2B954824-6D0F-EC47-A7DF-8B3725B0211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1" name="Text Box 2">
            <a:extLst>
              <a:ext uri="{FF2B5EF4-FFF2-40B4-BE49-F238E27FC236}">
                <a16:creationId xmlns:a16="http://schemas.microsoft.com/office/drawing/2014/main" id="{53B3AED1-120D-B94F-8840-129216241F9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577566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">
            <a:extLst>
              <a:ext uri="{FF2B5EF4-FFF2-40B4-BE49-F238E27FC236}">
                <a16:creationId xmlns:a16="http://schemas.microsoft.com/office/drawing/2014/main" id="{440AF9D5-26ED-2541-A2F5-CC5094046FCC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98307" name="Rectangle 7">
            <a:extLst>
              <a:ext uri="{FF2B5EF4-FFF2-40B4-BE49-F238E27FC236}">
                <a16:creationId xmlns:a16="http://schemas.microsoft.com/office/drawing/2014/main" id="{F1900604-A85E-A24F-B3F1-D0F4D22B4A5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A9D964B5-0286-2D4A-A8C7-27CC5F44603A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42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98308" name="Text Box 1">
            <a:extLst>
              <a:ext uri="{FF2B5EF4-FFF2-40B4-BE49-F238E27FC236}">
                <a16:creationId xmlns:a16="http://schemas.microsoft.com/office/drawing/2014/main" id="{93E78430-1C1E-7543-9A3C-C1DCC8C331B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9" name="Text Box 2">
            <a:extLst>
              <a:ext uri="{FF2B5EF4-FFF2-40B4-BE49-F238E27FC236}">
                <a16:creationId xmlns:a16="http://schemas.microsoft.com/office/drawing/2014/main" id="{F21F5EA5-424B-AB4D-80B4-D4B2B81E59A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983048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>
            <a:extLst>
              <a:ext uri="{FF2B5EF4-FFF2-40B4-BE49-F238E27FC236}">
                <a16:creationId xmlns:a16="http://schemas.microsoft.com/office/drawing/2014/main" id="{681B7651-74DC-184C-9B95-750557086FBC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100355" name="Rectangle 7">
            <a:extLst>
              <a:ext uri="{FF2B5EF4-FFF2-40B4-BE49-F238E27FC236}">
                <a16:creationId xmlns:a16="http://schemas.microsoft.com/office/drawing/2014/main" id="{68ABE348-FB92-1449-8128-64376362A8A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2B5D6D00-4BAC-B04B-B603-00BD1FD92F85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43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100356" name="Text Box 1">
            <a:extLst>
              <a:ext uri="{FF2B5EF4-FFF2-40B4-BE49-F238E27FC236}">
                <a16:creationId xmlns:a16="http://schemas.microsoft.com/office/drawing/2014/main" id="{052627C8-0A43-AD4B-A512-0D9C951D60B6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7" name="Text Box 2">
            <a:extLst>
              <a:ext uri="{FF2B5EF4-FFF2-40B4-BE49-F238E27FC236}">
                <a16:creationId xmlns:a16="http://schemas.microsoft.com/office/drawing/2014/main" id="{389A849F-E160-1D4C-B4D7-AF73AD12F3A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91724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>
            <a:extLst>
              <a:ext uri="{FF2B5EF4-FFF2-40B4-BE49-F238E27FC236}">
                <a16:creationId xmlns:a16="http://schemas.microsoft.com/office/drawing/2014/main" id="{B1628B37-EF2D-2E49-9014-2B9A1593DEC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102403" name="Rectangle 7">
            <a:extLst>
              <a:ext uri="{FF2B5EF4-FFF2-40B4-BE49-F238E27FC236}">
                <a16:creationId xmlns:a16="http://schemas.microsoft.com/office/drawing/2014/main" id="{429FC7EB-DFAD-EC4B-9082-094300AE5EC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E6EB2F38-8FCB-6249-A66A-650714A7BFA9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44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102404" name="Text Box 1">
            <a:extLst>
              <a:ext uri="{FF2B5EF4-FFF2-40B4-BE49-F238E27FC236}">
                <a16:creationId xmlns:a16="http://schemas.microsoft.com/office/drawing/2014/main" id="{7FCC108F-7D4D-6740-BC6F-A100DBA4D39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5" name="Text Box 2">
            <a:extLst>
              <a:ext uri="{FF2B5EF4-FFF2-40B4-BE49-F238E27FC236}">
                <a16:creationId xmlns:a16="http://schemas.microsoft.com/office/drawing/2014/main" id="{D9959CFC-A581-ED42-8888-A113B5BD882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882412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>
            <a:extLst>
              <a:ext uri="{FF2B5EF4-FFF2-40B4-BE49-F238E27FC236}">
                <a16:creationId xmlns:a16="http://schemas.microsoft.com/office/drawing/2014/main" id="{F7309DD4-2808-5A41-A0DF-002BAA2B422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104451" name="Rectangle 7">
            <a:extLst>
              <a:ext uri="{FF2B5EF4-FFF2-40B4-BE49-F238E27FC236}">
                <a16:creationId xmlns:a16="http://schemas.microsoft.com/office/drawing/2014/main" id="{B315C7FD-2F3B-E749-9FC4-E87BFE23C04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64407BC2-C2F9-8740-9480-BEBFA244DD8C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45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104452" name="Text Box 1">
            <a:extLst>
              <a:ext uri="{FF2B5EF4-FFF2-40B4-BE49-F238E27FC236}">
                <a16:creationId xmlns:a16="http://schemas.microsoft.com/office/drawing/2014/main" id="{3EAF67CD-EB9D-AA44-9B23-194BE51D99E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3" name="Text Box 2">
            <a:extLst>
              <a:ext uri="{FF2B5EF4-FFF2-40B4-BE49-F238E27FC236}">
                <a16:creationId xmlns:a16="http://schemas.microsoft.com/office/drawing/2014/main" id="{213C86D6-BF5C-1C4A-800D-686513381C0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376677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">
            <a:extLst>
              <a:ext uri="{FF2B5EF4-FFF2-40B4-BE49-F238E27FC236}">
                <a16:creationId xmlns:a16="http://schemas.microsoft.com/office/drawing/2014/main" id="{90DBB356-767F-6842-BE3E-6181C73DA9C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106499" name="Rectangle 7">
            <a:extLst>
              <a:ext uri="{FF2B5EF4-FFF2-40B4-BE49-F238E27FC236}">
                <a16:creationId xmlns:a16="http://schemas.microsoft.com/office/drawing/2014/main" id="{F515A8B6-2A49-1E42-A63A-DABE204826F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39CC1A55-2F99-C045-999E-647EE0C41E92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46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106500" name="Text Box 1">
            <a:extLst>
              <a:ext uri="{FF2B5EF4-FFF2-40B4-BE49-F238E27FC236}">
                <a16:creationId xmlns:a16="http://schemas.microsoft.com/office/drawing/2014/main" id="{969A7BF6-C5A6-5B4B-8576-9572BB31124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1" name="Text Box 2">
            <a:extLst>
              <a:ext uri="{FF2B5EF4-FFF2-40B4-BE49-F238E27FC236}">
                <a16:creationId xmlns:a16="http://schemas.microsoft.com/office/drawing/2014/main" id="{5C89CD9B-DDCD-8A41-908A-5E31310713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566471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>
            <a:extLst>
              <a:ext uri="{FF2B5EF4-FFF2-40B4-BE49-F238E27FC236}">
                <a16:creationId xmlns:a16="http://schemas.microsoft.com/office/drawing/2014/main" id="{2F577FFB-958A-144D-B581-D3F9BC126140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108547" name="Rectangle 7">
            <a:extLst>
              <a:ext uri="{FF2B5EF4-FFF2-40B4-BE49-F238E27FC236}">
                <a16:creationId xmlns:a16="http://schemas.microsoft.com/office/drawing/2014/main" id="{D5C3D7D0-4221-4041-9793-D08B2673030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60D66928-F2C2-9042-B726-5DEDFD58AC69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47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108548" name="Text Box 1">
            <a:extLst>
              <a:ext uri="{FF2B5EF4-FFF2-40B4-BE49-F238E27FC236}">
                <a16:creationId xmlns:a16="http://schemas.microsoft.com/office/drawing/2014/main" id="{A0E83287-22D5-FE49-94C0-4E3A4B6E640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9" name="Text Box 2">
            <a:extLst>
              <a:ext uri="{FF2B5EF4-FFF2-40B4-BE49-F238E27FC236}">
                <a16:creationId xmlns:a16="http://schemas.microsoft.com/office/drawing/2014/main" id="{980681A6-81B0-0D46-9B91-179FAA25705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404584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>
            <a:extLst>
              <a:ext uri="{FF2B5EF4-FFF2-40B4-BE49-F238E27FC236}">
                <a16:creationId xmlns:a16="http://schemas.microsoft.com/office/drawing/2014/main" id="{2F19FDA4-358E-3A4F-BE82-7926E365A2BC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110595" name="Rectangle 7">
            <a:extLst>
              <a:ext uri="{FF2B5EF4-FFF2-40B4-BE49-F238E27FC236}">
                <a16:creationId xmlns:a16="http://schemas.microsoft.com/office/drawing/2014/main" id="{41C3F95A-B5FD-CC4C-9E64-7ACF73E20F5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104F6F78-2DF2-5644-9259-34693CA2B659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48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110596" name="Text Box 1">
            <a:extLst>
              <a:ext uri="{FF2B5EF4-FFF2-40B4-BE49-F238E27FC236}">
                <a16:creationId xmlns:a16="http://schemas.microsoft.com/office/drawing/2014/main" id="{452EA032-BBD2-8645-89F1-0B9CE07E633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7" name="Text Box 2">
            <a:extLst>
              <a:ext uri="{FF2B5EF4-FFF2-40B4-BE49-F238E27FC236}">
                <a16:creationId xmlns:a16="http://schemas.microsoft.com/office/drawing/2014/main" id="{B9DC59BF-0CF2-3146-A843-32009EE2AEF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412906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">
            <a:extLst>
              <a:ext uri="{FF2B5EF4-FFF2-40B4-BE49-F238E27FC236}">
                <a16:creationId xmlns:a16="http://schemas.microsoft.com/office/drawing/2014/main" id="{5BCCDE49-6C62-7247-8982-FECB694FC903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112643" name="Rectangle 7">
            <a:extLst>
              <a:ext uri="{FF2B5EF4-FFF2-40B4-BE49-F238E27FC236}">
                <a16:creationId xmlns:a16="http://schemas.microsoft.com/office/drawing/2014/main" id="{8D973D4A-2A9A-7345-8D08-E179A7C035B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6FD71F1A-2554-9042-90AC-C6D701023C4B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49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112644" name="Text Box 1">
            <a:extLst>
              <a:ext uri="{FF2B5EF4-FFF2-40B4-BE49-F238E27FC236}">
                <a16:creationId xmlns:a16="http://schemas.microsoft.com/office/drawing/2014/main" id="{D21937EB-EA7D-164A-9ECF-67E67DC7AD3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5" name="Text Box 2">
            <a:extLst>
              <a:ext uri="{FF2B5EF4-FFF2-40B4-BE49-F238E27FC236}">
                <a16:creationId xmlns:a16="http://schemas.microsoft.com/office/drawing/2014/main" id="{6E33A4A5-2333-9741-8170-38A5F1B2116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533000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>
            <a:extLst>
              <a:ext uri="{FF2B5EF4-FFF2-40B4-BE49-F238E27FC236}">
                <a16:creationId xmlns:a16="http://schemas.microsoft.com/office/drawing/2014/main" id="{67C66A26-9203-664B-8A61-CA2B1BD29BE0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114691" name="Rectangle 7">
            <a:extLst>
              <a:ext uri="{FF2B5EF4-FFF2-40B4-BE49-F238E27FC236}">
                <a16:creationId xmlns:a16="http://schemas.microsoft.com/office/drawing/2014/main" id="{F93B5AF7-38C7-8143-BD31-85EE9444BEB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48A3FE7A-9460-1746-9656-B7106AD5F2E1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50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114692" name="Text Box 1">
            <a:extLst>
              <a:ext uri="{FF2B5EF4-FFF2-40B4-BE49-F238E27FC236}">
                <a16:creationId xmlns:a16="http://schemas.microsoft.com/office/drawing/2014/main" id="{84531D11-E31D-8B4C-A9FE-A10718E1B97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3" name="Text Box 2">
            <a:extLst>
              <a:ext uri="{FF2B5EF4-FFF2-40B4-BE49-F238E27FC236}">
                <a16:creationId xmlns:a16="http://schemas.microsoft.com/office/drawing/2014/main" id="{F3DC8983-0660-0B45-BE25-6686B295F12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05203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>
            <a:extLst>
              <a:ext uri="{FF2B5EF4-FFF2-40B4-BE49-F238E27FC236}">
                <a16:creationId xmlns:a16="http://schemas.microsoft.com/office/drawing/2014/main" id="{42086FB8-10B1-2D4E-8442-F328468D646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24579" name="Rectangle 7">
            <a:extLst>
              <a:ext uri="{FF2B5EF4-FFF2-40B4-BE49-F238E27FC236}">
                <a16:creationId xmlns:a16="http://schemas.microsoft.com/office/drawing/2014/main" id="{851C1237-CC12-254A-8CDB-BA9BCA04296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91725365-5D7A-504A-AB1B-54D92F19AE65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6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24580" name="Text Box 1">
            <a:extLst>
              <a:ext uri="{FF2B5EF4-FFF2-40B4-BE49-F238E27FC236}">
                <a16:creationId xmlns:a16="http://schemas.microsoft.com/office/drawing/2014/main" id="{543F7D6D-EC7D-2542-9551-62495FFD377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1" name="Text Box 2">
            <a:extLst>
              <a:ext uri="{FF2B5EF4-FFF2-40B4-BE49-F238E27FC236}">
                <a16:creationId xmlns:a16="http://schemas.microsoft.com/office/drawing/2014/main" id="{784EC5E4-49AA-374D-9833-14D6412216C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689970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3">
            <a:extLst>
              <a:ext uri="{FF2B5EF4-FFF2-40B4-BE49-F238E27FC236}">
                <a16:creationId xmlns:a16="http://schemas.microsoft.com/office/drawing/2014/main" id="{682A09DE-61A0-134E-95A0-047E39B8E683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116739" name="Rectangle 7">
            <a:extLst>
              <a:ext uri="{FF2B5EF4-FFF2-40B4-BE49-F238E27FC236}">
                <a16:creationId xmlns:a16="http://schemas.microsoft.com/office/drawing/2014/main" id="{F6AE904A-56AF-2643-BD84-711D82C584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E4D285C9-71B6-DC42-96D8-C28045E19250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51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116740" name="Text Box 1">
            <a:extLst>
              <a:ext uri="{FF2B5EF4-FFF2-40B4-BE49-F238E27FC236}">
                <a16:creationId xmlns:a16="http://schemas.microsoft.com/office/drawing/2014/main" id="{C6722DF1-16F4-B34A-AF02-6C066181902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1" name="Text Box 2">
            <a:extLst>
              <a:ext uri="{FF2B5EF4-FFF2-40B4-BE49-F238E27FC236}">
                <a16:creationId xmlns:a16="http://schemas.microsoft.com/office/drawing/2014/main" id="{435B7A5C-3895-4F45-8331-E09DEDE5A89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530354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>
            <a:extLst>
              <a:ext uri="{FF2B5EF4-FFF2-40B4-BE49-F238E27FC236}">
                <a16:creationId xmlns:a16="http://schemas.microsoft.com/office/drawing/2014/main" id="{89ECAC23-F825-5945-BF87-19939742B33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118787" name="Rectangle 7">
            <a:extLst>
              <a:ext uri="{FF2B5EF4-FFF2-40B4-BE49-F238E27FC236}">
                <a16:creationId xmlns:a16="http://schemas.microsoft.com/office/drawing/2014/main" id="{AF8E8F8A-6049-8A45-8F07-309176DEF16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4658874D-DBCA-C84F-BF91-BAF297F1BC35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52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118788" name="Text Box 1">
            <a:extLst>
              <a:ext uri="{FF2B5EF4-FFF2-40B4-BE49-F238E27FC236}">
                <a16:creationId xmlns:a16="http://schemas.microsoft.com/office/drawing/2014/main" id="{D397E495-2EBB-994F-B68E-13134225644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9" name="Text Box 2">
            <a:extLst>
              <a:ext uri="{FF2B5EF4-FFF2-40B4-BE49-F238E27FC236}">
                <a16:creationId xmlns:a16="http://schemas.microsoft.com/office/drawing/2014/main" id="{55517D85-9867-9A45-8DD8-BAD86B071AD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969899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">
            <a:extLst>
              <a:ext uri="{FF2B5EF4-FFF2-40B4-BE49-F238E27FC236}">
                <a16:creationId xmlns:a16="http://schemas.microsoft.com/office/drawing/2014/main" id="{5C6F0E0C-462F-AF4D-983A-465CE5ECBC1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120835" name="Rectangle 7">
            <a:extLst>
              <a:ext uri="{FF2B5EF4-FFF2-40B4-BE49-F238E27FC236}">
                <a16:creationId xmlns:a16="http://schemas.microsoft.com/office/drawing/2014/main" id="{EF032A4B-F4DC-AC42-A500-D7BD756FE22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25FB8E3B-719B-8740-ACEC-5B75DBE1E497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53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120836" name="Text Box 1">
            <a:extLst>
              <a:ext uri="{FF2B5EF4-FFF2-40B4-BE49-F238E27FC236}">
                <a16:creationId xmlns:a16="http://schemas.microsoft.com/office/drawing/2014/main" id="{B15F9B04-18E0-E048-80AE-EA50A2ED8C4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7" name="Text Box 2">
            <a:extLst>
              <a:ext uri="{FF2B5EF4-FFF2-40B4-BE49-F238E27FC236}">
                <a16:creationId xmlns:a16="http://schemas.microsoft.com/office/drawing/2014/main" id="{1E6F5B6D-63D8-774D-91C7-0FCAB6B645E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77810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770762F0-D7B6-104B-9451-B30B561C2A6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26627" name="Rectangle 7">
            <a:extLst>
              <a:ext uri="{FF2B5EF4-FFF2-40B4-BE49-F238E27FC236}">
                <a16:creationId xmlns:a16="http://schemas.microsoft.com/office/drawing/2014/main" id="{CBD6C318-0040-8B4E-895D-1854F5C1B5E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D43C3621-28B0-3442-A154-52EF3FD54E32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7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26628" name="Text Box 1">
            <a:extLst>
              <a:ext uri="{FF2B5EF4-FFF2-40B4-BE49-F238E27FC236}">
                <a16:creationId xmlns:a16="http://schemas.microsoft.com/office/drawing/2014/main" id="{E8647E07-A2F5-8649-929F-067D11AC6FA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9" name="Text Box 2">
            <a:extLst>
              <a:ext uri="{FF2B5EF4-FFF2-40B4-BE49-F238E27FC236}">
                <a16:creationId xmlns:a16="http://schemas.microsoft.com/office/drawing/2014/main" id="{AA4B84B5-2B61-7A4E-8A7F-D2A6908ED90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47915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:a16="http://schemas.microsoft.com/office/drawing/2014/main" id="{498E7BE6-ADE5-0A42-9D24-B3E2D943CD4F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28675" name="Rectangle 7">
            <a:extLst>
              <a:ext uri="{FF2B5EF4-FFF2-40B4-BE49-F238E27FC236}">
                <a16:creationId xmlns:a16="http://schemas.microsoft.com/office/drawing/2014/main" id="{B6844A54-B7F3-254E-BE25-E0A5708BF68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71569DA7-8C93-9C4D-BE69-D2DBD6717EC3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8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28676" name="Text Box 1">
            <a:extLst>
              <a:ext uri="{FF2B5EF4-FFF2-40B4-BE49-F238E27FC236}">
                <a16:creationId xmlns:a16="http://schemas.microsoft.com/office/drawing/2014/main" id="{A019820A-7AFA-8145-927B-6C5A87B88F6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7" name="Text Box 2">
            <a:extLst>
              <a:ext uri="{FF2B5EF4-FFF2-40B4-BE49-F238E27FC236}">
                <a16:creationId xmlns:a16="http://schemas.microsoft.com/office/drawing/2014/main" id="{432BA956-CDE8-5F49-8AFE-826784D0D07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88634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A4102AF1-12FF-9147-AFEC-C6A94DFE9B8C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30723" name="Rectangle 7">
            <a:extLst>
              <a:ext uri="{FF2B5EF4-FFF2-40B4-BE49-F238E27FC236}">
                <a16:creationId xmlns:a16="http://schemas.microsoft.com/office/drawing/2014/main" id="{B7146E37-AA4D-9744-B725-AD2A0A26564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657233D2-5DB8-E047-96F9-E7951D318D4C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9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30724" name="Text Box 1">
            <a:extLst>
              <a:ext uri="{FF2B5EF4-FFF2-40B4-BE49-F238E27FC236}">
                <a16:creationId xmlns:a16="http://schemas.microsoft.com/office/drawing/2014/main" id="{E3868294-AF88-8648-8C48-771D84DAB3B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5" name="Text Box 2">
            <a:extLst>
              <a:ext uri="{FF2B5EF4-FFF2-40B4-BE49-F238E27FC236}">
                <a16:creationId xmlns:a16="http://schemas.microsoft.com/office/drawing/2014/main" id="{B94B2005-1423-3542-9364-131656138C7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58950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>
            <a:extLst>
              <a:ext uri="{FF2B5EF4-FFF2-40B4-BE49-F238E27FC236}">
                <a16:creationId xmlns:a16="http://schemas.microsoft.com/office/drawing/2014/main" id="{0585E444-BBBF-2343-B887-0D60F2815EE4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>
                <a:solidFill>
                  <a:srgbClr val="000000"/>
                </a:solidFill>
              </a:rPr>
              <a:t>27/02/18</a:t>
            </a:r>
          </a:p>
        </p:txBody>
      </p:sp>
      <p:sp>
        <p:nvSpPr>
          <p:cNvPr id="32771" name="Rectangle 7">
            <a:extLst>
              <a:ext uri="{FF2B5EF4-FFF2-40B4-BE49-F238E27FC236}">
                <a16:creationId xmlns:a16="http://schemas.microsoft.com/office/drawing/2014/main" id="{2FE57B8E-DCBA-3C43-AF69-7F86D5F0198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buClrTx/>
              <a:buFontTx/>
              <a:buNone/>
            </a:pPr>
            <a:fld id="{2065125E-9DDA-3C48-B9E9-E7A0B9CBC3E3}" type="slidenum">
              <a:rPr lang="pt-BR" altLang="pt-BR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10</a:t>
            </a:fld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32772" name="Text Box 1">
            <a:extLst>
              <a:ext uri="{FF2B5EF4-FFF2-40B4-BE49-F238E27FC236}">
                <a16:creationId xmlns:a16="http://schemas.microsoft.com/office/drawing/2014/main" id="{DE6BF7EF-D154-614F-BA7C-AC416A21370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3" name="Text Box 2">
            <a:extLst>
              <a:ext uri="{FF2B5EF4-FFF2-40B4-BE49-F238E27FC236}">
                <a16:creationId xmlns:a16="http://schemas.microsoft.com/office/drawing/2014/main" id="{C6C66562-C4CF-A84E-80C6-2948851B173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5022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2808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5560" y="2534285"/>
            <a:ext cx="8943340" cy="2387600"/>
          </a:xfrm>
        </p:spPr>
        <p:txBody>
          <a:bodyPr anchor="b"/>
          <a:lstStyle>
            <a:lvl1pPr algn="ctr">
              <a:defRPr sz="6000">
                <a:solidFill>
                  <a:srgbClr val="61030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605" y="294938"/>
            <a:ext cx="3643104" cy="928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2808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5560" y="2534285"/>
            <a:ext cx="8943340" cy="2387600"/>
          </a:xfrm>
        </p:spPr>
        <p:txBody>
          <a:bodyPr anchor="b"/>
          <a:lstStyle>
            <a:lvl1pPr algn="ctr">
              <a:defRPr sz="6000">
                <a:solidFill>
                  <a:srgbClr val="61030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605" y="294938"/>
            <a:ext cx="3643104" cy="9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1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627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2300"/>
            <a:ext cx="10515600" cy="1026160"/>
          </a:xfrm>
        </p:spPr>
        <p:txBody>
          <a:bodyPr/>
          <a:lstStyle>
            <a:lvl1pPr algn="ctr">
              <a:defRPr>
                <a:solidFill>
                  <a:srgbClr val="61030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9440"/>
            <a:ext cx="10515600" cy="464121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06" y="6136526"/>
            <a:ext cx="1870282" cy="47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91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3984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212542"/>
            <a:ext cx="8716010" cy="102616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479550"/>
            <a:ext cx="10515600" cy="503110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06" y="6136526"/>
            <a:ext cx="1870282" cy="47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53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2808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5560" y="2534285"/>
            <a:ext cx="8943340" cy="2387600"/>
          </a:xfrm>
        </p:spPr>
        <p:txBody>
          <a:bodyPr anchor="b"/>
          <a:lstStyle>
            <a:lvl1pPr algn="ctr">
              <a:defRPr sz="6000">
                <a:solidFill>
                  <a:srgbClr val="61030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605" y="294938"/>
            <a:ext cx="3643104" cy="9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32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627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2300"/>
            <a:ext cx="10515600" cy="1026160"/>
          </a:xfrm>
        </p:spPr>
        <p:txBody>
          <a:bodyPr/>
          <a:lstStyle>
            <a:lvl1pPr algn="ctr">
              <a:defRPr>
                <a:solidFill>
                  <a:srgbClr val="61030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9440"/>
            <a:ext cx="10515600" cy="464121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06" y="6136526"/>
            <a:ext cx="1870282" cy="47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19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3984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212542"/>
            <a:ext cx="8716010" cy="102616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479550"/>
            <a:ext cx="10515600" cy="503110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06" y="6136526"/>
            <a:ext cx="1870282" cy="47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15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97D2-E43F-6448-829E-413BF433091F}" type="datetimeFigureOut">
              <a:rPr lang="pt-BR" smtClean="0"/>
              <a:t>25/08/2020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C974-C4FB-5947-B4D9-FE14E1E6F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633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475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2300"/>
            <a:ext cx="10515600" cy="1026160"/>
          </a:xfrm>
        </p:spPr>
        <p:txBody>
          <a:bodyPr/>
          <a:lstStyle>
            <a:lvl1pPr algn="ctr">
              <a:defRPr>
                <a:solidFill>
                  <a:srgbClr val="61030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9440"/>
            <a:ext cx="10515600" cy="464121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06" y="6136526"/>
            <a:ext cx="1870282" cy="47676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9"/>
            <a:ext cx="12192000" cy="12234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3984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212542"/>
            <a:ext cx="8716010" cy="102616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479550"/>
            <a:ext cx="10515600" cy="503110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06" y="6136526"/>
            <a:ext cx="1870282" cy="4767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2808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5560" y="2534285"/>
            <a:ext cx="8943340" cy="2387600"/>
          </a:xfrm>
        </p:spPr>
        <p:txBody>
          <a:bodyPr anchor="b"/>
          <a:lstStyle>
            <a:lvl1pPr algn="ctr">
              <a:defRPr sz="6000">
                <a:solidFill>
                  <a:srgbClr val="61030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605" y="294938"/>
            <a:ext cx="3643104" cy="9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2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2300"/>
            <a:ext cx="10515600" cy="1026160"/>
          </a:xfrm>
        </p:spPr>
        <p:txBody>
          <a:bodyPr/>
          <a:lstStyle>
            <a:lvl1pPr algn="ctr">
              <a:defRPr>
                <a:solidFill>
                  <a:srgbClr val="61030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9440"/>
            <a:ext cx="10515600" cy="464121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06" y="6136526"/>
            <a:ext cx="1870282" cy="47676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2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2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3984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212542"/>
            <a:ext cx="8716010" cy="102616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479550"/>
            <a:ext cx="10515600" cy="503110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06" y="6136526"/>
            <a:ext cx="1870282" cy="47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1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2808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5560" y="2534285"/>
            <a:ext cx="8943340" cy="2387600"/>
          </a:xfrm>
        </p:spPr>
        <p:txBody>
          <a:bodyPr anchor="b"/>
          <a:lstStyle>
            <a:lvl1pPr algn="ctr">
              <a:defRPr sz="6000">
                <a:solidFill>
                  <a:srgbClr val="61030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605" y="294938"/>
            <a:ext cx="3643104" cy="9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1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627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2300"/>
            <a:ext cx="10515600" cy="1026160"/>
          </a:xfrm>
        </p:spPr>
        <p:txBody>
          <a:bodyPr/>
          <a:lstStyle>
            <a:lvl1pPr algn="ctr">
              <a:defRPr>
                <a:solidFill>
                  <a:srgbClr val="61030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9440"/>
            <a:ext cx="10515600" cy="464121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06" y="6136526"/>
            <a:ext cx="1870282" cy="47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0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3918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212542"/>
            <a:ext cx="8716010" cy="102616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479550"/>
            <a:ext cx="10515600" cy="503110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06" y="6136526"/>
            <a:ext cx="1870282" cy="47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0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575560" y="2906245"/>
            <a:ext cx="8943340" cy="1909128"/>
          </a:xfrm>
        </p:spPr>
        <p:txBody>
          <a:bodyPr>
            <a:normAutofit fontScale="90000"/>
          </a:bodyPr>
          <a:lstStyle/>
          <a:p>
            <a:r>
              <a:rPr lang="pt-BR" dirty="0"/>
              <a:t>Paradigmas de Linguagens de programação</a:t>
            </a:r>
            <a:br>
              <a:rPr lang="pt-BR" dirty="0"/>
            </a:br>
            <a:endParaRPr lang="pt-BR" sz="35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B751F847-2A2C-8047-BE1C-24817B745972}"/>
              </a:ext>
            </a:extLst>
          </p:cNvPr>
          <p:cNvSpPr txBox="1">
            <a:spLocks/>
          </p:cNvSpPr>
          <p:nvPr/>
        </p:nvSpPr>
        <p:spPr>
          <a:xfrm>
            <a:off x="3192840" y="4887735"/>
            <a:ext cx="3685349" cy="909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61030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200" dirty="0">
                <a:solidFill>
                  <a:srgbClr val="333333"/>
                </a:solidFill>
              </a:rPr>
              <a:t>Prof. Vítor Leães</a:t>
            </a:r>
            <a:br>
              <a:rPr lang="pt-BR" sz="2200" dirty="0">
                <a:solidFill>
                  <a:srgbClr val="333333"/>
                </a:solidFill>
              </a:rPr>
            </a:br>
            <a:r>
              <a:rPr lang="pt-BR" sz="2200" dirty="0" err="1">
                <a:solidFill>
                  <a:srgbClr val="333333"/>
                </a:solidFill>
              </a:rPr>
              <a:t>vitor.leaes@uniritter.edu.br</a:t>
            </a:r>
            <a:endParaRPr lang="pt-BR" sz="22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60762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>
            <a:extLst>
              <a:ext uri="{FF2B5EF4-FFF2-40B4-BE49-F238E27FC236}">
                <a16:creationId xmlns:a16="http://schemas.microsoft.com/office/drawing/2014/main" id="{E9D94CA2-3056-1B42-B432-193C651C1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54" y="347345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3000" b="1" dirty="0" err="1">
                <a:cs typeface="Arial" panose="020B0604020202020204" pitchFamily="34" charset="0"/>
              </a:rPr>
              <a:t>Processo</a:t>
            </a:r>
            <a:r>
              <a:rPr lang="en-US" altLang="pt-BR" sz="3000" b="1" dirty="0">
                <a:cs typeface="Arial" panose="020B0604020202020204" pitchFamily="34" charset="0"/>
              </a:rPr>
              <a:t> de </a:t>
            </a:r>
            <a:r>
              <a:rPr lang="en-US" altLang="pt-BR" sz="3000" b="1" dirty="0" err="1">
                <a:cs typeface="Arial" panose="020B0604020202020204" pitchFamily="34" charset="0"/>
              </a:rPr>
              <a:t>projeto</a:t>
            </a:r>
            <a:r>
              <a:rPr lang="en-US" altLang="pt-BR" sz="3000" b="1" dirty="0">
                <a:cs typeface="Arial" panose="020B0604020202020204" pitchFamily="34" charset="0"/>
              </a:rPr>
              <a:t> do Fortran</a:t>
            </a:r>
          </a:p>
        </p:txBody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29900E70-F636-5A47-A064-E207AAD69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868" y="1652806"/>
            <a:ext cx="8324513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Impacto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do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ambiente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no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processo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do Fortran I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pt-BR" altLang="pt-BR" sz="2000" dirty="0">
                <a:solidFill>
                  <a:srgbClr val="000000"/>
                </a:solidFill>
              </a:rPr>
              <a:t>Não há necessidade de armazenamento dinâmico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pt-BR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Precisa</a:t>
            </a:r>
            <a:r>
              <a:rPr lang="en-US" altLang="pt-BR" sz="2000" dirty="0">
                <a:solidFill>
                  <a:srgbClr val="000000"/>
                </a:solidFill>
              </a:rPr>
              <a:t> de boa </a:t>
            </a:r>
            <a:r>
              <a:rPr lang="en-US" altLang="pt-BR" sz="2000" dirty="0" err="1">
                <a:solidFill>
                  <a:srgbClr val="000000"/>
                </a:solidFill>
              </a:rPr>
              <a:t>manipulação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vetores</a:t>
            </a:r>
            <a:r>
              <a:rPr lang="en-US" altLang="pt-BR" sz="2000" dirty="0">
                <a:solidFill>
                  <a:srgbClr val="000000"/>
                </a:solidFill>
              </a:rPr>
              <a:t> e </a:t>
            </a:r>
            <a:r>
              <a:rPr lang="en-US" altLang="pt-BR" sz="2000" dirty="0" err="1">
                <a:solidFill>
                  <a:srgbClr val="000000"/>
                </a:solidFill>
              </a:rPr>
              <a:t>sentenças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repetição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>
                <a:solidFill>
                  <a:srgbClr val="000000"/>
                </a:solidFill>
              </a:rPr>
              <a:t>Sem </a:t>
            </a:r>
            <a:r>
              <a:rPr lang="en-US" altLang="pt-BR" sz="2000" dirty="0" err="1">
                <a:solidFill>
                  <a:srgbClr val="000000"/>
                </a:solidFill>
              </a:rPr>
              <a:t>manipulação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cadeias</a:t>
            </a:r>
            <a:r>
              <a:rPr lang="en-US" altLang="pt-BR" sz="2000" dirty="0">
                <a:solidFill>
                  <a:srgbClr val="000000"/>
                </a:solidFill>
              </a:rPr>
              <a:t>, </a:t>
            </a:r>
            <a:r>
              <a:rPr lang="en-US" altLang="pt-BR" sz="2000" dirty="0" err="1">
                <a:solidFill>
                  <a:srgbClr val="000000"/>
                </a:solidFill>
              </a:rPr>
              <a:t>aritmética</a:t>
            </a:r>
            <a:r>
              <a:rPr lang="en-US" altLang="pt-BR" sz="2000" dirty="0">
                <a:solidFill>
                  <a:srgbClr val="000000"/>
                </a:solidFill>
              </a:rPr>
              <a:t> decimal </a:t>
            </a:r>
            <a:r>
              <a:rPr lang="en-US" altLang="pt-BR" sz="2000" dirty="0" err="1">
                <a:solidFill>
                  <a:srgbClr val="000000"/>
                </a:solidFill>
              </a:rPr>
              <a:t>ou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sentenças</a:t>
            </a:r>
            <a:r>
              <a:rPr lang="en-US" altLang="pt-BR" sz="2000" dirty="0">
                <a:solidFill>
                  <a:srgbClr val="000000"/>
                </a:solidFill>
              </a:rPr>
              <a:t> de entrada e </a:t>
            </a:r>
            <a:r>
              <a:rPr lang="en-US" altLang="pt-BR" sz="2000" dirty="0" err="1">
                <a:solidFill>
                  <a:srgbClr val="000000"/>
                </a:solidFill>
              </a:rPr>
              <a:t>saída</a:t>
            </a:r>
            <a:r>
              <a:rPr lang="en-US" altLang="pt-BR" sz="2000" dirty="0">
                <a:solidFill>
                  <a:srgbClr val="000000"/>
                </a:solidFill>
              </a:rPr>
              <a:t> (para </a:t>
            </a:r>
            <a:r>
              <a:rPr lang="en-US" altLang="pt-BR" sz="2000" dirty="0" err="1">
                <a:solidFill>
                  <a:srgbClr val="000000"/>
                </a:solidFill>
              </a:rPr>
              <a:t>aplicações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negócios</a:t>
            </a:r>
            <a:r>
              <a:rPr lang="en-US" altLang="pt-BR" sz="2000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90843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>
            <a:extLst>
              <a:ext uri="{FF2B5EF4-FFF2-40B4-BE49-F238E27FC236}">
                <a16:creationId xmlns:a16="http://schemas.microsoft.com/office/drawing/2014/main" id="{9B0BF585-40BC-054B-A5FD-EFAE03E95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47345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3000" b="1" dirty="0" err="1">
                <a:cs typeface="Arial" panose="020B0604020202020204" pitchFamily="34" charset="0"/>
              </a:rPr>
              <a:t>Visão</a:t>
            </a:r>
            <a:r>
              <a:rPr lang="en-US" altLang="pt-BR" sz="3000" b="1" dirty="0">
                <a:cs typeface="Arial" panose="020B0604020202020204" pitchFamily="34" charset="0"/>
              </a:rPr>
              <a:t> </a:t>
            </a:r>
            <a:r>
              <a:rPr lang="en-US" altLang="pt-BR" sz="3000" b="1" dirty="0" err="1">
                <a:cs typeface="Arial" panose="020B0604020202020204" pitchFamily="34" charset="0"/>
              </a:rPr>
              <a:t>geral</a:t>
            </a:r>
            <a:r>
              <a:rPr lang="en-US" altLang="pt-BR" sz="3000" b="1" dirty="0">
                <a:cs typeface="Arial" panose="020B0604020202020204" pitchFamily="34" charset="0"/>
              </a:rPr>
              <a:t> de Fortran I</a:t>
            </a:r>
          </a:p>
        </p:txBody>
      </p:sp>
      <p:sp>
        <p:nvSpPr>
          <p:cNvPr id="33794" name="Text Box 2">
            <a:extLst>
              <a:ext uri="{FF2B5EF4-FFF2-40B4-BE49-F238E27FC236}">
                <a16:creationId xmlns:a16="http://schemas.microsoft.com/office/drawing/2014/main" id="{9F6878B5-0D28-D446-A745-A48EDB2F3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18" y="1640280"/>
            <a:ext cx="9359900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Primeira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versão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implementada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do Fortran: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pt-BR" altLang="pt-BR" sz="2000" dirty="0">
                <a:solidFill>
                  <a:srgbClr val="000000"/>
                </a:solidFill>
              </a:rPr>
              <a:t>Nomes de variáveis podem ter até seis caracteres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pt-BR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pt-BR" altLang="pt-BR" sz="2000" dirty="0">
                <a:solidFill>
                  <a:srgbClr val="000000"/>
                </a:solidFill>
              </a:rPr>
              <a:t>Sentença de repetição</a:t>
            </a:r>
            <a:r>
              <a:rPr lang="en-US" altLang="pt-BR" sz="2000" dirty="0">
                <a:solidFill>
                  <a:srgbClr val="000000"/>
                </a:solidFill>
              </a:rPr>
              <a:t> (</a:t>
            </a:r>
            <a:r>
              <a:rPr lang="en-US" altLang="pt-B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  <a:r>
              <a:rPr lang="en-US" altLang="pt-BR" sz="2000" dirty="0">
                <a:solidFill>
                  <a:srgbClr val="000000"/>
                </a:solidFill>
              </a:rPr>
              <a:t>)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pt-BR" altLang="pt-BR" sz="2000" dirty="0">
                <a:solidFill>
                  <a:srgbClr val="000000"/>
                </a:solidFill>
              </a:rPr>
              <a:t>Formatação de entrada e saída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pt-BR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pt-BR" altLang="pt-BR" sz="2000" dirty="0">
                <a:solidFill>
                  <a:srgbClr val="000000"/>
                </a:solidFill>
              </a:rPr>
              <a:t>Sub-rotinas definidas pelos usuários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pt-BR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pt-BR" altLang="pt-BR" sz="2000" dirty="0">
                <a:solidFill>
                  <a:srgbClr val="000000"/>
                </a:solidFill>
              </a:rPr>
              <a:t>Sentença de seleção </a:t>
            </a:r>
            <a:r>
              <a:rPr lang="en-US" altLang="pt-B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179706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>
            <a:extLst>
              <a:ext uri="{FF2B5EF4-FFF2-40B4-BE49-F238E27FC236}">
                <a16:creationId xmlns:a16="http://schemas.microsoft.com/office/drawing/2014/main" id="{EA5BC5DB-528E-1A44-86FF-BB16EFAF4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67520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3000" b="1">
                <a:cs typeface="Arial" panose="020B0604020202020204" pitchFamily="34" charset="0"/>
              </a:rPr>
              <a:t>Visão geral de Fortran I</a:t>
            </a:r>
          </a:p>
        </p:txBody>
      </p:sp>
      <p:sp>
        <p:nvSpPr>
          <p:cNvPr id="35842" name="Text Box 2">
            <a:extLst>
              <a:ext uri="{FF2B5EF4-FFF2-40B4-BE49-F238E27FC236}">
                <a16:creationId xmlns:a16="http://schemas.microsoft.com/office/drawing/2014/main" id="{65EB3ABD-3E02-7740-835D-6A132A2E5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284" y="1889918"/>
            <a:ext cx="8199253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algn="just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Primeira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versão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implementada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do FORTRAN</a:t>
            </a:r>
          </a:p>
          <a:p>
            <a:pPr algn="just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 algn="just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>
                <a:solidFill>
                  <a:srgbClr val="000000"/>
                </a:solidFill>
              </a:rPr>
              <a:t>Sem </a:t>
            </a:r>
            <a:r>
              <a:rPr lang="en-US" altLang="pt-BR" sz="2000" dirty="0" err="1">
                <a:solidFill>
                  <a:srgbClr val="000000"/>
                </a:solidFill>
              </a:rPr>
              <a:t>compilação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separada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 algn="just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pt-BR" sz="2000" dirty="0">
              <a:solidFill>
                <a:srgbClr val="000000"/>
              </a:solidFill>
            </a:endParaRPr>
          </a:p>
          <a:p>
            <a:pPr lvl="1" algn="just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Compilador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lançado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em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abril</a:t>
            </a:r>
            <a:r>
              <a:rPr lang="en-US" altLang="pt-BR" sz="2000" dirty="0">
                <a:solidFill>
                  <a:srgbClr val="000000"/>
                </a:solidFill>
              </a:rPr>
              <a:t> de 1957, </a:t>
            </a:r>
            <a:r>
              <a:rPr lang="en-US" altLang="pt-BR" sz="2000" dirty="0" err="1">
                <a:solidFill>
                  <a:srgbClr val="000000"/>
                </a:solidFill>
              </a:rPr>
              <a:t>depois</a:t>
            </a:r>
            <a:r>
              <a:rPr lang="en-US" altLang="pt-BR" sz="2000" dirty="0">
                <a:solidFill>
                  <a:srgbClr val="000000"/>
                </a:solidFill>
              </a:rPr>
              <a:t> de 18 </a:t>
            </a:r>
            <a:r>
              <a:rPr lang="en-US" altLang="pt-BR" sz="2000" dirty="0" err="1">
                <a:solidFill>
                  <a:srgbClr val="000000"/>
                </a:solidFill>
              </a:rPr>
              <a:t>anos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trabalho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 algn="just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Programas</a:t>
            </a:r>
            <a:r>
              <a:rPr lang="en-US" altLang="pt-BR" sz="2000" dirty="0">
                <a:solidFill>
                  <a:srgbClr val="000000"/>
                </a:solidFill>
              </a:rPr>
              <a:t> com </a:t>
            </a:r>
            <a:r>
              <a:rPr lang="en-US" altLang="pt-BR" sz="2000" dirty="0" err="1">
                <a:solidFill>
                  <a:srgbClr val="000000"/>
                </a:solidFill>
              </a:rPr>
              <a:t>mais</a:t>
            </a:r>
            <a:r>
              <a:rPr lang="en-US" altLang="pt-BR" sz="2000" dirty="0">
                <a:solidFill>
                  <a:srgbClr val="000000"/>
                </a:solidFill>
              </a:rPr>
              <a:t> de 400 </a:t>
            </a:r>
            <a:r>
              <a:rPr lang="en-US" altLang="pt-BR" sz="2000" dirty="0" err="1">
                <a:solidFill>
                  <a:srgbClr val="000000"/>
                </a:solidFill>
              </a:rPr>
              <a:t>linhas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raramente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são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compilados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corretamente</a:t>
            </a:r>
            <a:r>
              <a:rPr lang="en-US" altLang="pt-BR" sz="2000" dirty="0">
                <a:solidFill>
                  <a:srgbClr val="000000"/>
                </a:solidFill>
              </a:rPr>
              <a:t>, </a:t>
            </a:r>
            <a:r>
              <a:rPr lang="en-US" altLang="pt-BR" sz="2000" dirty="0" err="1">
                <a:solidFill>
                  <a:srgbClr val="000000"/>
                </a:solidFill>
              </a:rPr>
              <a:t>especialmente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devido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à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pouca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confiabilidade</a:t>
            </a:r>
            <a:r>
              <a:rPr lang="en-US" altLang="pt-BR" sz="2000" dirty="0">
                <a:solidFill>
                  <a:srgbClr val="000000"/>
                </a:solidFill>
              </a:rPr>
              <a:t> do 704</a:t>
            </a:r>
          </a:p>
          <a:p>
            <a:pPr lvl="1" algn="just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pt-BR" sz="2000" dirty="0">
              <a:solidFill>
                <a:srgbClr val="000000"/>
              </a:solidFill>
            </a:endParaRPr>
          </a:p>
          <a:p>
            <a:pPr lvl="1" algn="just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>
                <a:solidFill>
                  <a:srgbClr val="000000"/>
                </a:solidFill>
              </a:rPr>
              <a:t>O </a:t>
            </a:r>
            <a:r>
              <a:rPr lang="en-US" altLang="pt-BR" sz="2000" dirty="0" err="1">
                <a:solidFill>
                  <a:srgbClr val="000000"/>
                </a:solidFill>
              </a:rPr>
              <a:t>código</a:t>
            </a:r>
            <a:r>
              <a:rPr lang="en-US" altLang="pt-BR" sz="2000" dirty="0">
                <a:solidFill>
                  <a:srgbClr val="000000"/>
                </a:solidFill>
              </a:rPr>
              <a:t> era </a:t>
            </a:r>
            <a:r>
              <a:rPr lang="en-US" altLang="pt-BR" sz="2000" dirty="0" err="1">
                <a:solidFill>
                  <a:srgbClr val="000000"/>
                </a:solidFill>
              </a:rPr>
              <a:t>muito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rápido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 algn="just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pt-BR" sz="2000" dirty="0">
              <a:solidFill>
                <a:srgbClr val="000000"/>
              </a:solidFill>
            </a:endParaRPr>
          </a:p>
          <a:p>
            <a:pPr lvl="1" algn="just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Rapidamente</a:t>
            </a:r>
            <a:r>
              <a:rPr lang="en-US" altLang="pt-BR" sz="2000" dirty="0">
                <a:solidFill>
                  <a:srgbClr val="000000"/>
                </a:solidFill>
              </a:rPr>
              <a:t> se </a:t>
            </a:r>
            <a:r>
              <a:rPr lang="en-US" altLang="pt-BR" sz="2000" dirty="0" err="1">
                <a:solidFill>
                  <a:srgbClr val="000000"/>
                </a:solidFill>
              </a:rPr>
              <a:t>tornou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amplamente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usado</a:t>
            </a:r>
            <a:endParaRPr lang="en-US" altLang="pt-B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15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>
            <a:extLst>
              <a:ext uri="{FF2B5EF4-FFF2-40B4-BE49-F238E27FC236}">
                <a16:creationId xmlns:a16="http://schemas.microsoft.com/office/drawing/2014/main" id="{E1CE4992-0B10-244D-BF77-043EE06A4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88" y="507207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3000" b="1">
                <a:cs typeface="Arial" panose="020B0604020202020204" pitchFamily="34" charset="0"/>
              </a:rPr>
              <a:t>Fortran II</a:t>
            </a:r>
          </a:p>
        </p:txBody>
      </p:sp>
      <p:sp>
        <p:nvSpPr>
          <p:cNvPr id="37890" name="Text Box 2">
            <a:extLst>
              <a:ext uri="{FF2B5EF4-FFF2-40B4-BE49-F238E27FC236}">
                <a16:creationId xmlns:a16="http://schemas.microsoft.com/office/drawing/2014/main" id="{249276A4-87EA-D442-BC08-5AC325A8E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106" y="1439863"/>
            <a:ext cx="9359900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Distribuído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em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1958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Compilação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independente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Corrigiu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falhas</a:t>
            </a:r>
            <a:endParaRPr lang="en-US" altLang="pt-B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0474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>
            <a:extLst>
              <a:ext uri="{FF2B5EF4-FFF2-40B4-BE49-F238E27FC236}">
                <a16:creationId xmlns:a16="http://schemas.microsoft.com/office/drawing/2014/main" id="{51C28AEB-DE8B-DB44-9422-3B7D27113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89" y="442468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3000" b="1" dirty="0">
                <a:cs typeface="Arial" panose="020B0604020202020204" pitchFamily="34" charset="0"/>
              </a:rPr>
              <a:t>Fortran IV</a:t>
            </a:r>
          </a:p>
        </p:txBody>
      </p:sp>
      <p:sp>
        <p:nvSpPr>
          <p:cNvPr id="39938" name="Text Box 2">
            <a:extLst>
              <a:ext uri="{FF2B5EF4-FFF2-40B4-BE49-F238E27FC236}">
                <a16:creationId xmlns:a16="http://schemas.microsoft.com/office/drawing/2014/main" id="{5D9E791D-6C6F-EA4D-820F-FC4CF96E3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89" y="1452389"/>
            <a:ext cx="9359900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Evoluiu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entre 1960-62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Declarações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tipo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explícitas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pt-BR" altLang="pt-BR" sz="2000" dirty="0">
                <a:solidFill>
                  <a:srgbClr val="000000"/>
                </a:solidFill>
              </a:rPr>
              <a:t>Sentenças de controle de laços lógicos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pt-BR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Nomes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subprogramas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podem</a:t>
            </a:r>
            <a:r>
              <a:rPr lang="en-US" altLang="pt-BR" sz="2000" dirty="0">
                <a:solidFill>
                  <a:srgbClr val="000000"/>
                </a:solidFill>
              </a:rPr>
              <a:t> ser </a:t>
            </a:r>
            <a:r>
              <a:rPr lang="en-US" altLang="pt-BR" sz="2000" dirty="0" err="1">
                <a:solidFill>
                  <a:srgbClr val="000000"/>
                </a:solidFill>
              </a:rPr>
              <a:t>parâmetros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Padrão</a:t>
            </a:r>
            <a:r>
              <a:rPr lang="en-US" altLang="pt-BR" sz="2000" dirty="0">
                <a:solidFill>
                  <a:srgbClr val="000000"/>
                </a:solidFill>
              </a:rPr>
              <a:t> ANSI </a:t>
            </a:r>
            <a:r>
              <a:rPr lang="en-US" altLang="pt-BR" sz="2000" dirty="0" err="1">
                <a:solidFill>
                  <a:srgbClr val="000000"/>
                </a:solidFill>
              </a:rPr>
              <a:t>em</a:t>
            </a:r>
            <a:r>
              <a:rPr lang="en-US" altLang="pt-BR" sz="2000" dirty="0">
                <a:solidFill>
                  <a:srgbClr val="000000"/>
                </a:solidFill>
              </a:rPr>
              <a:t> 1966</a:t>
            </a:r>
          </a:p>
        </p:txBody>
      </p:sp>
    </p:spTree>
    <p:extLst>
      <p:ext uri="{BB962C8B-B14F-4D97-AF65-F5344CB8AC3E}">
        <p14:creationId xmlns:p14="http://schemas.microsoft.com/office/powerpoint/2010/main" val="31747717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>
            <a:extLst>
              <a:ext uri="{FF2B5EF4-FFF2-40B4-BE49-F238E27FC236}">
                <a16:creationId xmlns:a16="http://schemas.microsoft.com/office/drawing/2014/main" id="{C761D438-2A07-5C44-AC42-F869AAE2F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95" y="409706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3000" b="1" dirty="0">
                <a:cs typeface="Arial" panose="020B0604020202020204" pitchFamily="34" charset="0"/>
              </a:rPr>
              <a:t>Fortran 77</a:t>
            </a:r>
          </a:p>
        </p:txBody>
      </p:sp>
      <p:sp>
        <p:nvSpPr>
          <p:cNvPr id="41986" name="Text Box 2">
            <a:extLst>
              <a:ext uri="{FF2B5EF4-FFF2-40B4-BE49-F238E27FC236}">
                <a16:creationId xmlns:a16="http://schemas.microsoft.com/office/drawing/2014/main" id="{0D1266BB-6DD2-1241-8368-1B57F0F11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95" y="2066164"/>
            <a:ext cx="9359900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Tornou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-se o novo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padrão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em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1978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Manipulação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caracteres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cadeias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pt-BR" altLang="pt-BR" sz="2000" dirty="0">
                <a:solidFill>
                  <a:srgbClr val="000000"/>
                </a:solidFill>
              </a:rPr>
              <a:t>Sentenças de controle de laços lógicos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pt-BR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pt-BR" altLang="pt-BR" sz="2000" dirty="0">
                <a:solidFill>
                  <a:srgbClr val="000000"/>
                </a:solidFill>
              </a:rPr>
              <a:t>Um </a:t>
            </a:r>
            <a:r>
              <a:rPr lang="en-US" altLang="pt-B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pt-BR" altLang="pt-BR" sz="2000" dirty="0">
                <a:solidFill>
                  <a:srgbClr val="000000"/>
                </a:solidFill>
              </a:rPr>
              <a:t> com uma cláusula opcional </a:t>
            </a:r>
            <a:r>
              <a:rPr lang="en-US" altLang="pt-B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9551300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>
            <a:extLst>
              <a:ext uri="{FF2B5EF4-FFF2-40B4-BE49-F238E27FC236}">
                <a16:creationId xmlns:a16="http://schemas.microsoft.com/office/drawing/2014/main" id="{B9F637AF-E8CB-154D-B4F8-4E4CBA716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972" y="347345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3000" b="1" dirty="0">
                <a:cs typeface="Arial" panose="020B0604020202020204" pitchFamily="34" charset="0"/>
              </a:rPr>
              <a:t>Fortran 90</a:t>
            </a:r>
          </a:p>
        </p:txBody>
      </p:sp>
      <p:sp>
        <p:nvSpPr>
          <p:cNvPr id="44034" name="Text Box 2">
            <a:extLst>
              <a:ext uri="{FF2B5EF4-FFF2-40B4-BE49-F238E27FC236}">
                <a16:creationId xmlns:a16="http://schemas.microsoft.com/office/drawing/2014/main" id="{5C5982BC-E858-1346-926F-57981CE38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86" y="1452389"/>
            <a:ext cx="9359900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Drasticamente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diferente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do Fortran 77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Módulos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Vetores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dinâmicos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Ponteiros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Registros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Sentença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CASE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pt-BR" sz="2000" b="1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pt-BR" altLang="pt-BR" sz="2000" dirty="0">
                <a:solidFill>
                  <a:srgbClr val="000000"/>
                </a:solidFill>
              </a:rPr>
              <a:t>Parâmetro de verificação de tipo</a:t>
            </a:r>
          </a:p>
        </p:txBody>
      </p:sp>
    </p:spTree>
    <p:extLst>
      <p:ext uri="{BB962C8B-B14F-4D97-AF65-F5344CB8AC3E}">
        <p14:creationId xmlns:p14="http://schemas.microsoft.com/office/powerpoint/2010/main" val="31280302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>
            <a:extLst>
              <a:ext uri="{FF2B5EF4-FFF2-40B4-BE49-F238E27FC236}">
                <a16:creationId xmlns:a16="http://schemas.microsoft.com/office/drawing/2014/main" id="{BE1B14E6-D96C-2543-AE9C-8AF5BA1E8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128" y="467520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MX" altLang="pt-BR" sz="3000" b="1" dirty="0">
                <a:cs typeface="Arial" panose="020B0604020202020204" pitchFamily="34" charset="0"/>
              </a:rPr>
              <a:t>Últimas versões de Fortran</a:t>
            </a:r>
          </a:p>
        </p:txBody>
      </p:sp>
      <p:sp>
        <p:nvSpPr>
          <p:cNvPr id="46082" name="Text Box 2">
            <a:extLst>
              <a:ext uri="{FF2B5EF4-FFF2-40B4-BE49-F238E27FC236}">
                <a16:creationId xmlns:a16="http://schemas.microsoft.com/office/drawing/2014/main" id="{1AEA8B15-7F44-B245-8940-5A1FED27D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36" y="1889918"/>
            <a:ext cx="9359900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s-MX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Fortran 95 – apenas algumas mudanças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s-MX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s-MX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Fortran 2003 – apenas algumas mudanças</a:t>
            </a:r>
          </a:p>
        </p:txBody>
      </p:sp>
    </p:spTree>
    <p:extLst>
      <p:ext uri="{BB962C8B-B14F-4D97-AF65-F5344CB8AC3E}">
        <p14:creationId xmlns:p14="http://schemas.microsoft.com/office/powerpoint/2010/main" val="32360789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>
            <a:extLst>
              <a:ext uri="{FF2B5EF4-FFF2-40B4-BE49-F238E27FC236}">
                <a16:creationId xmlns:a16="http://schemas.microsoft.com/office/drawing/2014/main" id="{A1FC240F-C675-1F43-80BA-C7067BC18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065" y="409706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3000" b="1" dirty="0">
                <a:cs typeface="Arial" panose="020B0604020202020204" pitchFamily="34" charset="0"/>
              </a:rPr>
              <a:t>Avaliação de Fortran</a:t>
            </a:r>
          </a:p>
        </p:txBody>
      </p:sp>
      <p:sp>
        <p:nvSpPr>
          <p:cNvPr id="48130" name="Text Box 2">
            <a:extLst>
              <a:ext uri="{FF2B5EF4-FFF2-40B4-BE49-F238E27FC236}">
                <a16:creationId xmlns:a16="http://schemas.microsoft.com/office/drawing/2014/main" id="{80D3B921-6713-2343-8F04-6A87A145E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37" y="1702910"/>
            <a:ext cx="8810516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algn="just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  <a:r>
              <a:rPr lang="pt-BR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ompiladores</a:t>
            </a:r>
            <a:r>
              <a:rPr lang="pt-BR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altamente otimizados 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(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todas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as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versões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antes de 90)</a:t>
            </a:r>
          </a:p>
          <a:p>
            <a:pPr lvl="1" algn="just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>
                <a:solidFill>
                  <a:srgbClr val="000000"/>
                </a:solidFill>
              </a:rPr>
              <a:t>T</a:t>
            </a:r>
            <a:r>
              <a:rPr lang="pt-BR" altLang="pt-BR" sz="2000" dirty="0" err="1">
                <a:solidFill>
                  <a:srgbClr val="000000"/>
                </a:solidFill>
              </a:rPr>
              <a:t>ipos</a:t>
            </a:r>
            <a:r>
              <a:rPr lang="pt-BR" altLang="pt-BR" sz="2000" dirty="0">
                <a:solidFill>
                  <a:srgbClr val="000000"/>
                </a:solidFill>
              </a:rPr>
              <a:t> e armazenamento para todas as variáveis são fixados antes </a:t>
            </a:r>
            <a:br>
              <a:rPr lang="pt-BR" altLang="pt-BR" sz="2000" dirty="0">
                <a:solidFill>
                  <a:srgbClr val="000000"/>
                </a:solidFill>
              </a:rPr>
            </a:br>
            <a:r>
              <a:rPr lang="pt-BR" altLang="pt-BR" sz="2000" dirty="0">
                <a:solidFill>
                  <a:srgbClr val="000000"/>
                </a:solidFill>
              </a:rPr>
              <a:t>da execução</a:t>
            </a:r>
          </a:p>
          <a:p>
            <a:pPr lvl="1" algn="just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pt-BR" altLang="pt-BR" sz="2000" dirty="0">
              <a:solidFill>
                <a:srgbClr val="000000"/>
              </a:solidFill>
            </a:endParaRPr>
          </a:p>
          <a:p>
            <a:pPr algn="just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Mudou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drasticamente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para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sempre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a forma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como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os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computadores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b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são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usados</a:t>
            </a: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just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just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Caracterizada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como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a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língua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franca do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mundo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da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computação</a:t>
            </a: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5679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>
            <a:extLst>
              <a:ext uri="{FF2B5EF4-FFF2-40B4-BE49-F238E27FC236}">
                <a16:creationId xmlns:a16="http://schemas.microsoft.com/office/drawing/2014/main" id="{B6717D31-1768-FB4D-A68B-CF56C7C10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994" y="472336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3000" b="1" dirty="0" err="1">
                <a:cs typeface="Arial" panose="020B0604020202020204" pitchFamily="34" charset="0"/>
              </a:rPr>
              <a:t>Programação</a:t>
            </a:r>
            <a:r>
              <a:rPr lang="en-US" altLang="pt-BR" sz="3000" b="1" dirty="0">
                <a:cs typeface="Arial" panose="020B0604020202020204" pitchFamily="34" charset="0"/>
              </a:rPr>
              <a:t> </a:t>
            </a:r>
            <a:r>
              <a:rPr lang="en-US" altLang="pt-BR" sz="3000" b="1" dirty="0" err="1">
                <a:cs typeface="Arial" panose="020B0604020202020204" pitchFamily="34" charset="0"/>
              </a:rPr>
              <a:t>funcional</a:t>
            </a:r>
            <a:r>
              <a:rPr lang="en-US" altLang="pt-BR" sz="3000" b="1" dirty="0">
                <a:cs typeface="Arial" panose="020B0604020202020204" pitchFamily="34" charset="0"/>
              </a:rPr>
              <a:t>: LISP</a:t>
            </a:r>
          </a:p>
        </p:txBody>
      </p:sp>
      <p:sp>
        <p:nvSpPr>
          <p:cNvPr id="50178" name="Text Box 2">
            <a:extLst>
              <a:ext uri="{FF2B5EF4-FFF2-40B4-BE49-F238E27FC236}">
                <a16:creationId xmlns:a16="http://schemas.microsoft.com/office/drawing/2014/main" id="{91C6901B-4FCB-7546-9C9C-CE98DE03B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994" y="1709738"/>
            <a:ext cx="9359900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List Processing Language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Projetada</a:t>
            </a:r>
            <a:r>
              <a:rPr lang="en-US" altLang="pt-BR" sz="2000" dirty="0">
                <a:solidFill>
                  <a:srgbClr val="000000"/>
                </a:solidFill>
              </a:rPr>
              <a:t> no MIT por McCarthy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pt-BR" sz="2000" dirty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Pesquisa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inteligência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artificial (IA)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precisava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uma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linguagem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para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Processar</a:t>
            </a:r>
            <a:r>
              <a:rPr lang="en-US" altLang="pt-BR" sz="2000" dirty="0">
                <a:solidFill>
                  <a:srgbClr val="000000"/>
                </a:solidFill>
              </a:rPr>
              <a:t> dados </a:t>
            </a:r>
            <a:r>
              <a:rPr lang="en-US" altLang="pt-BR" sz="2000" dirty="0" err="1">
                <a:solidFill>
                  <a:srgbClr val="000000"/>
                </a:solidFill>
              </a:rPr>
              <a:t>em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listas</a:t>
            </a:r>
            <a:r>
              <a:rPr lang="en-US" altLang="pt-BR" sz="2000" dirty="0">
                <a:solidFill>
                  <a:srgbClr val="000000"/>
                </a:solidFill>
              </a:rPr>
              <a:t> (</a:t>
            </a:r>
            <a:r>
              <a:rPr lang="en-US" altLang="pt-BR" sz="2000" dirty="0" err="1">
                <a:solidFill>
                  <a:srgbClr val="000000"/>
                </a:solidFill>
              </a:rPr>
              <a:t>em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vez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vetores</a:t>
            </a:r>
            <a:r>
              <a:rPr lang="en-US" altLang="pt-BR" sz="2000" dirty="0">
                <a:solidFill>
                  <a:srgbClr val="000000"/>
                </a:solidFill>
              </a:rPr>
              <a:t>)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Computação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simbólica</a:t>
            </a:r>
            <a:r>
              <a:rPr lang="en-US" altLang="pt-BR" sz="2000" dirty="0">
                <a:solidFill>
                  <a:srgbClr val="000000"/>
                </a:solidFill>
              </a:rPr>
              <a:t> (</a:t>
            </a:r>
            <a:r>
              <a:rPr lang="en-US" altLang="pt-BR" sz="2000" dirty="0" err="1">
                <a:solidFill>
                  <a:srgbClr val="000000"/>
                </a:solidFill>
              </a:rPr>
              <a:t>em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vez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numérica</a:t>
            </a:r>
            <a:r>
              <a:rPr lang="en-US" altLang="pt-BR" sz="2000" dirty="0">
                <a:solidFill>
                  <a:srgbClr val="000000"/>
                </a:solidFill>
              </a:rPr>
              <a:t>)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pt-BR" sz="2000" dirty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Apenas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dois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tipos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dados: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átomos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listas</a:t>
            </a: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Sintaxe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é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baseada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em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i="1" dirty="0">
                <a:solidFill>
                  <a:srgbClr val="000000"/>
                </a:solidFill>
                <a:cs typeface="Arial" panose="020B0604020202020204" pitchFamily="34" charset="0"/>
              </a:rPr>
              <a:t>lambda calculus</a:t>
            </a:r>
          </a:p>
        </p:txBody>
      </p:sp>
    </p:spTree>
    <p:extLst>
      <p:ext uri="{BB962C8B-B14F-4D97-AF65-F5344CB8AC3E}">
        <p14:creationId xmlns:p14="http://schemas.microsoft.com/office/powerpoint/2010/main" val="13336605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>
            <a:extLst>
              <a:ext uri="{FF2B5EF4-FFF2-40B4-BE49-F238E27FC236}">
                <a16:creationId xmlns:a16="http://schemas.microsoft.com/office/drawing/2014/main" id="{2FF9D922-0DB6-6941-B4FE-26560F984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06" y="161925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3000" b="1" dirty="0">
                <a:cs typeface="Arial" panose="020B0604020202020204" pitchFamily="34" charset="0"/>
              </a:rPr>
              <a:t>Genealogia das principais linguagens </a:t>
            </a:r>
            <a:br>
              <a:rPr lang="pt-BR" altLang="pt-BR" sz="3000" b="1" dirty="0">
                <a:cs typeface="Arial" panose="020B0604020202020204" pitchFamily="34" charset="0"/>
              </a:rPr>
            </a:br>
            <a:r>
              <a:rPr lang="pt-BR" altLang="pt-BR" sz="3000" b="1" dirty="0">
                <a:cs typeface="Arial" panose="020B0604020202020204" pitchFamily="34" charset="0"/>
              </a:rPr>
              <a:t>de programação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5AAC1C1C-9140-0C45-BBFB-174B37246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930" y="1414462"/>
            <a:ext cx="4404519" cy="5137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7032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>
            <a:extLst>
              <a:ext uri="{FF2B5EF4-FFF2-40B4-BE49-F238E27FC236}">
                <a16:creationId xmlns:a16="http://schemas.microsoft.com/office/drawing/2014/main" id="{E3E05749-52E2-444C-9C32-0872B3065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03" y="330961"/>
            <a:ext cx="953953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3000" b="1" dirty="0">
                <a:cs typeface="Arial" panose="020B0604020202020204" pitchFamily="34" charset="0"/>
              </a:rPr>
              <a:t>Representação interna de duas listas em LISP</a:t>
            </a:r>
          </a:p>
        </p:txBody>
      </p:sp>
      <p:sp>
        <p:nvSpPr>
          <p:cNvPr id="52226" name="Text Box 2">
            <a:extLst>
              <a:ext uri="{FF2B5EF4-FFF2-40B4-BE49-F238E27FC236}">
                <a16:creationId xmlns:a16="http://schemas.microsoft.com/office/drawing/2014/main" id="{76873D18-9C55-6E44-BF96-4D488E5C5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315" y="6023299"/>
            <a:ext cx="3694112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4025" algn="l"/>
                <a:tab pos="909638" algn="l"/>
                <a:tab pos="1365250" algn="l"/>
                <a:tab pos="1820863" algn="l"/>
                <a:tab pos="2276475" algn="l"/>
                <a:tab pos="2732088" algn="l"/>
                <a:tab pos="3187700" algn="l"/>
                <a:tab pos="3643313" algn="l"/>
                <a:tab pos="4098925" algn="l"/>
                <a:tab pos="4554538" algn="l"/>
                <a:tab pos="5010150" algn="l"/>
                <a:tab pos="5465763" algn="l"/>
                <a:tab pos="5921375" algn="l"/>
                <a:tab pos="6376988" algn="l"/>
                <a:tab pos="6832600" algn="l"/>
                <a:tab pos="7288213" algn="l"/>
                <a:tab pos="7743825" algn="l"/>
                <a:tab pos="8199438" algn="l"/>
                <a:tab pos="8655050" algn="l"/>
                <a:tab pos="9110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MX" altLang="pt-BR" dirty="0">
                <a:solidFill>
                  <a:srgbClr val="000000"/>
                </a:solidFill>
              </a:rPr>
              <a:t>Representando as listas </a:t>
            </a:r>
            <a:r>
              <a:rPr lang="es-MX" altLang="pt-BR" b="1" dirty="0">
                <a:solidFill>
                  <a:srgbClr val="000000"/>
                </a:solidFill>
              </a:rPr>
              <a:t>(A B C D)</a:t>
            </a:r>
          </a:p>
          <a:p>
            <a:pPr eaLnBrk="1" hangingPunct="1">
              <a:buClrTx/>
              <a:buFontTx/>
              <a:buNone/>
            </a:pPr>
            <a:r>
              <a:rPr lang="es-MX" altLang="pt-BR" dirty="0">
                <a:solidFill>
                  <a:srgbClr val="000000"/>
                </a:solidFill>
              </a:rPr>
              <a:t>e </a:t>
            </a:r>
            <a:r>
              <a:rPr lang="es-MX" altLang="pt-BR" b="1" dirty="0">
                <a:solidFill>
                  <a:srgbClr val="000000"/>
                </a:solidFill>
              </a:rPr>
              <a:t>(A (B C) D (E (F G)))</a:t>
            </a:r>
          </a:p>
        </p:txBody>
      </p:sp>
      <p:pic>
        <p:nvPicPr>
          <p:cNvPr id="52227" name="Picture 3">
            <a:extLst>
              <a:ext uri="{FF2B5EF4-FFF2-40B4-BE49-F238E27FC236}">
                <a16:creationId xmlns:a16="http://schemas.microsoft.com/office/drawing/2014/main" id="{30720F00-0F6A-EF4F-A4B3-32BD02785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0" y="1674018"/>
            <a:ext cx="5821270" cy="3962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4804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>
            <a:extLst>
              <a:ext uri="{FF2B5EF4-FFF2-40B4-BE49-F238E27FC236}">
                <a16:creationId xmlns:a16="http://schemas.microsoft.com/office/drawing/2014/main" id="{C77184B7-419F-E742-B2DD-D022869FA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268" y="434758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3000" b="1" dirty="0">
                <a:cs typeface="Arial" panose="020B0604020202020204" pitchFamily="34" charset="0"/>
              </a:rPr>
              <a:t>Avaliação de LISP</a:t>
            </a:r>
          </a:p>
        </p:txBody>
      </p:sp>
      <p:sp>
        <p:nvSpPr>
          <p:cNvPr id="54274" name="Text Box 2">
            <a:extLst>
              <a:ext uri="{FF2B5EF4-FFF2-40B4-BE49-F238E27FC236}">
                <a16:creationId xmlns:a16="http://schemas.microsoft.com/office/drawing/2014/main" id="{4859019B-7480-D54A-A1BF-30586DAAF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106" y="1439863"/>
            <a:ext cx="9359900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Pioneira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na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pt-BR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programação funcional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>
                <a:solidFill>
                  <a:srgbClr val="000000"/>
                </a:solidFill>
              </a:rPr>
              <a:t>Sem </a:t>
            </a:r>
            <a:r>
              <a:rPr lang="en-US" altLang="pt-BR" sz="2000" dirty="0" err="1">
                <a:solidFill>
                  <a:srgbClr val="000000"/>
                </a:solidFill>
              </a:rPr>
              <a:t>necessidade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variáveis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ou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atribuição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Controle</a:t>
            </a:r>
            <a:r>
              <a:rPr lang="en-US" altLang="pt-BR" sz="2000" dirty="0">
                <a:solidFill>
                  <a:srgbClr val="000000"/>
                </a:solidFill>
              </a:rPr>
              <a:t> por </a:t>
            </a:r>
            <a:r>
              <a:rPr lang="en-US" altLang="pt-BR" sz="2000" dirty="0" err="1">
                <a:solidFill>
                  <a:srgbClr val="000000"/>
                </a:solidFill>
              </a:rPr>
              <a:t>recursão</a:t>
            </a:r>
            <a:r>
              <a:rPr lang="en-US" altLang="pt-BR" sz="2000" dirty="0">
                <a:solidFill>
                  <a:srgbClr val="000000"/>
                </a:solidFill>
              </a:rPr>
              <a:t> e </a:t>
            </a:r>
            <a:r>
              <a:rPr lang="en-US" altLang="pt-BR" sz="2000" dirty="0" err="1">
                <a:solidFill>
                  <a:srgbClr val="000000"/>
                </a:solidFill>
              </a:rPr>
              <a:t>expressões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condicionais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pt-BR" sz="2000" dirty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Ainda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a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linguagem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dominante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em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IA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COMMON LISP e Scheme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são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dialetos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contemporâneos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LISP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ML, Miranda e Haskell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são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linguagens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relacionadas</a:t>
            </a: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265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>
            <a:extLst>
              <a:ext uri="{FF2B5EF4-FFF2-40B4-BE49-F238E27FC236}">
                <a16:creationId xmlns:a16="http://schemas.microsoft.com/office/drawing/2014/main" id="{D82E0047-0D21-AA41-8B7F-DFA16BA85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67520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2800" b="1" dirty="0">
                <a:cs typeface="Arial" panose="020B0604020202020204" pitchFamily="34" charset="0"/>
              </a:rPr>
              <a:t>Scheme</a:t>
            </a:r>
          </a:p>
        </p:txBody>
      </p:sp>
      <p:sp>
        <p:nvSpPr>
          <p:cNvPr id="56322" name="Text Box 2">
            <a:extLst>
              <a:ext uri="{FF2B5EF4-FFF2-40B4-BE49-F238E27FC236}">
                <a16:creationId xmlns:a16="http://schemas.microsoft.com/office/drawing/2014/main" id="{C94E2BE1-4FE1-7D4A-B4F8-4D6CE596F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492" y="1502493"/>
            <a:ext cx="9359900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algn="just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Desenvolvida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no MIT no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meio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dos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anos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1970</a:t>
            </a:r>
          </a:p>
          <a:p>
            <a:pPr algn="just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just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Pequena</a:t>
            </a: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just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just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Uso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escopo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estático</a:t>
            </a: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just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just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Funções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como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entidades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primeira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classe</a:t>
            </a: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just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just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Sintaxe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simples (e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tamanho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pequeno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) o que a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torna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ideal para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aplicações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educacionais</a:t>
            </a: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8904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>
            <a:extLst>
              <a:ext uri="{FF2B5EF4-FFF2-40B4-BE49-F238E27FC236}">
                <a16:creationId xmlns:a16="http://schemas.microsoft.com/office/drawing/2014/main" id="{71B6FC79-E4DF-034F-911B-E5AAA7B14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83" y="462289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3000" b="1" dirty="0">
                <a:cs typeface="Arial" panose="020B0604020202020204" pitchFamily="34" charset="0"/>
              </a:rPr>
              <a:t>COMMON LISP</a:t>
            </a:r>
          </a:p>
        </p:txBody>
      </p:sp>
      <p:sp>
        <p:nvSpPr>
          <p:cNvPr id="58370" name="Text Box 2">
            <a:extLst>
              <a:ext uri="{FF2B5EF4-FFF2-40B4-BE49-F238E27FC236}">
                <a16:creationId xmlns:a16="http://schemas.microsoft.com/office/drawing/2014/main" id="{A2D4FEF8-4B33-254C-9E67-3F9901D99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83" y="1895149"/>
            <a:ext cx="7936206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Um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esforço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para para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combinar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características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diversos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dialetos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LISP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em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uma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só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linguagem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;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Grande,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complexa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16111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>
            <a:extLst>
              <a:ext uri="{FF2B5EF4-FFF2-40B4-BE49-F238E27FC236}">
                <a16:creationId xmlns:a16="http://schemas.microsoft.com/office/drawing/2014/main" id="{18AA2C8F-FE2B-1E4C-9DF2-2EBCB43BA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80" y="239711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2800" b="1" dirty="0">
                <a:cs typeface="Arial" panose="020B0604020202020204" pitchFamily="34" charset="0"/>
              </a:rPr>
              <a:t>O </a:t>
            </a:r>
            <a:r>
              <a:rPr lang="en-US" altLang="pt-BR" sz="2800" b="1" dirty="0" err="1">
                <a:cs typeface="Arial" panose="020B0604020202020204" pitchFamily="34" charset="0"/>
              </a:rPr>
              <a:t>Primeiro</a:t>
            </a:r>
            <a:r>
              <a:rPr lang="en-US" altLang="pt-BR" sz="2800" b="1" dirty="0">
                <a:cs typeface="Arial" panose="020B0604020202020204" pitchFamily="34" charset="0"/>
              </a:rPr>
              <a:t> </a:t>
            </a:r>
            <a:r>
              <a:rPr lang="en-US" altLang="pt-BR" sz="2800" b="1" dirty="0" err="1">
                <a:cs typeface="Arial" panose="020B0604020202020204" pitchFamily="34" charset="0"/>
              </a:rPr>
              <a:t>Passo</a:t>
            </a:r>
            <a:r>
              <a:rPr lang="en-US" altLang="pt-BR" sz="2800" b="1" dirty="0">
                <a:cs typeface="Arial" panose="020B0604020202020204" pitchFamily="34" charset="0"/>
              </a:rPr>
              <a:t> </a:t>
            </a:r>
            <a:r>
              <a:rPr lang="en-US" altLang="pt-BR" sz="2800" b="1" dirty="0" err="1">
                <a:cs typeface="Arial" panose="020B0604020202020204" pitchFamily="34" charset="0"/>
              </a:rPr>
              <a:t>em</a:t>
            </a:r>
            <a:r>
              <a:rPr lang="en-US" altLang="pt-BR" sz="2800" b="1" dirty="0">
                <a:cs typeface="Arial" panose="020B0604020202020204" pitchFamily="34" charset="0"/>
              </a:rPr>
              <a:t> </a:t>
            </a:r>
            <a:r>
              <a:rPr lang="en-US" altLang="pt-BR" sz="2800" b="1" dirty="0" err="1">
                <a:cs typeface="Arial" panose="020B0604020202020204" pitchFamily="34" charset="0"/>
              </a:rPr>
              <a:t>Direção</a:t>
            </a:r>
            <a:r>
              <a:rPr lang="en-US" altLang="pt-BR" sz="2800" b="1" dirty="0">
                <a:cs typeface="Arial" panose="020B0604020202020204" pitchFamily="34" charset="0"/>
              </a:rPr>
              <a:t> </a:t>
            </a:r>
            <a:r>
              <a:rPr lang="en-US" altLang="pt-BR" sz="2800" b="1" dirty="0" err="1">
                <a:cs typeface="Arial" panose="020B0604020202020204" pitchFamily="34" charset="0"/>
              </a:rPr>
              <a:t>à</a:t>
            </a:r>
            <a:r>
              <a:rPr lang="en-US" altLang="pt-BR" sz="2800" b="1" dirty="0">
                <a:cs typeface="Arial" panose="020B0604020202020204" pitchFamily="34" charset="0"/>
              </a:rPr>
              <a:t> </a:t>
            </a:r>
            <a:r>
              <a:rPr lang="en-US" altLang="pt-BR" sz="2800" b="1" dirty="0" err="1">
                <a:cs typeface="Arial" panose="020B0604020202020204" pitchFamily="34" charset="0"/>
              </a:rPr>
              <a:t>Sofisticação</a:t>
            </a:r>
            <a:r>
              <a:rPr lang="en-US" altLang="pt-BR" sz="2800" b="1" dirty="0">
                <a:cs typeface="Arial" panose="020B0604020202020204" pitchFamily="34" charset="0"/>
              </a:rPr>
              <a:t>: ALGOL 60</a:t>
            </a:r>
          </a:p>
        </p:txBody>
      </p:sp>
      <p:sp>
        <p:nvSpPr>
          <p:cNvPr id="60418" name="Text Box 2">
            <a:extLst>
              <a:ext uri="{FF2B5EF4-FFF2-40B4-BE49-F238E27FC236}">
                <a16:creationId xmlns:a16="http://schemas.microsoft.com/office/drawing/2014/main" id="{126C5289-7F95-FC44-BAE4-A16732B6F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80" y="1524653"/>
            <a:ext cx="9359900" cy="450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Ambiente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desenvolvimento</a:t>
            </a: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>
                <a:solidFill>
                  <a:srgbClr val="000000"/>
                </a:solidFill>
              </a:rPr>
              <a:t>FORTRAN </a:t>
            </a:r>
            <a:r>
              <a:rPr lang="en-US" altLang="pt-BR" sz="2000" dirty="0" err="1">
                <a:solidFill>
                  <a:srgbClr val="000000"/>
                </a:solidFill>
              </a:rPr>
              <a:t>chegou</a:t>
            </a:r>
            <a:r>
              <a:rPr lang="en-US" altLang="pt-BR" sz="2000" dirty="0">
                <a:solidFill>
                  <a:srgbClr val="000000"/>
                </a:solidFill>
              </a:rPr>
              <a:t> (</a:t>
            </a:r>
            <a:r>
              <a:rPr lang="en-US" altLang="pt-BR" sz="2000" dirty="0" err="1">
                <a:solidFill>
                  <a:srgbClr val="000000"/>
                </a:solidFill>
              </a:rPr>
              <a:t>apenas</a:t>
            </a:r>
            <a:r>
              <a:rPr lang="en-US" altLang="pt-BR" sz="2000" dirty="0">
                <a:solidFill>
                  <a:srgbClr val="000000"/>
                </a:solidFill>
              </a:rPr>
              <a:t>) para IBM 700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Várias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outras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linguagens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foram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desenvolvidas</a:t>
            </a:r>
            <a:r>
              <a:rPr lang="en-US" altLang="pt-BR" sz="2000" dirty="0">
                <a:solidFill>
                  <a:srgbClr val="000000"/>
                </a:solidFill>
              </a:rPr>
              <a:t>, </a:t>
            </a:r>
            <a:r>
              <a:rPr lang="en-US" altLang="pt-BR" sz="2000" dirty="0" err="1">
                <a:solidFill>
                  <a:srgbClr val="000000"/>
                </a:solidFill>
              </a:rPr>
              <a:t>todas</a:t>
            </a:r>
            <a:r>
              <a:rPr lang="en-US" altLang="pt-BR" sz="2000" dirty="0">
                <a:solidFill>
                  <a:srgbClr val="000000"/>
                </a:solidFill>
              </a:rPr>
              <a:t> para </a:t>
            </a:r>
            <a:r>
              <a:rPr lang="en-US" altLang="pt-BR" sz="2000" dirty="0" err="1">
                <a:solidFill>
                  <a:srgbClr val="000000"/>
                </a:solidFill>
              </a:rPr>
              <a:t>máquinas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específicas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Nenhuma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linguagem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portátil</a:t>
            </a:r>
            <a:r>
              <a:rPr lang="en-US" altLang="pt-BR" sz="2000" dirty="0">
                <a:solidFill>
                  <a:srgbClr val="000000"/>
                </a:solidFill>
              </a:rPr>
              <a:t>; </a:t>
            </a:r>
            <a:r>
              <a:rPr lang="en-US" altLang="pt-BR" sz="2000" dirty="0" err="1">
                <a:solidFill>
                  <a:srgbClr val="000000"/>
                </a:solidFill>
              </a:rPr>
              <a:t>todas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eram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dependentes</a:t>
            </a:r>
            <a:r>
              <a:rPr lang="en-US" altLang="pt-BR" sz="2000" dirty="0">
                <a:solidFill>
                  <a:srgbClr val="000000"/>
                </a:solidFill>
              </a:rPr>
              <a:t> das </a:t>
            </a:r>
            <a:r>
              <a:rPr lang="en-US" altLang="pt-BR" sz="2000" dirty="0" err="1">
                <a:solidFill>
                  <a:srgbClr val="000000"/>
                </a:solidFill>
              </a:rPr>
              <a:t>máquinas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Nenhuma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linguagem</a:t>
            </a:r>
            <a:r>
              <a:rPr lang="en-US" altLang="pt-BR" sz="2000" dirty="0">
                <a:solidFill>
                  <a:srgbClr val="000000"/>
                </a:solidFill>
              </a:rPr>
              <a:t> universal para </a:t>
            </a:r>
            <a:r>
              <a:rPr lang="en-US" altLang="pt-BR" sz="2000" dirty="0" err="1">
                <a:solidFill>
                  <a:srgbClr val="000000"/>
                </a:solidFill>
              </a:rPr>
              <a:t>comunicação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algoritmos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pt-BR" sz="2000" dirty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ALGOL 60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foi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o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resultado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dos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esforços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para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criar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uma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linguagem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universal</a:t>
            </a:r>
          </a:p>
        </p:txBody>
      </p:sp>
    </p:spTree>
    <p:extLst>
      <p:ext uri="{BB962C8B-B14F-4D97-AF65-F5344CB8AC3E}">
        <p14:creationId xmlns:p14="http://schemas.microsoft.com/office/powerpoint/2010/main" val="9104486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>
            <a:extLst>
              <a:ext uri="{FF2B5EF4-FFF2-40B4-BE49-F238E27FC236}">
                <a16:creationId xmlns:a16="http://schemas.microsoft.com/office/drawing/2014/main" id="{4414BE38-165F-7A4F-A28B-DC9D4271A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435" y="434758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3000" b="1" dirty="0">
                <a:cs typeface="Arial" panose="020B0604020202020204" pitchFamily="34" charset="0"/>
              </a:rPr>
              <a:t>Processo do projeto inicial</a:t>
            </a:r>
          </a:p>
        </p:txBody>
      </p:sp>
      <p:sp>
        <p:nvSpPr>
          <p:cNvPr id="62466" name="Text Box 2">
            <a:extLst>
              <a:ext uri="{FF2B5EF4-FFF2-40B4-BE49-F238E27FC236}">
                <a16:creationId xmlns:a16="http://schemas.microsoft.com/office/drawing/2014/main" id="{EA5D02E4-EEBF-1A44-BB8F-7784D55E1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226" y="1702910"/>
            <a:ext cx="9359900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ACM e GAMM se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reuniram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por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quatro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dias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(De 27 de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maio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a </a:t>
            </a:r>
            <a:r>
              <a:rPr lang="pt-BR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1º de junho de 1958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)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Objetivos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da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linguagem</a:t>
            </a: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pt-BR" altLang="pt-BR" sz="2000" dirty="0">
                <a:solidFill>
                  <a:srgbClr val="000000"/>
                </a:solidFill>
              </a:rPr>
              <a:t>Ser o mais próxima possível da notação padrão matemática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>
                <a:solidFill>
                  <a:srgbClr val="000000"/>
                </a:solidFill>
              </a:rPr>
              <a:t>Boa </a:t>
            </a:r>
            <a:r>
              <a:rPr lang="pt-BR" altLang="pt-BR" sz="2000" dirty="0">
                <a:solidFill>
                  <a:srgbClr val="000000"/>
                </a:solidFill>
              </a:rPr>
              <a:t>para a descrição de algoritmos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>
                <a:solidFill>
                  <a:srgbClr val="000000"/>
                </a:solidFill>
              </a:rPr>
              <a:t>Ser </a:t>
            </a:r>
            <a:r>
              <a:rPr lang="en-US" altLang="pt-BR" sz="2000" dirty="0" err="1">
                <a:solidFill>
                  <a:srgbClr val="000000"/>
                </a:solidFill>
              </a:rPr>
              <a:t>traduzível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em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código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máquina</a:t>
            </a:r>
            <a:endParaRPr lang="en-US" altLang="pt-B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2128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>
            <a:extLst>
              <a:ext uri="{FF2B5EF4-FFF2-40B4-BE49-F238E27FC236}">
                <a16:creationId xmlns:a16="http://schemas.microsoft.com/office/drawing/2014/main" id="{E63E1E5F-2DDA-5E4F-B2A4-36E889030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175" y="384654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3000" b="1">
                <a:cs typeface="Arial" panose="020B0604020202020204" pitchFamily="34" charset="0"/>
              </a:rPr>
              <a:t>ALGOL 58</a:t>
            </a:r>
          </a:p>
        </p:txBody>
      </p:sp>
      <p:sp>
        <p:nvSpPr>
          <p:cNvPr id="64514" name="Text Box 2">
            <a:extLst>
              <a:ext uri="{FF2B5EF4-FFF2-40B4-BE49-F238E27FC236}">
                <a16:creationId xmlns:a16="http://schemas.microsoft.com/office/drawing/2014/main" id="{D7C106A3-CAF0-584F-9EFE-7186A20C5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40" y="1602701"/>
            <a:ext cx="9359900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11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Formalizou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conceito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tipo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dados</a:t>
            </a:r>
          </a:p>
          <a:p>
            <a:pPr>
              <a:spcBef>
                <a:spcPts val="11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Identificadores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podiam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ter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qualquer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tamanho</a:t>
            </a: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1100"/>
              </a:spcBef>
              <a:buFont typeface="Arial" panose="020B0604020202020204" pitchFamily="34" charset="0"/>
              <a:buChar char="•"/>
            </a:pPr>
            <a:r>
              <a:rPr lang="pt-BR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O limite inferior dos vetores podia ser especificado pelo programador</a:t>
            </a:r>
          </a:p>
          <a:p>
            <a:pPr>
              <a:spcBef>
                <a:spcPts val="11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Parâmetros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eram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separados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por modo</a:t>
            </a:r>
          </a:p>
          <a:p>
            <a:pPr>
              <a:spcBef>
                <a:spcPts val="1100"/>
              </a:spcBef>
              <a:buFont typeface="Arial" panose="020B0604020202020204" pitchFamily="34" charset="0"/>
              <a:buChar char="•"/>
            </a:pPr>
            <a:r>
              <a:rPr lang="pt-BR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Sentenças de seleção aninhadas eram permitidas</a:t>
            </a:r>
          </a:p>
          <a:p>
            <a:pPr>
              <a:spcBef>
                <a:spcPts val="11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Declarações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compostas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(</a:t>
            </a:r>
            <a:r>
              <a:rPr lang="en-US" altLang="pt-BR" sz="2200" b="1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begin ... end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)</a:t>
            </a:r>
          </a:p>
          <a:p>
            <a:pPr>
              <a:spcBef>
                <a:spcPts val="11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Vírgula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como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separador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declarações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;</a:t>
            </a:r>
          </a:p>
          <a:p>
            <a:pPr>
              <a:spcBef>
                <a:spcPts val="11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Operador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atribuição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era :=</a:t>
            </a:r>
          </a:p>
          <a:p>
            <a:pPr>
              <a:spcBef>
                <a:spcPts val="1100"/>
              </a:spcBef>
              <a:buFont typeface="Arial" panose="020B0604020202020204" pitchFamily="34" charset="0"/>
              <a:buChar char="•"/>
            </a:pPr>
            <a:r>
              <a:rPr lang="en-US" altLang="pt-BR" sz="2200" b="1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if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tinha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uma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cláusula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b="1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else-if</a:t>
            </a:r>
          </a:p>
        </p:txBody>
      </p:sp>
    </p:spTree>
    <p:extLst>
      <p:ext uri="{BB962C8B-B14F-4D97-AF65-F5344CB8AC3E}">
        <p14:creationId xmlns:p14="http://schemas.microsoft.com/office/powerpoint/2010/main" val="7683119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>
            <a:extLst>
              <a:ext uri="{FF2B5EF4-FFF2-40B4-BE49-F238E27FC236}">
                <a16:creationId xmlns:a16="http://schemas.microsoft.com/office/drawing/2014/main" id="{2F589892-5169-F04E-AA15-7FDDF8E5A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47345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3000" b="1">
                <a:cs typeface="Arial" panose="020B0604020202020204" pitchFamily="34" charset="0"/>
              </a:rPr>
              <a:t>Implementação do ALGOL 58</a:t>
            </a:r>
          </a:p>
        </p:txBody>
      </p:sp>
      <p:sp>
        <p:nvSpPr>
          <p:cNvPr id="66562" name="Text Box 2">
            <a:extLst>
              <a:ext uri="{FF2B5EF4-FFF2-40B4-BE49-F238E27FC236}">
                <a16:creationId xmlns:a16="http://schemas.microsoft.com/office/drawing/2014/main" id="{7D797DE4-6231-BD4C-8914-733B1300A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48" y="1890800"/>
            <a:ext cx="9359900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Não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pretendia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ser um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produto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finalizado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para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implementação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, mas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variações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dele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foram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(MAD, JOVIAL)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Embora a IBM tenha sido inicialmente entusiasta, todo o suporte foi descontinuado em meados de 1959</a:t>
            </a:r>
          </a:p>
        </p:txBody>
      </p:sp>
    </p:spTree>
    <p:extLst>
      <p:ext uri="{BB962C8B-B14F-4D97-AF65-F5344CB8AC3E}">
        <p14:creationId xmlns:p14="http://schemas.microsoft.com/office/powerpoint/2010/main" val="34020648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>
            <a:extLst>
              <a:ext uri="{FF2B5EF4-FFF2-40B4-BE49-F238E27FC236}">
                <a16:creationId xmlns:a16="http://schemas.microsoft.com/office/drawing/2014/main" id="{E1CFA6D1-BF3E-8C48-990A-3490A6F38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862" y="282575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3000" b="1" dirty="0" err="1">
                <a:cs typeface="Arial" panose="020B0604020202020204" pitchFamily="34" charset="0"/>
              </a:rPr>
              <a:t>Visão</a:t>
            </a:r>
            <a:r>
              <a:rPr lang="en-US" altLang="pt-BR" sz="3000" b="1" dirty="0">
                <a:cs typeface="Arial" panose="020B0604020202020204" pitchFamily="34" charset="0"/>
              </a:rPr>
              <a:t> </a:t>
            </a:r>
            <a:r>
              <a:rPr lang="en-US" altLang="pt-BR" sz="3000" b="1" dirty="0" err="1">
                <a:cs typeface="Arial" panose="020B0604020202020204" pitchFamily="34" charset="0"/>
              </a:rPr>
              <a:t>geral</a:t>
            </a:r>
            <a:r>
              <a:rPr lang="en-US" altLang="pt-BR" sz="3000" b="1" dirty="0">
                <a:cs typeface="Arial" panose="020B0604020202020204" pitchFamily="34" charset="0"/>
              </a:rPr>
              <a:t> do ALGOL 60</a:t>
            </a:r>
          </a:p>
        </p:txBody>
      </p:sp>
      <p:sp>
        <p:nvSpPr>
          <p:cNvPr id="68610" name="Text Box 2">
            <a:extLst>
              <a:ext uri="{FF2B5EF4-FFF2-40B4-BE49-F238E27FC236}">
                <a16:creationId xmlns:a16="http://schemas.microsoft.com/office/drawing/2014/main" id="{C630A99E-E9DF-814C-81E4-13606702A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972" y="1702910"/>
            <a:ext cx="9359900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Modificação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do ALGOL 58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em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seis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dias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encontros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em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Paris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Novos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recursos</a:t>
            </a: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Estrutura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bloco</a:t>
            </a:r>
            <a:r>
              <a:rPr lang="en-US" altLang="pt-BR" sz="2000" dirty="0">
                <a:solidFill>
                  <a:srgbClr val="000000"/>
                </a:solidFill>
              </a:rPr>
              <a:t> (</a:t>
            </a:r>
            <a:r>
              <a:rPr lang="en-US" altLang="pt-BR" sz="2000" dirty="0" err="1">
                <a:solidFill>
                  <a:srgbClr val="000000"/>
                </a:solidFill>
              </a:rPr>
              <a:t>escopo</a:t>
            </a:r>
            <a:r>
              <a:rPr lang="en-US" altLang="pt-BR" sz="2000" dirty="0">
                <a:solidFill>
                  <a:srgbClr val="000000"/>
                </a:solidFill>
              </a:rPr>
              <a:t> local)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pt-BR" altLang="pt-BR" sz="2000" dirty="0">
                <a:solidFill>
                  <a:srgbClr val="000000"/>
                </a:solidFill>
              </a:rPr>
              <a:t>Duas formas diferentes de passagem de parâmetros a subprogramas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Procedimentos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recursivos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pt-BR" altLang="pt-BR" sz="2000" dirty="0">
                <a:solidFill>
                  <a:srgbClr val="000000"/>
                </a:solidFill>
              </a:rPr>
              <a:t>Vetores dinâmicos na pilha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Ainda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sem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sentenças</a:t>
            </a:r>
            <a:r>
              <a:rPr lang="en-US" altLang="pt-BR" sz="2000" dirty="0">
                <a:solidFill>
                  <a:srgbClr val="000000"/>
                </a:solidFill>
              </a:rPr>
              <a:t> de entrada e </a:t>
            </a:r>
            <a:r>
              <a:rPr lang="en-US" altLang="pt-BR" sz="2000" dirty="0" err="1">
                <a:solidFill>
                  <a:srgbClr val="000000"/>
                </a:solidFill>
              </a:rPr>
              <a:t>saída</a:t>
            </a:r>
            <a:r>
              <a:rPr lang="en-US" altLang="pt-BR" sz="2000" dirty="0">
                <a:solidFill>
                  <a:srgbClr val="000000"/>
                </a:solidFill>
              </a:rPr>
              <a:t> e </a:t>
            </a:r>
            <a:r>
              <a:rPr lang="en-US" altLang="pt-BR" sz="2000" dirty="0" err="1">
                <a:solidFill>
                  <a:srgbClr val="000000"/>
                </a:solidFill>
              </a:rPr>
              <a:t>sem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manipulação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cadeias</a:t>
            </a:r>
            <a:endParaRPr lang="en-US" altLang="pt-B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3457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>
            <a:extLst>
              <a:ext uri="{FF2B5EF4-FFF2-40B4-BE49-F238E27FC236}">
                <a16:creationId xmlns:a16="http://schemas.microsoft.com/office/drawing/2014/main" id="{38240896-F47B-524D-A94C-6A61EC4C2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597" y="347345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3000" b="1" dirty="0">
                <a:cs typeface="Arial" panose="020B0604020202020204" pitchFamily="34" charset="0"/>
              </a:rPr>
              <a:t>Avaliação do ALGOL 60</a:t>
            </a:r>
          </a:p>
        </p:txBody>
      </p:sp>
      <p:sp>
        <p:nvSpPr>
          <p:cNvPr id="70658" name="Text Box 2">
            <a:extLst>
              <a:ext uri="{FF2B5EF4-FFF2-40B4-BE49-F238E27FC236}">
                <a16:creationId xmlns:a16="http://schemas.microsoft.com/office/drawing/2014/main" id="{1B7825D2-C0E9-E94D-A5BD-BCD5DFE92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20" y="1652806"/>
            <a:ext cx="9359900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Sucessos</a:t>
            </a: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pt-BR" altLang="pt-BR" sz="2000" dirty="0">
                <a:solidFill>
                  <a:srgbClr val="000000"/>
                </a:solidFill>
              </a:rPr>
              <a:t>Única maneira formal aceitável de comunicar algoritmos por mais </a:t>
            </a:r>
            <a:br>
              <a:rPr lang="en-US" altLang="pt-BR" sz="2000" dirty="0">
                <a:solidFill>
                  <a:srgbClr val="000000"/>
                </a:solidFill>
              </a:rPr>
            </a:br>
            <a:r>
              <a:rPr lang="pt-BR" altLang="pt-BR" sz="2000" dirty="0">
                <a:solidFill>
                  <a:srgbClr val="000000"/>
                </a:solidFill>
              </a:rPr>
              <a:t>de </a:t>
            </a:r>
            <a:r>
              <a:rPr lang="en-US" altLang="pt-BR" sz="2000" dirty="0">
                <a:solidFill>
                  <a:srgbClr val="000000"/>
                </a:solidFill>
              </a:rPr>
              <a:t>20 </a:t>
            </a:r>
            <a:r>
              <a:rPr lang="en-US" altLang="pt-BR" sz="2000" dirty="0" err="1">
                <a:solidFill>
                  <a:srgbClr val="000000"/>
                </a:solidFill>
              </a:rPr>
              <a:t>anos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Todas</a:t>
            </a:r>
            <a:r>
              <a:rPr lang="en-US" altLang="pt-BR" sz="2000" dirty="0">
                <a:solidFill>
                  <a:srgbClr val="000000"/>
                </a:solidFill>
              </a:rPr>
              <a:t> as </a:t>
            </a:r>
            <a:r>
              <a:rPr lang="en-US" altLang="pt-BR" sz="2000" dirty="0" err="1">
                <a:solidFill>
                  <a:srgbClr val="000000"/>
                </a:solidFill>
              </a:rPr>
              <a:t>linguagens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programação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imperativas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desde</a:t>
            </a:r>
            <a:r>
              <a:rPr lang="en-US" altLang="pt-BR" sz="2000" dirty="0">
                <a:solidFill>
                  <a:srgbClr val="000000"/>
                </a:solidFill>
              </a:rPr>
              <a:t> 60 </a:t>
            </a:r>
            <a:r>
              <a:rPr lang="en-US" altLang="pt-BR" sz="2000" dirty="0" err="1">
                <a:solidFill>
                  <a:srgbClr val="000000"/>
                </a:solidFill>
              </a:rPr>
              <a:t>são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br>
              <a:rPr lang="en-US" altLang="pt-BR" sz="2000" dirty="0">
                <a:solidFill>
                  <a:srgbClr val="000000"/>
                </a:solidFill>
              </a:rPr>
            </a:br>
            <a:r>
              <a:rPr lang="en-US" altLang="pt-BR" sz="2000" dirty="0" err="1">
                <a:solidFill>
                  <a:srgbClr val="000000"/>
                </a:solidFill>
              </a:rPr>
              <a:t>baseadas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nela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Primeira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linguagem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independente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máquina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Primeira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linguagem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cuja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pt-BR" altLang="pt-BR" sz="2000" dirty="0">
                <a:solidFill>
                  <a:srgbClr val="000000"/>
                </a:solidFill>
              </a:rPr>
              <a:t>sintaxe foi formalmente descrita</a:t>
            </a:r>
            <a:r>
              <a:rPr lang="en-US" altLang="pt-BR" sz="2000" dirty="0">
                <a:solidFill>
                  <a:srgbClr val="000000"/>
                </a:solidFill>
              </a:rPr>
              <a:t> (BNF)</a:t>
            </a:r>
          </a:p>
        </p:txBody>
      </p:sp>
    </p:spTree>
    <p:extLst>
      <p:ext uri="{BB962C8B-B14F-4D97-AF65-F5344CB8AC3E}">
        <p14:creationId xmlns:p14="http://schemas.microsoft.com/office/powerpoint/2010/main" val="5656028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>
            <a:extLst>
              <a:ext uri="{FF2B5EF4-FFF2-40B4-BE49-F238E27FC236}">
                <a16:creationId xmlns:a16="http://schemas.microsoft.com/office/drawing/2014/main" id="{1A2395BA-DED5-5147-B4D4-5DC57EDE8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981" y="381000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3000" b="1" i="1" dirty="0" err="1">
                <a:cs typeface="Arial" panose="020B0604020202020204" pitchFamily="34" charset="0"/>
              </a:rPr>
              <a:t>Plankalkül</a:t>
            </a:r>
            <a:r>
              <a:rPr lang="pt-BR" altLang="pt-BR" sz="3000" b="1" dirty="0">
                <a:cs typeface="Arial" panose="020B0604020202020204" pitchFamily="34" charset="0"/>
              </a:rPr>
              <a:t> de </a:t>
            </a:r>
            <a:r>
              <a:rPr lang="pt-BR" altLang="pt-BR" sz="3000" b="1" i="1" dirty="0" err="1">
                <a:cs typeface="Arial" panose="020B0604020202020204" pitchFamily="34" charset="0"/>
              </a:rPr>
              <a:t>Zuse</a:t>
            </a:r>
            <a:endParaRPr lang="pt-BR" altLang="pt-BR" sz="3000" b="1" i="1" dirty="0">
              <a:cs typeface="Arial" panose="020B0604020202020204" pitchFamily="34" charset="0"/>
            </a:endParaRP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46E2BA23-D252-BF4E-A650-A468FDD8B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106" y="1439863"/>
            <a:ext cx="9359900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Desenvolvida em 1945,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mas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não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publicada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até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1972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N</a:t>
            </a:r>
            <a:r>
              <a:rPr lang="pt-BR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unca</a:t>
            </a:r>
            <a:r>
              <a:rPr lang="pt-BR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foi implementada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pt-BR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E</a:t>
            </a:r>
            <a:r>
              <a:rPr lang="pt-BR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struturas</a:t>
            </a:r>
            <a:r>
              <a:rPr lang="pt-BR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dados avançadas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>
                <a:solidFill>
                  <a:srgbClr val="000000"/>
                </a:solidFill>
              </a:rPr>
              <a:t>Ponto </a:t>
            </a:r>
            <a:r>
              <a:rPr lang="en-US" altLang="pt-BR" sz="2000" dirty="0" err="1">
                <a:solidFill>
                  <a:srgbClr val="000000"/>
                </a:solidFill>
              </a:rPr>
              <a:t>flutuante</a:t>
            </a:r>
            <a:r>
              <a:rPr lang="en-US" altLang="pt-BR" sz="2000" dirty="0">
                <a:solidFill>
                  <a:srgbClr val="000000"/>
                </a:solidFill>
              </a:rPr>
              <a:t>, </a:t>
            </a:r>
            <a:r>
              <a:rPr lang="en-US" altLang="pt-BR" sz="2000" dirty="0" err="1">
                <a:solidFill>
                  <a:srgbClr val="000000"/>
                </a:solidFill>
              </a:rPr>
              <a:t>vetores</a:t>
            </a:r>
            <a:r>
              <a:rPr lang="en-US" altLang="pt-BR" sz="2000" dirty="0">
                <a:solidFill>
                  <a:srgbClr val="000000"/>
                </a:solidFill>
              </a:rPr>
              <a:t>, </a:t>
            </a:r>
            <a:r>
              <a:rPr lang="en-US" altLang="pt-BR" sz="2000" dirty="0" err="1">
                <a:solidFill>
                  <a:srgbClr val="000000"/>
                </a:solidFill>
              </a:rPr>
              <a:t>registros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pt-BR" sz="2000" dirty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Invariante</a:t>
            </a: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1540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>
            <a:extLst>
              <a:ext uri="{FF2B5EF4-FFF2-40B4-BE49-F238E27FC236}">
                <a16:creationId xmlns:a16="http://schemas.microsoft.com/office/drawing/2014/main" id="{B7CDBB4A-8DF1-9C40-BDCD-C011068BA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47345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3000" b="1" dirty="0">
                <a:cs typeface="Arial" panose="020B0604020202020204" pitchFamily="34" charset="0"/>
              </a:rPr>
              <a:t>Avaliação do ALGOL 60</a:t>
            </a:r>
          </a:p>
        </p:txBody>
      </p:sp>
      <p:sp>
        <p:nvSpPr>
          <p:cNvPr id="72706" name="Text Box 2">
            <a:extLst>
              <a:ext uri="{FF2B5EF4-FFF2-40B4-BE49-F238E27FC236}">
                <a16:creationId xmlns:a16="http://schemas.microsoft.com/office/drawing/2014/main" id="{991AFCA4-DC6E-5941-B5B3-1B542F8AB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523" y="1702910"/>
            <a:ext cx="9359900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Fracassos</a:t>
            </a: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Nunca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atingiu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uso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disseminado</a:t>
            </a:r>
            <a:r>
              <a:rPr lang="en-US" altLang="pt-BR" sz="2000" dirty="0">
                <a:solidFill>
                  <a:srgbClr val="000000"/>
                </a:solidFill>
              </a:rPr>
              <a:t>, </a:t>
            </a:r>
            <a:r>
              <a:rPr lang="en-US" altLang="pt-BR" sz="2000" dirty="0" err="1">
                <a:solidFill>
                  <a:srgbClr val="000000"/>
                </a:solidFill>
              </a:rPr>
              <a:t>especialmente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nos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Estados</a:t>
            </a:r>
            <a:r>
              <a:rPr lang="en-US" altLang="pt-BR" sz="2000" dirty="0">
                <a:solidFill>
                  <a:srgbClr val="000000"/>
                </a:solidFill>
              </a:rPr>
              <a:t> Unidos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Motivos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2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rgbClr val="000000"/>
                </a:solidFill>
              </a:rPr>
              <a:t> Entrada e saída dependentes fizeram com que os programas tivessem uma portabilidade ruim</a:t>
            </a:r>
          </a:p>
          <a:p>
            <a:pPr lvl="2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dirty="0" err="1">
                <a:solidFill>
                  <a:srgbClr val="000000"/>
                </a:solidFill>
              </a:rPr>
              <a:t>Muito</a:t>
            </a: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dirty="0" err="1">
                <a:solidFill>
                  <a:srgbClr val="000000"/>
                </a:solidFill>
              </a:rPr>
              <a:t>flexível</a:t>
            </a:r>
            <a:r>
              <a:rPr lang="en-US" altLang="pt-BR" dirty="0">
                <a:solidFill>
                  <a:srgbClr val="000000"/>
                </a:solidFill>
              </a:rPr>
              <a:t>: </a:t>
            </a:r>
            <a:r>
              <a:rPr lang="en-US" altLang="pt-BR" dirty="0" err="1">
                <a:solidFill>
                  <a:srgbClr val="000000"/>
                </a:solidFill>
              </a:rPr>
              <a:t>difícil</a:t>
            </a:r>
            <a:r>
              <a:rPr lang="en-US" altLang="pt-BR" dirty="0">
                <a:solidFill>
                  <a:srgbClr val="000000"/>
                </a:solidFill>
              </a:rPr>
              <a:t> de </a:t>
            </a:r>
            <a:r>
              <a:rPr lang="en-US" altLang="pt-BR" dirty="0" err="1">
                <a:solidFill>
                  <a:srgbClr val="000000"/>
                </a:solidFill>
              </a:rPr>
              <a:t>implementar</a:t>
            </a:r>
            <a:endParaRPr lang="en-US" altLang="pt-BR" dirty="0">
              <a:solidFill>
                <a:srgbClr val="000000"/>
              </a:solidFill>
            </a:endParaRPr>
          </a:p>
          <a:p>
            <a:pPr lvl="2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pt-BR" dirty="0">
                <a:solidFill>
                  <a:srgbClr val="000000"/>
                </a:solidFill>
              </a:rPr>
              <a:t> Forte </a:t>
            </a:r>
            <a:r>
              <a:rPr lang="en-US" altLang="pt-BR" dirty="0" err="1">
                <a:solidFill>
                  <a:srgbClr val="000000"/>
                </a:solidFill>
              </a:rPr>
              <a:t>estabelecimento</a:t>
            </a:r>
            <a:r>
              <a:rPr lang="en-US" altLang="pt-BR" dirty="0">
                <a:solidFill>
                  <a:srgbClr val="000000"/>
                </a:solidFill>
              </a:rPr>
              <a:t> do Fortran</a:t>
            </a:r>
          </a:p>
          <a:p>
            <a:pPr lvl="2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rgbClr val="000000"/>
                </a:solidFill>
              </a:rPr>
              <a:t> Descrição formal de sintaxe</a:t>
            </a:r>
          </a:p>
          <a:p>
            <a:pPr lvl="2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pt-BR" dirty="0">
                <a:solidFill>
                  <a:srgbClr val="000000"/>
                </a:solidFill>
              </a:rPr>
              <a:t> Falta de </a:t>
            </a:r>
            <a:r>
              <a:rPr lang="en-US" altLang="pt-BR" dirty="0" err="1">
                <a:solidFill>
                  <a:srgbClr val="000000"/>
                </a:solidFill>
              </a:rPr>
              <a:t>apoio</a:t>
            </a:r>
            <a:r>
              <a:rPr lang="en-US" altLang="pt-BR" dirty="0">
                <a:solidFill>
                  <a:srgbClr val="000000"/>
                </a:solidFill>
              </a:rPr>
              <a:t> da IBM</a:t>
            </a:r>
          </a:p>
        </p:txBody>
      </p:sp>
    </p:spTree>
    <p:extLst>
      <p:ext uri="{BB962C8B-B14F-4D97-AF65-F5344CB8AC3E}">
        <p14:creationId xmlns:p14="http://schemas.microsoft.com/office/powerpoint/2010/main" val="8829976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>
            <a:extLst>
              <a:ext uri="{FF2B5EF4-FFF2-40B4-BE49-F238E27FC236}">
                <a16:creationId xmlns:a16="http://schemas.microsoft.com/office/drawing/2014/main" id="{CC4795A8-1765-0D47-8E17-50BECC956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231" y="189607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2800" b="1" dirty="0" err="1">
                <a:cs typeface="Arial" panose="020B0604020202020204" pitchFamily="34" charset="0"/>
              </a:rPr>
              <a:t>Informatizando</a:t>
            </a:r>
            <a:r>
              <a:rPr lang="en-US" altLang="pt-BR" sz="2800" b="1" dirty="0">
                <a:cs typeface="Arial" panose="020B0604020202020204" pitchFamily="34" charset="0"/>
              </a:rPr>
              <a:t> </a:t>
            </a:r>
            <a:r>
              <a:rPr lang="en-US" altLang="pt-BR" sz="2800" b="1" dirty="0" err="1">
                <a:cs typeface="Arial" panose="020B0604020202020204" pitchFamily="34" charset="0"/>
              </a:rPr>
              <a:t>os</a:t>
            </a:r>
            <a:r>
              <a:rPr lang="en-US" altLang="pt-BR" sz="2800" b="1" dirty="0">
                <a:cs typeface="Arial" panose="020B0604020202020204" pitchFamily="34" charset="0"/>
              </a:rPr>
              <a:t> </a:t>
            </a:r>
            <a:r>
              <a:rPr lang="en-US" altLang="pt-BR" sz="2800" b="1" dirty="0" err="1">
                <a:cs typeface="Arial" panose="020B0604020202020204" pitchFamily="34" charset="0"/>
              </a:rPr>
              <a:t>Registros</a:t>
            </a:r>
            <a:r>
              <a:rPr lang="en-US" altLang="pt-BR" sz="2800" b="1" dirty="0">
                <a:cs typeface="Arial" panose="020B0604020202020204" pitchFamily="34" charset="0"/>
              </a:rPr>
              <a:t> </a:t>
            </a:r>
            <a:r>
              <a:rPr lang="en-US" altLang="pt-BR" sz="2800" b="1" dirty="0" err="1">
                <a:cs typeface="Arial" panose="020B0604020202020204" pitchFamily="34" charset="0"/>
              </a:rPr>
              <a:t>Comerciais</a:t>
            </a:r>
            <a:r>
              <a:rPr lang="en-US" altLang="pt-BR" sz="2800" b="1" dirty="0">
                <a:cs typeface="Arial" panose="020B0604020202020204" pitchFamily="34" charset="0"/>
              </a:rPr>
              <a:t>: COBOL</a:t>
            </a:r>
          </a:p>
        </p:txBody>
      </p:sp>
      <p:sp>
        <p:nvSpPr>
          <p:cNvPr id="74754" name="Text Box 2">
            <a:extLst>
              <a:ext uri="{FF2B5EF4-FFF2-40B4-BE49-F238E27FC236}">
                <a16:creationId xmlns:a16="http://schemas.microsoft.com/office/drawing/2014/main" id="{A5ADC6F4-9C1F-3647-BF1D-64913B96C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174" y="1850330"/>
            <a:ext cx="9359900" cy="450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Ambiente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desenvolvimento</a:t>
            </a: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>
                <a:solidFill>
                  <a:srgbClr val="000000"/>
                </a:solidFill>
              </a:rPr>
              <a:t>UNIVAC </a:t>
            </a:r>
            <a:r>
              <a:rPr lang="en-US" altLang="pt-BR" sz="2000" dirty="0" err="1">
                <a:solidFill>
                  <a:srgbClr val="000000"/>
                </a:solidFill>
              </a:rPr>
              <a:t>estava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começando</a:t>
            </a:r>
            <a:r>
              <a:rPr lang="en-US" altLang="pt-BR" sz="2000" dirty="0">
                <a:solidFill>
                  <a:srgbClr val="000000"/>
                </a:solidFill>
              </a:rPr>
              <a:t> a </a:t>
            </a:r>
            <a:r>
              <a:rPr lang="en-US" altLang="pt-BR" sz="2000" dirty="0" err="1">
                <a:solidFill>
                  <a:srgbClr val="000000"/>
                </a:solidFill>
              </a:rPr>
              <a:t>usar</a:t>
            </a:r>
            <a:r>
              <a:rPr lang="en-US" altLang="pt-BR" sz="2000" dirty="0">
                <a:solidFill>
                  <a:srgbClr val="000000"/>
                </a:solidFill>
              </a:rPr>
              <a:t> FLOW-MATIC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>
                <a:solidFill>
                  <a:srgbClr val="000000"/>
                </a:solidFill>
              </a:rPr>
              <a:t>USAF </a:t>
            </a:r>
            <a:r>
              <a:rPr lang="en-US" altLang="pt-BR" sz="2000" dirty="0" err="1">
                <a:solidFill>
                  <a:srgbClr val="000000"/>
                </a:solidFill>
              </a:rPr>
              <a:t>estava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começando</a:t>
            </a:r>
            <a:r>
              <a:rPr lang="en-US" altLang="pt-BR" sz="2000" dirty="0">
                <a:solidFill>
                  <a:srgbClr val="000000"/>
                </a:solidFill>
              </a:rPr>
              <a:t> a </a:t>
            </a:r>
            <a:r>
              <a:rPr lang="en-US" altLang="pt-BR" sz="2000" dirty="0" err="1">
                <a:solidFill>
                  <a:srgbClr val="000000"/>
                </a:solidFill>
              </a:rPr>
              <a:t>usar</a:t>
            </a:r>
            <a:r>
              <a:rPr lang="en-US" altLang="pt-BR" sz="2000" dirty="0">
                <a:solidFill>
                  <a:srgbClr val="000000"/>
                </a:solidFill>
              </a:rPr>
              <a:t> AIMACO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>
                <a:solidFill>
                  <a:srgbClr val="000000"/>
                </a:solidFill>
              </a:rPr>
              <a:t>IBM </a:t>
            </a:r>
            <a:r>
              <a:rPr lang="en-US" altLang="pt-BR" sz="2000" dirty="0" err="1">
                <a:solidFill>
                  <a:srgbClr val="000000"/>
                </a:solidFill>
              </a:rPr>
              <a:t>estava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desenvolvendo</a:t>
            </a:r>
            <a:r>
              <a:rPr lang="en-US" altLang="pt-BR" sz="2000" dirty="0">
                <a:solidFill>
                  <a:srgbClr val="000000"/>
                </a:solidFill>
              </a:rPr>
              <a:t> COMTRAN</a:t>
            </a:r>
          </a:p>
        </p:txBody>
      </p:sp>
    </p:spTree>
    <p:extLst>
      <p:ext uri="{BB962C8B-B14F-4D97-AF65-F5344CB8AC3E}">
        <p14:creationId xmlns:p14="http://schemas.microsoft.com/office/powerpoint/2010/main" val="39628076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>
            <a:extLst>
              <a:ext uri="{FF2B5EF4-FFF2-40B4-BE49-F238E27FC236}">
                <a16:creationId xmlns:a16="http://schemas.microsoft.com/office/drawing/2014/main" id="{42E0844A-8702-FF4F-A824-2DC100ABF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40" y="437237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3000" b="1" dirty="0" err="1">
                <a:cs typeface="Arial" panose="020B0604020202020204" pitchFamily="34" charset="0"/>
              </a:rPr>
              <a:t>Perspectiva</a:t>
            </a:r>
            <a:r>
              <a:rPr lang="en-US" altLang="pt-BR" sz="3000" b="1" dirty="0">
                <a:cs typeface="Arial" panose="020B0604020202020204" pitchFamily="34" charset="0"/>
              </a:rPr>
              <a:t> </a:t>
            </a:r>
            <a:r>
              <a:rPr lang="en-US" altLang="pt-BR" sz="3000" b="1" dirty="0" err="1">
                <a:cs typeface="Arial" panose="020B0604020202020204" pitchFamily="34" charset="0"/>
              </a:rPr>
              <a:t>história</a:t>
            </a:r>
            <a:r>
              <a:rPr lang="en-US" altLang="pt-BR" sz="3000" b="1" dirty="0">
                <a:cs typeface="Arial" panose="020B0604020202020204" pitchFamily="34" charset="0"/>
              </a:rPr>
              <a:t> do COBOL</a:t>
            </a:r>
          </a:p>
        </p:txBody>
      </p:sp>
      <p:sp>
        <p:nvSpPr>
          <p:cNvPr id="76802" name="Text Box 2">
            <a:extLst>
              <a:ext uri="{FF2B5EF4-FFF2-40B4-BE49-F238E27FC236}">
                <a16:creationId xmlns:a16="http://schemas.microsoft.com/office/drawing/2014/main" id="{DCAB6A6B-8366-1345-8BDB-D25E6EDEC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54" y="1602701"/>
            <a:ext cx="9359900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Baseado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em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FLOW-MATIC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Características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FLOW-MATIC 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Nomes</a:t>
            </a:r>
            <a:r>
              <a:rPr lang="en-US" altLang="pt-BR" sz="2000" dirty="0">
                <a:solidFill>
                  <a:srgbClr val="000000"/>
                </a:solidFill>
              </a:rPr>
              <a:t> com </a:t>
            </a:r>
            <a:r>
              <a:rPr lang="en-US" altLang="pt-BR" sz="2000" dirty="0" err="1">
                <a:solidFill>
                  <a:srgbClr val="000000"/>
                </a:solidFill>
              </a:rPr>
              <a:t>mais</a:t>
            </a:r>
            <a:r>
              <a:rPr lang="en-US" altLang="pt-BR" sz="2000" dirty="0">
                <a:solidFill>
                  <a:srgbClr val="000000"/>
                </a:solidFill>
              </a:rPr>
              <a:t> de 12 </a:t>
            </a:r>
            <a:r>
              <a:rPr lang="en-US" altLang="pt-BR" sz="2000" dirty="0" err="1">
                <a:solidFill>
                  <a:srgbClr val="000000"/>
                </a:solidFill>
              </a:rPr>
              <a:t>caracteres</a:t>
            </a:r>
            <a:r>
              <a:rPr lang="en-US" altLang="pt-BR" sz="2000" dirty="0">
                <a:solidFill>
                  <a:srgbClr val="000000"/>
                </a:solidFill>
              </a:rPr>
              <a:t>, com </a:t>
            </a:r>
            <a:r>
              <a:rPr lang="en-US" altLang="pt-BR" sz="2000" dirty="0" err="1">
                <a:solidFill>
                  <a:srgbClr val="000000"/>
                </a:solidFill>
              </a:rPr>
              <a:t>hifens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Nomes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em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inglês</a:t>
            </a:r>
            <a:r>
              <a:rPr lang="en-US" altLang="pt-BR" sz="2000" dirty="0">
                <a:solidFill>
                  <a:srgbClr val="000000"/>
                </a:solidFill>
              </a:rPr>
              <a:t> para </a:t>
            </a:r>
            <a:r>
              <a:rPr lang="en-US" altLang="pt-BR" sz="2000" dirty="0" err="1">
                <a:solidFill>
                  <a:srgbClr val="000000"/>
                </a:solidFill>
              </a:rPr>
              <a:t>operações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aritméticas</a:t>
            </a:r>
            <a:r>
              <a:rPr lang="en-US" altLang="pt-BR" sz="2000" dirty="0">
                <a:solidFill>
                  <a:srgbClr val="000000"/>
                </a:solidFill>
              </a:rPr>
              <a:t> (</a:t>
            </a:r>
            <a:r>
              <a:rPr lang="en-US" altLang="pt-BR" sz="2000" dirty="0" err="1">
                <a:solidFill>
                  <a:srgbClr val="000000"/>
                </a:solidFill>
              </a:rPr>
              <a:t>sem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expressões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aritméticas</a:t>
            </a:r>
            <a:r>
              <a:rPr lang="en-US" altLang="pt-BR" sz="2000" dirty="0">
                <a:solidFill>
                  <a:srgbClr val="000000"/>
                </a:solidFill>
              </a:rPr>
              <a:t>)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pt-BR" altLang="pt-BR" sz="2000" dirty="0">
                <a:solidFill>
                  <a:srgbClr val="000000"/>
                </a:solidFill>
              </a:rPr>
              <a:t>Dados e código eram completamente separados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>
                <a:solidFill>
                  <a:srgbClr val="000000"/>
                </a:solidFill>
              </a:rPr>
              <a:t>A </a:t>
            </a:r>
            <a:r>
              <a:rPr lang="en-US" altLang="pt-BR" sz="2000" dirty="0" err="1">
                <a:solidFill>
                  <a:srgbClr val="000000"/>
                </a:solidFill>
              </a:rPr>
              <a:t>primeira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palavra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em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cada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sentença</a:t>
            </a:r>
            <a:r>
              <a:rPr lang="en-US" altLang="pt-BR" sz="2000" dirty="0">
                <a:solidFill>
                  <a:srgbClr val="000000"/>
                </a:solidFill>
              </a:rPr>
              <a:t> era um </a:t>
            </a:r>
            <a:r>
              <a:rPr lang="en-US" altLang="pt-BR" sz="2000" dirty="0" err="1">
                <a:solidFill>
                  <a:srgbClr val="000000"/>
                </a:solidFill>
              </a:rPr>
              <a:t>verbo</a:t>
            </a:r>
            <a:endParaRPr lang="en-US" altLang="pt-B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201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>
            <a:extLst>
              <a:ext uri="{FF2B5EF4-FFF2-40B4-BE49-F238E27FC236}">
                <a16:creationId xmlns:a16="http://schemas.microsoft.com/office/drawing/2014/main" id="{82EC0A5E-068D-C943-882F-AFEC4A900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550" y="409706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3000" b="1" dirty="0">
                <a:cs typeface="Arial" panose="020B0604020202020204" pitchFamily="34" charset="0"/>
              </a:rPr>
              <a:t>O processo do projeto do COBOL</a:t>
            </a:r>
          </a:p>
        </p:txBody>
      </p:sp>
      <p:sp>
        <p:nvSpPr>
          <p:cNvPr id="78850" name="Text Box 2">
            <a:extLst>
              <a:ext uri="{FF2B5EF4-FFF2-40B4-BE49-F238E27FC236}">
                <a16:creationId xmlns:a16="http://schemas.microsoft.com/office/drawing/2014/main" id="{61C5EB1F-742A-A042-9B78-25834EF5E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550" y="1389758"/>
            <a:ext cx="8459788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algn="just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Primeira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reunião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(no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Pentágono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) –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Maio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1959</a:t>
            </a:r>
          </a:p>
          <a:p>
            <a:pPr algn="just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just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Objetivos</a:t>
            </a: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 algn="just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Utlizar</a:t>
            </a:r>
            <a:r>
              <a:rPr lang="en-US" altLang="pt-BR" sz="2000" dirty="0">
                <a:solidFill>
                  <a:srgbClr val="000000"/>
                </a:solidFill>
              </a:rPr>
              <a:t> o </a:t>
            </a:r>
            <a:r>
              <a:rPr lang="en-US" altLang="pt-BR" sz="2000" dirty="0" err="1">
                <a:solidFill>
                  <a:srgbClr val="000000"/>
                </a:solidFill>
              </a:rPr>
              <a:t>inglês</a:t>
            </a:r>
            <a:r>
              <a:rPr lang="en-US" altLang="pt-BR" sz="2000" dirty="0">
                <a:solidFill>
                  <a:srgbClr val="000000"/>
                </a:solidFill>
              </a:rPr>
              <a:t> o </a:t>
            </a:r>
            <a:r>
              <a:rPr lang="en-US" altLang="pt-BR" sz="2000" dirty="0" err="1">
                <a:solidFill>
                  <a:srgbClr val="000000"/>
                </a:solidFill>
              </a:rPr>
              <a:t>máximo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possível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 algn="just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>
                <a:solidFill>
                  <a:srgbClr val="000000"/>
                </a:solidFill>
              </a:rPr>
              <a:t>Ser </a:t>
            </a:r>
            <a:r>
              <a:rPr lang="en-US" altLang="pt-BR" sz="2000" dirty="0" err="1">
                <a:solidFill>
                  <a:srgbClr val="000000"/>
                </a:solidFill>
              </a:rPr>
              <a:t>fácil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usar</a:t>
            </a:r>
            <a:r>
              <a:rPr lang="en-US" altLang="pt-BR" sz="2000" dirty="0">
                <a:solidFill>
                  <a:srgbClr val="000000"/>
                </a:solidFill>
              </a:rPr>
              <a:t>, </a:t>
            </a:r>
            <a:r>
              <a:rPr lang="en-US" altLang="pt-BR" sz="2000" dirty="0" err="1">
                <a:solidFill>
                  <a:srgbClr val="000000"/>
                </a:solidFill>
              </a:rPr>
              <a:t>mesmo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ao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custo</a:t>
            </a:r>
            <a:r>
              <a:rPr lang="en-US" altLang="pt-BR" sz="2000" dirty="0">
                <a:solidFill>
                  <a:srgbClr val="000000"/>
                </a:solidFill>
              </a:rPr>
              <a:t> de ser </a:t>
            </a:r>
            <a:r>
              <a:rPr lang="en-US" altLang="pt-BR" sz="2000" dirty="0" err="1">
                <a:solidFill>
                  <a:srgbClr val="000000"/>
                </a:solidFill>
              </a:rPr>
              <a:t>menos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poderosa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 algn="just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Ampliar</a:t>
            </a:r>
            <a:r>
              <a:rPr lang="en-US" altLang="pt-BR" sz="2000" dirty="0">
                <a:solidFill>
                  <a:srgbClr val="000000"/>
                </a:solidFill>
              </a:rPr>
              <a:t> a base de </a:t>
            </a:r>
            <a:r>
              <a:rPr lang="en-US" altLang="pt-BR" sz="2000" dirty="0" err="1">
                <a:solidFill>
                  <a:srgbClr val="000000"/>
                </a:solidFill>
              </a:rPr>
              <a:t>usuários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computador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 algn="just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Não</a:t>
            </a:r>
            <a:r>
              <a:rPr lang="en-US" altLang="pt-BR" sz="2000" dirty="0">
                <a:solidFill>
                  <a:srgbClr val="000000"/>
                </a:solidFill>
              </a:rPr>
              <a:t> ser </a:t>
            </a:r>
            <a:r>
              <a:rPr lang="en-US" altLang="pt-BR" sz="2000" dirty="0" err="1">
                <a:solidFill>
                  <a:srgbClr val="000000"/>
                </a:solidFill>
              </a:rPr>
              <a:t>orientada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pelos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problemas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atuais</a:t>
            </a:r>
            <a:r>
              <a:rPr lang="en-US" altLang="pt-BR" sz="2000" dirty="0">
                <a:solidFill>
                  <a:srgbClr val="000000"/>
                </a:solidFill>
              </a:rPr>
              <a:t> do </a:t>
            </a:r>
            <a:r>
              <a:rPr lang="en-US" altLang="pt-BR" sz="2000" dirty="0" err="1">
                <a:solidFill>
                  <a:srgbClr val="000000"/>
                </a:solidFill>
              </a:rPr>
              <a:t>compilador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 algn="just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pt-BR" sz="2000" dirty="0">
              <a:solidFill>
                <a:srgbClr val="000000"/>
              </a:solidFill>
            </a:endParaRPr>
          </a:p>
          <a:p>
            <a:pPr algn="just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Membros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da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comissão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do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projeto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foram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fabricantes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computadores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membros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do </a:t>
            </a:r>
            <a:r>
              <a:rPr lang="pt-BR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Departamento de Defesa Americano (</a:t>
            </a:r>
            <a:r>
              <a:rPr lang="pt-BR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DoD</a:t>
            </a:r>
            <a:r>
              <a:rPr lang="pt-BR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)</a:t>
            </a:r>
          </a:p>
          <a:p>
            <a:pPr marL="0" indent="0" algn="just">
              <a:spcBef>
                <a:spcPts val="500"/>
              </a:spcBef>
            </a:pPr>
            <a:endParaRPr lang="pt-BR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just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Problemas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projeto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: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expressões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aritméticas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? subscripts?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Disputas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entre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os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fabricantes</a:t>
            </a: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3333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Box 1">
            <a:extLst>
              <a:ext uri="{FF2B5EF4-FFF2-40B4-BE49-F238E27FC236}">
                <a16:creationId xmlns:a16="http://schemas.microsoft.com/office/drawing/2014/main" id="{A68CCAFB-7E48-BC44-B293-786F6FE5F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06" y="384654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3000" b="1" dirty="0">
                <a:cs typeface="Arial" panose="020B0604020202020204" pitchFamily="34" charset="0"/>
              </a:rPr>
              <a:t>Avaliação do COBOL</a:t>
            </a:r>
          </a:p>
        </p:txBody>
      </p:sp>
      <p:sp>
        <p:nvSpPr>
          <p:cNvPr id="80898" name="Text Box 2">
            <a:extLst>
              <a:ext uri="{FF2B5EF4-FFF2-40B4-BE49-F238E27FC236}">
                <a16:creationId xmlns:a16="http://schemas.microsoft.com/office/drawing/2014/main" id="{D383FC36-61B8-844E-8D1C-ADEA5D506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46" y="1690384"/>
            <a:ext cx="9359900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Contribuições</a:t>
            </a: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pt-BR" altLang="pt-BR" sz="2000" dirty="0">
                <a:solidFill>
                  <a:srgbClr val="000000"/>
                </a:solidFill>
              </a:rPr>
              <a:t>Primeira construção para macros de uma linguagem de alto nível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pt-BR" altLang="pt-BR" sz="2000" dirty="0">
                <a:solidFill>
                  <a:srgbClr val="000000"/>
                </a:solidFill>
              </a:rPr>
              <a:t>Estruturas de dados hierárquicas</a:t>
            </a:r>
            <a:r>
              <a:rPr lang="en-US" altLang="pt-BR" sz="2000" dirty="0">
                <a:solidFill>
                  <a:srgbClr val="000000"/>
                </a:solidFill>
              </a:rPr>
              <a:t> (</a:t>
            </a:r>
            <a:r>
              <a:rPr lang="en-US" altLang="pt-BR" sz="2000" dirty="0" err="1">
                <a:solidFill>
                  <a:srgbClr val="000000"/>
                </a:solidFill>
              </a:rPr>
              <a:t>registros</a:t>
            </a:r>
            <a:r>
              <a:rPr lang="en-US" altLang="pt-BR" sz="2000" dirty="0">
                <a:solidFill>
                  <a:srgbClr val="000000"/>
                </a:solidFill>
              </a:rPr>
              <a:t>)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Sentenças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seleção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aninhadas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Nomes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longos</a:t>
            </a:r>
            <a:r>
              <a:rPr lang="en-US" altLang="pt-BR" sz="2000" dirty="0">
                <a:solidFill>
                  <a:srgbClr val="000000"/>
                </a:solidFill>
              </a:rPr>
              <a:t> (</a:t>
            </a:r>
            <a:r>
              <a:rPr lang="en-US" altLang="pt-BR" sz="2000" dirty="0" err="1">
                <a:solidFill>
                  <a:srgbClr val="000000"/>
                </a:solidFill>
              </a:rPr>
              <a:t>até</a:t>
            </a:r>
            <a:r>
              <a:rPr lang="en-US" altLang="pt-BR" sz="2000" dirty="0">
                <a:solidFill>
                  <a:srgbClr val="000000"/>
                </a:solidFill>
              </a:rPr>
              <a:t> 30 </a:t>
            </a:r>
            <a:r>
              <a:rPr lang="en-US" altLang="pt-BR" sz="2000" dirty="0" err="1">
                <a:solidFill>
                  <a:srgbClr val="000000"/>
                </a:solidFill>
              </a:rPr>
              <a:t>caracteres</a:t>
            </a:r>
            <a:r>
              <a:rPr lang="en-US" altLang="pt-BR" sz="2000" dirty="0">
                <a:solidFill>
                  <a:srgbClr val="000000"/>
                </a:solidFill>
              </a:rPr>
              <a:t>), com </a:t>
            </a:r>
            <a:r>
              <a:rPr lang="en-US" altLang="pt-BR" sz="2000" dirty="0" err="1">
                <a:solidFill>
                  <a:srgbClr val="000000"/>
                </a:solidFill>
              </a:rPr>
              <a:t>hifens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Divisão</a:t>
            </a:r>
            <a:r>
              <a:rPr lang="en-US" altLang="pt-BR" sz="2000" dirty="0">
                <a:solidFill>
                  <a:srgbClr val="000000"/>
                </a:solidFill>
              </a:rPr>
              <a:t> de dados</a:t>
            </a:r>
          </a:p>
        </p:txBody>
      </p:sp>
    </p:spTree>
    <p:extLst>
      <p:ext uri="{BB962C8B-B14F-4D97-AF65-F5344CB8AC3E}">
        <p14:creationId xmlns:p14="http://schemas.microsoft.com/office/powerpoint/2010/main" val="16785083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1">
            <a:extLst>
              <a:ext uri="{FF2B5EF4-FFF2-40B4-BE49-F238E27FC236}">
                <a16:creationId xmlns:a16="http://schemas.microsoft.com/office/drawing/2014/main" id="{B39B87E2-3F62-0C44-98D4-5142C2A84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914" y="434758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3000" b="1" dirty="0">
                <a:cs typeface="Arial" panose="020B0604020202020204" pitchFamily="34" charset="0"/>
              </a:rPr>
              <a:t>COBOL: </a:t>
            </a:r>
            <a:r>
              <a:rPr lang="en-US" altLang="pt-BR" sz="3000" b="1" dirty="0" err="1">
                <a:cs typeface="Arial" panose="020B0604020202020204" pitchFamily="34" charset="0"/>
              </a:rPr>
              <a:t>influência</a:t>
            </a:r>
            <a:r>
              <a:rPr lang="en-US" altLang="pt-BR" sz="3000" b="1" dirty="0">
                <a:cs typeface="Arial" panose="020B0604020202020204" pitchFamily="34" charset="0"/>
              </a:rPr>
              <a:t> do DoD</a:t>
            </a:r>
          </a:p>
        </p:txBody>
      </p:sp>
      <p:sp>
        <p:nvSpPr>
          <p:cNvPr id="82946" name="Text Box 2">
            <a:extLst>
              <a:ext uri="{FF2B5EF4-FFF2-40B4-BE49-F238E27FC236}">
                <a16:creationId xmlns:a16="http://schemas.microsoft.com/office/drawing/2014/main" id="{3DC2AE88-6F65-8047-8488-F94AB9B9B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867" y="1577649"/>
            <a:ext cx="9359900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Primeira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linguagem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requerida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pelo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DoD (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Departamento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Defesa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USA)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Teria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falhado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sem</a:t>
            </a:r>
            <a:r>
              <a:rPr lang="en-US" altLang="pt-BR" sz="2000" dirty="0">
                <a:solidFill>
                  <a:srgbClr val="000000"/>
                </a:solidFill>
              </a:rPr>
              <a:t> o DoD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pt-BR" sz="2000" dirty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Ainda assim, o idioma mais utilizado em aplicações de negócios</a:t>
            </a:r>
          </a:p>
        </p:txBody>
      </p:sp>
    </p:spTree>
    <p:extLst>
      <p:ext uri="{BB962C8B-B14F-4D97-AF65-F5344CB8AC3E}">
        <p14:creationId xmlns:p14="http://schemas.microsoft.com/office/powerpoint/2010/main" val="9568585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>
            <a:extLst>
              <a:ext uri="{FF2B5EF4-FFF2-40B4-BE49-F238E27FC236}">
                <a16:creationId xmlns:a16="http://schemas.microsoft.com/office/drawing/2014/main" id="{3FA0882E-7850-FF44-8DF9-0D9CF9CC2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20" y="447284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2800" b="1" dirty="0">
                <a:cs typeface="Arial" panose="020B0604020202020204" pitchFamily="34" charset="0"/>
              </a:rPr>
              <a:t>O </a:t>
            </a:r>
            <a:r>
              <a:rPr lang="en-US" altLang="pt-BR" sz="2800" b="1" dirty="0" err="1">
                <a:cs typeface="Arial" panose="020B0604020202020204" pitchFamily="34" charset="0"/>
              </a:rPr>
              <a:t>Início</a:t>
            </a:r>
            <a:r>
              <a:rPr lang="en-US" altLang="pt-BR" sz="2800" b="1" dirty="0">
                <a:cs typeface="Arial" panose="020B0604020202020204" pitchFamily="34" charset="0"/>
              </a:rPr>
              <a:t> do </a:t>
            </a:r>
            <a:r>
              <a:rPr lang="en-US" altLang="pt-BR" sz="2800" b="1" dirty="0" err="1">
                <a:cs typeface="Arial" panose="020B0604020202020204" pitchFamily="34" charset="0"/>
              </a:rPr>
              <a:t>compartilhamento</a:t>
            </a:r>
            <a:r>
              <a:rPr lang="en-US" altLang="pt-BR" sz="2800" b="1" dirty="0">
                <a:cs typeface="Arial" panose="020B0604020202020204" pitchFamily="34" charset="0"/>
              </a:rPr>
              <a:t> de tempo: BASIC</a:t>
            </a:r>
          </a:p>
        </p:txBody>
      </p:sp>
      <p:sp>
        <p:nvSpPr>
          <p:cNvPr id="84994" name="Text Box 2">
            <a:extLst>
              <a:ext uri="{FF2B5EF4-FFF2-40B4-BE49-F238E27FC236}">
                <a16:creationId xmlns:a16="http://schemas.microsoft.com/office/drawing/2014/main" id="{4B90384C-1EF4-2A40-8AC2-13D894E92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20" y="1515019"/>
            <a:ext cx="9359900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Projetado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por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Kemeny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e Kurtz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em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Dartmouth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Objetivos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pt-BR" altLang="pt-BR" sz="2000" dirty="0">
                <a:solidFill>
                  <a:srgbClr val="000000"/>
                </a:solidFill>
              </a:rPr>
              <a:t>Ser fácil para estudantes que não são de ciências básicas aprenderem 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pt-BR" altLang="pt-BR" sz="2000" dirty="0">
                <a:solidFill>
                  <a:srgbClr val="000000"/>
                </a:solidFill>
              </a:rPr>
              <a:t>Ser prazerosa e amigável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pt-BR" altLang="pt-BR" sz="2000" dirty="0">
                <a:solidFill>
                  <a:srgbClr val="000000"/>
                </a:solidFill>
              </a:rPr>
              <a:t>Agilizar os deveres de casa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pt-BR" altLang="pt-BR" sz="2000" dirty="0">
                <a:solidFill>
                  <a:srgbClr val="000000"/>
                </a:solidFill>
              </a:rPr>
              <a:t>Permitir acesso livre e privado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pt-BR" altLang="pt-BR" sz="2000" dirty="0">
                <a:solidFill>
                  <a:srgbClr val="000000"/>
                </a:solidFill>
              </a:rPr>
              <a:t>Considerar o tempo do usuário mais importante do que o tempo </a:t>
            </a:r>
            <a:br>
              <a:rPr lang="pt-BR" altLang="pt-BR" sz="2000" dirty="0">
                <a:solidFill>
                  <a:srgbClr val="000000"/>
                </a:solidFill>
              </a:rPr>
            </a:br>
            <a:r>
              <a:rPr lang="pt-BR" altLang="pt-BR" sz="2000" dirty="0">
                <a:solidFill>
                  <a:srgbClr val="000000"/>
                </a:solidFill>
              </a:rPr>
              <a:t>do computador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pt-BR" altLang="pt-BR" sz="2000" dirty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Dialeto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popular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à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época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:  Visual BASIC  </a:t>
            </a:r>
          </a:p>
          <a:p>
            <a:pPr marL="0" indent="0">
              <a:spcBef>
                <a:spcPts val="500"/>
              </a:spcBef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Primeira linguagem amplamente utilizada com o tempo de compartilhamento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11691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ext Box 1">
            <a:extLst>
              <a:ext uri="{FF2B5EF4-FFF2-40B4-BE49-F238E27FC236}">
                <a16:creationId xmlns:a16="http://schemas.microsoft.com/office/drawing/2014/main" id="{655A7417-9129-EE4E-BE5B-CCABAC54C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981" y="347345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3000" b="1" dirty="0" err="1">
                <a:cs typeface="Arial" panose="020B0604020202020204" pitchFamily="34" charset="0"/>
              </a:rPr>
              <a:t>Tudo</a:t>
            </a:r>
            <a:r>
              <a:rPr lang="en-US" altLang="pt-BR" sz="3000" b="1" dirty="0">
                <a:cs typeface="Arial" panose="020B0604020202020204" pitchFamily="34" charset="0"/>
              </a:rPr>
              <a:t> para </a:t>
            </a:r>
            <a:r>
              <a:rPr lang="en-US" altLang="pt-BR" sz="3000" b="1" dirty="0" err="1">
                <a:cs typeface="Arial" panose="020B0604020202020204" pitchFamily="34" charset="0"/>
              </a:rPr>
              <a:t>todos</a:t>
            </a:r>
            <a:r>
              <a:rPr lang="en-US" altLang="pt-BR" sz="3000" b="1" dirty="0">
                <a:cs typeface="Arial" panose="020B0604020202020204" pitchFamily="34" charset="0"/>
              </a:rPr>
              <a:t>: PL/I</a:t>
            </a:r>
          </a:p>
        </p:txBody>
      </p:sp>
      <p:sp>
        <p:nvSpPr>
          <p:cNvPr id="87042" name="Text Box 2">
            <a:extLst>
              <a:ext uri="{FF2B5EF4-FFF2-40B4-BE49-F238E27FC236}">
                <a16:creationId xmlns:a16="http://schemas.microsoft.com/office/drawing/2014/main" id="{08D50C6B-5EB5-1E4C-813D-D652A3F9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106" y="1439863"/>
            <a:ext cx="9359900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Desenvolvida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por IBM e SHARE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Situação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da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computação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em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1964 (do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ponto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vista da IBM)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Aplicação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científica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2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dirty="0" err="1">
                <a:solidFill>
                  <a:srgbClr val="000000"/>
                </a:solidFill>
              </a:rPr>
              <a:t>Computadores</a:t>
            </a:r>
            <a:r>
              <a:rPr lang="en-US" altLang="pt-BR" dirty="0">
                <a:solidFill>
                  <a:srgbClr val="000000"/>
                </a:solidFill>
              </a:rPr>
              <a:t> IBM 1620 e 7090</a:t>
            </a:r>
          </a:p>
          <a:p>
            <a:pPr lvl="2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pt-BR" dirty="0">
                <a:solidFill>
                  <a:srgbClr val="000000"/>
                </a:solidFill>
              </a:rPr>
              <a:t> FORTRAN</a:t>
            </a:r>
          </a:p>
          <a:p>
            <a:pPr lvl="2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pt-BR" dirty="0">
                <a:solidFill>
                  <a:srgbClr val="000000"/>
                </a:solidFill>
              </a:rPr>
              <a:t> Grupo de </a:t>
            </a:r>
            <a:r>
              <a:rPr lang="en-US" altLang="pt-BR" dirty="0" err="1">
                <a:solidFill>
                  <a:srgbClr val="000000"/>
                </a:solidFill>
              </a:rPr>
              <a:t>usuário</a:t>
            </a:r>
            <a:r>
              <a:rPr lang="en-US" altLang="pt-BR" dirty="0">
                <a:solidFill>
                  <a:srgbClr val="000000"/>
                </a:solidFill>
              </a:rPr>
              <a:t> SHARE</a:t>
            </a:r>
          </a:p>
          <a:p>
            <a:pPr lvl="2">
              <a:spcBef>
                <a:spcPts val="450"/>
              </a:spcBef>
              <a:buFont typeface="Arial" panose="020B0604020202020204" pitchFamily="34" charset="0"/>
              <a:buChar char="•"/>
            </a:pPr>
            <a:endParaRPr lang="en-US" altLang="pt-BR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Aplicação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negócios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2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dirty="0" err="1">
                <a:solidFill>
                  <a:srgbClr val="000000"/>
                </a:solidFill>
              </a:rPr>
              <a:t>Computadores</a:t>
            </a:r>
            <a:r>
              <a:rPr lang="en-US" altLang="pt-BR" dirty="0">
                <a:solidFill>
                  <a:srgbClr val="000000"/>
                </a:solidFill>
              </a:rPr>
              <a:t> IBM 1401 e 7080</a:t>
            </a:r>
          </a:p>
          <a:p>
            <a:pPr lvl="2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pt-BR" dirty="0">
                <a:solidFill>
                  <a:srgbClr val="000000"/>
                </a:solidFill>
              </a:rPr>
              <a:t> COBOL</a:t>
            </a:r>
          </a:p>
          <a:p>
            <a:pPr lvl="2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pt-BR" dirty="0">
                <a:solidFill>
                  <a:srgbClr val="000000"/>
                </a:solidFill>
              </a:rPr>
              <a:t> Grupo de </a:t>
            </a:r>
            <a:r>
              <a:rPr lang="en-US" altLang="pt-BR" dirty="0" err="1">
                <a:solidFill>
                  <a:srgbClr val="000000"/>
                </a:solidFill>
              </a:rPr>
              <a:t>usuário</a:t>
            </a:r>
            <a:r>
              <a:rPr lang="en-US" altLang="pt-BR" dirty="0">
                <a:solidFill>
                  <a:srgbClr val="000000"/>
                </a:solidFill>
              </a:rPr>
              <a:t> GUIDE</a:t>
            </a:r>
          </a:p>
        </p:txBody>
      </p:sp>
    </p:spTree>
    <p:extLst>
      <p:ext uri="{BB962C8B-B14F-4D97-AF65-F5344CB8AC3E}">
        <p14:creationId xmlns:p14="http://schemas.microsoft.com/office/powerpoint/2010/main" val="25994693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ext Box 1">
            <a:extLst>
              <a:ext uri="{FF2B5EF4-FFF2-40B4-BE49-F238E27FC236}">
                <a16:creationId xmlns:a16="http://schemas.microsoft.com/office/drawing/2014/main" id="{84D853E1-52C7-834B-9C51-602FD4CE7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456" y="409575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3000" b="1" dirty="0" err="1">
                <a:cs typeface="Arial" panose="020B0604020202020204" pitchFamily="34" charset="0"/>
              </a:rPr>
              <a:t>Perspectiva</a:t>
            </a:r>
            <a:r>
              <a:rPr lang="en-US" altLang="pt-BR" sz="3000" b="1" dirty="0">
                <a:cs typeface="Arial" panose="020B0604020202020204" pitchFamily="34" charset="0"/>
              </a:rPr>
              <a:t> </a:t>
            </a:r>
            <a:r>
              <a:rPr lang="en-US" altLang="pt-BR" sz="3000" b="1" dirty="0" err="1">
                <a:cs typeface="Arial" panose="020B0604020202020204" pitchFamily="34" charset="0"/>
              </a:rPr>
              <a:t>histórica</a:t>
            </a:r>
            <a:endParaRPr lang="en-US" altLang="pt-BR" sz="3000" b="1" dirty="0">
              <a:cs typeface="Arial" panose="020B0604020202020204" pitchFamily="34" charset="0"/>
            </a:endParaRPr>
          </a:p>
        </p:txBody>
      </p:sp>
      <p:sp>
        <p:nvSpPr>
          <p:cNvPr id="89090" name="Text Box 2">
            <a:extLst>
              <a:ext uri="{FF2B5EF4-FFF2-40B4-BE49-F238E27FC236}">
                <a16:creationId xmlns:a16="http://schemas.microsoft.com/office/drawing/2014/main" id="{FCA53628-6F51-F345-AD76-D485AFDFD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106" y="1439863"/>
            <a:ext cx="9359900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>
                <a:solidFill>
                  <a:srgbClr val="000000"/>
                </a:solidFill>
                <a:cs typeface="Arial" panose="020B0604020202020204" pitchFamily="34" charset="0"/>
              </a:rPr>
              <a:t>Em 1963 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>
                <a:solidFill>
                  <a:srgbClr val="000000"/>
                </a:solidFill>
              </a:rPr>
              <a:t>Programadores científicos passaram a precisar de recursos mais elaborados de entrada e saída, como COBOL tinha; as aplicações de negócios precisavam de dados de ponto-flutuante e vetores para sistemas de informação de gerenciamento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>
                <a:solidFill>
                  <a:srgbClr val="000000"/>
                </a:solidFill>
              </a:rPr>
              <a:t>Começou a parecer que as instalações de computação logo precisariam de duas equipes técnicas e de computadores diferentes 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>
                <a:solidFill>
                  <a:srgbClr val="000000"/>
                </a:solidFill>
                <a:cs typeface="Arial" panose="020B0604020202020204" pitchFamily="34" charset="0"/>
              </a:rPr>
              <a:t>A solução óbvia 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>
                <a:solidFill>
                  <a:srgbClr val="000000"/>
                </a:solidFill>
              </a:rPr>
              <a:t>Construir um novo computador para fazer os dois tipos de aplicações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>
                <a:solidFill>
                  <a:srgbClr val="000000"/>
                </a:solidFill>
              </a:rPr>
              <a:t>Projetar uma nova linguagem para as aplicações</a:t>
            </a:r>
          </a:p>
        </p:txBody>
      </p:sp>
    </p:spTree>
    <p:extLst>
      <p:ext uri="{BB962C8B-B14F-4D97-AF65-F5344CB8AC3E}">
        <p14:creationId xmlns:p14="http://schemas.microsoft.com/office/powerpoint/2010/main" val="2593449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ext Box 1">
            <a:extLst>
              <a:ext uri="{FF2B5EF4-FFF2-40B4-BE49-F238E27FC236}">
                <a16:creationId xmlns:a16="http://schemas.microsoft.com/office/drawing/2014/main" id="{3E96D8E7-5408-654E-9D70-577AB6C91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67520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3000" b="1" dirty="0">
                <a:cs typeface="Arial" panose="020B0604020202020204" pitchFamily="34" charset="0"/>
              </a:rPr>
              <a:t>O processo de projeto</a:t>
            </a:r>
          </a:p>
        </p:txBody>
      </p:sp>
      <p:sp>
        <p:nvSpPr>
          <p:cNvPr id="91138" name="Text Box 2">
            <a:extLst>
              <a:ext uri="{FF2B5EF4-FFF2-40B4-BE49-F238E27FC236}">
                <a16:creationId xmlns:a16="http://schemas.microsoft.com/office/drawing/2014/main" id="{EA664A51-B4CA-8741-891B-4293C1606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070" y="1790592"/>
            <a:ext cx="9359900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Desenvolvido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em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cinco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meses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pelo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Comitê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3 x 3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Três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membros</a:t>
            </a:r>
            <a:r>
              <a:rPr lang="en-US" altLang="pt-BR" sz="2000" dirty="0">
                <a:solidFill>
                  <a:srgbClr val="000000"/>
                </a:solidFill>
              </a:rPr>
              <a:t> da IBM, </a:t>
            </a:r>
            <a:r>
              <a:rPr lang="en-US" altLang="pt-BR" sz="2000" dirty="0" err="1">
                <a:solidFill>
                  <a:srgbClr val="000000"/>
                </a:solidFill>
              </a:rPr>
              <a:t>três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membros</a:t>
            </a:r>
            <a:r>
              <a:rPr lang="en-US" altLang="pt-BR" sz="2000" dirty="0">
                <a:solidFill>
                  <a:srgbClr val="000000"/>
                </a:solidFill>
              </a:rPr>
              <a:t> do SHARE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pt-BR" sz="2000" dirty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Projeto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inicial</a:t>
            </a: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>
                <a:solidFill>
                  <a:srgbClr val="000000"/>
                </a:solidFill>
              </a:rPr>
              <a:t>Uma </a:t>
            </a:r>
            <a:r>
              <a:rPr lang="en-US" altLang="pt-BR" sz="2000" dirty="0" err="1">
                <a:solidFill>
                  <a:srgbClr val="000000"/>
                </a:solidFill>
              </a:rPr>
              <a:t>extensão</a:t>
            </a:r>
            <a:r>
              <a:rPr lang="en-US" altLang="pt-BR" sz="2000" dirty="0">
                <a:solidFill>
                  <a:srgbClr val="000000"/>
                </a:solidFill>
              </a:rPr>
              <a:t> do Fortran IV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pt-BR" sz="2000" dirty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Inicialmente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chamado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NPL (New Programming Language - Nova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Linguagem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Programação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)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Nome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mudado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para PL/I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em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1965</a:t>
            </a:r>
          </a:p>
        </p:txBody>
      </p:sp>
    </p:spTree>
    <p:extLst>
      <p:ext uri="{BB962C8B-B14F-4D97-AF65-F5344CB8AC3E}">
        <p14:creationId xmlns:p14="http://schemas.microsoft.com/office/powerpoint/2010/main" val="2828615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>
            <a:extLst>
              <a:ext uri="{FF2B5EF4-FFF2-40B4-BE49-F238E27FC236}">
                <a16:creationId xmlns:a16="http://schemas.microsoft.com/office/drawing/2014/main" id="{7A3902A9-5B85-C749-9F1A-13BC12BA2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931" y="347345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3000" b="1" dirty="0" err="1">
                <a:cs typeface="Arial" panose="020B0604020202020204" pitchFamily="34" charset="0"/>
              </a:rPr>
              <a:t>Sintaxe</a:t>
            </a:r>
            <a:r>
              <a:rPr lang="en-US" altLang="pt-BR" sz="3000" b="1" dirty="0">
                <a:cs typeface="Arial" panose="020B0604020202020204" pitchFamily="34" charset="0"/>
              </a:rPr>
              <a:t> de </a:t>
            </a:r>
            <a:r>
              <a:rPr lang="en-US" altLang="pt-BR" sz="3000" b="1" i="1" dirty="0" err="1">
                <a:cs typeface="Arial" panose="020B0604020202020204" pitchFamily="34" charset="0"/>
              </a:rPr>
              <a:t>Plankalkül</a:t>
            </a:r>
            <a:endParaRPr lang="en-US" altLang="pt-BR" sz="3000" b="1" i="1" dirty="0">
              <a:cs typeface="Arial" panose="020B0604020202020204" pitchFamily="34" charset="0"/>
            </a:endParaRPr>
          </a:p>
        </p:txBody>
      </p:sp>
      <p:sp>
        <p:nvSpPr>
          <p:cNvPr id="12290" name="Text Box 2">
            <a:extLst>
              <a:ext uri="{FF2B5EF4-FFF2-40B4-BE49-F238E27FC236}">
                <a16:creationId xmlns:a16="http://schemas.microsoft.com/office/drawing/2014/main" id="{26F00461-BC88-9C45-BDA7-99BC33D63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06" y="1525588"/>
            <a:ext cx="9359900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2200" dirty="0">
                <a:cs typeface="Arial" panose="020B0604020202020204" pitchFamily="34" charset="0"/>
              </a:rPr>
              <a:t>Uma sentença de atribuição que atribui o valor da expressão A[4] + 1 para A[5]</a:t>
            </a:r>
            <a:r>
              <a:rPr lang="en-US" altLang="pt-BR" sz="2200" dirty="0">
                <a:cs typeface="Arial" panose="020B0604020202020204" pitchFamily="34" charset="0"/>
              </a:rPr>
              <a:t> </a:t>
            </a:r>
          </a:p>
          <a:p>
            <a:pPr marL="179388">
              <a:spcBef>
                <a:spcPts val="500"/>
              </a:spcBef>
              <a:buSzPct val="100000"/>
              <a:defRPr/>
            </a:pPr>
            <a:r>
              <a:rPr lang="en-US" altLang="pt-BR" sz="2200" dirty="0">
                <a:cs typeface="Arial" panose="020B0604020202020204" pitchFamily="34" charset="0"/>
              </a:rPr>
              <a:t>       	</a:t>
            </a:r>
          </a:p>
          <a:p>
            <a:pPr marL="179388">
              <a:spcBef>
                <a:spcPts val="500"/>
              </a:spcBef>
              <a:buSzPct val="100000"/>
              <a:defRPr/>
            </a:pPr>
            <a:r>
              <a:rPr lang="en-US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 A + 1 =&gt; A</a:t>
            </a:r>
          </a:p>
          <a:p>
            <a:pPr marL="179388">
              <a:spcBef>
                <a:spcPts val="500"/>
              </a:spcBef>
              <a:buSzPct val="100000"/>
              <a:defRPr/>
            </a:pPr>
            <a:r>
              <a:rPr lang="en-US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V | 4        5         </a:t>
            </a:r>
            <a:r>
              <a:rPr lang="en-US" altLang="pt-BR" sz="2200" dirty="0">
                <a:cs typeface="Arial" panose="020B0604020202020204" pitchFamily="34" charset="0"/>
              </a:rPr>
              <a:t>(</a:t>
            </a:r>
            <a:r>
              <a:rPr lang="en-US" altLang="pt-BR" sz="2200" dirty="0" err="1">
                <a:cs typeface="Arial" panose="020B0604020202020204" pitchFamily="34" charset="0"/>
              </a:rPr>
              <a:t>índices</a:t>
            </a:r>
            <a:r>
              <a:rPr lang="en-US" altLang="pt-BR" sz="2200" dirty="0">
                <a:cs typeface="Arial" panose="020B0604020202020204" pitchFamily="34" charset="0"/>
              </a:rPr>
              <a:t>)</a:t>
            </a:r>
          </a:p>
          <a:p>
            <a:pPr marL="179388">
              <a:spcBef>
                <a:spcPts val="500"/>
              </a:spcBef>
              <a:buSzPct val="100000"/>
              <a:defRPr/>
            </a:pPr>
            <a:r>
              <a:rPr lang="en-US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 | 1.n      1.n       </a:t>
            </a:r>
            <a:r>
              <a:rPr lang="en-US" altLang="pt-BR" sz="2200" dirty="0">
                <a:cs typeface="Arial" panose="020B0604020202020204" pitchFamily="34" charset="0"/>
              </a:rPr>
              <a:t>(</a:t>
            </a:r>
            <a:r>
              <a:rPr lang="en-US" altLang="pt-BR" sz="2200" dirty="0" err="1">
                <a:cs typeface="Arial" panose="020B0604020202020204" pitchFamily="34" charset="0"/>
              </a:rPr>
              <a:t>tipos</a:t>
            </a:r>
            <a:r>
              <a:rPr lang="en-US" altLang="pt-BR" sz="2200" dirty="0">
                <a:cs typeface="Arial" panose="020B0604020202020204" pitchFamily="34" charset="0"/>
              </a:rPr>
              <a:t> de dados)</a:t>
            </a:r>
          </a:p>
        </p:txBody>
      </p:sp>
    </p:spTree>
    <p:extLst>
      <p:ext uri="{BB962C8B-B14F-4D97-AF65-F5344CB8AC3E}">
        <p14:creationId xmlns:p14="http://schemas.microsoft.com/office/powerpoint/2010/main" val="1681752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ext Box 1">
            <a:extLst>
              <a:ext uri="{FF2B5EF4-FFF2-40B4-BE49-F238E27FC236}">
                <a16:creationId xmlns:a16="http://schemas.microsoft.com/office/drawing/2014/main" id="{7651549D-0096-914A-BAFA-D8B78865F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581" y="467520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3000" b="1" dirty="0">
                <a:cs typeface="Arial" panose="020B0604020202020204" pitchFamily="34" charset="0"/>
              </a:rPr>
              <a:t>Avaliação de PL/I</a:t>
            </a:r>
          </a:p>
        </p:txBody>
      </p:sp>
      <p:sp>
        <p:nvSpPr>
          <p:cNvPr id="93186" name="Text Box 2">
            <a:extLst>
              <a:ext uri="{FF2B5EF4-FFF2-40B4-BE49-F238E27FC236}">
                <a16:creationId xmlns:a16="http://schemas.microsoft.com/office/drawing/2014/main" id="{FF0AD62D-CABB-284F-8C04-179621B03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24" y="1615227"/>
            <a:ext cx="9359900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Contribuições</a:t>
            </a: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pt-BR" altLang="pt-BR" sz="2000" dirty="0">
                <a:solidFill>
                  <a:srgbClr val="000000"/>
                </a:solidFill>
              </a:rPr>
              <a:t>Permitido aos programas criar subprogramas executados concorrentemente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Possível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detectar</a:t>
            </a:r>
            <a:r>
              <a:rPr lang="en-US" altLang="pt-BR" sz="2000" dirty="0">
                <a:solidFill>
                  <a:srgbClr val="000000"/>
                </a:solidFill>
              </a:rPr>
              <a:t> e </a:t>
            </a:r>
            <a:r>
              <a:rPr lang="en-US" altLang="pt-BR" sz="2000" dirty="0" err="1">
                <a:solidFill>
                  <a:srgbClr val="000000"/>
                </a:solidFill>
              </a:rPr>
              <a:t>manipular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exceções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>
                <a:solidFill>
                  <a:srgbClr val="000000"/>
                </a:solidFill>
              </a:rPr>
              <a:t>P</a:t>
            </a:r>
            <a:r>
              <a:rPr lang="pt-BR" altLang="pt-BR" sz="2000" dirty="0" err="1">
                <a:solidFill>
                  <a:srgbClr val="000000"/>
                </a:solidFill>
              </a:rPr>
              <a:t>ermitida</a:t>
            </a:r>
            <a:r>
              <a:rPr lang="pt-BR" altLang="pt-BR" sz="2000" dirty="0">
                <a:solidFill>
                  <a:srgbClr val="000000"/>
                </a:solidFill>
              </a:rPr>
              <a:t> a utilização de subprogramas recursivamente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pt-BR" altLang="pt-BR" sz="2000" dirty="0">
                <a:solidFill>
                  <a:srgbClr val="000000"/>
                </a:solidFill>
              </a:rPr>
              <a:t>Ponteiros foram incluídos como um tipo de dados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pt-BR" altLang="pt-BR" sz="2000" dirty="0">
                <a:solidFill>
                  <a:srgbClr val="000000"/>
                </a:solidFill>
              </a:rPr>
              <a:t>Porções de uma matriz podiam ser referenciadas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pt-BR" altLang="pt-BR" sz="2000" dirty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Preocupações</a:t>
            </a: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pt-BR" altLang="pt-BR" sz="2000" dirty="0">
                <a:solidFill>
                  <a:srgbClr val="000000"/>
                </a:solidFill>
              </a:rPr>
              <a:t>Muitos dos novos recursos foram mal concebidos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Muito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grande</a:t>
            </a:r>
            <a:r>
              <a:rPr lang="en-US" altLang="pt-BR" sz="2000" dirty="0">
                <a:solidFill>
                  <a:srgbClr val="000000"/>
                </a:solidFill>
              </a:rPr>
              <a:t> e </a:t>
            </a:r>
            <a:r>
              <a:rPr lang="en-US" altLang="pt-BR" sz="2000" dirty="0" err="1">
                <a:solidFill>
                  <a:srgbClr val="000000"/>
                </a:solidFill>
              </a:rPr>
              <a:t>muito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complexo</a:t>
            </a:r>
            <a:endParaRPr lang="en-US" altLang="pt-B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6593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ext Box 1">
            <a:extLst>
              <a:ext uri="{FF2B5EF4-FFF2-40B4-BE49-F238E27FC236}">
                <a16:creationId xmlns:a16="http://schemas.microsoft.com/office/drawing/2014/main" id="{AD046AF5-9254-F945-A750-50505B4B6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606" y="239711"/>
            <a:ext cx="8090694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2800" b="1" dirty="0" err="1">
                <a:cs typeface="Arial" panose="020B0604020202020204" pitchFamily="34" charset="0"/>
              </a:rPr>
              <a:t>Duas</a:t>
            </a:r>
            <a:r>
              <a:rPr lang="en-US" altLang="pt-BR" sz="2800" b="1" dirty="0">
                <a:cs typeface="Arial" panose="020B0604020202020204" pitchFamily="34" charset="0"/>
              </a:rPr>
              <a:t> das </a:t>
            </a:r>
            <a:r>
              <a:rPr lang="en-US" altLang="pt-BR" sz="2800" b="1" dirty="0" err="1">
                <a:cs typeface="Arial" panose="020B0604020202020204" pitchFamily="34" charset="0"/>
              </a:rPr>
              <a:t>primeiras</a:t>
            </a:r>
            <a:r>
              <a:rPr lang="en-US" altLang="pt-BR" sz="2800" b="1" dirty="0">
                <a:cs typeface="Arial" panose="020B0604020202020204" pitchFamily="34" charset="0"/>
              </a:rPr>
              <a:t> </a:t>
            </a:r>
            <a:r>
              <a:rPr lang="en-US" altLang="pt-BR" sz="2800" b="1" dirty="0" err="1">
                <a:cs typeface="Arial" panose="020B0604020202020204" pitchFamily="34" charset="0"/>
              </a:rPr>
              <a:t>linguagens</a:t>
            </a:r>
            <a:r>
              <a:rPr lang="en-US" altLang="pt-BR" sz="2800" b="1" dirty="0">
                <a:cs typeface="Arial" panose="020B0604020202020204" pitchFamily="34" charset="0"/>
              </a:rPr>
              <a:t> </a:t>
            </a:r>
            <a:r>
              <a:rPr lang="en-US" altLang="pt-BR" sz="2800" b="1" dirty="0" err="1">
                <a:cs typeface="Arial" panose="020B0604020202020204" pitchFamily="34" charset="0"/>
              </a:rPr>
              <a:t>dinâmicas</a:t>
            </a:r>
            <a:r>
              <a:rPr lang="en-US" altLang="pt-BR" sz="2800" b="1" dirty="0">
                <a:cs typeface="Arial" panose="020B0604020202020204" pitchFamily="34" charset="0"/>
              </a:rPr>
              <a:t>: APL e SNOBOL</a:t>
            </a:r>
          </a:p>
        </p:txBody>
      </p:sp>
      <p:sp>
        <p:nvSpPr>
          <p:cNvPr id="95234" name="Text Box 2">
            <a:extLst>
              <a:ext uri="{FF2B5EF4-FFF2-40B4-BE49-F238E27FC236}">
                <a16:creationId xmlns:a16="http://schemas.microsoft.com/office/drawing/2014/main" id="{DE1F05C2-740D-3444-AA97-F967988A9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606" y="1712544"/>
            <a:ext cx="9359900" cy="450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Caracterizadas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por </a:t>
            </a:r>
            <a:r>
              <a:rPr lang="pt-BR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tipagem</a:t>
            </a:r>
            <a:r>
              <a:rPr lang="pt-BR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dinâmica e alocação dinâmica de armazenamento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pt-BR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Variáveis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pt-BR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são essencialmente não </a:t>
            </a:r>
            <a:r>
              <a:rPr lang="pt-BR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tipadas</a:t>
            </a:r>
            <a:endParaRPr lang="pt-BR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pt-BR" altLang="pt-BR" sz="2000" dirty="0">
                <a:solidFill>
                  <a:srgbClr val="000000"/>
                </a:solidFill>
              </a:rPr>
              <a:t>Uma variável adquire um tipo quando é atribuído um valor a ela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pt-BR" altLang="pt-BR" sz="2000" dirty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O armazenamento é alocado a uma variável apenas quando é atribuído um valor a ela</a:t>
            </a:r>
          </a:p>
        </p:txBody>
      </p:sp>
    </p:spTree>
    <p:extLst>
      <p:ext uri="{BB962C8B-B14F-4D97-AF65-F5344CB8AC3E}">
        <p14:creationId xmlns:p14="http://schemas.microsoft.com/office/powerpoint/2010/main" val="23846785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ext Box 1">
            <a:extLst>
              <a:ext uri="{FF2B5EF4-FFF2-40B4-BE49-F238E27FC236}">
                <a16:creationId xmlns:a16="http://schemas.microsoft.com/office/drawing/2014/main" id="{EEFA186D-32F5-044C-A6F5-5F397AC1A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06" y="347345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3000" b="1" dirty="0">
                <a:cs typeface="Arial" panose="020B0604020202020204" pitchFamily="34" charset="0"/>
              </a:rPr>
              <a:t>APL: </a:t>
            </a:r>
            <a:r>
              <a:rPr lang="en-US" altLang="pt-BR" sz="3000" b="1" dirty="0" err="1">
                <a:cs typeface="Arial" panose="020B0604020202020204" pitchFamily="34" charset="0"/>
              </a:rPr>
              <a:t>uma</a:t>
            </a:r>
            <a:r>
              <a:rPr lang="en-US" altLang="pt-BR" sz="3000" b="1" dirty="0">
                <a:cs typeface="Arial" panose="020B0604020202020204" pitchFamily="34" charset="0"/>
              </a:rPr>
              <a:t> </a:t>
            </a:r>
            <a:r>
              <a:rPr lang="en-US" altLang="pt-BR" sz="3000" b="1" dirty="0" err="1">
                <a:cs typeface="Arial" panose="020B0604020202020204" pitchFamily="34" charset="0"/>
              </a:rPr>
              <a:t>linguagem</a:t>
            </a:r>
            <a:r>
              <a:rPr lang="en-US" altLang="pt-BR" sz="3000" b="1" dirty="0">
                <a:cs typeface="Arial" panose="020B0604020202020204" pitchFamily="34" charset="0"/>
              </a:rPr>
              <a:t> de </a:t>
            </a:r>
            <a:r>
              <a:rPr lang="en-US" altLang="pt-BR" sz="3000" b="1" dirty="0" err="1">
                <a:cs typeface="Arial" panose="020B0604020202020204" pitchFamily="34" charset="0"/>
              </a:rPr>
              <a:t>programação</a:t>
            </a:r>
            <a:endParaRPr lang="en-US" altLang="pt-BR" sz="3000" b="1" dirty="0">
              <a:cs typeface="Arial" panose="020B0604020202020204" pitchFamily="34" charset="0"/>
            </a:endParaRPr>
          </a:p>
        </p:txBody>
      </p:sp>
      <p:sp>
        <p:nvSpPr>
          <p:cNvPr id="97282" name="Text Box 2">
            <a:extLst>
              <a:ext uri="{FF2B5EF4-FFF2-40B4-BE49-F238E27FC236}">
                <a16:creationId xmlns:a16="http://schemas.microsoft.com/office/drawing/2014/main" id="{C34D39EA-D43A-0744-BA2E-7CF10DEE7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58" y="1489967"/>
            <a:ext cx="7510321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algn="just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Projetada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na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IBM por Ken Iverson,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em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torno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1960,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como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uma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linguagem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para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descrever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arquiteturas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computadores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>
                <a:solidFill>
                  <a:srgbClr val="000000"/>
                </a:solidFill>
              </a:rPr>
              <a:t>Alta </a:t>
            </a:r>
            <a:r>
              <a:rPr lang="en-US" altLang="pt-BR" sz="2000" dirty="0" err="1">
                <a:solidFill>
                  <a:srgbClr val="000000"/>
                </a:solidFill>
              </a:rPr>
              <a:t>expressividade</a:t>
            </a:r>
            <a:r>
              <a:rPr lang="en-US" altLang="pt-BR" sz="2000" dirty="0">
                <a:solidFill>
                  <a:srgbClr val="000000"/>
                </a:solidFill>
              </a:rPr>
              <a:t> (</a:t>
            </a:r>
            <a:r>
              <a:rPr lang="pt-BR" altLang="pt-BR" sz="2000" dirty="0">
                <a:solidFill>
                  <a:srgbClr val="000000"/>
                </a:solidFill>
              </a:rPr>
              <a:t>grande número de operadores</a:t>
            </a:r>
            <a:r>
              <a:rPr lang="en-US" altLang="pt-BR" sz="2000" dirty="0">
                <a:solidFill>
                  <a:srgbClr val="000000"/>
                </a:solidFill>
              </a:rPr>
              <a:t>, </a:t>
            </a:r>
            <a:r>
              <a:rPr lang="pt-BR" altLang="pt-BR" sz="2000" dirty="0">
                <a:solidFill>
                  <a:srgbClr val="000000"/>
                </a:solidFill>
              </a:rPr>
              <a:t>grande número de operações unitárias em vetores</a:t>
            </a:r>
            <a:r>
              <a:rPr lang="en-US" altLang="pt-BR" sz="2000" dirty="0">
                <a:solidFill>
                  <a:srgbClr val="000000"/>
                </a:solidFill>
              </a:rPr>
              <a:t>)</a:t>
            </a:r>
          </a:p>
          <a:p>
            <a:pPr lvl="1" algn="just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Programas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difíceis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ler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 algn="just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pt-BR" sz="2000" dirty="0">
              <a:solidFill>
                <a:srgbClr val="000000"/>
              </a:solidFill>
            </a:endParaRPr>
          </a:p>
          <a:p>
            <a:pPr algn="just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Ainda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em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uso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;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mudanças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mínimas</a:t>
            </a: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3619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ext Box 1">
            <a:extLst>
              <a:ext uri="{FF2B5EF4-FFF2-40B4-BE49-F238E27FC236}">
                <a16:creationId xmlns:a16="http://schemas.microsoft.com/office/drawing/2014/main" id="{BB52E735-B449-3341-B0DD-B7B040C28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31" y="467520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3000" b="1" dirty="0">
                <a:cs typeface="Arial" panose="020B0604020202020204" pitchFamily="34" charset="0"/>
              </a:rPr>
              <a:t>SNOBOL</a:t>
            </a:r>
          </a:p>
        </p:txBody>
      </p:sp>
      <p:sp>
        <p:nvSpPr>
          <p:cNvPr id="99330" name="Text Box 2">
            <a:extLst>
              <a:ext uri="{FF2B5EF4-FFF2-40B4-BE49-F238E27FC236}">
                <a16:creationId xmlns:a16="http://schemas.microsoft.com/office/drawing/2014/main" id="{65903E92-17ED-5148-BAB7-9A3BC091A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24" y="1540072"/>
            <a:ext cx="9359900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Projetada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para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processamento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texto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, no Bell Labs, por Farber, Griswold 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Polensky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em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1964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Operações poderosas para o casamento de padrões de cadeias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pt-BR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Mais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lenta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do que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linguagens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alternativas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(e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não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mais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usada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para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editores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texto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)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Ainda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em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uso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para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uma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variedade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tarefas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processamento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b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de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textos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30789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ext Box 1">
            <a:extLst>
              <a:ext uri="{FF2B5EF4-FFF2-40B4-BE49-F238E27FC236}">
                <a16:creationId xmlns:a16="http://schemas.microsoft.com/office/drawing/2014/main" id="{9FE0C5D9-D3DE-854F-8348-BD9F9AC8D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06" y="347345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2800" b="1" dirty="0">
                <a:cs typeface="Arial" panose="020B0604020202020204" pitchFamily="34" charset="0"/>
              </a:rPr>
              <a:t>O </a:t>
            </a:r>
            <a:r>
              <a:rPr lang="en-US" altLang="pt-BR" sz="2800" b="1" dirty="0" err="1">
                <a:cs typeface="Arial" panose="020B0604020202020204" pitchFamily="34" charset="0"/>
              </a:rPr>
              <a:t>Início</a:t>
            </a:r>
            <a:r>
              <a:rPr lang="en-US" altLang="pt-BR" sz="2800" b="1" dirty="0">
                <a:cs typeface="Arial" panose="020B0604020202020204" pitchFamily="34" charset="0"/>
              </a:rPr>
              <a:t> da </a:t>
            </a:r>
            <a:r>
              <a:rPr lang="en-US" altLang="pt-BR" sz="2800" b="1" dirty="0" err="1">
                <a:cs typeface="Arial" panose="020B0604020202020204" pitchFamily="34" charset="0"/>
              </a:rPr>
              <a:t>abstração</a:t>
            </a:r>
            <a:r>
              <a:rPr lang="en-US" altLang="pt-BR" sz="2800" b="1" dirty="0">
                <a:cs typeface="Arial" panose="020B0604020202020204" pitchFamily="34" charset="0"/>
              </a:rPr>
              <a:t> de dados: SIMULA 67</a:t>
            </a:r>
          </a:p>
        </p:txBody>
      </p:sp>
      <p:sp>
        <p:nvSpPr>
          <p:cNvPr id="101378" name="Text Box 2">
            <a:extLst>
              <a:ext uri="{FF2B5EF4-FFF2-40B4-BE49-F238E27FC236}">
                <a16:creationId xmlns:a16="http://schemas.microsoft.com/office/drawing/2014/main" id="{7C6875B9-4E77-DA4A-85F6-B72738B4A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549" y="1577649"/>
            <a:ext cx="9359900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Projetada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inicialmente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para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simulação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na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Noruega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, por Nygaard e Dahl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Baseada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no ALGOL 60 e no SIMULA I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Contribuições</a:t>
            </a: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Corrotinas</a:t>
            </a:r>
            <a:r>
              <a:rPr lang="en-US" altLang="pt-BR" sz="2000" dirty="0">
                <a:solidFill>
                  <a:srgbClr val="000000"/>
                </a:solidFill>
              </a:rPr>
              <a:t>: </a:t>
            </a:r>
            <a:r>
              <a:rPr lang="en-US" altLang="pt-BR" sz="2000" dirty="0" err="1">
                <a:solidFill>
                  <a:srgbClr val="000000"/>
                </a:solidFill>
              </a:rPr>
              <a:t>espécie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subprograma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>
                <a:solidFill>
                  <a:srgbClr val="000000"/>
                </a:solidFill>
              </a:rPr>
              <a:t>Classes, </a:t>
            </a:r>
            <a:r>
              <a:rPr lang="en-US" altLang="pt-BR" sz="2000" dirty="0" err="1">
                <a:solidFill>
                  <a:srgbClr val="000000"/>
                </a:solidFill>
              </a:rPr>
              <a:t>objetos</a:t>
            </a:r>
            <a:r>
              <a:rPr lang="en-US" altLang="pt-BR" sz="2000" dirty="0">
                <a:solidFill>
                  <a:srgbClr val="000000"/>
                </a:solidFill>
              </a:rPr>
              <a:t> e </a:t>
            </a:r>
            <a:r>
              <a:rPr lang="en-US" altLang="pt-BR" sz="2000" dirty="0" err="1">
                <a:solidFill>
                  <a:srgbClr val="000000"/>
                </a:solidFill>
              </a:rPr>
              <a:t>herança</a:t>
            </a:r>
            <a:endParaRPr lang="en-US" altLang="pt-B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7057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ext Box 1">
            <a:extLst>
              <a:ext uri="{FF2B5EF4-FFF2-40B4-BE49-F238E27FC236}">
                <a16:creationId xmlns:a16="http://schemas.microsoft.com/office/drawing/2014/main" id="{342F6DF6-0FE9-E541-8B5D-2E439FB48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981" y="467520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3000" b="1" dirty="0" err="1">
                <a:cs typeface="Arial" panose="020B0604020202020204" pitchFamily="34" charset="0"/>
              </a:rPr>
              <a:t>Projeto</a:t>
            </a:r>
            <a:r>
              <a:rPr lang="en-US" altLang="pt-BR" sz="3000" b="1" dirty="0">
                <a:cs typeface="Arial" panose="020B0604020202020204" pitchFamily="34" charset="0"/>
              </a:rPr>
              <a:t> </a:t>
            </a:r>
            <a:r>
              <a:rPr lang="en-US" altLang="pt-BR" sz="3000" b="1" dirty="0" err="1">
                <a:cs typeface="Arial" panose="020B0604020202020204" pitchFamily="34" charset="0"/>
              </a:rPr>
              <a:t>ortogonal</a:t>
            </a:r>
            <a:r>
              <a:rPr lang="en-US" altLang="pt-BR" sz="3000" b="1" dirty="0">
                <a:cs typeface="Arial" panose="020B0604020202020204" pitchFamily="34" charset="0"/>
              </a:rPr>
              <a:t>: ALGOL 68</a:t>
            </a:r>
          </a:p>
        </p:txBody>
      </p:sp>
      <p:sp>
        <p:nvSpPr>
          <p:cNvPr id="103426" name="Text Box 2">
            <a:extLst>
              <a:ext uri="{FF2B5EF4-FFF2-40B4-BE49-F238E27FC236}">
                <a16:creationId xmlns:a16="http://schemas.microsoft.com/office/drawing/2014/main" id="{FD7CEFFF-56DE-D941-A4B7-DC8011C60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58" y="1590176"/>
            <a:ext cx="9359900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A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partir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do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desenvolvimento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continuado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do ALGOL 60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Fonte de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uma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série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novas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ideias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(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embora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a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própria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linguagem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nunca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tenha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alcançado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grande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uso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)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Projeto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baseado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no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conceito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ortogonalidade</a:t>
            </a: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Alguns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conceitos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primitivos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mais</a:t>
            </a:r>
            <a:r>
              <a:rPr lang="en-US" altLang="pt-BR" sz="2000" dirty="0">
                <a:solidFill>
                  <a:srgbClr val="000000"/>
                </a:solidFill>
              </a:rPr>
              <a:t> o </a:t>
            </a:r>
            <a:r>
              <a:rPr lang="en-US" altLang="pt-BR" sz="2000" dirty="0" err="1">
                <a:solidFill>
                  <a:srgbClr val="000000"/>
                </a:solidFill>
              </a:rPr>
              <a:t>uso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irrestrito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mecanismos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combinação</a:t>
            </a:r>
            <a:endParaRPr lang="en-US" altLang="pt-B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3648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ext Box 1">
            <a:extLst>
              <a:ext uri="{FF2B5EF4-FFF2-40B4-BE49-F238E27FC236}">
                <a16:creationId xmlns:a16="http://schemas.microsoft.com/office/drawing/2014/main" id="{BBED86F9-9588-E440-98A0-3DAC5C65C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656" y="347345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3000" b="1" dirty="0">
                <a:cs typeface="Arial" panose="020B0604020202020204" pitchFamily="34" charset="0"/>
              </a:rPr>
              <a:t>Avaliação do ALGOL 68</a:t>
            </a:r>
          </a:p>
        </p:txBody>
      </p:sp>
      <p:sp>
        <p:nvSpPr>
          <p:cNvPr id="105474" name="Text Box 2">
            <a:extLst>
              <a:ext uri="{FF2B5EF4-FFF2-40B4-BE49-F238E27FC236}">
                <a16:creationId xmlns:a16="http://schemas.microsoft.com/office/drawing/2014/main" id="{D0D88BDB-A30A-D646-A5CC-5629043BB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862" y="1615227"/>
            <a:ext cx="9359900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Contribuições</a:t>
            </a: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Estruturas</a:t>
            </a:r>
            <a:r>
              <a:rPr lang="en-US" altLang="pt-BR" sz="2000" dirty="0">
                <a:solidFill>
                  <a:srgbClr val="000000"/>
                </a:solidFill>
              </a:rPr>
              <a:t> de dados </a:t>
            </a:r>
            <a:r>
              <a:rPr lang="en-US" altLang="pt-BR" sz="2000" dirty="0" err="1">
                <a:solidFill>
                  <a:srgbClr val="000000"/>
                </a:solidFill>
              </a:rPr>
              <a:t>definidas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pelo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usuário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Tipos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referência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Vetores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dinâmicos</a:t>
            </a:r>
            <a:r>
              <a:rPr lang="en-US" altLang="pt-BR" sz="2000" dirty="0">
                <a:solidFill>
                  <a:srgbClr val="000000"/>
                </a:solidFill>
              </a:rPr>
              <a:t> (</a:t>
            </a:r>
            <a:r>
              <a:rPr lang="en-US" altLang="pt-BR" sz="2000" dirty="0" err="1">
                <a:solidFill>
                  <a:srgbClr val="000000"/>
                </a:solidFill>
              </a:rPr>
              <a:t>vetores</a:t>
            </a:r>
            <a:r>
              <a:rPr lang="en-US" altLang="pt-BR" sz="2000" dirty="0">
                <a:solidFill>
                  <a:srgbClr val="000000"/>
                </a:solidFill>
              </a:rPr>
              <a:t> flex)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pt-BR" sz="2000" dirty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Comentários</a:t>
            </a: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Menos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uso</a:t>
            </a:r>
            <a:r>
              <a:rPr lang="en-US" altLang="pt-BR" sz="2000" dirty="0">
                <a:solidFill>
                  <a:srgbClr val="000000"/>
                </a:solidFill>
              </a:rPr>
              <a:t> do que o ALGOL 60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Teve</a:t>
            </a:r>
            <a:r>
              <a:rPr lang="en-US" altLang="pt-BR" sz="2000" dirty="0">
                <a:solidFill>
                  <a:srgbClr val="000000"/>
                </a:solidFill>
              </a:rPr>
              <a:t> forte </a:t>
            </a:r>
            <a:r>
              <a:rPr lang="en-US" altLang="pt-BR" sz="2000" dirty="0" err="1">
                <a:solidFill>
                  <a:srgbClr val="000000"/>
                </a:solidFill>
              </a:rPr>
              <a:t>influência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nas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linguagens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subsequentes</a:t>
            </a:r>
            <a:r>
              <a:rPr lang="en-US" altLang="pt-BR" sz="2000" dirty="0">
                <a:solidFill>
                  <a:srgbClr val="000000"/>
                </a:solidFill>
              </a:rPr>
              <a:t>, </a:t>
            </a:r>
            <a:r>
              <a:rPr lang="en-US" altLang="pt-BR" sz="2000" dirty="0" err="1">
                <a:solidFill>
                  <a:srgbClr val="000000"/>
                </a:solidFill>
              </a:rPr>
              <a:t>especialmente</a:t>
            </a:r>
            <a:r>
              <a:rPr lang="en-US" altLang="pt-BR" sz="2000" dirty="0">
                <a:solidFill>
                  <a:srgbClr val="000000"/>
                </a:solidFill>
              </a:rPr>
              <a:t> Pascal, C e Ada</a:t>
            </a:r>
          </a:p>
        </p:txBody>
      </p:sp>
    </p:spTree>
    <p:extLst>
      <p:ext uri="{BB962C8B-B14F-4D97-AF65-F5344CB8AC3E}">
        <p14:creationId xmlns:p14="http://schemas.microsoft.com/office/powerpoint/2010/main" val="36931085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ext Box 1">
            <a:extLst>
              <a:ext uri="{FF2B5EF4-FFF2-40B4-BE49-F238E27FC236}">
                <a16:creationId xmlns:a16="http://schemas.microsoft.com/office/drawing/2014/main" id="{780FAB37-E942-CA45-B1DB-A9C963962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081" y="467520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3000" b="1" dirty="0">
                <a:cs typeface="Arial" panose="020B0604020202020204" pitchFamily="34" charset="0"/>
              </a:rPr>
              <a:t>Pascal - 1971</a:t>
            </a:r>
          </a:p>
        </p:txBody>
      </p:sp>
      <p:sp>
        <p:nvSpPr>
          <p:cNvPr id="107522" name="Text Box 2">
            <a:extLst>
              <a:ext uri="{FF2B5EF4-FFF2-40B4-BE49-F238E27FC236}">
                <a16:creationId xmlns:a16="http://schemas.microsoft.com/office/drawing/2014/main" id="{809F0B06-2F3C-9745-80A5-97186EEFE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295" y="1626871"/>
            <a:ext cx="8597574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Projetada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por Wirth (ex-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membro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do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comitê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do ALGOL 68)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Projetada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para ser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usada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como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veículo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educacional</a:t>
            </a: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Pequena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, simples, nada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realmente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novo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O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maior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impacto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foi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no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ensino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programação</a:t>
            </a: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>
                <a:solidFill>
                  <a:srgbClr val="000000"/>
                </a:solidFill>
              </a:rPr>
              <a:t>Do </a:t>
            </a:r>
            <a:r>
              <a:rPr lang="en-US" altLang="pt-BR" sz="2000" dirty="0" err="1">
                <a:solidFill>
                  <a:srgbClr val="000000"/>
                </a:solidFill>
              </a:rPr>
              <a:t>meio</a:t>
            </a:r>
            <a:r>
              <a:rPr lang="en-US" altLang="pt-BR" sz="2000" dirty="0">
                <a:solidFill>
                  <a:srgbClr val="000000"/>
                </a:solidFill>
              </a:rPr>
              <a:t> dos </a:t>
            </a:r>
            <a:r>
              <a:rPr lang="en-US" altLang="pt-BR" sz="2000" dirty="0" err="1">
                <a:solidFill>
                  <a:srgbClr val="000000"/>
                </a:solidFill>
              </a:rPr>
              <a:t>anos</a:t>
            </a:r>
            <a:r>
              <a:rPr lang="en-US" altLang="pt-BR" sz="2000" dirty="0">
                <a:solidFill>
                  <a:srgbClr val="000000"/>
                </a:solidFill>
              </a:rPr>
              <a:t> 1970 </a:t>
            </a:r>
            <a:r>
              <a:rPr lang="en-US" altLang="pt-BR" sz="2000" dirty="0" err="1">
                <a:solidFill>
                  <a:srgbClr val="000000"/>
                </a:solidFill>
              </a:rPr>
              <a:t>até</a:t>
            </a:r>
            <a:r>
              <a:rPr lang="en-US" altLang="pt-BR" sz="2000" dirty="0">
                <a:solidFill>
                  <a:srgbClr val="000000"/>
                </a:solidFill>
              </a:rPr>
              <a:t> o </a:t>
            </a:r>
            <a:r>
              <a:rPr lang="en-US" altLang="pt-BR" sz="2000" dirty="0" err="1">
                <a:solidFill>
                  <a:srgbClr val="000000"/>
                </a:solidFill>
              </a:rPr>
              <a:t>fim</a:t>
            </a:r>
            <a:r>
              <a:rPr lang="en-US" altLang="pt-BR" sz="2000" dirty="0">
                <a:solidFill>
                  <a:srgbClr val="000000"/>
                </a:solidFill>
              </a:rPr>
              <a:t> dos 1990, </a:t>
            </a:r>
            <a:r>
              <a:rPr lang="en-US" altLang="pt-BR" sz="2000" dirty="0" err="1">
                <a:solidFill>
                  <a:srgbClr val="000000"/>
                </a:solidFill>
              </a:rPr>
              <a:t>foi</a:t>
            </a:r>
            <a:r>
              <a:rPr lang="en-US" altLang="pt-BR" sz="2000" dirty="0">
                <a:solidFill>
                  <a:srgbClr val="000000"/>
                </a:solidFill>
              </a:rPr>
              <a:t> a </a:t>
            </a:r>
            <a:r>
              <a:rPr lang="en-US" altLang="pt-BR" sz="2000" dirty="0" err="1">
                <a:solidFill>
                  <a:srgbClr val="000000"/>
                </a:solidFill>
              </a:rPr>
              <a:t>linguagem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mais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usada</a:t>
            </a:r>
            <a:r>
              <a:rPr lang="en-US" altLang="pt-BR" sz="2000" dirty="0">
                <a:solidFill>
                  <a:srgbClr val="000000"/>
                </a:solidFill>
              </a:rPr>
              <a:t> para o </a:t>
            </a:r>
            <a:r>
              <a:rPr lang="en-US" altLang="pt-BR" sz="2000" dirty="0" err="1">
                <a:solidFill>
                  <a:srgbClr val="000000"/>
                </a:solidFill>
              </a:rPr>
              <a:t>ensino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programação</a:t>
            </a:r>
            <a:endParaRPr lang="en-US" altLang="pt-B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4592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ext Box 1">
            <a:extLst>
              <a:ext uri="{FF2B5EF4-FFF2-40B4-BE49-F238E27FC236}">
                <a16:creationId xmlns:a16="http://schemas.microsoft.com/office/drawing/2014/main" id="{F4C581ED-3792-654A-B0DC-8D6D5B9E3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31" y="467520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3000" b="1" dirty="0">
                <a:cs typeface="Arial" panose="020B0604020202020204" pitchFamily="34" charset="0"/>
              </a:rPr>
              <a:t>C - 1972</a:t>
            </a:r>
          </a:p>
        </p:txBody>
      </p:sp>
      <p:sp>
        <p:nvSpPr>
          <p:cNvPr id="109570" name="Text Box 2">
            <a:extLst>
              <a:ext uri="{FF2B5EF4-FFF2-40B4-BE49-F238E27FC236}">
                <a16:creationId xmlns:a16="http://schemas.microsoft.com/office/drawing/2014/main" id="{A15E5DDD-E681-144E-9281-43D98B335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44" y="1502493"/>
            <a:ext cx="10017484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Projetada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para a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programação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sistemas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(no Bell Labs, por Dennis Richie)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Evoluída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a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partir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BCLP, B e ALGOL 68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Poderoso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conjunto de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operadores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, mas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verificação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tipos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pobre</a:t>
            </a: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Primeira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linguagem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alto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padrão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implementada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no UNIX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Muitas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áreas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aplicação</a:t>
            </a: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5990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ext Box 1">
            <a:extLst>
              <a:ext uri="{FF2B5EF4-FFF2-40B4-BE49-F238E27FC236}">
                <a16:creationId xmlns:a16="http://schemas.microsoft.com/office/drawing/2014/main" id="{534EE61B-9262-6945-8B0C-EDCCE615C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381" y="467520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3000" b="1" dirty="0" err="1">
                <a:cs typeface="Arial" panose="020B0604020202020204" pitchFamily="34" charset="0"/>
              </a:rPr>
              <a:t>Programação</a:t>
            </a:r>
            <a:r>
              <a:rPr lang="en-US" altLang="pt-BR" sz="3000" b="1" dirty="0">
                <a:cs typeface="Arial" panose="020B0604020202020204" pitchFamily="34" charset="0"/>
              </a:rPr>
              <a:t> </a:t>
            </a:r>
            <a:r>
              <a:rPr lang="en-US" altLang="pt-BR" sz="3000" b="1" dirty="0" err="1">
                <a:cs typeface="Arial" panose="020B0604020202020204" pitchFamily="34" charset="0"/>
              </a:rPr>
              <a:t>baseada</a:t>
            </a:r>
            <a:r>
              <a:rPr lang="en-US" altLang="pt-BR" sz="3000" b="1" dirty="0">
                <a:cs typeface="Arial" panose="020B0604020202020204" pitchFamily="34" charset="0"/>
              </a:rPr>
              <a:t> </a:t>
            </a:r>
            <a:r>
              <a:rPr lang="en-US" altLang="pt-BR" sz="3000" b="1" dirty="0" err="1">
                <a:cs typeface="Arial" panose="020B0604020202020204" pitchFamily="34" charset="0"/>
              </a:rPr>
              <a:t>em</a:t>
            </a:r>
            <a:r>
              <a:rPr lang="en-US" altLang="pt-BR" sz="3000" b="1" dirty="0">
                <a:cs typeface="Arial" panose="020B0604020202020204" pitchFamily="34" charset="0"/>
              </a:rPr>
              <a:t> </a:t>
            </a:r>
            <a:r>
              <a:rPr lang="en-US" altLang="pt-BR" sz="3000" b="1" dirty="0" err="1">
                <a:cs typeface="Arial" panose="020B0604020202020204" pitchFamily="34" charset="0"/>
              </a:rPr>
              <a:t>lógica</a:t>
            </a:r>
            <a:r>
              <a:rPr lang="en-US" altLang="pt-BR" sz="3000" b="1" dirty="0">
                <a:cs typeface="Arial" panose="020B0604020202020204" pitchFamily="34" charset="0"/>
              </a:rPr>
              <a:t>: Prolog</a:t>
            </a:r>
          </a:p>
        </p:txBody>
      </p:sp>
      <p:sp>
        <p:nvSpPr>
          <p:cNvPr id="111618" name="Text Box 2">
            <a:extLst>
              <a:ext uri="{FF2B5EF4-FFF2-40B4-BE49-F238E27FC236}">
                <a16:creationId xmlns:a16="http://schemas.microsoft.com/office/drawing/2014/main" id="{B361BB74-834D-AC43-8703-A5ABED783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381" y="1615228"/>
            <a:ext cx="9359900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Projetada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, por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Comerauer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e Roussel (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Universidade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Aix-Marseille), com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ajuda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Kowalski (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Universidade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</a:t>
            </a:r>
            <a:r>
              <a:rPr lang="pt-BR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Edimburgo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)</a:t>
            </a:r>
          </a:p>
          <a:p>
            <a:pPr marL="0" indent="0">
              <a:spcBef>
                <a:spcPts val="500"/>
              </a:spcBef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Baseada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em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lógica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formal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Não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procedural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Pode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ser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resumida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como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sendo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um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tipo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base de dados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inteligente</a:t>
            </a: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Altamente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ineficiente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pequenas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áreas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aplicação</a:t>
            </a: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1102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>
            <a:extLst>
              <a:ext uri="{FF2B5EF4-FFF2-40B4-BE49-F238E27FC236}">
                <a16:creationId xmlns:a16="http://schemas.microsoft.com/office/drawing/2014/main" id="{D783B135-A921-454A-AF59-5C366C757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56" y="239711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2800" b="1" dirty="0" err="1">
                <a:cs typeface="Arial" panose="020B0604020202020204" pitchFamily="34" charset="0"/>
              </a:rPr>
              <a:t>Programação</a:t>
            </a:r>
            <a:r>
              <a:rPr lang="en-US" altLang="pt-BR" sz="2800" b="1" dirty="0">
                <a:cs typeface="Arial" panose="020B0604020202020204" pitchFamily="34" charset="0"/>
              </a:rPr>
              <a:t> de </a:t>
            </a:r>
            <a:r>
              <a:rPr lang="en-US" altLang="pt-BR" sz="2800" b="1" i="1" dirty="0">
                <a:cs typeface="Arial" panose="020B0604020202020204" pitchFamily="34" charset="0"/>
              </a:rPr>
              <a:t>Hardware</a:t>
            </a:r>
            <a:r>
              <a:rPr lang="en-US" altLang="pt-BR" sz="2800" b="1" dirty="0">
                <a:cs typeface="Arial" panose="020B0604020202020204" pitchFamily="34" charset="0"/>
              </a:rPr>
              <a:t> </a:t>
            </a:r>
            <a:r>
              <a:rPr lang="en-US" altLang="pt-BR" sz="2800" b="1" dirty="0" err="1">
                <a:cs typeface="Arial" panose="020B0604020202020204" pitchFamily="34" charset="0"/>
              </a:rPr>
              <a:t>Mínima</a:t>
            </a:r>
            <a:r>
              <a:rPr lang="en-US" altLang="pt-BR" sz="2800" b="1" dirty="0">
                <a:cs typeface="Arial" panose="020B0604020202020204" pitchFamily="34" charset="0"/>
              </a:rPr>
              <a:t>: </a:t>
            </a:r>
            <a:r>
              <a:rPr lang="en-US" altLang="pt-BR" sz="2800" b="1" dirty="0" err="1">
                <a:cs typeface="Arial" panose="020B0604020202020204" pitchFamily="34" charset="0"/>
              </a:rPr>
              <a:t>Pseudocódigos</a:t>
            </a:r>
            <a:endParaRPr lang="en-US" altLang="pt-BR" sz="2800" b="1" dirty="0">
              <a:cs typeface="Arial" panose="020B0604020202020204" pitchFamily="34" charset="0"/>
            </a:endParaRPr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90A60399-BA7B-0144-810A-5BB769B1D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05" y="1649914"/>
            <a:ext cx="9359900" cy="450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O que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estava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errado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ao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usar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código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máquina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?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Baixa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legibilidade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pt-BR" altLang="pt-BR" sz="2000" dirty="0">
                <a:solidFill>
                  <a:srgbClr val="000000"/>
                </a:solidFill>
              </a:rPr>
              <a:t>Modificações de programas tediosas e passíveis de erros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pt-BR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Deficiências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máquina</a:t>
            </a:r>
            <a:r>
              <a:rPr lang="en-US" altLang="pt-BR" sz="2000" dirty="0">
                <a:solidFill>
                  <a:srgbClr val="000000"/>
                </a:solidFill>
              </a:rPr>
              <a:t>: </a:t>
            </a:r>
            <a:r>
              <a:rPr lang="en-US" altLang="pt-BR" sz="2000" dirty="0" err="1">
                <a:solidFill>
                  <a:srgbClr val="000000"/>
                </a:solidFill>
              </a:rPr>
              <a:t>sem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indexação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ou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ponto-flutuante</a:t>
            </a:r>
            <a:endParaRPr lang="en-US" altLang="pt-B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9530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ext Box 1">
            <a:extLst>
              <a:ext uri="{FF2B5EF4-FFF2-40B4-BE49-F238E27FC236}">
                <a16:creationId xmlns:a16="http://schemas.microsoft.com/office/drawing/2014/main" id="{03E7759C-256D-404D-9E85-62E54C187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" y="467520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3000" b="1" dirty="0">
                <a:cs typeface="Arial" panose="020B0604020202020204" pitchFamily="34" charset="0"/>
              </a:rPr>
              <a:t>O </a:t>
            </a:r>
            <a:r>
              <a:rPr lang="en-US" altLang="pt-BR" sz="3000" b="1" dirty="0" err="1">
                <a:cs typeface="Arial" panose="020B0604020202020204" pitchFamily="34" charset="0"/>
              </a:rPr>
              <a:t>maior</a:t>
            </a:r>
            <a:r>
              <a:rPr lang="en-US" altLang="pt-BR" sz="3000" b="1" dirty="0">
                <a:cs typeface="Arial" panose="020B0604020202020204" pitchFamily="34" charset="0"/>
              </a:rPr>
              <a:t> </a:t>
            </a:r>
            <a:r>
              <a:rPr lang="en-US" altLang="pt-BR" sz="3000" b="1" dirty="0" err="1">
                <a:cs typeface="Arial" panose="020B0604020202020204" pitchFamily="34" charset="0"/>
              </a:rPr>
              <a:t>esforço</a:t>
            </a:r>
            <a:r>
              <a:rPr lang="en-US" altLang="pt-BR" sz="3000" b="1" dirty="0">
                <a:cs typeface="Arial" panose="020B0604020202020204" pitchFamily="34" charset="0"/>
              </a:rPr>
              <a:t> de </a:t>
            </a:r>
            <a:r>
              <a:rPr lang="en-US" altLang="pt-BR" sz="3000" b="1" dirty="0" err="1">
                <a:cs typeface="Arial" panose="020B0604020202020204" pitchFamily="34" charset="0"/>
              </a:rPr>
              <a:t>projeto</a:t>
            </a:r>
            <a:r>
              <a:rPr lang="en-US" altLang="pt-BR" sz="3000" b="1" dirty="0">
                <a:cs typeface="Arial" panose="020B0604020202020204" pitchFamily="34" charset="0"/>
              </a:rPr>
              <a:t> da </a:t>
            </a:r>
            <a:r>
              <a:rPr lang="en-US" altLang="pt-BR" sz="3000" b="1" dirty="0" err="1">
                <a:cs typeface="Arial" panose="020B0604020202020204" pitchFamily="34" charset="0"/>
              </a:rPr>
              <a:t>história</a:t>
            </a:r>
            <a:r>
              <a:rPr lang="en-US" altLang="pt-BR" sz="3000" b="1" dirty="0">
                <a:cs typeface="Arial" panose="020B0604020202020204" pitchFamily="34" charset="0"/>
              </a:rPr>
              <a:t>: Ada</a:t>
            </a:r>
          </a:p>
        </p:txBody>
      </p:sp>
      <p:sp>
        <p:nvSpPr>
          <p:cNvPr id="113666" name="Text Box 2">
            <a:extLst>
              <a:ext uri="{FF2B5EF4-FFF2-40B4-BE49-F238E27FC236}">
                <a16:creationId xmlns:a16="http://schemas.microsoft.com/office/drawing/2014/main" id="{D025869C-FBDC-B34B-B949-458329E4B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128" y="1640279"/>
            <a:ext cx="9359900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Enorme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esforço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projeto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envolvendo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centenas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pessoas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muito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dinheiro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cerca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oito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anos</a:t>
            </a: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>
                <a:solidFill>
                  <a:srgbClr val="000000"/>
                </a:solidFill>
              </a:rPr>
              <a:t>Strawman (</a:t>
            </a:r>
            <a:r>
              <a:rPr lang="en-US" altLang="pt-BR" sz="2000" dirty="0" err="1">
                <a:solidFill>
                  <a:srgbClr val="000000"/>
                </a:solidFill>
              </a:rPr>
              <a:t>abril</a:t>
            </a:r>
            <a:r>
              <a:rPr lang="en-US" altLang="pt-BR" sz="2000" dirty="0">
                <a:solidFill>
                  <a:srgbClr val="000000"/>
                </a:solidFill>
              </a:rPr>
              <a:t> de 1975)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>
                <a:solidFill>
                  <a:srgbClr val="000000"/>
                </a:solidFill>
              </a:rPr>
              <a:t>Woodman (</a:t>
            </a:r>
            <a:r>
              <a:rPr lang="en-US" altLang="pt-BR" sz="2000" dirty="0" err="1">
                <a:solidFill>
                  <a:srgbClr val="000000"/>
                </a:solidFill>
              </a:rPr>
              <a:t>agosto</a:t>
            </a:r>
            <a:r>
              <a:rPr lang="en-US" altLang="pt-BR" sz="2000" dirty="0">
                <a:solidFill>
                  <a:srgbClr val="000000"/>
                </a:solidFill>
              </a:rPr>
              <a:t> de 1975)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>
                <a:solidFill>
                  <a:srgbClr val="000000"/>
                </a:solidFill>
              </a:rPr>
              <a:t>Tinman (1976)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>
                <a:solidFill>
                  <a:srgbClr val="000000"/>
                </a:solidFill>
              </a:rPr>
              <a:t>Ironman (1977)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>
                <a:solidFill>
                  <a:srgbClr val="000000"/>
                </a:solidFill>
              </a:rPr>
              <a:t>Steelman (1978)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pt-BR" sz="2000" dirty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Chamada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Ada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em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homenagem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 Augusta Ada Byron, a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primeira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programadora</a:t>
            </a: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1856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ext Box 1">
            <a:extLst>
              <a:ext uri="{FF2B5EF4-FFF2-40B4-BE49-F238E27FC236}">
                <a16:creationId xmlns:a16="http://schemas.microsoft.com/office/drawing/2014/main" id="{84238D50-F58F-2D45-ACA2-E89A8489A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81" y="467520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3000" b="1" dirty="0">
                <a:cs typeface="Arial" panose="020B0604020202020204" pitchFamily="34" charset="0"/>
              </a:rPr>
              <a:t>Avaliação de Ada</a:t>
            </a:r>
          </a:p>
        </p:txBody>
      </p:sp>
      <p:sp>
        <p:nvSpPr>
          <p:cNvPr id="115714" name="Text Box 2">
            <a:extLst>
              <a:ext uri="{FF2B5EF4-FFF2-40B4-BE49-F238E27FC236}">
                <a16:creationId xmlns:a16="http://schemas.microsoft.com/office/drawing/2014/main" id="{81A4D499-5EC2-1140-8357-2446B27A3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12" y="1402285"/>
            <a:ext cx="9359900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Contribuições</a:t>
            </a: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Pacotes</a:t>
            </a:r>
            <a:r>
              <a:rPr lang="en-US" altLang="pt-BR" sz="2000" dirty="0">
                <a:solidFill>
                  <a:srgbClr val="000000"/>
                </a:solidFill>
              </a:rPr>
              <a:t> - </a:t>
            </a:r>
            <a:r>
              <a:rPr lang="en-US" altLang="pt-BR" sz="2000" dirty="0" err="1">
                <a:solidFill>
                  <a:srgbClr val="000000"/>
                </a:solidFill>
              </a:rPr>
              <a:t>suporte</a:t>
            </a:r>
            <a:r>
              <a:rPr lang="en-US" altLang="pt-BR" sz="2000" dirty="0">
                <a:solidFill>
                  <a:srgbClr val="000000"/>
                </a:solidFill>
              </a:rPr>
              <a:t> para </a:t>
            </a:r>
            <a:r>
              <a:rPr lang="en-US" altLang="pt-BR" sz="2000" dirty="0" err="1">
                <a:solidFill>
                  <a:srgbClr val="000000"/>
                </a:solidFill>
              </a:rPr>
              <a:t>abstração</a:t>
            </a:r>
            <a:r>
              <a:rPr lang="en-US" altLang="pt-BR" sz="2000" dirty="0">
                <a:solidFill>
                  <a:srgbClr val="000000"/>
                </a:solidFill>
              </a:rPr>
              <a:t> de dados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Recursos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elaborados</a:t>
            </a:r>
            <a:r>
              <a:rPr lang="en-US" altLang="pt-BR" sz="2000" dirty="0">
                <a:solidFill>
                  <a:srgbClr val="000000"/>
                </a:solidFill>
              </a:rPr>
              <a:t> para </a:t>
            </a:r>
            <a:r>
              <a:rPr lang="en-US" altLang="pt-BR" sz="2000" dirty="0" err="1">
                <a:solidFill>
                  <a:srgbClr val="000000"/>
                </a:solidFill>
              </a:rPr>
              <a:t>manipulação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exceções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Unidades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programas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genéricas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Concorrência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unidades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programas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especiais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pt-BR" sz="2000" dirty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Comentários</a:t>
            </a: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Projeto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competitivo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Agrupa</a:t>
            </a:r>
            <a:r>
              <a:rPr lang="en-US" altLang="pt-BR" sz="2000" dirty="0">
                <a:solidFill>
                  <a:srgbClr val="000000"/>
                </a:solidFill>
              </a:rPr>
              <a:t> a </a:t>
            </a:r>
            <a:r>
              <a:rPr lang="en-US" altLang="pt-BR" sz="2000" dirty="0" err="1">
                <a:solidFill>
                  <a:srgbClr val="000000"/>
                </a:solidFill>
              </a:rPr>
              <a:t>maioria</a:t>
            </a:r>
            <a:r>
              <a:rPr lang="en-US" altLang="pt-BR" sz="2000" dirty="0">
                <a:solidFill>
                  <a:srgbClr val="000000"/>
                </a:solidFill>
              </a:rPr>
              <a:t> dos </a:t>
            </a:r>
            <a:r>
              <a:rPr lang="en-US" altLang="pt-BR" sz="2000" dirty="0" err="1">
                <a:solidFill>
                  <a:srgbClr val="000000"/>
                </a:solidFill>
              </a:rPr>
              <a:t>conceitos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engenharia</a:t>
            </a:r>
            <a:r>
              <a:rPr lang="en-US" altLang="pt-BR" sz="2000" dirty="0">
                <a:solidFill>
                  <a:srgbClr val="000000"/>
                </a:solidFill>
              </a:rPr>
              <a:t> de software e </a:t>
            </a:r>
            <a:r>
              <a:rPr lang="en-US" altLang="pt-BR" sz="2000" dirty="0" err="1">
                <a:solidFill>
                  <a:srgbClr val="000000"/>
                </a:solidFill>
              </a:rPr>
              <a:t>projeto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linguagem</a:t>
            </a:r>
            <a:r>
              <a:rPr lang="en-US" altLang="pt-BR" sz="2000" dirty="0">
                <a:solidFill>
                  <a:srgbClr val="000000"/>
                </a:solidFill>
              </a:rPr>
              <a:t> do final dos </a:t>
            </a:r>
            <a:r>
              <a:rPr lang="en-US" altLang="pt-BR" sz="2000" dirty="0" err="1">
                <a:solidFill>
                  <a:srgbClr val="000000"/>
                </a:solidFill>
              </a:rPr>
              <a:t>anos</a:t>
            </a:r>
            <a:r>
              <a:rPr lang="en-US" altLang="pt-BR" sz="2000" dirty="0">
                <a:solidFill>
                  <a:srgbClr val="000000"/>
                </a:solidFill>
              </a:rPr>
              <a:t> 1970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Primeiros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compiladores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eram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difíceis</a:t>
            </a:r>
            <a:r>
              <a:rPr lang="en-US" altLang="pt-BR" sz="2000" dirty="0">
                <a:solidFill>
                  <a:srgbClr val="000000"/>
                </a:solidFill>
              </a:rPr>
              <a:t>; </a:t>
            </a:r>
            <a:r>
              <a:rPr lang="en-US" altLang="pt-BR" sz="2000" dirty="0" err="1">
                <a:solidFill>
                  <a:srgbClr val="000000"/>
                </a:solidFill>
              </a:rPr>
              <a:t>apenas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em</a:t>
            </a:r>
            <a:r>
              <a:rPr lang="en-US" altLang="pt-BR" sz="2000" dirty="0">
                <a:solidFill>
                  <a:srgbClr val="000000"/>
                </a:solidFill>
              </a:rPr>
              <a:t> 1985, </a:t>
            </a:r>
            <a:r>
              <a:rPr lang="en-US" altLang="pt-BR" sz="2000" dirty="0" err="1">
                <a:solidFill>
                  <a:srgbClr val="000000"/>
                </a:solidFill>
              </a:rPr>
              <a:t>quase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quatro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anos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após</a:t>
            </a:r>
            <a:r>
              <a:rPr lang="en-US" altLang="pt-BR" sz="2000" dirty="0">
                <a:solidFill>
                  <a:srgbClr val="000000"/>
                </a:solidFill>
              </a:rPr>
              <a:t> o </a:t>
            </a:r>
            <a:r>
              <a:rPr lang="en-US" altLang="pt-BR" sz="2000" dirty="0" err="1">
                <a:solidFill>
                  <a:srgbClr val="000000"/>
                </a:solidFill>
              </a:rPr>
              <a:t>projeto</a:t>
            </a:r>
            <a:r>
              <a:rPr lang="en-US" altLang="pt-BR" sz="2000" dirty="0">
                <a:solidFill>
                  <a:srgbClr val="000000"/>
                </a:solidFill>
              </a:rPr>
              <a:t> da </a:t>
            </a:r>
            <a:r>
              <a:rPr lang="en-US" altLang="pt-BR" sz="2000" dirty="0" err="1">
                <a:solidFill>
                  <a:srgbClr val="000000"/>
                </a:solidFill>
              </a:rPr>
              <a:t>linguagem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estar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completo</a:t>
            </a:r>
            <a:r>
              <a:rPr lang="en-US" altLang="pt-BR" sz="2000" dirty="0">
                <a:solidFill>
                  <a:srgbClr val="000000"/>
                </a:solidFill>
              </a:rPr>
              <a:t>, </a:t>
            </a:r>
            <a:r>
              <a:rPr lang="en-US" altLang="pt-BR" sz="2000" dirty="0" err="1">
                <a:solidFill>
                  <a:srgbClr val="000000"/>
                </a:solidFill>
              </a:rPr>
              <a:t>compiladores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usáveis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começaram</a:t>
            </a:r>
            <a:r>
              <a:rPr lang="en-US" altLang="pt-BR" sz="2000" dirty="0">
                <a:solidFill>
                  <a:srgbClr val="000000"/>
                </a:solidFill>
              </a:rPr>
              <a:t> a </a:t>
            </a:r>
            <a:r>
              <a:rPr lang="en-US" altLang="pt-BR" sz="2000" dirty="0" err="1">
                <a:solidFill>
                  <a:srgbClr val="000000"/>
                </a:solidFill>
              </a:rPr>
              <a:t>aparecer</a:t>
            </a:r>
            <a:endParaRPr lang="en-US" altLang="pt-B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6982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ext Box 1">
            <a:extLst>
              <a:ext uri="{FF2B5EF4-FFF2-40B4-BE49-F238E27FC236}">
                <a16:creationId xmlns:a16="http://schemas.microsoft.com/office/drawing/2014/main" id="{C7D191E6-2D1A-9044-80A3-5717B7DE5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081" y="444977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3000" b="1" dirty="0">
                <a:cs typeface="Arial" panose="020B0604020202020204" pitchFamily="34" charset="0"/>
              </a:rPr>
              <a:t>Ada 95</a:t>
            </a:r>
          </a:p>
        </p:txBody>
      </p:sp>
      <p:sp>
        <p:nvSpPr>
          <p:cNvPr id="117762" name="Text Box 2">
            <a:extLst>
              <a:ext uri="{FF2B5EF4-FFF2-40B4-BE49-F238E27FC236}">
                <a16:creationId xmlns:a16="http://schemas.microsoft.com/office/drawing/2014/main" id="{66C7C747-BE02-664E-94DD-2A85513D6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081" y="1627754"/>
            <a:ext cx="9359900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Ada 95 (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começou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em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1988)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Suporte</a:t>
            </a:r>
            <a:r>
              <a:rPr lang="en-US" altLang="pt-BR" sz="2000" dirty="0">
                <a:solidFill>
                  <a:srgbClr val="000000"/>
                </a:solidFill>
              </a:rPr>
              <a:t> para </a:t>
            </a:r>
            <a:r>
              <a:rPr lang="en-US" altLang="pt-BR" sz="2000" dirty="0" err="1">
                <a:solidFill>
                  <a:srgbClr val="000000"/>
                </a:solidFill>
              </a:rPr>
              <a:t>programação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orientada</a:t>
            </a:r>
            <a:r>
              <a:rPr lang="en-US" altLang="pt-BR" sz="2000" dirty="0">
                <a:solidFill>
                  <a:srgbClr val="000000"/>
                </a:solidFill>
              </a:rPr>
              <a:t> a </a:t>
            </a:r>
            <a:r>
              <a:rPr lang="en-US" altLang="pt-BR" sz="2000" dirty="0" err="1">
                <a:solidFill>
                  <a:srgbClr val="000000"/>
                </a:solidFill>
              </a:rPr>
              <a:t>objeto</a:t>
            </a:r>
            <a:r>
              <a:rPr lang="en-US" altLang="pt-BR" sz="2000" dirty="0">
                <a:solidFill>
                  <a:srgbClr val="000000"/>
                </a:solidFill>
              </a:rPr>
              <a:t> por </a:t>
            </a:r>
            <a:r>
              <a:rPr lang="en-US" altLang="pt-BR" sz="2000" dirty="0" err="1">
                <a:solidFill>
                  <a:srgbClr val="000000"/>
                </a:solidFill>
              </a:rPr>
              <a:t>meio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derivação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br>
              <a:rPr lang="en-US" altLang="pt-BR" sz="2000" dirty="0">
                <a:solidFill>
                  <a:srgbClr val="000000"/>
                </a:solidFill>
              </a:rPr>
            </a:br>
            <a:r>
              <a:rPr lang="en-US" altLang="pt-BR" sz="2000" dirty="0">
                <a:solidFill>
                  <a:srgbClr val="000000"/>
                </a:solidFill>
              </a:rPr>
              <a:t>de </a:t>
            </a:r>
            <a:r>
              <a:rPr lang="en-US" altLang="pt-BR" sz="2000" dirty="0" err="1">
                <a:solidFill>
                  <a:srgbClr val="000000"/>
                </a:solidFill>
              </a:rPr>
              <a:t>tipos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Melhor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controle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mecanismos</a:t>
            </a:r>
            <a:r>
              <a:rPr lang="en-US" altLang="pt-BR" sz="2000" dirty="0">
                <a:solidFill>
                  <a:srgbClr val="000000"/>
                </a:solidFill>
              </a:rPr>
              <a:t> para dados </a:t>
            </a:r>
            <a:r>
              <a:rPr lang="en-US" altLang="pt-BR" sz="2000" dirty="0" err="1">
                <a:solidFill>
                  <a:srgbClr val="000000"/>
                </a:solidFill>
              </a:rPr>
              <a:t>compartilhados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Novos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recursos</a:t>
            </a:r>
            <a:r>
              <a:rPr lang="en-US" altLang="pt-BR" sz="2000" dirty="0">
                <a:solidFill>
                  <a:srgbClr val="000000"/>
                </a:solidFill>
              </a:rPr>
              <a:t> para </a:t>
            </a:r>
            <a:r>
              <a:rPr lang="en-US" altLang="pt-BR" sz="2000" dirty="0" err="1">
                <a:solidFill>
                  <a:srgbClr val="000000"/>
                </a:solidFill>
              </a:rPr>
              <a:t>concorrência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pt-BR" sz="2000" dirty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Popularidade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sofreu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porque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o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Departamento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Defesa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não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exigiu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mais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seu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uso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e por causa da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popularidade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de C++</a:t>
            </a:r>
          </a:p>
        </p:txBody>
      </p:sp>
    </p:spTree>
    <p:extLst>
      <p:ext uri="{BB962C8B-B14F-4D97-AF65-F5344CB8AC3E}">
        <p14:creationId xmlns:p14="http://schemas.microsoft.com/office/powerpoint/2010/main" val="39071497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ext Box 1">
            <a:extLst>
              <a:ext uri="{FF2B5EF4-FFF2-40B4-BE49-F238E27FC236}">
                <a16:creationId xmlns:a16="http://schemas.microsoft.com/office/drawing/2014/main" id="{4D997563-8DE5-0447-9D6F-78AB1EA37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06" y="347345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2800" b="1" dirty="0" err="1">
                <a:cs typeface="Arial" panose="020B0604020202020204" pitchFamily="34" charset="0"/>
              </a:rPr>
              <a:t>Programação</a:t>
            </a:r>
            <a:r>
              <a:rPr lang="en-US" altLang="pt-BR" sz="2800" b="1" dirty="0">
                <a:cs typeface="Arial" panose="020B0604020202020204" pitchFamily="34" charset="0"/>
              </a:rPr>
              <a:t> </a:t>
            </a:r>
            <a:r>
              <a:rPr lang="en-US" altLang="pt-BR" sz="2800" b="1" dirty="0" err="1">
                <a:cs typeface="Arial" panose="020B0604020202020204" pitchFamily="34" charset="0"/>
              </a:rPr>
              <a:t>orientada</a:t>
            </a:r>
            <a:r>
              <a:rPr lang="en-US" altLang="pt-BR" sz="2800" b="1" dirty="0">
                <a:cs typeface="Arial" panose="020B0604020202020204" pitchFamily="34" charset="0"/>
              </a:rPr>
              <a:t> a </a:t>
            </a:r>
            <a:r>
              <a:rPr lang="en-US" altLang="pt-BR" sz="2800" b="1" dirty="0" err="1">
                <a:cs typeface="Arial" panose="020B0604020202020204" pitchFamily="34" charset="0"/>
              </a:rPr>
              <a:t>objetos</a:t>
            </a:r>
            <a:r>
              <a:rPr lang="en-US" altLang="pt-BR" sz="2800" b="1" dirty="0">
                <a:cs typeface="Arial" panose="020B0604020202020204" pitchFamily="34" charset="0"/>
              </a:rPr>
              <a:t>: </a:t>
            </a:r>
            <a:r>
              <a:rPr lang="en-US" altLang="pt-BR" sz="2800" b="1" i="1" dirty="0">
                <a:cs typeface="Arial" panose="020B0604020202020204" pitchFamily="34" charset="0"/>
              </a:rPr>
              <a:t>Smalltalk</a:t>
            </a:r>
          </a:p>
        </p:txBody>
      </p:sp>
      <p:sp>
        <p:nvSpPr>
          <p:cNvPr id="119810" name="Text Box 2">
            <a:extLst>
              <a:ext uri="{FF2B5EF4-FFF2-40B4-BE49-F238E27FC236}">
                <a16:creationId xmlns:a16="http://schemas.microsoft.com/office/drawing/2014/main" id="{02EBFF30-F1BA-6445-8458-589E0CF60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06" y="1527545"/>
            <a:ext cx="9359900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Projetada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na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Xerox PARC,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inicialmente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por Alan Kay,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depois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por Adele Goldberg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Primeira linguagem de programação a oferecer suporte completo à programação orientada a objetos</a:t>
            </a: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pt-BR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Pioneira no design da interface gráfica do usuário</a:t>
            </a:r>
          </a:p>
        </p:txBody>
      </p:sp>
    </p:spTree>
    <p:extLst>
      <p:ext uri="{BB962C8B-B14F-4D97-AF65-F5344CB8AC3E}">
        <p14:creationId xmlns:p14="http://schemas.microsoft.com/office/powerpoint/2010/main" val="12695416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575560" y="2906245"/>
            <a:ext cx="8943340" cy="1909128"/>
          </a:xfrm>
        </p:spPr>
        <p:txBody>
          <a:bodyPr>
            <a:normAutofit fontScale="90000"/>
          </a:bodyPr>
          <a:lstStyle/>
          <a:p>
            <a:r>
              <a:rPr lang="pt-BR" dirty="0"/>
              <a:t>Paradigmas de Linguagens de programação</a:t>
            </a:r>
            <a:br>
              <a:rPr lang="pt-BR" dirty="0"/>
            </a:br>
            <a:endParaRPr lang="pt-BR" sz="35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B751F847-2A2C-8047-BE1C-24817B745972}"/>
              </a:ext>
            </a:extLst>
          </p:cNvPr>
          <p:cNvSpPr txBox="1">
            <a:spLocks/>
          </p:cNvSpPr>
          <p:nvPr/>
        </p:nvSpPr>
        <p:spPr>
          <a:xfrm>
            <a:off x="3192840" y="4887735"/>
            <a:ext cx="3685349" cy="909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61030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200" dirty="0">
                <a:solidFill>
                  <a:srgbClr val="333333"/>
                </a:solidFill>
              </a:rPr>
              <a:t>Prof. Vítor Leães</a:t>
            </a:r>
            <a:br>
              <a:rPr lang="pt-BR" sz="2200" dirty="0">
                <a:solidFill>
                  <a:srgbClr val="333333"/>
                </a:solidFill>
              </a:rPr>
            </a:br>
            <a:r>
              <a:rPr lang="pt-BR" sz="2200" dirty="0" err="1">
                <a:solidFill>
                  <a:srgbClr val="333333"/>
                </a:solidFill>
              </a:rPr>
              <a:t>vitor.leaes@uniritter.edu.br</a:t>
            </a:r>
            <a:endParaRPr lang="pt-BR" sz="2200" dirty="0">
              <a:solidFill>
                <a:srgbClr val="333333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5AEF37D-C217-D840-929C-AA133AAAD818}"/>
              </a:ext>
            </a:extLst>
          </p:cNvPr>
          <p:cNvSpPr txBox="1"/>
          <p:nvPr/>
        </p:nvSpPr>
        <p:spPr>
          <a:xfrm>
            <a:off x="9655444" y="21232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670183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>
            <a:extLst>
              <a:ext uri="{FF2B5EF4-FFF2-40B4-BE49-F238E27FC236}">
                <a16:creationId xmlns:a16="http://schemas.microsoft.com/office/drawing/2014/main" id="{81FEFAD2-7BF8-364F-83A4-58D61EBFF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175" y="409706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3000" b="1" dirty="0" err="1">
                <a:cs typeface="Arial" panose="020B0604020202020204" pitchFamily="34" charset="0"/>
              </a:rPr>
              <a:t>Pseudocódigos</a:t>
            </a:r>
            <a:r>
              <a:rPr lang="en-US" altLang="pt-BR" sz="3000" b="1" dirty="0">
                <a:cs typeface="Arial" panose="020B0604020202020204" pitchFamily="34" charset="0"/>
              </a:rPr>
              <a:t>: </a:t>
            </a:r>
            <a:r>
              <a:rPr lang="en-US" altLang="pt-BR" sz="3000" b="1" i="1" dirty="0">
                <a:cs typeface="Arial" panose="020B0604020202020204" pitchFamily="34" charset="0"/>
              </a:rPr>
              <a:t>Short Code 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A7E0CCF8-3133-9A4D-9A60-50F1FE1E2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497" y="1540071"/>
            <a:ext cx="9359900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 marL="741363" indent="-284163"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pt-BR" sz="2200" dirty="0">
                <a:cs typeface="Arial" panose="020B0604020202020204" pitchFamily="34" charset="0"/>
              </a:rPr>
              <a:t>Short Code </a:t>
            </a:r>
            <a:r>
              <a:rPr lang="en-US" altLang="pt-BR" sz="2200" dirty="0" err="1">
                <a:cs typeface="Arial" panose="020B0604020202020204" pitchFamily="34" charset="0"/>
              </a:rPr>
              <a:t>foi</a:t>
            </a:r>
            <a:r>
              <a:rPr lang="en-US" altLang="pt-BR" sz="2200" dirty="0">
                <a:cs typeface="Arial" panose="020B0604020202020204" pitchFamily="34" charset="0"/>
              </a:rPr>
              <a:t> </a:t>
            </a:r>
            <a:r>
              <a:rPr lang="pt-BR" altLang="pt-BR" sz="2200" dirty="0">
                <a:cs typeface="Arial" panose="020B0604020202020204" pitchFamily="34" charset="0"/>
              </a:rPr>
              <a:t>desenvolvida por John </a:t>
            </a:r>
            <a:r>
              <a:rPr lang="pt-BR" altLang="pt-BR" sz="2200" dirty="0" err="1">
                <a:cs typeface="Arial" panose="020B0604020202020204" pitchFamily="34" charset="0"/>
              </a:rPr>
              <a:t>Mauchly</a:t>
            </a:r>
            <a:r>
              <a:rPr lang="pt-BR" altLang="pt-BR" sz="2200" dirty="0">
                <a:cs typeface="Arial" panose="020B0604020202020204" pitchFamily="34" charset="0"/>
              </a:rPr>
              <a:t> em 1949 para o computador BINAC</a:t>
            </a:r>
            <a:r>
              <a:rPr lang="en-US" altLang="pt-BR" sz="2200" dirty="0">
                <a:cs typeface="Arial" panose="020B0604020202020204" pitchFamily="34" charset="0"/>
              </a:rPr>
              <a:t>  </a:t>
            </a:r>
          </a:p>
          <a:p>
            <a:pPr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altLang="pt-BR" sz="2200" dirty="0">
              <a:cs typeface="Arial" panose="020B0604020202020204" pitchFamily="34" charset="0"/>
            </a:endParaRPr>
          </a:p>
          <a:p>
            <a:pPr lvl="1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pt-BR" sz="2000" dirty="0" err="1"/>
              <a:t>Expressões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foram</a:t>
            </a:r>
            <a:r>
              <a:rPr lang="en-US" altLang="pt-BR" sz="2000" dirty="0"/>
              <a:t> </a:t>
            </a:r>
            <a:r>
              <a:rPr lang="en-US" altLang="pt-BR" sz="2000" dirty="0" err="1"/>
              <a:t>codificadas</a:t>
            </a:r>
            <a:endParaRPr lang="en-US" altLang="pt-BR" sz="2000" dirty="0"/>
          </a:p>
          <a:p>
            <a:pPr lvl="1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pt-BR" sz="2000" dirty="0" err="1"/>
              <a:t>Exemplo</a:t>
            </a:r>
            <a:r>
              <a:rPr lang="en-US" altLang="pt-BR" sz="2000" dirty="0"/>
              <a:t> de </a:t>
            </a:r>
            <a:r>
              <a:rPr lang="en-US" altLang="pt-BR" sz="2000" dirty="0" err="1"/>
              <a:t>operações</a:t>
            </a:r>
            <a:r>
              <a:rPr lang="en-US" altLang="pt-BR" sz="2000" dirty="0"/>
              <a:t>:</a:t>
            </a:r>
          </a:p>
          <a:p>
            <a:pPr marL="179388">
              <a:spcBef>
                <a:spcPts val="500"/>
              </a:spcBef>
              <a:buSzPct val="100000"/>
              <a:defRPr/>
            </a:pPr>
            <a:r>
              <a:rPr lang="en-US" altLang="pt-BR" sz="2200" dirty="0">
                <a:cs typeface="Arial" panose="020B0604020202020204" pitchFamily="34" charset="0"/>
              </a:rPr>
              <a:t>            </a:t>
            </a:r>
            <a:r>
              <a:rPr lang="en-US" altLang="pt-BR" sz="2000" dirty="0">
                <a:latin typeface="Courier New" panose="02070309020205020404" pitchFamily="49" charset="0"/>
                <a:cs typeface="Arial" panose="020B0604020202020204" pitchFamily="34" charset="0"/>
              </a:rPr>
              <a:t>01 – 06 abs value 1n (n+2)</a:t>
            </a:r>
            <a:r>
              <a:rPr lang="en-US" altLang="pt-BR" sz="2000" dirty="0" err="1">
                <a:latin typeface="Courier New" panose="02070309020205020404" pitchFamily="49" charset="0"/>
                <a:cs typeface="Arial" panose="020B0604020202020204" pitchFamily="34" charset="0"/>
              </a:rPr>
              <a:t>nd</a:t>
            </a:r>
            <a:r>
              <a:rPr lang="en-US" altLang="pt-BR" sz="2000" dirty="0">
                <a:latin typeface="Courier New" panose="02070309020205020404" pitchFamily="49" charset="0"/>
                <a:cs typeface="Arial" panose="020B0604020202020204" pitchFamily="34" charset="0"/>
              </a:rPr>
              <a:t> power</a:t>
            </a:r>
          </a:p>
          <a:p>
            <a:pPr marL="179388">
              <a:spcBef>
                <a:spcPts val="500"/>
              </a:spcBef>
              <a:buSzPct val="100000"/>
              <a:defRPr/>
            </a:pPr>
            <a:r>
              <a:rPr lang="en-US" altLang="pt-BR" sz="2000" dirty="0">
                <a:latin typeface="Courier New" panose="02070309020205020404" pitchFamily="49" charset="0"/>
                <a:cs typeface="Arial" panose="020B0604020202020204" pitchFamily="34" charset="0"/>
              </a:rPr>
              <a:t> 		02 ) 07 +         2n (n+2)</a:t>
            </a:r>
            <a:r>
              <a:rPr lang="en-US" altLang="pt-BR" sz="2000" dirty="0" err="1">
                <a:latin typeface="Courier New" panose="02070309020205020404" pitchFamily="49" charset="0"/>
                <a:cs typeface="Arial" panose="020B0604020202020204" pitchFamily="34" charset="0"/>
              </a:rPr>
              <a:t>nd</a:t>
            </a:r>
            <a:r>
              <a:rPr lang="en-US" altLang="pt-BR" sz="2000" dirty="0">
                <a:latin typeface="Courier New" panose="02070309020205020404" pitchFamily="49" charset="0"/>
                <a:cs typeface="Arial" panose="020B0604020202020204" pitchFamily="34" charset="0"/>
              </a:rPr>
              <a:t> root</a:t>
            </a:r>
          </a:p>
          <a:p>
            <a:pPr marL="179388">
              <a:spcBef>
                <a:spcPts val="500"/>
              </a:spcBef>
              <a:buSzPct val="100000"/>
              <a:defRPr/>
            </a:pPr>
            <a:r>
              <a:rPr lang="en-US" altLang="pt-BR" sz="2000" dirty="0">
                <a:latin typeface="Courier New" panose="02070309020205020404" pitchFamily="49" charset="0"/>
                <a:cs typeface="Arial" panose="020B0604020202020204" pitchFamily="34" charset="0"/>
              </a:rPr>
              <a:t>		03 = 08 pause     4n if &lt;= n</a:t>
            </a:r>
          </a:p>
          <a:p>
            <a:pPr marL="179388">
              <a:spcBef>
                <a:spcPts val="500"/>
              </a:spcBef>
              <a:buSzPct val="100000"/>
              <a:defRPr/>
            </a:pPr>
            <a:r>
              <a:rPr lang="en-US" altLang="pt-BR" sz="2000" dirty="0">
                <a:latin typeface="Courier New" panose="02070309020205020404" pitchFamily="49" charset="0"/>
                <a:cs typeface="Arial" panose="020B0604020202020204" pitchFamily="34" charset="0"/>
              </a:rPr>
              <a:t>		04 / 09 (         58 print and tab</a:t>
            </a:r>
          </a:p>
        </p:txBody>
      </p:sp>
    </p:spTree>
    <p:extLst>
      <p:ext uri="{BB962C8B-B14F-4D97-AF65-F5344CB8AC3E}">
        <p14:creationId xmlns:p14="http://schemas.microsoft.com/office/powerpoint/2010/main" val="7045186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>
            <a:extLst>
              <a:ext uri="{FF2B5EF4-FFF2-40B4-BE49-F238E27FC236}">
                <a16:creationId xmlns:a16="http://schemas.microsoft.com/office/drawing/2014/main" id="{C6B62EEC-1762-F542-9DD4-A30744031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862" y="347345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3000" b="1" dirty="0" err="1">
                <a:cs typeface="Arial" panose="020B0604020202020204" pitchFamily="34" charset="0"/>
              </a:rPr>
              <a:t>Pseudocódigos</a:t>
            </a:r>
            <a:r>
              <a:rPr lang="en-US" altLang="pt-BR" sz="3000" b="1" dirty="0">
                <a:cs typeface="Arial" panose="020B0604020202020204" pitchFamily="34" charset="0"/>
              </a:rPr>
              <a:t>: </a:t>
            </a:r>
            <a:r>
              <a:rPr lang="en-US" altLang="pt-BR" sz="3000" b="1" i="1" dirty="0" err="1">
                <a:cs typeface="Arial" panose="020B0604020202020204" pitchFamily="34" charset="0"/>
              </a:rPr>
              <a:t>Speedcoding</a:t>
            </a:r>
            <a:endParaRPr lang="en-US" altLang="pt-BR" sz="3000" b="1" i="1" dirty="0">
              <a:cs typeface="Arial" panose="020B0604020202020204" pitchFamily="34" charset="0"/>
            </a:endParaRPr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AD24E111-C20D-A94C-A7E6-B3CF0BEE0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89" y="1477441"/>
            <a:ext cx="9359900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Speedcoding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foi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pt-BR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desenvolvido por John </a:t>
            </a:r>
            <a:r>
              <a:rPr lang="pt-BR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Backus</a:t>
            </a:r>
            <a:r>
              <a:rPr lang="pt-BR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em 1954 para </a:t>
            </a:r>
            <a:br>
              <a:rPr lang="pt-BR" altLang="pt-BR" sz="2200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pt-BR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o IBM 701:</a:t>
            </a:r>
          </a:p>
          <a:p>
            <a:pPr marL="0" indent="0">
              <a:spcBef>
                <a:spcPts val="500"/>
              </a:spcBef>
            </a:pPr>
            <a:endParaRPr lang="pt-BR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pt-BR" altLang="pt-BR" sz="2000" dirty="0" err="1">
                <a:solidFill>
                  <a:srgbClr val="000000"/>
                </a:solidFill>
              </a:rPr>
              <a:t>Pseudoinstruções</a:t>
            </a:r>
            <a:r>
              <a:rPr lang="en-US" altLang="pt-BR" sz="2000" dirty="0">
                <a:solidFill>
                  <a:srgbClr val="000000"/>
                </a:solidFill>
              </a:rPr>
              <a:t> para </a:t>
            </a:r>
            <a:r>
              <a:rPr lang="en-US" altLang="pt-BR" sz="2000" dirty="0" err="1">
                <a:solidFill>
                  <a:srgbClr val="000000"/>
                </a:solidFill>
              </a:rPr>
              <a:t>operações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aritméticas</a:t>
            </a:r>
            <a:r>
              <a:rPr lang="en-US" altLang="pt-BR" sz="2000" dirty="0">
                <a:solidFill>
                  <a:srgbClr val="000000"/>
                </a:solidFill>
              </a:rPr>
              <a:t> e </a:t>
            </a:r>
            <a:r>
              <a:rPr lang="en-US" altLang="pt-BR" sz="2000" dirty="0" err="1">
                <a:solidFill>
                  <a:srgbClr val="000000"/>
                </a:solidFill>
              </a:rPr>
              <a:t>funções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matemáticas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Desvios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condicionais</a:t>
            </a:r>
            <a:r>
              <a:rPr lang="en-US" altLang="pt-BR" sz="2000" dirty="0">
                <a:solidFill>
                  <a:srgbClr val="000000"/>
                </a:solidFill>
              </a:rPr>
              <a:t> e </a:t>
            </a:r>
            <a:r>
              <a:rPr lang="en-US" altLang="pt-BR" sz="2000" dirty="0" err="1">
                <a:solidFill>
                  <a:srgbClr val="000000"/>
                </a:solidFill>
              </a:rPr>
              <a:t>incondicionais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pt-BR" altLang="pt-BR" sz="2000" dirty="0">
                <a:solidFill>
                  <a:srgbClr val="000000"/>
                </a:solidFill>
              </a:rPr>
              <a:t>Facilidade para incrementar os registradores de endereço automaticamente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pt-BR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pt-BR" altLang="pt-BR" sz="2000" dirty="0">
                <a:solidFill>
                  <a:srgbClr val="000000"/>
                </a:solidFill>
              </a:rPr>
              <a:t>Memória usável restante após carregar o interpretador de apenas 700 palavras</a:t>
            </a:r>
          </a:p>
        </p:txBody>
      </p:sp>
    </p:spTree>
    <p:extLst>
      <p:ext uri="{BB962C8B-B14F-4D97-AF65-F5344CB8AC3E}">
        <p14:creationId xmlns:p14="http://schemas.microsoft.com/office/powerpoint/2010/main" val="32264289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>
            <a:extLst>
              <a:ext uri="{FF2B5EF4-FFF2-40B4-BE49-F238E27FC236}">
                <a16:creationId xmlns:a16="http://schemas.microsoft.com/office/drawing/2014/main" id="{14FBE313-7EA5-524C-B7CA-8347799A2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128" y="397180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3000" b="1" dirty="0" err="1">
                <a:cs typeface="Arial" panose="020B0604020202020204" pitchFamily="34" charset="0"/>
              </a:rPr>
              <a:t>Pseudocódigos</a:t>
            </a:r>
            <a:r>
              <a:rPr lang="en-US" altLang="pt-BR" sz="3000" b="1" dirty="0">
                <a:cs typeface="Arial" panose="020B0604020202020204" pitchFamily="34" charset="0"/>
              </a:rPr>
              <a:t>: </a:t>
            </a:r>
            <a:r>
              <a:rPr lang="en-US" altLang="pt-BR" sz="3000" b="1" i="1" dirty="0">
                <a:cs typeface="Arial" panose="020B0604020202020204" pitchFamily="34" charset="0"/>
              </a:rPr>
              <a:t>Related Systems</a:t>
            </a:r>
          </a:p>
        </p:txBody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id="{887677D5-4A61-9346-9145-7EBB10629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63" y="1847524"/>
            <a:ext cx="9359900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O sistema de “compilação” da UNIVAC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Devenvolvido</a:t>
            </a:r>
            <a:r>
              <a:rPr lang="en-US" altLang="pt-BR" sz="2000" dirty="0">
                <a:solidFill>
                  <a:srgbClr val="000000"/>
                </a:solidFill>
              </a:rPr>
              <a:t> por </a:t>
            </a:r>
            <a:r>
              <a:rPr lang="en-US" altLang="pt-BR" sz="2000" dirty="0" err="1">
                <a:solidFill>
                  <a:srgbClr val="000000"/>
                </a:solidFill>
              </a:rPr>
              <a:t>uma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pt-BR" altLang="pt-BR" sz="2000" dirty="0">
                <a:solidFill>
                  <a:srgbClr val="000000"/>
                </a:solidFill>
              </a:rPr>
              <a:t>equipe liderada por Grace Hopper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Pseudocódigo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expandido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em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código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máquina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pt-BR" sz="2000" dirty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David J. Wheeler (</a:t>
            </a:r>
            <a:r>
              <a:rPr lang="pt-BR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Universidade de Cambridge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) </a:t>
            </a:r>
          </a:p>
          <a:p>
            <a:pPr lvl="1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pt-BR" altLang="pt-BR" sz="2000" dirty="0">
                <a:solidFill>
                  <a:srgbClr val="000000"/>
                </a:solidFill>
              </a:rPr>
              <a:t>desenvolveu um método de usar blocos de endereços realocáveis para resolver parcialmente o problema do endereçamento absoluto</a:t>
            </a:r>
          </a:p>
        </p:txBody>
      </p:sp>
    </p:spTree>
    <p:extLst>
      <p:ext uri="{BB962C8B-B14F-4D97-AF65-F5344CB8AC3E}">
        <p14:creationId xmlns:p14="http://schemas.microsoft.com/office/powerpoint/2010/main" val="14542161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>
            <a:extLst>
              <a:ext uri="{FF2B5EF4-FFF2-40B4-BE49-F238E27FC236}">
                <a16:creationId xmlns:a16="http://schemas.microsoft.com/office/drawing/2014/main" id="{A609681C-3115-A94A-82D3-3EA1D400E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232" y="347345"/>
            <a:ext cx="84597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3000" b="1" dirty="0">
                <a:cs typeface="Arial" panose="020B0604020202020204" pitchFamily="34" charset="0"/>
              </a:rPr>
              <a:t>IBM 704 e </a:t>
            </a:r>
            <a:r>
              <a:rPr lang="en-US" altLang="pt-BR" sz="3000" b="1" i="1" dirty="0">
                <a:cs typeface="Arial" panose="020B0604020202020204" pitchFamily="34" charset="0"/>
              </a:rPr>
              <a:t>Fortran</a:t>
            </a:r>
          </a:p>
        </p:txBody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3DEAD11E-2C5B-6241-BF31-BD838E2E8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815" y="1345918"/>
            <a:ext cx="9902793" cy="5512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177800" indent="-1778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7713" algn="l"/>
                <a:tab pos="1662113" algn="l"/>
                <a:tab pos="2576513" algn="l"/>
                <a:tab pos="3490913" algn="l"/>
                <a:tab pos="4405313" algn="l"/>
                <a:tab pos="5319713" algn="l"/>
                <a:tab pos="6234113" algn="l"/>
                <a:tab pos="7148513" algn="l"/>
                <a:tab pos="8062913" algn="l"/>
                <a:tab pos="8977313" algn="l"/>
                <a:tab pos="98917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Geneva" panose="020B0503030404040204" pitchFamily="34" charset="0"/>
                <a:cs typeface="Geneva" panose="020B0503030404040204" pitchFamily="34" charset="0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Fortran 0: 1954 –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não</a:t>
            </a: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pt-BR" sz="2200" dirty="0" err="1">
                <a:solidFill>
                  <a:srgbClr val="000000"/>
                </a:solidFill>
                <a:cs typeface="Arial" panose="020B0604020202020204" pitchFamily="34" charset="0"/>
              </a:rPr>
              <a:t>implementado</a:t>
            </a: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pt-BR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pt-BR" sz="2200" dirty="0">
                <a:solidFill>
                  <a:srgbClr val="000000"/>
                </a:solidFill>
                <a:cs typeface="Arial" panose="020B0604020202020204" pitchFamily="34" charset="0"/>
              </a:rPr>
              <a:t>Fortran I:  1957</a:t>
            </a:r>
          </a:p>
          <a:p>
            <a:pPr lvl="1" algn="just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Desenvolvido</a:t>
            </a:r>
            <a:r>
              <a:rPr lang="en-US" altLang="pt-BR" sz="2000" dirty="0">
                <a:solidFill>
                  <a:srgbClr val="000000"/>
                </a:solidFill>
              </a:rPr>
              <a:t> para o IBM 704, que </a:t>
            </a:r>
            <a:r>
              <a:rPr lang="en-US" altLang="pt-BR" sz="2000" dirty="0" err="1">
                <a:solidFill>
                  <a:srgbClr val="000000"/>
                </a:solidFill>
              </a:rPr>
              <a:t>tinha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registros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indexação</a:t>
            </a:r>
            <a:r>
              <a:rPr lang="en-US" altLang="pt-BR" sz="2000" dirty="0">
                <a:solidFill>
                  <a:srgbClr val="000000"/>
                </a:solidFill>
              </a:rPr>
              <a:t> e hardware de </a:t>
            </a:r>
            <a:r>
              <a:rPr lang="en-US" altLang="pt-BR" sz="2000" dirty="0" err="1">
                <a:solidFill>
                  <a:srgbClr val="000000"/>
                </a:solidFill>
              </a:rPr>
              <a:t>ponto-flutuante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1" algn="just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en-US" altLang="pt-BR" sz="2000" dirty="0">
              <a:solidFill>
                <a:srgbClr val="000000"/>
              </a:solidFill>
            </a:endParaRPr>
          </a:p>
          <a:p>
            <a:pPr lvl="1" algn="just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Levou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à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ideia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linguagens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programação</a:t>
            </a:r>
            <a:r>
              <a:rPr lang="en-US" altLang="pt-BR" sz="2000" dirty="0">
                <a:solidFill>
                  <a:srgbClr val="000000"/>
                </a:solidFill>
              </a:rPr>
              <a:t> </a:t>
            </a:r>
            <a:r>
              <a:rPr lang="en-US" altLang="pt-BR" sz="2000" dirty="0" err="1">
                <a:solidFill>
                  <a:srgbClr val="000000"/>
                </a:solidFill>
              </a:rPr>
              <a:t>compiladas</a:t>
            </a:r>
            <a:r>
              <a:rPr lang="en-US" altLang="pt-BR" sz="2000" dirty="0">
                <a:solidFill>
                  <a:srgbClr val="000000"/>
                </a:solidFill>
              </a:rPr>
              <a:t>, </a:t>
            </a:r>
            <a:r>
              <a:rPr lang="pt-BR" altLang="pt-BR" sz="2000" dirty="0">
                <a:solidFill>
                  <a:srgbClr val="000000"/>
                </a:solidFill>
              </a:rPr>
              <a:t>porque não havia o esconderijo para o custo da interpretação</a:t>
            </a:r>
          </a:p>
          <a:p>
            <a:pPr lvl="1" algn="just">
              <a:spcBef>
                <a:spcPts val="500"/>
              </a:spcBef>
              <a:buFont typeface="Arial" panose="020B0604020202020204" pitchFamily="34" charset="0"/>
              <a:buChar char="–"/>
            </a:pPr>
            <a:endParaRPr lang="pt-BR" altLang="pt-BR" sz="2000" dirty="0">
              <a:solidFill>
                <a:srgbClr val="000000"/>
              </a:solidFill>
            </a:endParaRPr>
          </a:p>
          <a:p>
            <a:pPr lvl="1" algn="just"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en-US" altLang="pt-BR" sz="2000" dirty="0" err="1">
                <a:solidFill>
                  <a:srgbClr val="000000"/>
                </a:solidFill>
              </a:rPr>
              <a:t>Ambiente</a:t>
            </a:r>
            <a:r>
              <a:rPr lang="en-US" altLang="pt-BR" sz="2000" dirty="0">
                <a:solidFill>
                  <a:srgbClr val="000000"/>
                </a:solidFill>
              </a:rPr>
              <a:t> de </a:t>
            </a:r>
            <a:r>
              <a:rPr lang="en-US" altLang="pt-BR" sz="2000" dirty="0" err="1">
                <a:solidFill>
                  <a:srgbClr val="000000"/>
                </a:solidFill>
              </a:rPr>
              <a:t>desenvolvimento</a:t>
            </a:r>
            <a:endParaRPr lang="en-US" altLang="pt-BR" sz="2000" dirty="0">
              <a:solidFill>
                <a:srgbClr val="000000"/>
              </a:solidFill>
            </a:endParaRPr>
          </a:p>
          <a:p>
            <a:pPr lvl="2" algn="just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pt-BR" dirty="0" err="1">
                <a:solidFill>
                  <a:srgbClr val="000000"/>
                </a:solidFill>
              </a:rPr>
              <a:t>Computadores</a:t>
            </a:r>
            <a:r>
              <a:rPr lang="en-US" altLang="pt-BR" dirty="0">
                <a:solidFill>
                  <a:srgbClr val="000000"/>
                </a:solidFill>
              </a:rPr>
              <a:t> com </a:t>
            </a:r>
            <a:r>
              <a:rPr lang="en-US" altLang="pt-BR" dirty="0" err="1">
                <a:solidFill>
                  <a:srgbClr val="000000"/>
                </a:solidFill>
              </a:rPr>
              <a:t>memórias</a:t>
            </a: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dirty="0" err="1">
                <a:solidFill>
                  <a:srgbClr val="000000"/>
                </a:solidFill>
              </a:rPr>
              <a:t>pequenas</a:t>
            </a:r>
            <a:r>
              <a:rPr lang="en-US" altLang="pt-BR" dirty="0">
                <a:solidFill>
                  <a:srgbClr val="000000"/>
                </a:solidFill>
              </a:rPr>
              <a:t> e </a:t>
            </a:r>
            <a:r>
              <a:rPr lang="en-US" altLang="pt-BR" dirty="0" err="1">
                <a:solidFill>
                  <a:srgbClr val="000000"/>
                </a:solidFill>
              </a:rPr>
              <a:t>não</a:t>
            </a: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dirty="0" err="1">
                <a:solidFill>
                  <a:srgbClr val="000000"/>
                </a:solidFill>
              </a:rPr>
              <a:t>confiáveis</a:t>
            </a:r>
            <a:endParaRPr lang="en-US" altLang="pt-BR" dirty="0">
              <a:solidFill>
                <a:srgbClr val="000000"/>
              </a:solidFill>
            </a:endParaRPr>
          </a:p>
          <a:p>
            <a:pPr lvl="2" algn="just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pt-BR" dirty="0" err="1">
                <a:solidFill>
                  <a:srgbClr val="000000"/>
                </a:solidFill>
              </a:rPr>
              <a:t>Aplicações</a:t>
            </a: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dirty="0" err="1">
                <a:solidFill>
                  <a:srgbClr val="000000"/>
                </a:solidFill>
              </a:rPr>
              <a:t>eram</a:t>
            </a: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dirty="0" err="1">
                <a:solidFill>
                  <a:srgbClr val="000000"/>
                </a:solidFill>
              </a:rPr>
              <a:t>científicas</a:t>
            </a:r>
            <a:endParaRPr lang="en-US" altLang="pt-BR" dirty="0">
              <a:solidFill>
                <a:srgbClr val="000000"/>
              </a:solidFill>
            </a:endParaRPr>
          </a:p>
          <a:p>
            <a:pPr lvl="2" algn="just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pt-BR" dirty="0" err="1">
                <a:solidFill>
                  <a:srgbClr val="000000"/>
                </a:solidFill>
              </a:rPr>
              <a:t>Não</a:t>
            </a: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dirty="0" err="1">
                <a:solidFill>
                  <a:srgbClr val="000000"/>
                </a:solidFill>
              </a:rPr>
              <a:t>havia</a:t>
            </a: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dirty="0" err="1">
                <a:solidFill>
                  <a:srgbClr val="000000"/>
                </a:solidFill>
              </a:rPr>
              <a:t>maneiras</a:t>
            </a: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dirty="0" err="1">
                <a:solidFill>
                  <a:srgbClr val="000000"/>
                </a:solidFill>
              </a:rPr>
              <a:t>eficientes</a:t>
            </a:r>
            <a:r>
              <a:rPr lang="en-US" altLang="pt-BR" dirty="0">
                <a:solidFill>
                  <a:srgbClr val="000000"/>
                </a:solidFill>
              </a:rPr>
              <a:t> de </a:t>
            </a:r>
            <a:r>
              <a:rPr lang="en-US" altLang="pt-BR" dirty="0" err="1">
                <a:solidFill>
                  <a:srgbClr val="000000"/>
                </a:solidFill>
              </a:rPr>
              <a:t>programar</a:t>
            </a: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dirty="0" err="1">
                <a:solidFill>
                  <a:srgbClr val="000000"/>
                </a:solidFill>
              </a:rPr>
              <a:t>computadores</a:t>
            </a:r>
            <a:endParaRPr lang="en-US" altLang="pt-BR" dirty="0">
              <a:solidFill>
                <a:srgbClr val="000000"/>
              </a:solidFill>
            </a:endParaRPr>
          </a:p>
          <a:p>
            <a:pPr lvl="2" algn="just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pt-BR" dirty="0" err="1">
                <a:solidFill>
                  <a:srgbClr val="000000"/>
                </a:solidFill>
              </a:rPr>
              <a:t>Velocidade</a:t>
            </a:r>
            <a:r>
              <a:rPr lang="en-US" altLang="pt-BR" dirty="0">
                <a:solidFill>
                  <a:srgbClr val="000000"/>
                </a:solidFill>
              </a:rPr>
              <a:t> do </a:t>
            </a:r>
            <a:r>
              <a:rPr lang="en-US" altLang="pt-BR" dirty="0" err="1">
                <a:solidFill>
                  <a:srgbClr val="000000"/>
                </a:solidFill>
              </a:rPr>
              <a:t>código</a:t>
            </a:r>
            <a:r>
              <a:rPr lang="en-US" altLang="pt-BR" dirty="0">
                <a:solidFill>
                  <a:srgbClr val="000000"/>
                </a:solidFill>
              </a:rPr>
              <a:t> </a:t>
            </a:r>
            <a:r>
              <a:rPr lang="en-US" altLang="pt-BR" dirty="0" err="1">
                <a:solidFill>
                  <a:srgbClr val="000000"/>
                </a:solidFill>
              </a:rPr>
              <a:t>objeto</a:t>
            </a:r>
            <a:r>
              <a:rPr lang="en-US" altLang="pt-BR" dirty="0">
                <a:solidFill>
                  <a:srgbClr val="000000"/>
                </a:solidFill>
              </a:rPr>
              <a:t> era o </a:t>
            </a:r>
            <a:r>
              <a:rPr lang="en-US" altLang="pt-BR" dirty="0" err="1">
                <a:solidFill>
                  <a:srgbClr val="000000"/>
                </a:solidFill>
              </a:rPr>
              <a:t>objetivo</a:t>
            </a:r>
            <a:r>
              <a:rPr lang="en-US" altLang="pt-BR" dirty="0">
                <a:solidFill>
                  <a:srgbClr val="000000"/>
                </a:solidFill>
              </a:rPr>
              <a:t> principal</a:t>
            </a:r>
          </a:p>
        </p:txBody>
      </p:sp>
    </p:spTree>
    <p:extLst>
      <p:ext uri="{BB962C8B-B14F-4D97-AF65-F5344CB8AC3E}">
        <p14:creationId xmlns:p14="http://schemas.microsoft.com/office/powerpoint/2010/main" val="23226196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2549</Words>
  <Application>Microsoft Macintosh PowerPoint</Application>
  <PresentationFormat>Widescreen</PresentationFormat>
  <Paragraphs>542</Paragraphs>
  <Slides>54</Slides>
  <Notes>52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Courier New</vt:lpstr>
      <vt:lpstr>Times New Roman</vt:lpstr>
      <vt:lpstr>Office Theme</vt:lpstr>
      <vt:lpstr>Paradigmas de Linguagens de programação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Paradigmas de Linguagens de programação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José Renato dos Santos Pereira</dc:creator>
  <cp:lastModifiedBy>Antonio D. Neto</cp:lastModifiedBy>
  <cp:revision>107</cp:revision>
  <dcterms:created xsi:type="dcterms:W3CDTF">2019-05-04T13:02:43Z</dcterms:created>
  <dcterms:modified xsi:type="dcterms:W3CDTF">2020-08-25T23:32:05Z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1046-11.2.0.8339</vt:lpwstr>
  </property>
</Properties>
</file>