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8"/>
  </p:notesMasterIdLst>
  <p:handoutMasterIdLst>
    <p:handoutMasterId r:id="rId29"/>
  </p:handoutMasterIdLst>
  <p:sldIdLst>
    <p:sldId id="285" r:id="rId5"/>
    <p:sldId id="278" r:id="rId6"/>
    <p:sldId id="297" r:id="rId7"/>
    <p:sldId id="294" r:id="rId8"/>
    <p:sldId id="341" r:id="rId9"/>
    <p:sldId id="348" r:id="rId10"/>
    <p:sldId id="349" r:id="rId11"/>
    <p:sldId id="366" r:id="rId12"/>
    <p:sldId id="345" r:id="rId13"/>
    <p:sldId id="357" r:id="rId14"/>
    <p:sldId id="359" r:id="rId15"/>
    <p:sldId id="367" r:id="rId16"/>
    <p:sldId id="369" r:id="rId17"/>
    <p:sldId id="368" r:id="rId18"/>
    <p:sldId id="370" r:id="rId19"/>
    <p:sldId id="371" r:id="rId20"/>
    <p:sldId id="360" r:id="rId21"/>
    <p:sldId id="361" r:id="rId22"/>
    <p:sldId id="362" r:id="rId23"/>
    <p:sldId id="363" r:id="rId24"/>
    <p:sldId id="364" r:id="rId25"/>
    <p:sldId id="315" r:id="rId26"/>
    <p:sldId id="3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M&amp;FBOVESPA" initials="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3"/>
    <a:srgbClr val="123274"/>
    <a:srgbClr val="FFD862"/>
    <a:srgbClr val="00B0EA"/>
    <a:srgbClr val="FFFFFF"/>
    <a:srgbClr val="DE7F00"/>
    <a:srgbClr val="E6E6E6"/>
    <a:srgbClr val="F6A841"/>
    <a:srgbClr val="5D6061"/>
    <a:srgbClr val="0D2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9872" autoAdjust="0"/>
  </p:normalViewPr>
  <p:slideViewPr>
    <p:cSldViewPr>
      <p:cViewPr varScale="1">
        <p:scale>
          <a:sx n="62" d="100"/>
          <a:sy n="62" d="100"/>
        </p:scale>
        <p:origin x="76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29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996C-CA2C-436E-A903-7F2E7C68ADF8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6F0E9-F5E0-4616-9C10-7A8C156C72C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8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6514A-F4CA-40F5-B508-6CC5FEA6DD64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8404-7DFF-4128-BBDB-E2DC0C77B12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50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2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02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B8404-7DFF-4128-BBDB-E2DC0C77B1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8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 userDrawn="1">
            <p:ph type="title" hasCustomPrompt="1"/>
          </p:nvPr>
        </p:nvSpPr>
        <p:spPr>
          <a:xfrm>
            <a:off x="407368" y="2060848"/>
            <a:ext cx="6600733" cy="1408451"/>
          </a:xfrm>
        </p:spPr>
        <p:txBody>
          <a:bodyPr anchor="t">
            <a:noAutofit/>
          </a:bodyPr>
          <a:lstStyle>
            <a:lvl1pPr algn="l"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5" name="Espaço Reservado para Texto 14"/>
          <p:cNvSpPr>
            <a:spLocks noGrp="1"/>
          </p:cNvSpPr>
          <p:nvPr userDrawn="1">
            <p:ph type="body" sz="quarter" idx="15"/>
          </p:nvPr>
        </p:nvSpPr>
        <p:spPr>
          <a:xfrm>
            <a:off x="435406" y="3717032"/>
            <a:ext cx="6572695" cy="89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5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C729FF-DF89-4FB9-8241-768BE0F48B50}"/>
              </a:ext>
            </a:extLst>
          </p:cNvPr>
          <p:cNvSpPr/>
          <p:nvPr userDrawn="1"/>
        </p:nvSpPr>
        <p:spPr>
          <a:xfrm>
            <a:off x="10416480" y="111564"/>
            <a:ext cx="1775520" cy="14452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7101DA-C0F2-4BFB-93B8-9A0FAB17FD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-27384"/>
            <a:ext cx="2016224" cy="20162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271437B-F2A1-4A5B-8D3F-94BDF1B3B3EF}"/>
              </a:ext>
            </a:extLst>
          </p:cNvPr>
          <p:cNvSpPr/>
          <p:nvPr userDrawn="1"/>
        </p:nvSpPr>
        <p:spPr>
          <a:xfrm>
            <a:off x="435406" y="6127196"/>
            <a:ext cx="404010" cy="325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765309"/>
      </p:ext>
    </p:extLst>
  </p:cSld>
  <p:clrMapOvr>
    <a:masterClrMapping/>
  </p:clrMapOvr>
  <p:transition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(GRID)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38277"/>
            <a:ext cx="10859140" cy="469296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10"/>
          </p:nvPr>
        </p:nvSpPr>
        <p:spPr>
          <a:xfrm>
            <a:off x="349446" y="1091939"/>
            <a:ext cx="3649485" cy="511995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9" name="Espaço Reservado para Conteúdo 18"/>
          <p:cNvSpPr>
            <a:spLocks noGrp="1"/>
          </p:cNvSpPr>
          <p:nvPr>
            <p:ph sz="quarter" idx="11"/>
          </p:nvPr>
        </p:nvSpPr>
        <p:spPr>
          <a:xfrm>
            <a:off x="4354513" y="1092200"/>
            <a:ext cx="3471862" cy="5119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1" name="Espaço Reservado para Conteúdo 20"/>
          <p:cNvSpPr>
            <a:spLocks noGrp="1"/>
          </p:cNvSpPr>
          <p:nvPr>
            <p:ph sz="quarter" idx="12"/>
          </p:nvPr>
        </p:nvSpPr>
        <p:spPr>
          <a:xfrm>
            <a:off x="8175625" y="1092200"/>
            <a:ext cx="3670300" cy="51196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9162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406400" y="1103086"/>
            <a:ext cx="11379200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8678792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530970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023992" y="1103086"/>
            <a:ext cx="5761608" cy="4989738"/>
          </a:xfrm>
          <a:prstGeom prst="rect">
            <a:avLst/>
          </a:prstGeom>
        </p:spPr>
        <p:txBody>
          <a:bodyPr/>
          <a:lstStyle>
            <a:lvl1pPr marL="174625" indent="-174625">
              <a:defRPr/>
            </a:lvl1pPr>
            <a:lvl2pPr marL="449263" indent="-274638">
              <a:defRPr/>
            </a:lvl2pPr>
            <a:lvl3pPr marL="623888" indent="-174625">
              <a:defRPr/>
            </a:lvl3pPr>
            <a:lvl4pPr marL="812800" indent="-188913">
              <a:defRPr/>
            </a:lvl4pPr>
            <a:lvl5pPr marL="987425" indent="-174625"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Gráfico 8"/>
          <p:cNvSpPr>
            <a:spLocks noGrp="1"/>
          </p:cNvSpPr>
          <p:nvPr>
            <p:ph type="chart" sz="quarter" idx="10"/>
          </p:nvPr>
        </p:nvSpPr>
        <p:spPr>
          <a:xfrm>
            <a:off x="426255" y="1110659"/>
            <a:ext cx="11359345" cy="4982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349428" y="371475"/>
            <a:ext cx="10859140" cy="436098"/>
          </a:xfrm>
        </p:spPr>
        <p:txBody>
          <a:bodyPr/>
          <a:lstStyle>
            <a:lvl1pPr algn="l">
              <a:defRPr sz="1050" spc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393074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6276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9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0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1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4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9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A0255A0-EE2B-6E49-A611-C16850102233}" type="datetimeFigureOut">
              <a:rPr lang="en-US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76C96A-F7BC-0944-A97F-523D39431F8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  <a:endParaRPr lang="en-US" dirty="0"/>
          </a:p>
        </p:txBody>
      </p:sp>
      <p:sp>
        <p:nvSpPr>
          <p:cNvPr id="8" name="Espaço Reservado para Título 1"/>
          <p:cNvSpPr>
            <a:spLocks noGrp="1"/>
          </p:cNvSpPr>
          <p:nvPr>
            <p:ph type="title"/>
          </p:nvPr>
        </p:nvSpPr>
        <p:spPr>
          <a:xfrm>
            <a:off x="143339" y="0"/>
            <a:ext cx="9217024" cy="9807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" name="TextBox 15"/>
          <p:cNvSpPr txBox="1"/>
          <p:nvPr userDrawn="1"/>
        </p:nvSpPr>
        <p:spPr>
          <a:xfrm>
            <a:off x="191344" y="621756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F61775E-345C-49C6-BE5B-6D7F1D067A13}" type="slidenum">
              <a:rPr lang="en-US" sz="1400" b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en-US" sz="1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1" descr="B3_Site_01.jp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544" y="6517160"/>
            <a:ext cx="819530" cy="152200"/>
          </a:xfrm>
          <a:prstGeom prst="rect">
            <a:avLst/>
          </a:prstGeom>
        </p:spPr>
      </p:pic>
      <p:pic>
        <p:nvPicPr>
          <p:cNvPr id="12" name="Picture 11" descr="Site-em-ciano.png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36" y="6289157"/>
            <a:ext cx="864096" cy="1641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0C7B23F-CA02-4567-B1E4-182C0E3C0C3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40" y="174848"/>
            <a:ext cx="1143000" cy="11430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3FC8A77C-8053-4FD6-9413-5DEE041B230C}"/>
              </a:ext>
            </a:extLst>
          </p:cNvPr>
          <p:cNvSpPr/>
          <p:nvPr userDrawn="1"/>
        </p:nvSpPr>
        <p:spPr>
          <a:xfrm>
            <a:off x="-869254" y="-21786"/>
            <a:ext cx="720000" cy="720000"/>
          </a:xfrm>
          <a:prstGeom prst="rect">
            <a:avLst/>
          </a:prstGeom>
          <a:solidFill>
            <a:srgbClr val="00B0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0C83A3B-FD44-4CBB-A5FD-8BADD5DFD8A6}"/>
              </a:ext>
            </a:extLst>
          </p:cNvPr>
          <p:cNvSpPr/>
          <p:nvPr userDrawn="1"/>
        </p:nvSpPr>
        <p:spPr>
          <a:xfrm>
            <a:off x="-869254" y="837338"/>
            <a:ext cx="720000" cy="720000"/>
          </a:xfrm>
          <a:prstGeom prst="rect">
            <a:avLst/>
          </a:prstGeom>
          <a:solidFill>
            <a:srgbClr val="1232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1499C5C-DE62-4726-867A-51EF43DF2758}"/>
              </a:ext>
            </a:extLst>
          </p:cNvPr>
          <p:cNvSpPr/>
          <p:nvPr userDrawn="1"/>
        </p:nvSpPr>
        <p:spPr>
          <a:xfrm>
            <a:off x="-869254" y="1696462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1631FEC-0BAB-42C3-96A5-68FA2F867C46}"/>
              </a:ext>
            </a:extLst>
          </p:cNvPr>
          <p:cNvSpPr/>
          <p:nvPr userDrawn="1"/>
        </p:nvSpPr>
        <p:spPr>
          <a:xfrm>
            <a:off x="-869254" y="2555586"/>
            <a:ext cx="720000" cy="297350"/>
          </a:xfrm>
          <a:prstGeom prst="rect">
            <a:avLst/>
          </a:prstGeom>
          <a:solidFill>
            <a:srgbClr val="DE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18A8B17-8028-45C7-948B-F013133B091F}"/>
              </a:ext>
            </a:extLst>
          </p:cNvPr>
          <p:cNvSpPr/>
          <p:nvPr userDrawn="1"/>
        </p:nvSpPr>
        <p:spPr>
          <a:xfrm>
            <a:off x="-869254" y="2992060"/>
            <a:ext cx="720000" cy="297350"/>
          </a:xfrm>
          <a:prstGeom prst="rect">
            <a:avLst/>
          </a:prstGeom>
          <a:solidFill>
            <a:srgbClr val="F6A8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024B4F0-5565-4167-A818-49617CD0F6F6}"/>
              </a:ext>
            </a:extLst>
          </p:cNvPr>
          <p:cNvSpPr/>
          <p:nvPr userDrawn="1"/>
        </p:nvSpPr>
        <p:spPr>
          <a:xfrm>
            <a:off x="-869254" y="3419916"/>
            <a:ext cx="720000" cy="297350"/>
          </a:xfrm>
          <a:prstGeom prst="rect">
            <a:avLst/>
          </a:prstGeom>
          <a:solidFill>
            <a:srgbClr val="FFD8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A0F530B-5BDA-4A5F-8DF5-74F50AA35B98}"/>
              </a:ext>
            </a:extLst>
          </p:cNvPr>
          <p:cNvSpPr/>
          <p:nvPr userDrawn="1"/>
        </p:nvSpPr>
        <p:spPr>
          <a:xfrm>
            <a:off x="-869254" y="3856390"/>
            <a:ext cx="720000" cy="297350"/>
          </a:xfrm>
          <a:prstGeom prst="rect">
            <a:avLst/>
          </a:prstGeom>
          <a:solidFill>
            <a:srgbClr val="5D60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MSIPCMContentMarking" descr="{&quot;HashCode&quot;:-1064623683,&quot;Placement&quot;:&quot;Footer&quot;,&quot;Top&quot;:519.343,&quot;Left&quot;:362.011169,&quot;SlideWidth&quot;:960,&quot;SlideHeight&quot;:540}">
            <a:extLst>
              <a:ext uri="{FF2B5EF4-FFF2-40B4-BE49-F238E27FC236}">
                <a16:creationId xmlns:a16="http://schemas.microsoft.com/office/drawing/2014/main" id="{CACDD7B3-B8A4-4712-A09B-2DFB9D20AC5D}"/>
              </a:ext>
            </a:extLst>
          </p:cNvPr>
          <p:cNvSpPr txBox="1"/>
          <p:nvPr userDrawn="1"/>
        </p:nvSpPr>
        <p:spPr>
          <a:xfrm>
            <a:off x="4597542" y="6595656"/>
            <a:ext cx="299691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INFORMAÇÃO INTERNA – INTERNAL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0051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7" r:id="rId12"/>
    <p:sldLayoutId id="2147483684" r:id="rId13"/>
    <p:sldLayoutId id="2147483661" r:id="rId14"/>
    <p:sldLayoutId id="2147483650" r:id="rId15"/>
    <p:sldLayoutId id="2147483662" r:id="rId16"/>
    <p:sldLayoutId id="2147483663" r:id="rId17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13" orient="horz" pos="3702" userDrawn="1">
          <p15:clr>
            <a:srgbClr val="F26B43"/>
          </p15:clr>
        </p15:guide>
        <p15:guide id="14" orient="horz" pos="890" userDrawn="1">
          <p15:clr>
            <a:srgbClr val="F26B43"/>
          </p15:clr>
        </p15:guide>
        <p15:guide id="15" pos="6425" userDrawn="1">
          <p15:clr>
            <a:srgbClr val="F26B43"/>
          </p15:clr>
        </p15:guide>
        <p15:guide id="16" pos="6199" userDrawn="1">
          <p15:clr>
            <a:srgbClr val="F26B43"/>
          </p15:clr>
        </p15:guide>
        <p15:guide id="17" pos="5155" userDrawn="1">
          <p15:clr>
            <a:srgbClr val="F26B43"/>
          </p15:clr>
        </p15:guide>
        <p15:guide id="18" pos="4974" userDrawn="1">
          <p15:clr>
            <a:srgbClr val="F26B43"/>
          </p15:clr>
        </p15:guide>
        <p15:guide id="19" pos="3976" userDrawn="1">
          <p15:clr>
            <a:srgbClr val="F26B43"/>
          </p15:clr>
        </p15:guide>
        <p15:guide id="20" pos="3749" userDrawn="1">
          <p15:clr>
            <a:srgbClr val="F26B43"/>
          </p15:clr>
        </p15:guide>
        <p15:guide id="21" pos="2706" userDrawn="1">
          <p15:clr>
            <a:srgbClr val="F26B43"/>
          </p15:clr>
        </p15:guide>
        <p15:guide id="22" pos="2525" userDrawn="1">
          <p15:clr>
            <a:srgbClr val="F26B43"/>
          </p15:clr>
        </p15:guide>
        <p15:guide id="23" pos="1527" userDrawn="1">
          <p15:clr>
            <a:srgbClr val="F26B43"/>
          </p15:clr>
        </p15:guide>
        <p15:guide id="24" pos="1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8" y="2204864"/>
            <a:ext cx="6600733" cy="1944216"/>
          </a:xfrm>
        </p:spPr>
        <p:txBody>
          <a:bodyPr/>
          <a:lstStyle/>
          <a:p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 DE PEFORMANCE API’s DE SEGUROS.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Apólice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9C3B0-F78C-4B32-B65D-0AAC273DB508}"/>
              </a:ext>
            </a:extLst>
          </p:cNvPr>
          <p:cNvSpPr txBox="1"/>
          <p:nvPr/>
        </p:nvSpPr>
        <p:spPr>
          <a:xfrm>
            <a:off x="407368" y="4077072"/>
            <a:ext cx="2688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fontAlgn="base"/>
            <a:r>
              <a:rPr lang="en-US" b="1" i="0" u="none" strike="noStrike" dirty="0" err="1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Relatório</a:t>
            </a:r>
            <a:r>
              <a:rPr lang="en-US" b="1" i="0" u="none" strike="noStrike" dirty="0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 Performance</a:t>
            </a:r>
            <a:r>
              <a:rPr lang="en-US" b="0" i="0" dirty="0">
                <a:solidFill>
                  <a:srgbClr val="5A5F5F"/>
                </a:solidFill>
                <a:effectLst/>
                <a:latin typeface="Segoe UI" panose="020B0502040204020203" pitchFamily="34" charset="0"/>
              </a:rPr>
              <a:t>​</a:t>
            </a:r>
          </a:p>
          <a:p>
            <a:pPr algn="l" rtl="0" fontAlgn="base"/>
            <a:r>
              <a:rPr lang="en-US" b="1" i="0" u="none" strike="noStrike" dirty="0" err="1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Junho</a:t>
            </a:r>
            <a:r>
              <a:rPr lang="en-US" b="1" i="0" u="none" strike="noStrike" dirty="0">
                <a:solidFill>
                  <a:srgbClr val="00B0EA"/>
                </a:solidFill>
                <a:effectLst/>
                <a:latin typeface="Segoe UI" panose="020B0502040204020203" pitchFamily="34" charset="0"/>
              </a:rPr>
              <a:t>/2021</a:t>
            </a:r>
          </a:p>
        </p:txBody>
      </p:sp>
    </p:spTree>
    <p:extLst>
      <p:ext uri="{BB962C8B-B14F-4D97-AF65-F5344CB8AC3E}">
        <p14:creationId xmlns:p14="http://schemas.microsoft.com/office/powerpoint/2010/main" val="1899865071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160" y="385361"/>
            <a:ext cx="4189680" cy="922114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Erros Identificados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1A1E27-B339-4A71-BD89-2B10280AF715}"/>
              </a:ext>
            </a:extLst>
          </p:cNvPr>
          <p:cNvSpPr txBox="1"/>
          <p:nvPr/>
        </p:nvSpPr>
        <p:spPr>
          <a:xfrm>
            <a:off x="1055440" y="1214494"/>
            <a:ext cx="10081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No gráfico abaixo podemos ver que os erros iniciaram a partir das 21:47, com 30 threads simultâneas, durante o aumento da rampa para 40 threads;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Conseguimos ver a marcação exata dos erros quando ocorreram.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27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53FEB9-D91E-49D9-BC4C-884624E4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26" y="2152990"/>
            <a:ext cx="8185948" cy="404658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4A6219D-7737-470E-8F2A-1B417C29D80B}"/>
              </a:ext>
            </a:extLst>
          </p:cNvPr>
          <p:cNvSpPr/>
          <p:nvPr/>
        </p:nvSpPr>
        <p:spPr>
          <a:xfrm>
            <a:off x="4367808" y="5715514"/>
            <a:ext cx="5760640" cy="23376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4BDEBE-CE0E-43F8-A6C4-DED36390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6199575"/>
            <a:ext cx="2559182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0B949-0DEB-4F58-A430-FC8CFAC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da causa dos erros - Dynatrace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D988919-1FCD-4D5F-BC25-41AC6537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04663"/>
          </a:xfrm>
        </p:spPr>
        <p:txBody>
          <a:bodyPr>
            <a:normAutofit lnSpcReduction="10000"/>
          </a:bodyPr>
          <a:lstStyle/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Após analisar as possíveis causas do erro 422 – “Erro no serviço” pelo Dynatrace, chegamos na requisição problemática e obtivemos os seguintes resultados:	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B51067E-3919-4AE7-A57E-936F01F1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24" y="2373695"/>
            <a:ext cx="9700552" cy="2963695"/>
          </a:xfrm>
          <a:prstGeom prst="rect">
            <a:avLst/>
          </a:prstGeom>
        </p:spPr>
      </p:pic>
      <p:sp>
        <p:nvSpPr>
          <p:cNvPr id="11" name="Espaço Reservado para Conteúdo 8">
            <a:extLst>
              <a:ext uri="{FF2B5EF4-FFF2-40B4-BE49-F238E27FC236}">
                <a16:creationId xmlns:a16="http://schemas.microsoft.com/office/drawing/2014/main" id="{B7FBEBD4-F9DB-4957-9147-2C4551C95646}"/>
              </a:ext>
            </a:extLst>
          </p:cNvPr>
          <p:cNvSpPr txBox="1">
            <a:spLocks/>
          </p:cNvSpPr>
          <p:nvPr/>
        </p:nvSpPr>
        <p:spPr>
          <a:xfrm>
            <a:off x="551384" y="5470696"/>
            <a:ext cx="10972800" cy="6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De todos os erros exibidos, os mais relevantes são:</a:t>
            </a:r>
          </a:p>
        </p:txBody>
      </p:sp>
    </p:spTree>
    <p:extLst>
      <p:ext uri="{BB962C8B-B14F-4D97-AF65-F5344CB8AC3E}">
        <p14:creationId xmlns:p14="http://schemas.microsoft.com/office/powerpoint/2010/main" val="334834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0B949-0DEB-4F58-A430-FC8CFAC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da causa dos erros - Dynatrace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D988919-1FCD-4D5F-BC25-41AC6537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73350"/>
          </a:xfrm>
        </p:spPr>
        <p:txBody>
          <a:bodyPr>
            <a:normAutofit fontScale="85000" lnSpcReduction="10000"/>
          </a:bodyPr>
          <a:lstStyle/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Esse é um erro que aconteceu ao decodificar o token enviado para o serviço;</a:t>
            </a:r>
          </a:p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Essa mensagem exibe um erro relacionado a primeira parte do token, responsável por definir o algoritmo de encriptação;</a:t>
            </a:r>
          </a:p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É possível perceber na mensagem que a </a:t>
            </a:r>
            <a:r>
              <a:rPr lang="pt-BR" sz="1800" i="1" dirty="0">
                <a:solidFill>
                  <a:srgbClr val="003273"/>
                </a:solidFill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 é um JSON válido, porém a aplicação indica como sendo inválido.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2F1E50-AAA2-4477-8CF8-E4088F5AFBCD}"/>
              </a:ext>
            </a:extLst>
          </p:cNvPr>
          <p:cNvSpPr txBox="1"/>
          <p:nvPr/>
        </p:nvSpPr>
        <p:spPr>
          <a:xfrm>
            <a:off x="6096000" y="5984102"/>
            <a:ext cx="3545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Obs</a:t>
            </a:r>
            <a:r>
              <a:rPr lang="pt-BR" sz="1200" b="1" dirty="0"/>
              <a:t>: </a:t>
            </a:r>
            <a:r>
              <a:rPr lang="pt-BR" sz="1200" dirty="0"/>
              <a:t>A Stacktrace  exibida não está completa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8BB8FCC-67C9-40A4-9C92-02A375C25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33" y="2573551"/>
            <a:ext cx="6439334" cy="33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0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0B949-0DEB-4F58-A430-FC8CFAC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da causa dos erros - Dynatrace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D988919-1FCD-4D5F-BC25-41AC6537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73350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Esse é um erro que aconteceu ao decodificar o token enviado para o serviço;</a:t>
            </a:r>
          </a:p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Essa mensagem exibe um erro relacionada a segunda parte do token, responsável por armazenar seus dados.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2F1E50-AAA2-4477-8CF8-E4088F5AFBCD}"/>
              </a:ext>
            </a:extLst>
          </p:cNvPr>
          <p:cNvSpPr txBox="1"/>
          <p:nvPr/>
        </p:nvSpPr>
        <p:spPr>
          <a:xfrm>
            <a:off x="6096000" y="5984102"/>
            <a:ext cx="3545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Obs</a:t>
            </a:r>
            <a:r>
              <a:rPr lang="pt-BR" sz="1200" b="1" dirty="0"/>
              <a:t>: </a:t>
            </a:r>
            <a:r>
              <a:rPr lang="pt-BR" sz="1200" dirty="0"/>
              <a:t>A Stacktrace  exibida não está completa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8D1BCDD-AF70-4BF2-BA5E-913095892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84" y="2865879"/>
            <a:ext cx="8382431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5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0B949-0DEB-4F58-A430-FC8CFAC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da causa dos erros - Dynatrace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D988919-1FCD-4D5F-BC25-41AC6537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73350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Esse aparenta ser um erro de configuração de JDBC, onde o </a:t>
            </a:r>
            <a:r>
              <a:rPr lang="pt-BR" sz="1800" dirty="0" err="1">
                <a:solidFill>
                  <a:srgbClr val="003273"/>
                </a:solidFill>
                <a:cs typeface="Times New Roman" panose="02020603050405020304" pitchFamily="18" charset="0"/>
              </a:rPr>
              <a:t>commit</a:t>
            </a:r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 automático está ativo, e por conta disso, não é possível fazer o </a:t>
            </a:r>
            <a:r>
              <a:rPr lang="pt-BR" sz="1800" dirty="0" err="1">
                <a:solidFill>
                  <a:srgbClr val="003273"/>
                </a:solidFill>
                <a:cs typeface="Times New Roman" panose="02020603050405020304" pitchFamily="18" charset="0"/>
              </a:rPr>
              <a:t>rollback</a:t>
            </a:r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2F1E50-AAA2-4477-8CF8-E4088F5AFBCD}"/>
              </a:ext>
            </a:extLst>
          </p:cNvPr>
          <p:cNvSpPr txBox="1"/>
          <p:nvPr/>
        </p:nvSpPr>
        <p:spPr>
          <a:xfrm>
            <a:off x="6096000" y="5984102"/>
            <a:ext cx="3545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Obs</a:t>
            </a:r>
            <a:r>
              <a:rPr lang="pt-BR" sz="1200" b="1" dirty="0"/>
              <a:t>: </a:t>
            </a:r>
            <a:r>
              <a:rPr lang="pt-BR" sz="1200" dirty="0"/>
              <a:t>A Stacktrace  exibida não está completa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57AE1CF-65E0-42C2-92A2-BF45BE61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72" y="2668801"/>
            <a:ext cx="7108856" cy="32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83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0B949-0DEB-4F58-A430-FC8CFAC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da causa dos erros - Log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D988919-1FCD-4D5F-BC25-41AC6537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73350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Após investigar o log da aplicação, encontramos o seguinte trecho;</a:t>
            </a:r>
          </a:p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O erro indica que está sendo feita a tentativa de inserir um valor nulo no campo “NUM_IDT_UF_FILIAL” na tabela “TSEGDETALHE_APOLICE” no banco “SEGUROS”, ocasionando uma violação de </a:t>
            </a:r>
            <a:r>
              <a:rPr lang="pt-BR" sz="1800" dirty="0" err="1">
                <a:solidFill>
                  <a:srgbClr val="003273"/>
                </a:solidFill>
                <a:cs typeface="Times New Roman" panose="02020603050405020304" pitchFamily="18" charset="0"/>
              </a:rPr>
              <a:t>constraint</a:t>
            </a:r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2" name="Espaço Reservado para Conteúdo 8">
            <a:extLst>
              <a:ext uri="{FF2B5EF4-FFF2-40B4-BE49-F238E27FC236}">
                <a16:creationId xmlns:a16="http://schemas.microsoft.com/office/drawing/2014/main" id="{E157C469-CB24-4A35-B99D-31976DE4F828}"/>
              </a:ext>
            </a:extLst>
          </p:cNvPr>
          <p:cNvSpPr txBox="1">
            <a:spLocks/>
          </p:cNvSpPr>
          <p:nvPr/>
        </p:nvSpPr>
        <p:spPr>
          <a:xfrm>
            <a:off x="609600" y="3192711"/>
            <a:ext cx="10972800" cy="39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Logo abaixo vemos a mensagem;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B46C0E-8CF4-4081-A385-DBC84781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688638"/>
            <a:ext cx="10725150" cy="5905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30C275-21CB-43EB-A65C-FA85E9AE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625956"/>
            <a:ext cx="10744200" cy="514350"/>
          </a:xfrm>
          <a:prstGeom prst="rect">
            <a:avLst/>
          </a:prstGeom>
        </p:spPr>
      </p:pic>
      <p:sp>
        <p:nvSpPr>
          <p:cNvPr id="15" name="Espaço Reservado para Conteúdo 8">
            <a:extLst>
              <a:ext uri="{FF2B5EF4-FFF2-40B4-BE49-F238E27FC236}">
                <a16:creationId xmlns:a16="http://schemas.microsoft.com/office/drawing/2014/main" id="{BD6E81FA-4E9A-4606-ACEF-37D218667AFD}"/>
              </a:ext>
            </a:extLst>
          </p:cNvPr>
          <p:cNvSpPr txBox="1">
            <a:spLocks/>
          </p:cNvSpPr>
          <p:nvPr/>
        </p:nvSpPr>
        <p:spPr>
          <a:xfrm>
            <a:off x="609600" y="4547839"/>
            <a:ext cx="10972800" cy="590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Essa mensagem quer dizer que ocorreu a exceção “</a:t>
            </a:r>
            <a:r>
              <a:rPr lang="pt-BR" sz="1800" dirty="0" err="1">
                <a:solidFill>
                  <a:srgbClr val="003273"/>
                </a:solidFill>
                <a:cs typeface="Times New Roman" panose="02020603050405020304" pitchFamily="18" charset="0"/>
              </a:rPr>
              <a:t>org.hibernate.exception.ConstraintViolationException</a:t>
            </a:r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” durante a execução do </a:t>
            </a:r>
            <a:r>
              <a:rPr lang="pt-BR" sz="1800" i="1" dirty="0" err="1">
                <a:solidFill>
                  <a:srgbClr val="003273"/>
                </a:solidFill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 pela biblioteca </a:t>
            </a:r>
            <a:r>
              <a:rPr lang="pt-BR" sz="1800" i="1" dirty="0" err="1">
                <a:solidFill>
                  <a:srgbClr val="003273"/>
                </a:solidFill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50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0B949-0DEB-4F58-A430-FC8CFAC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Análise da causa dos erros - Log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4D988919-1FCD-4D5F-BC25-41AC6537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60918"/>
          </a:xfrm>
        </p:spPr>
        <p:txBody>
          <a:bodyPr>
            <a:normAutofit lnSpcReduction="10000"/>
          </a:bodyPr>
          <a:lstStyle/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Logo abaixo vemos o seguinte erro:</a:t>
            </a:r>
          </a:p>
        </p:txBody>
      </p:sp>
      <p:sp>
        <p:nvSpPr>
          <p:cNvPr id="12" name="Espaço Reservado para Conteúdo 8">
            <a:extLst>
              <a:ext uri="{FF2B5EF4-FFF2-40B4-BE49-F238E27FC236}">
                <a16:creationId xmlns:a16="http://schemas.microsoft.com/office/drawing/2014/main" id="{E157C469-CB24-4A35-B99D-31976DE4F828}"/>
              </a:ext>
            </a:extLst>
          </p:cNvPr>
          <p:cNvSpPr txBox="1">
            <a:spLocks/>
          </p:cNvSpPr>
          <p:nvPr/>
        </p:nvSpPr>
        <p:spPr>
          <a:xfrm>
            <a:off x="609600" y="3630762"/>
            <a:ext cx="10972800" cy="80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Essa mensagem é equivalente ao erro que é exibido para usuário;</a:t>
            </a:r>
          </a:p>
          <a:p>
            <a:r>
              <a:rPr lang="pt-BR" sz="1800" dirty="0">
                <a:solidFill>
                  <a:srgbClr val="003273"/>
                </a:solidFill>
                <a:cs typeface="Times New Roman" panose="02020603050405020304" pitchFamily="18" charset="0"/>
              </a:rPr>
              <a:t>Esse é um erro de mais alto nível apresentado na chamada da API.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21C3A7-0562-4B99-9189-0930B673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06" y="2086876"/>
            <a:ext cx="8019188" cy="14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6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95400" y="2724774"/>
            <a:ext cx="6600733" cy="1408451"/>
          </a:xfrm>
        </p:spPr>
        <p:txBody>
          <a:bodyPr/>
          <a:lstStyle/>
          <a:p>
            <a:r>
              <a:rPr lang="en-US" sz="3200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de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Infraestrutura</a:t>
            </a:r>
          </a:p>
        </p:txBody>
      </p:sp>
    </p:spTree>
    <p:extLst>
      <p:ext uri="{BB962C8B-B14F-4D97-AF65-F5344CB8AC3E}">
        <p14:creationId xmlns:p14="http://schemas.microsoft.com/office/powerpoint/2010/main" val="274220788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08" y="328103"/>
            <a:ext cx="7638585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C70DCC-2FB2-4597-8F39-67B163C88EAD}"/>
              </a:ext>
            </a:extLst>
          </p:cNvPr>
          <p:cNvSpPr txBox="1"/>
          <p:nvPr/>
        </p:nvSpPr>
        <p:spPr>
          <a:xfrm>
            <a:off x="656290" y="1538288"/>
            <a:ext cx="10972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Abaixo o gráfico com o comportamento da CPU durante a execução do teste;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Observando o gráfico, percebemos que durante a execução do teste, o consumo de CPU não passou de 5%;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consumo de CPU se manteve estável durante a execução do teste.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A9F519-71E6-4B3B-8ADD-00CB23C6D0C2}"/>
              </a:ext>
            </a:extLst>
          </p:cNvPr>
          <p:cNvSpPr txBox="1"/>
          <p:nvPr/>
        </p:nvSpPr>
        <p:spPr>
          <a:xfrm>
            <a:off x="4323121" y="2526669"/>
            <a:ext cx="35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Gráfico de consumo de CPU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B22C5E-2AD3-4792-B71E-D949A1DD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9" y="3068960"/>
            <a:ext cx="11436938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7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08" y="328103"/>
            <a:ext cx="7638585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JVM -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Memória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C70DCC-2FB2-4597-8F39-67B163C88EAD}"/>
              </a:ext>
            </a:extLst>
          </p:cNvPr>
          <p:cNvSpPr txBox="1"/>
          <p:nvPr/>
        </p:nvSpPr>
        <p:spPr>
          <a:xfrm>
            <a:off x="767408" y="1268760"/>
            <a:ext cx="1097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Abaixo o gráfico com o comportamento de memória da JVM na máquina </a:t>
            </a:r>
            <a:r>
              <a:rPr lang="en-US" dirty="0">
                <a:solidFill>
                  <a:srgbClr val="003273"/>
                </a:solidFill>
                <a:cs typeface="Times New Roman" panose="02020603050405020304" pitchFamily="18" charset="0"/>
              </a:rPr>
              <a:t>WLSSEG00101c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consumo de memória se manteve estável durante a execução do teste, não chegando a 1GB;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tempo de atuação do </a:t>
            </a:r>
            <a:r>
              <a:rPr lang="pt-BR" dirty="0" err="1">
                <a:solidFill>
                  <a:srgbClr val="003273"/>
                </a:solidFill>
                <a:cs typeface="Times New Roman" panose="02020603050405020304" pitchFamily="18" charset="0"/>
              </a:rPr>
              <a:t>Garbage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003273"/>
                </a:solidFill>
                <a:cs typeface="Times New Roman" panose="02020603050405020304" pitchFamily="18" charset="0"/>
              </a:rPr>
              <a:t>Collector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 aumentou durante a execução, próximo aos 100 </a:t>
            </a:r>
            <a:r>
              <a:rPr lang="pt-BR" dirty="0" err="1">
                <a:solidFill>
                  <a:srgbClr val="003273"/>
                </a:solidFill>
                <a:cs typeface="Times New Roman" panose="02020603050405020304" pitchFamily="18" charset="0"/>
              </a:rPr>
              <a:t>ms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, ao mesmo tempo que aumentou a frequência que é ativado</a:t>
            </a:r>
            <a:r>
              <a:rPr lang="pt-BR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A9F519-71E6-4B3B-8ADD-00CB23C6D0C2}"/>
              </a:ext>
            </a:extLst>
          </p:cNvPr>
          <p:cNvSpPr txBox="1"/>
          <p:nvPr/>
        </p:nvSpPr>
        <p:spPr>
          <a:xfrm>
            <a:off x="4323121" y="2749689"/>
            <a:ext cx="35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Gráfico de consumo de Memória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C688A9-C8D1-406A-BEE1-CD1A831F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9" y="3397504"/>
            <a:ext cx="5469583" cy="21917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5E8A10-720B-4A1C-B5BC-32D72DC0D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57" y="3424260"/>
            <a:ext cx="5164574" cy="21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8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sz="quarter" idx="11"/>
          </p:nvPr>
        </p:nvSpPr>
        <p:spPr>
          <a:xfrm>
            <a:off x="695400" y="1642429"/>
            <a:ext cx="10657184" cy="4882916"/>
          </a:xfrm>
        </p:spPr>
        <p:txBody>
          <a:bodyPr lIns="396000" anchor="ctr">
            <a:normAutofit fontScale="55000" lnSpcReduction="20000"/>
          </a:bodyPr>
          <a:lstStyle/>
          <a:p>
            <a:pPr algn="just"/>
            <a:r>
              <a:rPr lang="pt-BR" sz="360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teste de carga foi realizado com até 100 </a:t>
            </a:r>
            <a:r>
              <a:rPr lang="pt-BR" sz="35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threads</a:t>
            </a:r>
            <a:r>
              <a:rPr lang="pt-BR" sz="360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simultâneas;</a:t>
            </a:r>
          </a:p>
          <a:p>
            <a:pPr algn="just"/>
            <a:endParaRPr lang="pt-BR" sz="360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teste </a:t>
            </a:r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teve a duração de </a:t>
            </a:r>
            <a:r>
              <a:rPr lang="pt-BR" sz="360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hora, iniciando as 21:33 e finalizando as 22:33;</a:t>
            </a:r>
          </a:p>
          <a:p>
            <a:pPr algn="just"/>
            <a:endParaRPr lang="pt-BR" sz="340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total </a:t>
            </a:r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das 90.431 requisições feitas</a:t>
            </a:r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tivemos uma vazão de 25 transações por segundo para as requisições de registro de apólice; </a:t>
            </a:r>
          </a:p>
          <a:p>
            <a:pPr marL="0" indent="0" algn="just">
              <a:buNone/>
            </a:pPr>
            <a:endParaRPr lang="pt-BR" sz="3400" dirty="0">
              <a:solidFill>
                <a:srgbClr val="00327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400" dirty="0">
                <a:solidFill>
                  <a:srgbClr val="00327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acordo com a volumetria disponibilizada, é esperado </a:t>
            </a:r>
            <a:r>
              <a:rPr lang="pt-BR" sz="34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a API seja capaz de suportar 1 TPS, após os testes obtivemos um resultado 25 vezes maior que o esperado, sendo de 25 TPS;</a:t>
            </a:r>
          </a:p>
          <a:p>
            <a:pPr algn="just"/>
            <a:endParaRPr lang="pt-BR" sz="3600" dirty="0">
              <a:solidFill>
                <a:srgbClr val="00327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tempo de resposta médio foi </a:t>
            </a:r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 208 milissegundos, abaixo do limite definido de 1 segundo;</a:t>
            </a:r>
          </a:p>
          <a:p>
            <a:pPr algn="just"/>
            <a:endParaRPr lang="pt-BR" sz="3600" dirty="0">
              <a:solidFill>
                <a:srgbClr val="00327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dirty="0">
                <a:solidFill>
                  <a:srgbClr val="0032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todo o teste apenas 6 erros ocorreram, representando menos de 0,01% de todas as requisições feitas.</a:t>
            </a:r>
          </a:p>
        </p:txBody>
      </p:sp>
      <p:pic>
        <p:nvPicPr>
          <p:cNvPr id="8" name="Picture 7" descr="PicPeo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423479"/>
            <a:ext cx="1512346" cy="1218950"/>
          </a:xfrm>
          <a:prstGeom prst="rect">
            <a:avLst/>
          </a:prstGeom>
        </p:spPr>
      </p:pic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21883F39-77C0-4DDC-879D-97723131DFDB}"/>
              </a:ext>
            </a:extLst>
          </p:cNvPr>
          <p:cNvSpPr txBox="1">
            <a:spLocks/>
          </p:cNvSpPr>
          <p:nvPr/>
        </p:nvSpPr>
        <p:spPr>
          <a:xfrm>
            <a:off x="2423592" y="-66948"/>
            <a:ext cx="6768752" cy="2199804"/>
          </a:xfrm>
          <a:prstGeom prst="rect">
            <a:avLst/>
          </a:prstGeom>
        </p:spPr>
        <p:txBody>
          <a:bodyPr vert="horz" lIns="39600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ea typeface="+mj-ea"/>
                <a:cs typeface="Times New Roman" panose="02020603050405020304" pitchFamily="18" charset="0"/>
              </a:rPr>
              <a:t>Resumo Executivo</a:t>
            </a:r>
          </a:p>
        </p:txBody>
      </p:sp>
    </p:spTree>
    <p:extLst>
      <p:ext uri="{BB962C8B-B14F-4D97-AF65-F5344CB8AC3E}">
        <p14:creationId xmlns:p14="http://schemas.microsoft.com/office/powerpoint/2010/main" val="236122986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07" y="260648"/>
            <a:ext cx="7638585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Apache –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Memória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C70DCC-2FB2-4597-8F39-67B163C88EAD}"/>
              </a:ext>
            </a:extLst>
          </p:cNvPr>
          <p:cNvSpPr txBox="1"/>
          <p:nvPr/>
        </p:nvSpPr>
        <p:spPr>
          <a:xfrm>
            <a:off x="656290" y="1538288"/>
            <a:ext cx="1097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Abaixo o gráfico com o comportamento da memória pelo apache na máquina </a:t>
            </a:r>
            <a:r>
              <a:rPr lang="en-US" dirty="0">
                <a:solidFill>
                  <a:srgbClr val="003273"/>
                </a:solidFill>
                <a:cs typeface="Times New Roman" panose="02020603050405020304" pitchFamily="18" charset="0"/>
              </a:rPr>
              <a:t>WEBSEG00201c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consumo de memória no Apache acompanhou o crescimento da rampa, até atingir um pico de consumo de 2,2 GB;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Após o fim da execução, o consumo caiu para o mesmo nível de seu estado inicial, 500MB.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A9F519-71E6-4B3B-8ADD-00CB23C6D0C2}"/>
              </a:ext>
            </a:extLst>
          </p:cNvPr>
          <p:cNvSpPr txBox="1"/>
          <p:nvPr/>
        </p:nvSpPr>
        <p:spPr>
          <a:xfrm>
            <a:off x="4323121" y="2791130"/>
            <a:ext cx="35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Gráfico de consumo de Memória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49A1B8-F791-4163-B34C-984D2A4EE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61" y="3212976"/>
            <a:ext cx="7986078" cy="320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17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0B949-0DEB-4F58-A430-FC8CFAC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Recomendações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12D1F-DD38-45DE-8BD7-51C6755E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Recomendamos reduzir a verbosidade dos logs e a possível separação dos mesmos para a facilitar a busca por erros;</a:t>
            </a:r>
          </a:p>
          <a:p>
            <a:pPr algn="just"/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Uma maneira de efetuar essa separação seria dividir em dois logs diferentes:</a:t>
            </a:r>
          </a:p>
          <a:p>
            <a:pPr marL="800100" lvl="3" indent="-342900" algn="just"/>
            <a:r>
              <a:rPr lang="pt-BR" sz="1600" dirty="0">
                <a:solidFill>
                  <a:srgbClr val="003273"/>
                </a:solidFill>
                <a:cs typeface="Times New Roman" panose="02020603050405020304" pitchFamily="18" charset="0"/>
              </a:rPr>
              <a:t>Log para INFO</a:t>
            </a:r>
          </a:p>
          <a:p>
            <a:pPr marL="800100" lvl="3" indent="-342900" algn="just"/>
            <a:r>
              <a:rPr lang="pt-BR" sz="1600" dirty="0">
                <a:solidFill>
                  <a:srgbClr val="003273"/>
                </a:solidFill>
                <a:cs typeface="Times New Roman" panose="02020603050405020304" pitchFamily="18" charset="0"/>
              </a:rPr>
              <a:t>Log para ERRO ou WARN</a:t>
            </a:r>
          </a:p>
          <a:p>
            <a:pPr marL="342900" lvl="1" indent="-342900" algn="just">
              <a:buFont typeface="Arial"/>
              <a:buChar char="•"/>
            </a:pPr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Recomendamos que seja investigada a causa da limitação em 25 TPS para cada endpoint independente;</a:t>
            </a:r>
          </a:p>
          <a:p>
            <a:pPr marL="342900" lvl="1" indent="-342900" algn="just">
              <a:buFont typeface="Arial"/>
              <a:buChar char="•"/>
            </a:pPr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O erro de serviço não tratado deveria retornar um erro 500 ao invés de um erro 422 e com uma mensagem mais descritiva do erro, para que seja possível avaliar a causa com maior assertividade;</a:t>
            </a:r>
          </a:p>
          <a:p>
            <a:pPr marL="342900" lvl="1" indent="-342900" algn="just">
              <a:buFont typeface="Arial"/>
              <a:buChar char="•"/>
            </a:pPr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Avaliar se as configurações do apache não estão definidas como padrão ou a possibilidade da remoção do Servidor Apache na topologia, para provavelmente obter ganhos nos tempos de resposta;</a:t>
            </a:r>
          </a:p>
          <a:p>
            <a:pPr marL="342900" lvl="1" indent="-342900" algn="just">
              <a:buFont typeface="Arial"/>
              <a:buChar char="•"/>
            </a:pPr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É importante avaliar se não há novas atualizações do </a:t>
            </a:r>
            <a:r>
              <a:rPr lang="pt-BR" sz="2000" dirty="0" err="1">
                <a:solidFill>
                  <a:srgbClr val="003273"/>
                </a:solidFill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 para ser implementada, visando sanar possíveis problemas que possam ocorrer na inserção de dados no banco;</a:t>
            </a:r>
          </a:p>
          <a:p>
            <a:pPr marL="342900" lvl="1" indent="-342900" algn="just">
              <a:buFont typeface="Arial"/>
              <a:buChar char="•"/>
            </a:pPr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É importante avaliar a camada de autenticação para saber o motivo dos apresentados sobre o token.</a:t>
            </a:r>
          </a:p>
        </p:txBody>
      </p:sp>
    </p:spTree>
    <p:extLst>
      <p:ext uri="{BB962C8B-B14F-4D97-AF65-F5344CB8AC3E}">
        <p14:creationId xmlns:p14="http://schemas.microsoft.com/office/powerpoint/2010/main" val="414782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997D-7277-418E-A52B-7B7F4EB1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73FB-0990-49AB-AE23-FF41B1459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>
            <a:normAutofit/>
          </a:bodyPr>
          <a:lstStyle/>
          <a:p>
            <a:pPr algn="just"/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As requisições apresentaram um tempo de resposta médio de </a:t>
            </a:r>
            <a:r>
              <a:rPr lang="en-US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208 </a:t>
            </a:r>
            <a:r>
              <a:rPr lang="en-US" sz="2000" dirty="0" err="1">
                <a:solidFill>
                  <a:srgbClr val="003273"/>
                </a:solidFill>
                <a:cs typeface="Times New Roman" panose="02020603050405020304" pitchFamily="18" charset="0"/>
              </a:rPr>
              <a:t>milissegundos</a:t>
            </a:r>
            <a:r>
              <a:rPr lang="en-US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, com um </a:t>
            </a:r>
            <a:r>
              <a:rPr lang="en-US" sz="2000" dirty="0" err="1">
                <a:solidFill>
                  <a:srgbClr val="003273"/>
                </a:solidFill>
                <a:cs typeface="Times New Roman" panose="02020603050405020304" pitchFamily="18" charset="0"/>
              </a:rPr>
              <a:t>percentil</a:t>
            </a:r>
            <a:r>
              <a:rPr lang="en-US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 95 de 866 </a:t>
            </a:r>
            <a:r>
              <a:rPr lang="en-US" sz="2000" dirty="0" err="1">
                <a:solidFill>
                  <a:srgbClr val="003273"/>
                </a:solidFill>
                <a:cs typeface="Times New Roman" panose="02020603050405020304" pitchFamily="18" charset="0"/>
              </a:rPr>
              <a:t>milissegundos</a:t>
            </a:r>
            <a:r>
              <a:rPr lang="en-US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rgbClr val="003273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Foram identificados seis erros durante a janela de testes;</a:t>
            </a:r>
          </a:p>
          <a:p>
            <a:pPr algn="just"/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Os erros apresentados foram de código 422, com a mensagem: “Erro no serviço”. Esta mensagem indica que ocorreu um erro na aplicação durante a execução do teste;</a:t>
            </a:r>
          </a:p>
          <a:p>
            <a:pPr algn="just"/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O total de erros foi equivalente a menos de 0,01% do total de requisições efetuadas, lembrando que, esse teste trabalha acima da carga esperada;</a:t>
            </a:r>
          </a:p>
          <a:p>
            <a:pPr algn="just"/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Esse teste executa 25 vezes acima da carga esperada em PROD;</a:t>
            </a:r>
          </a:p>
          <a:p>
            <a:pPr algn="just"/>
            <a:r>
              <a:rPr lang="pt-BR" sz="2000" dirty="0">
                <a:solidFill>
                  <a:srgbClr val="003273"/>
                </a:solidFill>
                <a:cs typeface="Times New Roman" panose="02020603050405020304" pitchFamily="18" charset="0"/>
              </a:rPr>
              <a:t>O vazão média do teste foi de 25 TPS. Era esperado alcançar uma vazão mais alta porém, por conta de uma provável limitação na aplicação, a vazão esta sendo limitada a 25 TPS para cada endpoint individual.</a:t>
            </a:r>
            <a:endParaRPr lang="en-US" sz="2000" dirty="0">
              <a:solidFill>
                <a:srgbClr val="003273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6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07369" y="1556792"/>
            <a:ext cx="4536504" cy="4824536"/>
          </a:xfrm>
        </p:spPr>
        <p:txBody>
          <a:bodyPr/>
          <a:lstStyle/>
          <a:p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Responsaveis Técnicos</a:t>
            </a:r>
            <a:b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Guilherme Mattos</a:t>
            </a:r>
            <a:br>
              <a:rPr lang="en-US" sz="20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guilherme.mattos@b3.com.br</a:t>
            </a:r>
            <a:br>
              <a:rPr lang="en-US" sz="20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4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EB37C-B723-48B3-BFB0-303AC7DA4F73}"/>
              </a:ext>
            </a:extLst>
          </p:cNvPr>
          <p:cNvSpPr txBox="1"/>
          <p:nvPr/>
        </p:nvSpPr>
        <p:spPr>
          <a:xfrm>
            <a:off x="407369" y="4581128"/>
            <a:ext cx="27868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123274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William Brasileiro</a:t>
            </a:r>
          </a:p>
          <a:p>
            <a:r>
              <a:rPr lang="en-US" sz="1600" dirty="0">
                <a:solidFill>
                  <a:srgbClr val="123274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william.brasileiro@b3.com.br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1C071D-2A2D-4604-8A2B-5DE9D9F885C6}"/>
              </a:ext>
            </a:extLst>
          </p:cNvPr>
          <p:cNvSpPr txBox="1"/>
          <p:nvPr/>
        </p:nvSpPr>
        <p:spPr>
          <a:xfrm>
            <a:off x="4943873" y="3842464"/>
            <a:ext cx="6531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 Vurtz</a:t>
            </a:r>
          </a:p>
          <a:p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prestador-vinicius</a:t>
            </a:r>
            <a:r>
              <a:rPr lang="en-US" sz="18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.vurtz@b3.com.br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EA0AE4-6E57-42C7-823D-0D49AB92366F}"/>
              </a:ext>
            </a:extLst>
          </p:cNvPr>
          <p:cNvSpPr txBox="1"/>
          <p:nvPr/>
        </p:nvSpPr>
        <p:spPr>
          <a:xfrm>
            <a:off x="4943873" y="4797152"/>
            <a:ext cx="6531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Pedro Camacho</a:t>
            </a:r>
            <a:br>
              <a:rPr lang="en-US" sz="24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prestador-pedro.camacho@b3.com.br</a:t>
            </a:r>
          </a:p>
          <a:p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pedro.camacho</a:t>
            </a:r>
            <a:r>
              <a:rPr lang="en-US" sz="18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@yaman.com.br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FCD47A-D299-437A-8CD4-42F8A92E544C}"/>
              </a:ext>
            </a:extLst>
          </p:cNvPr>
          <p:cNvSpPr txBox="1"/>
          <p:nvPr/>
        </p:nvSpPr>
        <p:spPr>
          <a:xfrm>
            <a:off x="4940491" y="3842464"/>
            <a:ext cx="6531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 Vurtz</a:t>
            </a:r>
          </a:p>
          <a:p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prestador-vinicius</a:t>
            </a:r>
            <a:r>
              <a:rPr lang="en-US" sz="18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.vurtz@b3.com.br</a:t>
            </a:r>
          </a:p>
          <a:p>
            <a:r>
              <a:rPr lang="en-US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vinicius</a:t>
            </a:r>
            <a:r>
              <a:rPr lang="en-US" sz="18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.vurtz@yaman.com.br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59775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695400" y="2724774"/>
            <a:ext cx="6600733" cy="1408451"/>
          </a:xfrm>
        </p:spPr>
        <p:txBody>
          <a:bodyPr/>
          <a:lstStyle/>
          <a:p>
            <a:r>
              <a:rPr lang="en-US" sz="3200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de</a:t>
            </a:r>
            <a:b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Registro</a:t>
            </a:r>
            <a:r>
              <a:rPr lang="en-US" b="0" dirty="0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Ap</a:t>
            </a:r>
            <a:r>
              <a:rPr lang="pt-BR" b="0" dirty="0" err="1">
                <a:solidFill>
                  <a:srgbClr val="12327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ólice</a:t>
            </a:r>
            <a:endParaRPr lang="pt-BR" b="0" dirty="0">
              <a:solidFill>
                <a:srgbClr val="12327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798" y="434770"/>
            <a:ext cx="3636404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Apólice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F2FAD-937F-4DE1-921D-16A841D62CC7}"/>
              </a:ext>
            </a:extLst>
          </p:cNvPr>
          <p:cNvSpPr txBox="1"/>
          <p:nvPr/>
        </p:nvSpPr>
        <p:spPr>
          <a:xfrm>
            <a:off x="-173862" y="2204864"/>
            <a:ext cx="117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dirty="0">
                <a:solidFill>
                  <a:srgbClr val="003273"/>
                </a:solidFill>
                <a:cs typeface="Times New Roman" panose="02020603050405020304" pitchFamily="18" charset="0"/>
              </a:rPr>
              <a:t>Segue </a:t>
            </a:r>
            <a:r>
              <a:rPr lang="en-US" dirty="0" err="1">
                <a:solidFill>
                  <a:srgbClr val="003273"/>
                </a:solidFill>
                <a:cs typeface="Times New Roman" panose="02020603050405020304" pitchFamily="18" charset="0"/>
              </a:rPr>
              <a:t>tabela</a:t>
            </a:r>
            <a:r>
              <a:rPr lang="en-US" dirty="0">
                <a:solidFill>
                  <a:srgbClr val="003273"/>
                </a:solidFill>
                <a:cs typeface="Times New Roman" panose="02020603050405020304" pitchFamily="18" charset="0"/>
              </a:rPr>
              <a:t> com as </a:t>
            </a:r>
            <a:r>
              <a:rPr lang="en-US" dirty="0" err="1">
                <a:solidFill>
                  <a:srgbClr val="003273"/>
                </a:solidFill>
                <a:cs typeface="Times New Roman" panose="02020603050405020304" pitchFamily="18" charset="0"/>
              </a:rPr>
              <a:t>métricas</a:t>
            </a:r>
            <a:r>
              <a:rPr lang="en-US" dirty="0">
                <a:solidFill>
                  <a:srgbClr val="003273"/>
                </a:solidFill>
                <a:cs typeface="Times New Roman" panose="02020603050405020304" pitchFamily="18" charset="0"/>
              </a:rPr>
              <a:t> d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e processamento por segundo e tempo médio da API Apólice:</a:t>
            </a:r>
            <a:endParaRPr lang="en-US" dirty="0">
              <a:solidFill>
                <a:srgbClr val="003273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C2DA060-CC65-4BA7-96DA-398F1B8E6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35512"/>
              </p:ext>
            </p:extLst>
          </p:nvPr>
        </p:nvGraphicFramePr>
        <p:xfrm>
          <a:off x="653238" y="3044187"/>
          <a:ext cx="10885524" cy="1149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468">
                  <a:extLst>
                    <a:ext uri="{9D8B030D-6E8A-4147-A177-3AD203B41FA5}">
                      <a16:colId xmlns:a16="http://schemas.microsoft.com/office/drawing/2014/main" val="267682642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9774989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5200207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96562334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8509975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94263623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5048735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3420869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40596164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5111065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4696795"/>
                    </a:ext>
                  </a:extLst>
                </a:gridCol>
              </a:tblGrid>
              <a:tr h="60083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API</a:t>
                      </a:r>
                    </a:p>
                  </a:txBody>
                  <a:tcPr marL="68580" marR="68580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Amostras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Erros%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Média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Mediana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P90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Vazão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0560581"/>
                  </a:ext>
                </a:extLst>
              </a:tr>
              <a:tr h="5392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rgbClr val="123274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Registro de endosso</a:t>
                      </a:r>
                      <a:endParaRPr lang="pt-BR" sz="1800" b="1" kern="1200" dirty="0">
                        <a:solidFill>
                          <a:srgbClr val="12327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90.431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0.01%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baseline="0" dirty="0">
                          <a:solidFill>
                            <a:srgbClr val="123274"/>
                          </a:solidFill>
                        </a:rPr>
                        <a:t>208</a:t>
                      </a:r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baseline="0" dirty="0" err="1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pt-BR" sz="1800" kern="1200" baseline="0" dirty="0">
                        <a:solidFill>
                          <a:srgbClr val="12327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127 </a:t>
                      </a:r>
                      <a:r>
                        <a:rPr lang="pt-BR" sz="1800" kern="1200" baseline="0" dirty="0" err="1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pt-BR" sz="1800" kern="1200" baseline="0" dirty="0">
                        <a:solidFill>
                          <a:srgbClr val="12327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5.282 </a:t>
                      </a:r>
                      <a:r>
                        <a:rPr lang="pt-BR" sz="1800" kern="1200" baseline="0" dirty="0" err="1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pt-BR" sz="1800" kern="1200" baseline="0" dirty="0">
                        <a:solidFill>
                          <a:srgbClr val="12327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162 </a:t>
                      </a:r>
                      <a:r>
                        <a:rPr lang="pt-BR" sz="1800" kern="1200" baseline="0" dirty="0" err="1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pt-BR" sz="1800" kern="1200" baseline="0" dirty="0">
                        <a:solidFill>
                          <a:srgbClr val="12327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298 </a:t>
                      </a:r>
                      <a:r>
                        <a:rPr lang="pt-BR" sz="1800" kern="1200" baseline="0" dirty="0" err="1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pt-BR" sz="1800" kern="1200" baseline="0" dirty="0">
                        <a:solidFill>
                          <a:srgbClr val="12327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866 </a:t>
                      </a:r>
                      <a:r>
                        <a:rPr lang="pt-BR" sz="1800" kern="1200" baseline="0" dirty="0" err="1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endParaRPr lang="pt-BR" sz="1800" kern="1200" baseline="0" dirty="0">
                        <a:solidFill>
                          <a:srgbClr val="12327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pt-BR" sz="1800" kern="1200" baseline="0" dirty="0">
                          <a:solidFill>
                            <a:srgbClr val="123274"/>
                          </a:solidFill>
                          <a:latin typeface="+mn-lt"/>
                          <a:ea typeface="+mn-ea"/>
                          <a:cs typeface="+mn-cs"/>
                        </a:rPr>
                        <a:t>25 TPS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73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97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613" y="434770"/>
            <a:ext cx="7264773" cy="922114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Injeção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Carga - Rampa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1A1E27-B339-4A71-BD89-2B10280AF715}"/>
              </a:ext>
            </a:extLst>
          </p:cNvPr>
          <p:cNvSpPr txBox="1"/>
          <p:nvPr/>
        </p:nvSpPr>
        <p:spPr>
          <a:xfrm>
            <a:off x="1055440" y="1499731"/>
            <a:ext cx="10081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273"/>
                </a:solidFill>
                <a:cs typeface="Times New Roman" panose="02020603050405020304" pitchFamily="18" charset="0"/>
              </a:rPr>
              <a:t>N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teste executado, foi aplicada a carga máxima de 100 threads simultâneas;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teste foi realizado no dia 16/06/2021 no período das 21:33 até as 22:33;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Foi utilizado uma rampa para o teste, para analisar a aplicação com cargas crescentes, iniciando com 10 threads e subindo 10 threads a cada 5 minutos, até se totalizarem 100 threads.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1CE0FAD-C653-48D0-A82B-9D0907CD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13" y="2842907"/>
            <a:ext cx="7264773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5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708" y="328103"/>
            <a:ext cx="7638585" cy="922114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Transações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por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segundo</a:t>
            </a:r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(TPS)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C70DCC-2FB2-4597-8F39-67B163C88EAD}"/>
              </a:ext>
            </a:extLst>
          </p:cNvPr>
          <p:cNvSpPr txBox="1"/>
          <p:nvPr/>
        </p:nvSpPr>
        <p:spPr>
          <a:xfrm>
            <a:off x="609601" y="1149779"/>
            <a:ext cx="1097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Segue gráfico com o comportamento da vazão;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Houve uma constância na quantidade de transações por segundo, mantendo-se em aproximadamente 25 TPS;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Não houve erros significativos para inviabilizar a execução do teste;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A vazão da aplicação é limitada a 25 TPS. Após investigações supomos que haja uma limitação na aplicação.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A9F519-71E6-4B3B-8ADD-00CB23C6D0C2}"/>
              </a:ext>
            </a:extLst>
          </p:cNvPr>
          <p:cNvSpPr txBox="1"/>
          <p:nvPr/>
        </p:nvSpPr>
        <p:spPr>
          <a:xfrm>
            <a:off x="4323119" y="2610733"/>
            <a:ext cx="35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Gráfico de transações por segundo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E9A047-DA49-4B5E-81D9-257D5B12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787" y="2980065"/>
            <a:ext cx="7258423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161" y="328103"/>
            <a:ext cx="7571678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Tempos de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Resposta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C70DCC-2FB2-4597-8F39-67B163C88EAD}"/>
              </a:ext>
            </a:extLst>
          </p:cNvPr>
          <p:cNvSpPr txBox="1"/>
          <p:nvPr/>
        </p:nvSpPr>
        <p:spPr>
          <a:xfrm>
            <a:off x="715204" y="1496484"/>
            <a:ext cx="10972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Segue gráfico com o comportamento de tempo de resposta para registro de apólices;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percentil 95 do tempo de resposta foi de 866 milissegundos;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Os picos ocorreram a cada 5 minutos desde o começo da execução.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DA6E94-800E-43B8-AD15-BBE9FAA9535A}"/>
              </a:ext>
            </a:extLst>
          </p:cNvPr>
          <p:cNvSpPr txBox="1"/>
          <p:nvPr/>
        </p:nvSpPr>
        <p:spPr>
          <a:xfrm>
            <a:off x="4243810" y="2666081"/>
            <a:ext cx="37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Percentil 95 - tempo de resposta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0DA078-C248-46D9-B024-2DA8760CF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40" y="3035413"/>
            <a:ext cx="7169518" cy="35498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95E1C2-3C00-46EA-A995-360DD908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6529897"/>
            <a:ext cx="977950" cy="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5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161" y="328103"/>
            <a:ext cx="7571678" cy="9221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Tempo de </a:t>
            </a:r>
            <a:r>
              <a:rPr lang="en-US" sz="4000" b="1" dirty="0" err="1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Resposta</a:t>
            </a:r>
            <a:endParaRPr lang="en-US" sz="4000" b="1" dirty="0">
              <a:solidFill>
                <a:srgbClr val="00327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C70DCC-2FB2-4597-8F39-67B163C88EAD}"/>
              </a:ext>
            </a:extLst>
          </p:cNvPr>
          <p:cNvSpPr txBox="1"/>
          <p:nvPr/>
        </p:nvSpPr>
        <p:spPr>
          <a:xfrm>
            <a:off x="695400" y="1250217"/>
            <a:ext cx="1097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Segue gráficos referentes a máquina Apache e </a:t>
            </a:r>
            <a:r>
              <a:rPr lang="pt-BR" dirty="0" err="1">
                <a:solidFill>
                  <a:srgbClr val="003273"/>
                </a:solidFill>
                <a:cs typeface="Times New Roman" panose="02020603050405020304" pitchFamily="18" charset="0"/>
              </a:rPr>
              <a:t>Weblogic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gráfico contém informações em percentil 95 com o tempo de resposta de cada camada;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O teste estava apontado para a camada do Apache. Analisando apenas o </a:t>
            </a:r>
            <a:r>
              <a:rPr lang="pt-BR" dirty="0" err="1">
                <a:solidFill>
                  <a:srgbClr val="003273"/>
                </a:solidFill>
                <a:cs typeface="Times New Roman" panose="02020603050405020304" pitchFamily="18" charset="0"/>
              </a:rPr>
              <a:t>backend</a:t>
            </a: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, podemos identificar uma variação entre o tempo de resposta das duas camadas, sendo a do apache a mais lenta.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9DA6E94-800E-43B8-AD15-BBE9FAA9535A}"/>
              </a:ext>
            </a:extLst>
          </p:cNvPr>
          <p:cNvSpPr txBox="1"/>
          <p:nvPr/>
        </p:nvSpPr>
        <p:spPr>
          <a:xfrm>
            <a:off x="4243811" y="2873734"/>
            <a:ext cx="37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Percentil 95 do tempo resposta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EDBD80-3764-45C6-A366-7882ECAB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581" y="3770227"/>
            <a:ext cx="6196497" cy="22701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46E25FB-1C42-4AAD-8F84-3753E8736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8" y="3729952"/>
            <a:ext cx="5981251" cy="23331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AF53FA-C6DD-4A93-B4E7-8455CB2C079B}"/>
              </a:ext>
            </a:extLst>
          </p:cNvPr>
          <p:cNvSpPr txBox="1"/>
          <p:nvPr/>
        </p:nvSpPr>
        <p:spPr>
          <a:xfrm>
            <a:off x="7217211" y="3418786"/>
            <a:ext cx="370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Tempo de resposta - Weblogic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7941DE-2E8B-4145-AA9B-5543157EB448}"/>
              </a:ext>
            </a:extLst>
          </p:cNvPr>
          <p:cNvSpPr txBox="1"/>
          <p:nvPr/>
        </p:nvSpPr>
        <p:spPr>
          <a:xfrm>
            <a:off x="931617" y="3418786"/>
            <a:ext cx="417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Tempo de resposta – Apache + Weblogic</a:t>
            </a:r>
          </a:p>
        </p:txBody>
      </p:sp>
    </p:spTree>
    <p:extLst>
      <p:ext uri="{BB962C8B-B14F-4D97-AF65-F5344CB8AC3E}">
        <p14:creationId xmlns:p14="http://schemas.microsoft.com/office/powerpoint/2010/main" val="104871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4B54-EF99-47F0-A61F-635CEF0D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160" y="385361"/>
            <a:ext cx="4189680" cy="922114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003273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Erros Identificados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1A1E27-B339-4A71-BD89-2B10280AF715}"/>
              </a:ext>
            </a:extLst>
          </p:cNvPr>
          <p:cNvSpPr txBox="1"/>
          <p:nvPr/>
        </p:nvSpPr>
        <p:spPr>
          <a:xfrm>
            <a:off x="1055438" y="1250946"/>
            <a:ext cx="10081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Estes foram os erros apresentados durante o teste e devem ser verificados e acompanhados para a evolução dos testes e qualidade do software;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3273"/>
                </a:solidFill>
                <a:cs typeface="Times New Roman" panose="02020603050405020304" pitchFamily="18" charset="0"/>
              </a:rPr>
              <a:t>Todos os erros apresentaram o código 422 e a mesma mensagem de erro: “Erro no serviço”.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327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DDD59-2DE3-4402-ACE1-188967AFA774}"/>
              </a:ext>
            </a:extLst>
          </p:cNvPr>
          <p:cNvSpPr txBox="1"/>
          <p:nvPr/>
        </p:nvSpPr>
        <p:spPr>
          <a:xfrm>
            <a:off x="5749778" y="2852936"/>
            <a:ext cx="6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Erros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2A2D4D-DB20-416D-A195-BE307F66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37" y="3316860"/>
            <a:ext cx="853632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3">
      <a:dk1>
        <a:srgbClr val="5A5F5F"/>
      </a:dk1>
      <a:lt1>
        <a:sysClr val="window" lastClr="FFFFFF"/>
      </a:lt1>
      <a:dk2>
        <a:srgbClr val="053273"/>
      </a:dk2>
      <a:lt2>
        <a:srgbClr val="FFFFFF"/>
      </a:lt2>
      <a:accent1>
        <a:srgbClr val="00AFE6"/>
      </a:accent1>
      <a:accent2>
        <a:srgbClr val="E17D1E"/>
      </a:accent2>
      <a:accent3>
        <a:srgbClr val="0064B4"/>
      </a:accent3>
      <a:accent4>
        <a:srgbClr val="FFD769"/>
      </a:accent4>
      <a:accent5>
        <a:srgbClr val="46C8F5"/>
      </a:accent5>
      <a:accent6>
        <a:srgbClr val="8CD7FA"/>
      </a:accent6>
      <a:hlink>
        <a:srgbClr val="00AFE6"/>
      </a:hlink>
      <a:folHlink>
        <a:srgbClr val="0064B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3">
    <a:dk1>
      <a:srgbClr val="5A5F5F"/>
    </a:dk1>
    <a:lt1>
      <a:sysClr val="window" lastClr="FFFFFF"/>
    </a:lt1>
    <a:dk2>
      <a:srgbClr val="053273"/>
    </a:dk2>
    <a:lt2>
      <a:srgbClr val="FFFFFF"/>
    </a:lt2>
    <a:accent1>
      <a:srgbClr val="00AFE6"/>
    </a:accent1>
    <a:accent2>
      <a:srgbClr val="E17D1E"/>
    </a:accent2>
    <a:accent3>
      <a:srgbClr val="0064B4"/>
    </a:accent3>
    <a:accent4>
      <a:srgbClr val="FFD769"/>
    </a:accent4>
    <a:accent5>
      <a:srgbClr val="46C8F5"/>
    </a:accent5>
    <a:accent6>
      <a:srgbClr val="8CD7FA"/>
    </a:accent6>
    <a:hlink>
      <a:srgbClr val="00AFE6"/>
    </a:hlink>
    <a:folHlink>
      <a:srgbClr val="0064B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996EFEF7D0459479C2B077F9CC506F4" ma:contentTypeVersion="10" ma:contentTypeDescription="Crie um novo documento." ma:contentTypeScope="" ma:versionID="43cd10b64f265b7dd32059be640333a9">
  <xsd:schema xmlns:xsd="http://www.w3.org/2001/XMLSchema" xmlns:xs="http://www.w3.org/2001/XMLSchema" xmlns:p="http://schemas.microsoft.com/office/2006/metadata/properties" xmlns:ns1="http://schemas.microsoft.com/sharepoint/v3" xmlns:ns2="80facd6c-f04a-426f-adbd-b3840a7840bd" xmlns:ns3="d33496c5-bd94-446e-a363-fca1fec0d15a" targetNamespace="http://schemas.microsoft.com/office/2006/metadata/properties" ma:root="true" ma:fieldsID="0d6b128c5ce9545d0d2912f9a975af95" ns1:_="" ns2:_="" ns3:_="">
    <xsd:import namespace="http://schemas.microsoft.com/sharepoint/v3"/>
    <xsd:import namespace="80facd6c-f04a-426f-adbd-b3840a7840bd"/>
    <xsd:import namespace="d33496c5-bd94-446e-a363-fca1fec0d15a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description="Data de Início de Agendamento é uma coluna de site criada pelo recurso de Publicação. Ela é usada para especificar a data e hora em que essa página aparecerá pela primeira vez aos visitantes do site.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description="Data Final de Agendamento é uma coluna de site criada pelo recurso de Publicação. Ela é usada para especificar a data e a hora em que essa página não será mais exibida aos visitantes do site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acd6c-f04a-426f-adbd-b3840a78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3496c5-bd94-446e-a363-fca1fec0d1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B30B8D0-9C02-4061-951A-8B7B3A86F5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facd6c-f04a-426f-adbd-b3840a7840bd"/>
    <ds:schemaRef ds:uri="d33496c5-bd94-446e-a363-fca1fec0d1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ACE87-CD74-4C35-ADF8-12B4276F2F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3FD83-2601-46A9-AA9B-655B326F1C5E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d33496c5-bd94-446e-a363-fca1fec0d15a"/>
    <ds:schemaRef ds:uri="http://schemas.microsoft.com/office/infopath/2007/PartnerControls"/>
    <ds:schemaRef ds:uri="http://schemas.openxmlformats.org/package/2006/metadata/core-properties"/>
    <ds:schemaRef ds:uri="80facd6c-f04a-426f-adbd-b3840a7840bd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12252</TotalTime>
  <Words>1499</Words>
  <Application>Microsoft Office PowerPoint</Application>
  <PresentationFormat>Widescreen</PresentationFormat>
  <Paragraphs>143</Paragraphs>
  <Slides>23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Segoe UI</vt:lpstr>
      <vt:lpstr>Office Theme</vt:lpstr>
      <vt:lpstr>TESTE DE PEFORMANCE API’s DE SEGUROS. (Registro de Apólice)</vt:lpstr>
      <vt:lpstr>Apresentação do PowerPoint</vt:lpstr>
      <vt:lpstr>API de Registro de Apólice</vt:lpstr>
      <vt:lpstr>Apólice</vt:lpstr>
      <vt:lpstr>Injeção de Carga - Rampa</vt:lpstr>
      <vt:lpstr>Transações por segundo (TPS)</vt:lpstr>
      <vt:lpstr>Tempos de Resposta</vt:lpstr>
      <vt:lpstr>Tempo de Resposta</vt:lpstr>
      <vt:lpstr>Erros Identificados</vt:lpstr>
      <vt:lpstr>Erros Identificados</vt:lpstr>
      <vt:lpstr>Análise da causa dos erros - Dynatrace</vt:lpstr>
      <vt:lpstr>Análise da causa dos erros - Dynatrace</vt:lpstr>
      <vt:lpstr>Análise da causa dos erros - Dynatrace</vt:lpstr>
      <vt:lpstr>Análise da causa dos erros - Dynatrace</vt:lpstr>
      <vt:lpstr>Análise da causa dos erros - Log</vt:lpstr>
      <vt:lpstr>Análise da causa dos erros - Log</vt:lpstr>
      <vt:lpstr>Análise de Infraestrutura</vt:lpstr>
      <vt:lpstr>CPU</vt:lpstr>
      <vt:lpstr>JVM - Memória</vt:lpstr>
      <vt:lpstr>Apache – Memória</vt:lpstr>
      <vt:lpstr>Recomendações de melhoria</vt:lpstr>
      <vt:lpstr>Conclusão</vt:lpstr>
      <vt:lpstr>OBRIGADO  Responsaveis Técnicos  Guilherme Mattos guilherme.mattos@b3.com.br  </vt:lpstr>
    </vt:vector>
  </TitlesOfParts>
  <Manager/>
  <Company>BVMF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Idelson Alves Neto</dc:creator>
  <cp:keywords/>
  <dc:description/>
  <cp:lastModifiedBy>Pedro Vitorio Lopes Camacho</cp:lastModifiedBy>
  <cp:revision>439</cp:revision>
  <dcterms:created xsi:type="dcterms:W3CDTF">2016-08-02T14:53:12Z</dcterms:created>
  <dcterms:modified xsi:type="dcterms:W3CDTF">2021-06-25T20:26:21Z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0x0101001996EFEF7D0459479C2B077F9CC506F4</vt:lpwstr>
  </property>
  <property fmtid="{D5CDD505-2E9C-101B-9397-08002B2CF9AE}" pid="4" name="MSIP_Label_ff4334fd-4d03-49cd-9ac2-95013ea5131b_Enabled">
    <vt:lpwstr>True</vt:lpwstr>
  </property>
  <property fmtid="{D5CDD505-2E9C-101B-9397-08002B2CF9AE}" pid="5" name="MSIP_Label_ff4334fd-4d03-49cd-9ac2-95013ea5131b_SiteId">
    <vt:lpwstr>f9cfd8cb-c4a5-4677-b65d-3150dda310c9</vt:lpwstr>
  </property>
  <property fmtid="{D5CDD505-2E9C-101B-9397-08002B2CF9AE}" pid="6" name="MSIP_Label_ff4334fd-4d03-49cd-9ac2-95013ea5131b_Owner">
    <vt:lpwstr>idalves@bvmf.com.br</vt:lpwstr>
  </property>
  <property fmtid="{D5CDD505-2E9C-101B-9397-08002B2CF9AE}" pid="7" name="MSIP_Label_ff4334fd-4d03-49cd-9ac2-95013ea5131b_SetDate">
    <vt:lpwstr>2020-03-16T18:42:19.7806483Z</vt:lpwstr>
  </property>
  <property fmtid="{D5CDD505-2E9C-101B-9397-08002B2CF9AE}" pid="8" name="MSIP_Label_ff4334fd-4d03-49cd-9ac2-95013ea5131b_Name">
    <vt:lpwstr>B3</vt:lpwstr>
  </property>
  <property fmtid="{D5CDD505-2E9C-101B-9397-08002B2CF9AE}" pid="9" name="MSIP_Label_ff4334fd-4d03-49cd-9ac2-95013ea5131b_Application">
    <vt:lpwstr>Microsoft Azure Information Protection</vt:lpwstr>
  </property>
  <property fmtid="{D5CDD505-2E9C-101B-9397-08002B2CF9AE}" pid="10" name="MSIP_Label_ff4334fd-4d03-49cd-9ac2-95013ea5131b_ActionId">
    <vt:lpwstr>31ff6f87-870a-421f-9544-5feecaffd8fc</vt:lpwstr>
  </property>
  <property fmtid="{D5CDD505-2E9C-101B-9397-08002B2CF9AE}" pid="11" name="MSIP_Label_ff4334fd-4d03-49cd-9ac2-95013ea5131b_Extended_MSFT_Method">
    <vt:lpwstr>Manual</vt:lpwstr>
  </property>
  <property fmtid="{D5CDD505-2E9C-101B-9397-08002B2CF9AE}" pid="12" name="MSIP_Label_4aeda764-ac5d-4c78-8b24-fe1405747852_Enabled">
    <vt:lpwstr>True</vt:lpwstr>
  </property>
  <property fmtid="{D5CDD505-2E9C-101B-9397-08002B2CF9AE}" pid="13" name="MSIP_Label_4aeda764-ac5d-4c78-8b24-fe1405747852_SiteId">
    <vt:lpwstr>f9cfd8cb-c4a5-4677-b65d-3150dda310c9</vt:lpwstr>
  </property>
  <property fmtid="{D5CDD505-2E9C-101B-9397-08002B2CF9AE}" pid="14" name="MSIP_Label_4aeda764-ac5d-4c78-8b24-fe1405747852_SetDate">
    <vt:lpwstr>2020-03-16T18:42:19.7806483Z</vt:lpwstr>
  </property>
  <property fmtid="{D5CDD505-2E9C-101B-9397-08002B2CF9AE}" pid="15" name="MSIP_Label_4aeda764-ac5d-4c78-8b24-fe1405747852_Name">
    <vt:lpwstr>Interna</vt:lpwstr>
  </property>
  <property fmtid="{D5CDD505-2E9C-101B-9397-08002B2CF9AE}" pid="16" name="MSIP_Label_4aeda764-ac5d-4c78-8b24-fe1405747852_ActionId">
    <vt:lpwstr>31ff6f87-870a-421f-9544-5feecaffd8fc</vt:lpwstr>
  </property>
  <property fmtid="{D5CDD505-2E9C-101B-9397-08002B2CF9AE}" pid="17" name="MSIP_Label_4aeda764-ac5d-4c78-8b24-fe1405747852_Extended_MSFT_Method">
    <vt:lpwstr>Manual</vt:lpwstr>
  </property>
  <property fmtid="{D5CDD505-2E9C-101B-9397-08002B2CF9AE}" pid="18" name="Sensitivity">
    <vt:lpwstr>B3 Interna</vt:lpwstr>
  </property>
</Properties>
</file>