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54"/>
  </p:notesMasterIdLst>
  <p:handoutMasterIdLst>
    <p:handoutMasterId r:id="rId55"/>
  </p:handoutMasterIdLst>
  <p:sldIdLst>
    <p:sldId id="285" r:id="rId5"/>
    <p:sldId id="278" r:id="rId6"/>
    <p:sldId id="303" r:id="rId7"/>
    <p:sldId id="372" r:id="rId8"/>
    <p:sldId id="352" r:id="rId9"/>
    <p:sldId id="360" r:id="rId10"/>
    <p:sldId id="373" r:id="rId11"/>
    <p:sldId id="389" r:id="rId12"/>
    <p:sldId id="297" r:id="rId13"/>
    <p:sldId id="341" r:id="rId14"/>
    <p:sldId id="361" r:id="rId15"/>
    <p:sldId id="353" r:id="rId16"/>
    <p:sldId id="342" r:id="rId17"/>
    <p:sldId id="376" r:id="rId18"/>
    <p:sldId id="343" r:id="rId19"/>
    <p:sldId id="362" r:id="rId20"/>
    <p:sldId id="354" r:id="rId21"/>
    <p:sldId id="374" r:id="rId22"/>
    <p:sldId id="377" r:id="rId23"/>
    <p:sldId id="344" r:id="rId24"/>
    <p:sldId id="364" r:id="rId25"/>
    <p:sldId id="355" r:id="rId26"/>
    <p:sldId id="365" r:id="rId27"/>
    <p:sldId id="379" r:id="rId28"/>
    <p:sldId id="366" r:id="rId29"/>
    <p:sldId id="346" r:id="rId30"/>
    <p:sldId id="356" r:id="rId31"/>
    <p:sldId id="347" r:id="rId32"/>
    <p:sldId id="381" r:id="rId33"/>
    <p:sldId id="367" r:id="rId34"/>
    <p:sldId id="348" r:id="rId35"/>
    <p:sldId id="357" r:id="rId36"/>
    <p:sldId id="349" r:id="rId37"/>
    <p:sldId id="383" r:id="rId38"/>
    <p:sldId id="368" r:id="rId39"/>
    <p:sldId id="350" r:id="rId40"/>
    <p:sldId id="358" r:id="rId41"/>
    <p:sldId id="369" r:id="rId42"/>
    <p:sldId id="385" r:id="rId43"/>
    <p:sldId id="370" r:id="rId44"/>
    <p:sldId id="351" r:id="rId45"/>
    <p:sldId id="359" r:id="rId46"/>
    <p:sldId id="371" r:id="rId47"/>
    <p:sldId id="387" r:id="rId48"/>
    <p:sldId id="391" r:id="rId49"/>
    <p:sldId id="394" r:id="rId50"/>
    <p:sldId id="392" r:id="rId51"/>
    <p:sldId id="393" r:id="rId52"/>
    <p:sldId id="31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3"/>
    <a:srgbClr val="335185"/>
    <a:srgbClr val="343A40"/>
    <a:srgbClr val="00AFE6"/>
    <a:srgbClr val="5D6061"/>
    <a:srgbClr val="00B0EA"/>
    <a:srgbClr val="123274"/>
    <a:srgbClr val="FFD862"/>
    <a:srgbClr val="FFFFFF"/>
    <a:srgbClr val="D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0" autoAdjust="0"/>
    <p:restoredTop sz="99872" autoAdjust="0"/>
  </p:normalViewPr>
  <p:slideViewPr>
    <p:cSldViewPr>
      <p:cViewPr varScale="1">
        <p:scale>
          <a:sx n="110" d="100"/>
          <a:sy n="110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38.065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63,43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81,96%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18,04%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81.96</c:v>
                </c:pt>
                <c:pt idx="1">
                  <c:v>18.04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75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156.971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261,51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49,436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82.39	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49,486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82,47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128.598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processamentos</a:t>
            </a:r>
            <a:r>
              <a:rPr lang="en-US" dirty="0">
                <a:solidFill>
                  <a:srgbClr val="003273"/>
                </a:solidFill>
              </a:rPr>
              <a:t>/Seg: 214,13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00AFE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100%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6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128.598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processamentos</a:t>
            </a:r>
            <a:r>
              <a:rPr lang="en-US" dirty="0">
                <a:solidFill>
                  <a:srgbClr val="003273"/>
                </a:solidFill>
              </a:rPr>
              <a:t>/Seg: 214,13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4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312.604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173,59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3D-4323-ABE0-29C897F43C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3D-4323-ABE0-29C897F43CDF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F3D-4323-ABE0-29C897F43CDF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1F3D-4323-ABE0-29C897F43C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99.98</c:v>
                </c:pt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D-4323-ABE0-29C897F43C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38.065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63,43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003273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3273"/>
                </a:solidFill>
              </a:rPr>
              <a:t>Total de </a:t>
            </a:r>
            <a:r>
              <a:rPr lang="en-US" dirty="0" err="1">
                <a:solidFill>
                  <a:srgbClr val="003273"/>
                </a:solidFill>
              </a:rPr>
              <a:t>requisições</a:t>
            </a:r>
            <a:r>
              <a:rPr lang="en-US" dirty="0">
                <a:solidFill>
                  <a:srgbClr val="003273"/>
                </a:solidFill>
              </a:rPr>
              <a:t>: 38.065	</a:t>
            </a:r>
          </a:p>
          <a:p>
            <a:pPr>
              <a:defRPr>
                <a:solidFill>
                  <a:srgbClr val="003273"/>
                </a:solidFill>
              </a:defRPr>
            </a:pPr>
            <a:r>
              <a:rPr lang="en-US" dirty="0">
                <a:solidFill>
                  <a:srgbClr val="003273"/>
                </a:solidFill>
              </a:rPr>
              <a:t>Total de processamentos/Seg: 63,43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3273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Apólice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7-4B29-A2CA-B5C41612CE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7-4B29-A2CA-B5C41612CE10}"/>
              </c:ext>
            </c:extLst>
          </c:dPt>
          <c:dLbls>
            <c:dLbl>
              <c:idx val="0"/>
              <c:layout>
                <c:manualLayout>
                  <c:x val="-2.4794143877468713E-2"/>
                  <c:y val="5.36023031171139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99,98%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16090234988134"/>
                      <c:h val="9.599574498709102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727-4B29-A2CA-B5C41612CE10}"/>
                </c:ext>
              </c:extLst>
            </c:dLbl>
            <c:dLbl>
              <c:idx val="1"/>
              <c:layout>
                <c:manualLayout>
                  <c:x val="3.8127173903754204E-2"/>
                  <c:y val="-3.38005901244116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00327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aseline="0" dirty="0">
                        <a:solidFill>
                          <a:srgbClr val="003273"/>
                        </a:solidFill>
                      </a:rPr>
                      <a:t>0,02%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327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8027185013631"/>
                      <c:h val="8.171491413509890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727-4B29-A2CA-B5C41612CE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327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OK</c:v>
                </c:pt>
                <c:pt idx="1">
                  <c:v>Erros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7-4B29-A2CA-B5C41612CE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36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38277"/>
            <a:ext cx="10859140" cy="469296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0"/>
          </p:nvPr>
        </p:nvSpPr>
        <p:spPr>
          <a:xfrm>
            <a:off x="349446" y="1091939"/>
            <a:ext cx="3649485" cy="5119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1"/>
          </p:nvPr>
        </p:nvSpPr>
        <p:spPr>
          <a:xfrm>
            <a:off x="4354513" y="1092200"/>
            <a:ext cx="3471862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1" name="Espaço Reservado para Conteúdo 20"/>
          <p:cNvSpPr>
            <a:spLocks noGrp="1"/>
          </p:cNvSpPr>
          <p:nvPr>
            <p:ph sz="quarter" idx="12"/>
          </p:nvPr>
        </p:nvSpPr>
        <p:spPr>
          <a:xfrm>
            <a:off x="8175625" y="1092200"/>
            <a:ext cx="3670300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9162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4" r:id="rId13"/>
    <p:sldLayoutId id="2147483661" r:id="rId14"/>
    <p:sldLayoutId id="2147483650" r:id="rId15"/>
    <p:sldLayoutId id="2147483662" r:id="rId16"/>
    <p:sldLayoutId id="2147483663" r:id="rId17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204864"/>
            <a:ext cx="6600733" cy="1408451"/>
          </a:xfrm>
        </p:spPr>
        <p:txBody>
          <a:bodyPr/>
          <a:lstStyle/>
          <a:p>
            <a:r>
              <a:rPr lang="en-US" b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DE PEFORMANCE</a:t>
            </a:r>
            <a:br>
              <a:rPr lang="en-US" b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API’S DE SEGUROS.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9C3B0-F78C-4B32-B65D-0AAC273DB508}"/>
              </a:ext>
            </a:extLst>
          </p:cNvPr>
          <p:cNvSpPr txBox="1"/>
          <p:nvPr/>
        </p:nvSpPr>
        <p:spPr>
          <a:xfrm>
            <a:off x="407368" y="4077072"/>
            <a:ext cx="262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Relatório Performance</a:t>
            </a:r>
            <a:r>
              <a:rPr lang="en-US" b="0" i="0" dirty="0">
                <a:solidFill>
                  <a:srgbClr val="5A5F5F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Abril/2021</a:t>
            </a:r>
            <a:endParaRPr lang="pt-BR" b="0" i="0" dirty="0">
              <a:solidFill>
                <a:srgbClr val="5A5F5F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F2FAD-937F-4DE1-921D-16A841D62CC7}"/>
              </a:ext>
            </a:extLst>
          </p:cNvPr>
          <p:cNvSpPr txBox="1"/>
          <p:nvPr/>
        </p:nvSpPr>
        <p:spPr>
          <a:xfrm>
            <a:off x="2346682" y="1176717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178A8-9076-4E0E-9C12-CB0D8452A330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E51B50-D9E6-49A3-ACAD-2648DB4E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60" y="1693459"/>
            <a:ext cx="10972800" cy="3282839"/>
          </a:xfrm>
        </p:spPr>
        <p:txBody>
          <a:bodyPr>
            <a:normAutofit/>
          </a:bodyPr>
          <a:lstStyle/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40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13:01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13:11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nenhuma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iniciou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com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5D45AA-0927-480B-A795-7A141712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7" y="4711231"/>
            <a:ext cx="11352584" cy="9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324493"/>
              </p:ext>
            </p:extLst>
          </p:nvPr>
        </p:nvGraphicFramePr>
        <p:xfrm>
          <a:off x="791648" y="1412776"/>
          <a:ext cx="10344912" cy="486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69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0579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8797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41734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75442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3187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192989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API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Total de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requisições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Falhas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Erros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Médio de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Resposta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(Min)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(Max)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90th </a:t>
                      </a:r>
                      <a:r>
                        <a:rPr lang="pt-BR" sz="1200" b="1" u="none" strike="noStrike" dirty="0" err="1">
                          <a:effectLst/>
                        </a:rPr>
                        <a:t>pct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95th </a:t>
                      </a:r>
                      <a:r>
                        <a:rPr lang="pt-BR" sz="1200" b="1" u="none" strike="noStrike" dirty="0" err="1">
                          <a:effectLst/>
                        </a:rPr>
                        <a:t>pct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Transações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por segundo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23867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9.830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136.32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79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725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165.00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177.00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547269850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9.828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137.81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69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654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166.00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177.00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98674788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9.827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126.60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49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641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155.00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865863475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SINISTRO - DOCUMENTACAO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9.821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117.67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38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840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146.00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158.00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845130275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SINISTRO - COBERTURA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9.819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117.88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45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566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159.00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2813163230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SINISTRO - LOCAIS OCORRENCIA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117.21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34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587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158.00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29237705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SINISTRO - LANCAMENTOS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9.814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117.14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565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145.00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343229646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9.812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124.84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589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155.00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167.00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4177335783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9.812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119.36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43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563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149.00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160.35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722214069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MOVIMENTACAO PREMIO /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9.810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295.51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103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743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328.00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341.45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415510797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POST - MOVIMENTACAO PREMIO /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9.805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293.48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90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789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327.00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339.00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2283301808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9.798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0.05%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145.98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82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596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174.00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184.00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16.37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428806192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PUT -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9.796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0.04%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147.14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79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2060"/>
                          </a:solidFill>
                          <a:effectLst/>
                        </a:rPr>
                        <a:t>592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174.00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186.00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16.38</a:t>
                      </a:r>
                      <a:endParaRPr lang="pt-BR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507735489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PUT -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9.796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137.11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68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600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166.00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178.00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16.39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96474131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9.794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0.03%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132.44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55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648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163.00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175.00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16.40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561194224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9.791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0.04%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123.06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44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630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rgbClr val="003273"/>
                          </a:solidFill>
                          <a:effectLst/>
                        </a:rPr>
                        <a:t>154.00</a:t>
                      </a:r>
                      <a:endParaRPr lang="pt-BR" sz="1100" b="0" i="0" u="none" strike="noStrike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165.00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rgbClr val="003273"/>
                          </a:solidFill>
                          <a:effectLst/>
                        </a:rPr>
                        <a:t>16.41</a:t>
                      </a:r>
                      <a:endParaRPr lang="pt-BR" sz="1100" b="0" i="0" u="none" strike="noStrike" dirty="0">
                        <a:solidFill>
                          <a:srgbClr val="0032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7520080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156.971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149.34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281.00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306.00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Calibri" panose="020F0502020204030204" pitchFamily="34" charset="0"/>
                        </a:rPr>
                        <a:t>261.51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11029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FB9CAC1-26A0-48F1-B01E-4165E624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AC4D4BEE-C718-43B9-955A-60B6518C42A6}"/>
              </a:ext>
            </a:extLst>
          </p:cNvPr>
          <p:cNvSpPr txBox="1"/>
          <p:nvPr/>
        </p:nvSpPr>
        <p:spPr>
          <a:xfrm>
            <a:off x="2346682" y="10434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FDBEA1-7A62-4FC8-B4AE-F09C353406AD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73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706244"/>
              </p:ext>
            </p:extLst>
          </p:nvPr>
        </p:nvGraphicFramePr>
        <p:xfrm>
          <a:off x="5915620" y="1784524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971328"/>
            <a:ext cx="4392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23274"/>
                </a:solidFill>
              </a:rPr>
              <a:t>Endosso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Sinistro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Movimentação</a:t>
            </a:r>
            <a:r>
              <a:rPr lang="en-US" dirty="0">
                <a:solidFill>
                  <a:srgbClr val="123274"/>
                </a:solidFill>
              </a:rPr>
              <a:t> de Prêmio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Liquidações</a:t>
            </a:r>
            <a:endParaRPr lang="en-US" dirty="0">
              <a:solidFill>
                <a:srgbClr val="123274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72816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4064408-AA56-4AD3-9748-F486E35D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9B7568-66E2-4C33-AAE1-B847577C0B48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54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884E70-C047-4AE9-97A2-10BBE838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BE0CCE-62D5-4791-B0EA-DB9FDC9C0341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Espaço Reservado para Conteúdo 6" descr="Gráfico&#10;&#10;Descrição gerada automaticamente">
            <a:extLst>
              <a:ext uri="{FF2B5EF4-FFF2-40B4-BE49-F238E27FC236}">
                <a16:creationId xmlns:a16="http://schemas.microsoft.com/office/drawing/2014/main" id="{78D1509D-C4C8-411D-B5B6-9127A79CA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3" y="2475587"/>
            <a:ext cx="5676775" cy="2740511"/>
          </a:xfr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A0AC5DEE-7721-4249-B341-86591EC1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341525"/>
            <a:ext cx="6027515" cy="28876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7A8205-87D7-45C5-9FD5-D5BB9B9A4F22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38064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884E70-C047-4AE9-97A2-10BBE838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BE0CCE-62D5-4791-B0EA-DB9FDC9C0341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12" name="Imagem 11" descr="Interface gráfica do usuário, Tabela&#10;&#10;Descrição gerada automaticamente com confiança média">
            <a:extLst>
              <a:ext uri="{FF2B5EF4-FFF2-40B4-BE49-F238E27FC236}">
                <a16:creationId xmlns:a16="http://schemas.microsoft.com/office/drawing/2014/main" id="{76C01DE4-3107-40FB-ABFD-49E4FD0F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875278"/>
            <a:ext cx="5711627" cy="2785970"/>
          </a:xfrm>
          <a:prstGeom prst="rect">
            <a:avLst/>
          </a:prstGeom>
        </p:spPr>
      </p:pic>
      <p:pic>
        <p:nvPicPr>
          <p:cNvPr id="15" name="Imagem 14" descr="Tabela&#10;&#10;Descrição gerada automaticamente com confiança média">
            <a:extLst>
              <a:ext uri="{FF2B5EF4-FFF2-40B4-BE49-F238E27FC236}">
                <a16:creationId xmlns:a16="http://schemas.microsoft.com/office/drawing/2014/main" id="{08318BDE-85B3-42C3-BDA6-5409179B7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67128"/>
            <a:ext cx="5481826" cy="278596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567FFD-7B2A-46C1-8FA7-F355AEC913F5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315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819E9F-C73E-4CD0-AADB-88151021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B14AF9B1-56BD-45FC-A746-D091EA1837E3}"/>
              </a:ext>
            </a:extLst>
          </p:cNvPr>
          <p:cNvSpPr txBox="1"/>
          <p:nvPr/>
        </p:nvSpPr>
        <p:spPr>
          <a:xfrm>
            <a:off x="2346682" y="1176717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433AD7-6063-4B2B-BD04-BBBFDF722D9D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7D93DDF2-7001-45F3-A3BA-2C6309ED8816}"/>
              </a:ext>
            </a:extLst>
          </p:cNvPr>
          <p:cNvSpPr txBox="1">
            <a:spLocks/>
          </p:cNvSpPr>
          <p:nvPr/>
        </p:nvSpPr>
        <p:spPr>
          <a:xfrm>
            <a:off x="609600" y="1772816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40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17/04/2021 13:12 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17/04/2021 13:22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879660-F386-42AA-AFA0-8A2AB9BF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" y="4744445"/>
            <a:ext cx="11092928" cy="10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9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39744"/>
              </p:ext>
            </p:extLst>
          </p:nvPr>
        </p:nvGraphicFramePr>
        <p:xfrm>
          <a:off x="695400" y="1700808"/>
          <a:ext cx="10441159" cy="85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18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48220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6446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9344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51427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82656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u="none" strike="noStrike" dirty="0">
                          <a:effectLst/>
                        </a:rPr>
                        <a:t>API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Total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requisições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Falhas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Erros %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Médio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Resposta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(Min)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(Max)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90th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95th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Transações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por segundo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APOLICE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49.436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55.25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8570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5819E9F-C73E-4CD0-AADB-88151021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B14AF9B1-56BD-45FC-A746-D091EA1837E3}"/>
              </a:ext>
            </a:extLst>
          </p:cNvPr>
          <p:cNvSpPr txBox="1"/>
          <p:nvPr/>
        </p:nvSpPr>
        <p:spPr>
          <a:xfrm>
            <a:off x="2346682" y="1176717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433AD7-6063-4B2B-BD04-BBBFDF722D9D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9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35656"/>
              </p:ext>
            </p:extLst>
          </p:nvPr>
        </p:nvGraphicFramePr>
        <p:xfrm>
          <a:off x="5915620" y="1978711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2165515"/>
            <a:ext cx="4392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967003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2FE7E05-1A5C-4A2D-86D9-0829E67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2481DB-193B-46D9-BA0B-4C4010B33C7E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61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FE7E05-1A5C-4A2D-86D9-0829E67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2481DB-193B-46D9-BA0B-4C4010B33C7E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E33ED3C9-2D64-4886-9218-6D8A3DB1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494504"/>
            <a:ext cx="5387984" cy="2645552"/>
          </a:xfrm>
          <a:prstGeom prst="rect">
            <a:avLst/>
          </a:prstGeom>
        </p:spPr>
      </p:pic>
      <p:pic>
        <p:nvPicPr>
          <p:cNvPr id="13" name="Imagem 12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559093CE-7743-4DAE-9E9C-625A3E50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27" y="2363686"/>
            <a:ext cx="5646521" cy="286551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F1DD30-0EDF-4AED-91AA-9B8BC1B4A393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235261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FE7E05-1A5C-4A2D-86D9-0829E67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2481DB-193B-46D9-BA0B-4C4010B33C7E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7152EB22-20B1-47B8-80E7-36E771FC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806761"/>
            <a:ext cx="5800419" cy="2829087"/>
          </a:xfrm>
          <a:prstGeom prst="rect">
            <a:avLst/>
          </a:prstGeom>
        </p:spPr>
      </p:pic>
      <p:pic>
        <p:nvPicPr>
          <p:cNvPr id="6" name="Imagem 5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F3EAA8FF-3A6F-4750-9B7B-D43E61C7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80" y="2635420"/>
            <a:ext cx="6118710" cy="30258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3B761C-1919-4B4E-AD14-EFC8223DB8EF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3630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731493" y="1263574"/>
            <a:ext cx="10657184" cy="5248142"/>
          </a:xfrm>
        </p:spPr>
        <p:txBody>
          <a:bodyPr lIns="396000" anchor="ctr">
            <a:noAutofit/>
          </a:bodyPr>
          <a:lstStyle/>
          <a:p>
            <a:pPr algn="just"/>
            <a:r>
              <a:rPr lang="pt-BR" sz="115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realizados para aferir o desempenho da aplicação.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realizados no dia 17/04/2021.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testes foram disparados de dois ambientes:</a:t>
            </a:r>
          </a:p>
          <a:p>
            <a:pPr lvl="1"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própria rede B3, denominado posteriormente como (INTERNO)</a:t>
            </a:r>
          </a:p>
          <a:p>
            <a:pPr lvl="1"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VDI para simular o acesso real da aplicação, aqui denominado (EXTERNO).</a:t>
            </a:r>
            <a:endParaRPr lang="pt-BR" sz="115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15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teste Externo, o Gateway foi ajustado para receber até 100 TPS.</a:t>
            </a:r>
          </a:p>
          <a:p>
            <a:pPr marL="0" indent="0" algn="just">
              <a:buNone/>
            </a:pPr>
            <a:endParaRPr lang="pt-BR" sz="115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Todas as APIs apresentaram tempo médio de resposta inferior a 1 segundo, considerada ideal de acordo com métricas de mercado utilizadas.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teste do Seguro Garantia demonstrou que a aplicação possui estabilidade em todas as baterias executadas;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tempo de processamento do Seguro Garantia com todos os cenários foi de até 296 </a:t>
            </a:r>
            <a:r>
              <a:rPr lang="pt-BR" sz="115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(Percentil 95%) com 40 Threads;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tempo de processamento do Seguro Garantia com todos os cenários foi de até 695 </a:t>
            </a:r>
            <a:r>
              <a:rPr lang="pt-BR" sz="115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(Percentil 95%) com 100 Threads;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processamento do Seguro Garantia com somente o cenário "1.1 - POST - APOLICE" foi de até de 64 </a:t>
            </a:r>
            <a:r>
              <a:rPr lang="pt-BR" sz="115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(Percentil 95%) com 40 Threads e 100 Threads demonstrando estabilidade em diferentes cargas;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Avaliando a volumetria do log das aplicações testadas (maior que 5GB), identificamos que a verbosidade das aplicações está alta. Recomendamos diminuir a verbosidade dos logs para aumentar a escala atual da vazão das aplicações e reduzir o consumo dos armazenamentos secundários.</a:t>
            </a:r>
          </a:p>
          <a:p>
            <a:pPr algn="just"/>
            <a:endParaRPr lang="pt-BR" sz="115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15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teste do Resseguro falhou, uma vez que o cenário da aplicação possui restrições na massa automatizada utilizada;</a:t>
            </a:r>
          </a:p>
        </p:txBody>
      </p:sp>
      <p:pic>
        <p:nvPicPr>
          <p:cNvPr id="8" name="Picture 7" descr="PicPe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44624"/>
            <a:ext cx="1512346" cy="1218950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21883F39-77C0-4DDC-879D-97723131DFDB}"/>
              </a:ext>
            </a:extLst>
          </p:cNvPr>
          <p:cNvSpPr txBox="1">
            <a:spLocks/>
          </p:cNvSpPr>
          <p:nvPr/>
        </p:nvSpPr>
        <p:spPr>
          <a:xfrm>
            <a:off x="2351584" y="-27384"/>
            <a:ext cx="6768752" cy="1152128"/>
          </a:xfrm>
          <a:prstGeom prst="rect">
            <a:avLst/>
          </a:prstGeom>
        </p:spPr>
        <p:txBody>
          <a:bodyPr vert="horz" lIns="39600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 Executivo</a:t>
            </a:r>
            <a:endParaRPr lang="pt-BR" sz="36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29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0BDF41F1-DD94-4EC4-9E4B-FB998BE64A95}"/>
              </a:ext>
            </a:extLst>
          </p:cNvPr>
          <p:cNvSpPr txBox="1">
            <a:spLocks/>
          </p:cNvSpPr>
          <p:nvPr/>
        </p:nvSpPr>
        <p:spPr>
          <a:xfrm>
            <a:off x="609600" y="1772816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100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13:26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13:36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039B40-AB2F-42E1-B786-F2338857B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87916"/>
            <a:ext cx="10837204" cy="973817"/>
          </a:xfrm>
          <a:prstGeom prst="rect">
            <a:avLst/>
          </a:prstGeom>
          <a:ln w="57150">
            <a:solidFill>
              <a:srgbClr val="343A40"/>
            </a:solidFill>
          </a:ln>
        </p:spPr>
      </p:pic>
    </p:spTree>
    <p:extLst>
      <p:ext uri="{BB962C8B-B14F-4D97-AF65-F5344CB8AC3E}">
        <p14:creationId xmlns:p14="http://schemas.microsoft.com/office/powerpoint/2010/main" val="93588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89383"/>
              </p:ext>
            </p:extLst>
          </p:nvPr>
        </p:nvGraphicFramePr>
        <p:xfrm>
          <a:off x="695400" y="1772816"/>
          <a:ext cx="10441159" cy="85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18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48220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6446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9344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51427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82656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u="none" strike="noStrike" dirty="0">
                          <a:effectLst/>
                        </a:rPr>
                        <a:t>API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Total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requisições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Falhas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Erros %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Médio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Resposta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(Min)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(Max)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90th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95th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Transações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por segundo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APOLICE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49.486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56.40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82.47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85703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1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579262"/>
              </p:ext>
            </p:extLst>
          </p:nvPr>
        </p:nvGraphicFramePr>
        <p:xfrm>
          <a:off x="5915620" y="1856532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2043336"/>
            <a:ext cx="4392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844824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93117F0-B579-48D4-8AE4-E733DD73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237F27-DA48-4BE1-87DE-B17F7A35EE57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64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0BCE08CE-94FF-4E84-8149-460BAA608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636912"/>
            <a:ext cx="5565342" cy="2691186"/>
          </a:xfrm>
          <a:prstGeom prst="rect">
            <a:avLst/>
          </a:prstGeom>
        </p:spPr>
      </p:pic>
      <p:pic>
        <p:nvPicPr>
          <p:cNvPr id="9" name="Imagem 8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EFD763C7-009D-4573-919F-6805A302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65" y="2480837"/>
            <a:ext cx="6242553" cy="296438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036381-356F-4C4C-8865-2784762D079D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138990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E07650AE-C899-4EED-8ECD-767E610BC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" y="2858563"/>
            <a:ext cx="5884759" cy="2874693"/>
          </a:xfrm>
          <a:prstGeom prst="rect">
            <a:avLst/>
          </a:prstGeom>
        </p:spPr>
      </p:pic>
      <p:pic>
        <p:nvPicPr>
          <p:cNvPr id="7" name="Imagem 6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FCFE32AA-634B-413E-8015-72943DDF5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858563"/>
            <a:ext cx="5869835" cy="28746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66CF9-01D2-4D05-8AC1-16B56670A5D3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1695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0BDF41F1-DD94-4EC4-9E4B-FB998BE64A95}"/>
              </a:ext>
            </a:extLst>
          </p:cNvPr>
          <p:cNvSpPr txBox="1">
            <a:spLocks/>
          </p:cNvSpPr>
          <p:nvPr/>
        </p:nvSpPr>
        <p:spPr>
          <a:xfrm>
            <a:off x="609600" y="1844824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100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13:40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13:50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2AF170-2B28-4CCB-9C8C-42B891E3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5014904"/>
            <a:ext cx="11352585" cy="100638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11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370405"/>
              </p:ext>
            </p:extLst>
          </p:nvPr>
        </p:nvGraphicFramePr>
        <p:xfrm>
          <a:off x="599863" y="1340768"/>
          <a:ext cx="10536699" cy="4943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762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56895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42270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98873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89818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85668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74630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74630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215106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u="none" strike="noStrike" dirty="0">
                          <a:effectLst/>
                        </a:rPr>
                        <a:t>API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Total de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requisições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Falhas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Erros 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Médio de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Resposta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(Min)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Tempo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(Max)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90th </a:t>
                      </a:r>
                      <a:r>
                        <a:rPr lang="pt-BR" sz="1200" b="1" u="none" strike="noStrike" dirty="0" err="1">
                          <a:effectLst/>
                        </a:rPr>
                        <a:t>pct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95th </a:t>
                      </a:r>
                      <a:r>
                        <a:rPr lang="pt-BR" sz="1200" b="1" u="none" strike="noStrike" dirty="0" err="1">
                          <a:effectLst/>
                        </a:rPr>
                        <a:t>pct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Transações</a:t>
                      </a:r>
                      <a:br>
                        <a:rPr lang="pt-BR" sz="1200" b="1" u="none" strike="noStrike" dirty="0">
                          <a:effectLst/>
                        </a:rPr>
                      </a:br>
                      <a:r>
                        <a:rPr lang="pt-BR" sz="1200" b="1" u="none" strike="noStrike" dirty="0">
                          <a:effectLst/>
                        </a:rPr>
                        <a:t>por segundo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397.08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507.75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269850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–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399.44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512.00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74788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–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506.00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863475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– DOCUMENTACAO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392.82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130275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COBERTURA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393.98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163230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LOCAIS OCORRENCIA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389.91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479.00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37705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LANCAMENTOS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382.28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473.00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29646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406.09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524.00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335783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396.61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513.00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214069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MOVIMENTACAO PREMIO /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557.05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647.00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670.00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107971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MOVIMENTACAO PREMIO /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553.91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643.00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668.00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301808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405.07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515.00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247088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409.34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496.00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520.00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39360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413.42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529.00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25976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417.57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510.00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02909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7.994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0.01%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400.82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817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490.00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13.34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000816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128.598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419.33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573.00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613.00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214.13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02706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1A19C729-E78E-4570-9A39-142A6CCE3D9B}"/>
              </a:ext>
            </a:extLst>
          </p:cNvPr>
          <p:cNvSpPr txBox="1"/>
          <p:nvPr/>
        </p:nvSpPr>
        <p:spPr>
          <a:xfrm>
            <a:off x="2540591" y="980728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2887BE-F200-4783-BA7F-A51DB65E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D406DE-8164-4586-A7E6-E600C847C4AC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15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856018"/>
              </p:ext>
            </p:extLst>
          </p:nvPr>
        </p:nvGraphicFramePr>
        <p:xfrm>
          <a:off x="5915620" y="17125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899320"/>
            <a:ext cx="4392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23274"/>
                </a:solidFill>
              </a:rPr>
              <a:t>Endosso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Sinistro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Movimentação</a:t>
            </a:r>
            <a:r>
              <a:rPr lang="en-US" dirty="0">
                <a:solidFill>
                  <a:srgbClr val="123274"/>
                </a:solidFill>
              </a:rPr>
              <a:t> de Prêmio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Liquidações</a:t>
            </a:r>
            <a:endParaRPr lang="en-US" dirty="0">
              <a:solidFill>
                <a:srgbClr val="123274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00808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70D2D43-56A0-4859-8FED-BD085FEB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0BCE8D-FEBD-45FA-91DD-09449DB8DB0C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20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CD269524-BE0C-4FAE-AC70-05E80533129C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FCE8DB-817E-4BB7-960C-55930161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FED3BB-F2B0-4550-8739-926CDC9EA3D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Imagem 6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550E4548-BE07-4F90-9761-BB13EC11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707373"/>
            <a:ext cx="5578151" cy="2777661"/>
          </a:xfrm>
          <a:prstGeom prst="rect">
            <a:avLst/>
          </a:prstGeom>
        </p:spPr>
      </p:pic>
      <p:pic>
        <p:nvPicPr>
          <p:cNvPr id="9" name="Imagem 8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1348EDCD-A249-4B6D-A463-D6AE0B70A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7" y="2623642"/>
            <a:ext cx="6192688" cy="30376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E6C77C-A964-40AF-92BB-3672ECE8BA29}"/>
              </a:ext>
            </a:extLst>
          </p:cNvPr>
          <p:cNvSpPr txBox="1"/>
          <p:nvPr/>
        </p:nvSpPr>
        <p:spPr>
          <a:xfrm>
            <a:off x="551384" y="1682224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71547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CD269524-BE0C-4FAE-AC70-05E80533129C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FCE8DB-817E-4BB7-960C-55930161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FED3BB-F2B0-4550-8739-926CDC9EA3D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41648D9A-7D9C-4838-9400-114B729A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" y="2884700"/>
            <a:ext cx="5503356" cy="2781916"/>
          </a:xfrm>
          <a:prstGeom prst="rect">
            <a:avLst/>
          </a:prstGeom>
        </p:spPr>
      </p:pic>
      <p:pic>
        <p:nvPicPr>
          <p:cNvPr id="7" name="Imagem 6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CAD66C1C-3CD3-44E6-A89C-19535835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884700"/>
            <a:ext cx="6541282" cy="320859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A5425A-5F1D-41C3-A196-258F94936B11}"/>
              </a:ext>
            </a:extLst>
          </p:cNvPr>
          <p:cNvSpPr txBox="1"/>
          <p:nvPr/>
        </p:nvSpPr>
        <p:spPr>
          <a:xfrm>
            <a:off x="551384" y="1583621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459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95400" y="2724774"/>
            <a:ext cx="6600733" cy="1408451"/>
          </a:xfrm>
        </p:spPr>
        <p:txBody>
          <a:bodyPr/>
          <a:lstStyle/>
          <a:p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 de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Resseguro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06805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0BDF41F1-DD94-4EC4-9E4B-FB998BE64A95}"/>
              </a:ext>
            </a:extLst>
          </p:cNvPr>
          <p:cNvSpPr txBox="1">
            <a:spLocks/>
          </p:cNvSpPr>
          <p:nvPr/>
        </p:nvSpPr>
        <p:spPr>
          <a:xfrm>
            <a:off x="609600" y="1772816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100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13:55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14:25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30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953F67-5F5E-488A-A54D-D29CAC5C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7" y="4854893"/>
            <a:ext cx="11352585" cy="103470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14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55960"/>
              </p:ext>
            </p:extLst>
          </p:nvPr>
        </p:nvGraphicFramePr>
        <p:xfrm>
          <a:off x="791648" y="1484785"/>
          <a:ext cx="10344912" cy="476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69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0579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8797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41734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75442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3187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192989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92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u="none" strike="noStrike" dirty="0">
                          <a:effectLst/>
                        </a:rPr>
                        <a:t>API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Total de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requisições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Falhas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Erros 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Tempo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Médio de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Resposta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Tempo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(Min)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Tempo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(Max)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90th </a:t>
                      </a:r>
                      <a:r>
                        <a:rPr lang="pt-BR" sz="1100" b="1" u="none" strike="noStrike" dirty="0" err="1">
                          <a:effectLst/>
                        </a:rPr>
                        <a:t>pct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95th </a:t>
                      </a:r>
                      <a:r>
                        <a:rPr lang="pt-BR" sz="1100" b="1" u="none" strike="noStrike" dirty="0" err="1">
                          <a:effectLst/>
                        </a:rPr>
                        <a:t>pct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Transações</a:t>
                      </a:r>
                      <a:br>
                        <a:rPr lang="pt-BR" sz="1100" b="1" u="none" strike="noStrike" dirty="0">
                          <a:effectLst/>
                        </a:rPr>
                      </a:br>
                      <a:r>
                        <a:rPr lang="pt-BR" sz="1100" b="1" u="none" strike="noStrike" dirty="0">
                          <a:effectLst/>
                        </a:rPr>
                        <a:t>por segundo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3089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489.83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269850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–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492.56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747887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–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495.37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599.90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620.00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863475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– DOCUMENTACAO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501.68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130275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COBERTURA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609.00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163230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LOCAIS OCORRENCIA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504.12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619.00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640.00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377051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SINISTRO - LANCAMENTOS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498.95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608.00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296461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530.00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647.00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670.00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335783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514.22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214069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MOVIMENTACAO PREMIO /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655.90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766.00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5107971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POST - MOVIMENTACAO PREMIO /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761.00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784.00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301808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APOLICE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497.89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602.00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623.00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6257716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ENDOSSO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501.94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605.00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627.00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90856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SINISTRO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523.20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631.60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654.00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500532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LIQUIDACOES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19.496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552.43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677.00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699.00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10.83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721453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PUT - LIQUIDACOES_RESSARCIMENTOS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19.486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523.15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642.00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665.00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10.83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115132"/>
                  </a:ext>
                </a:extLst>
              </a:tr>
              <a:tr h="246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pt-BR" sz="1100" b="1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778" marR="4778" marT="4778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312.604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527.19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836.00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921.00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3273"/>
                          </a:solidFill>
                          <a:effectLst/>
                          <a:latin typeface="+mn-lt"/>
                        </a:rPr>
                        <a:t>173.59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23455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C079F3EF-E1D1-461B-83E9-987708A61C68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todas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14FA9D-DFA5-45D1-BDD0-DC55902D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B79314-8D2F-410B-980F-3ED2B6AEDA7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904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15620" y="17125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899320"/>
            <a:ext cx="4392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23274"/>
                </a:solidFill>
              </a:rPr>
              <a:t>Endosso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Sinistro</a:t>
            </a: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Movimentação</a:t>
            </a:r>
            <a:r>
              <a:rPr lang="en-US" dirty="0">
                <a:solidFill>
                  <a:srgbClr val="123274"/>
                </a:solidFill>
              </a:rPr>
              <a:t> de Prêmio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Liquidações</a:t>
            </a:r>
            <a:endParaRPr lang="en-US" dirty="0">
              <a:solidFill>
                <a:srgbClr val="123274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00808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15AF458F-654F-4CCE-87C1-9557B70E8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213555"/>
              </p:ext>
            </p:extLst>
          </p:nvPr>
        </p:nvGraphicFramePr>
        <p:xfrm>
          <a:off x="6068020" y="18649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B7979D5-DF81-4A29-A270-0921F58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7204DE-3E74-4F88-AD99-3DFCDB325C73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202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6A958C-7B4D-404E-80A9-6244ABB1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61FD1E-2807-4CAA-82D8-FB7E83D62D19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28F517A-F028-4561-8D2E-645ADDD8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609971"/>
            <a:ext cx="5328592" cy="2763245"/>
          </a:xfrm>
          <a:prstGeom prst="rect">
            <a:avLst/>
          </a:prstGeom>
        </p:spPr>
      </p:pic>
      <p:pic>
        <p:nvPicPr>
          <p:cNvPr id="10" name="Imagem 9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1A9A2F8E-922C-4288-84B4-822AD5D16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411018"/>
            <a:ext cx="6022319" cy="29621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D11CD1-CEA3-4190-956C-A6B25A790C6A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2731573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6A958C-7B4D-404E-80A9-6244ABB1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61FD1E-2807-4CAA-82D8-FB7E83D62D19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11C6EBAA-88DF-47E2-BB71-CFB2F0C1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699315"/>
            <a:ext cx="5682931" cy="2817917"/>
          </a:xfrm>
          <a:prstGeom prst="rect">
            <a:avLst/>
          </a:prstGeom>
        </p:spPr>
      </p:pic>
      <p:pic>
        <p:nvPicPr>
          <p:cNvPr id="7" name="Imagem 6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5B8880C8-F537-40E2-B217-15003946B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34" y="2771323"/>
            <a:ext cx="5810466" cy="28179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99FD077-6F97-4A08-B566-E4155EED3452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40338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0BDF41F1-DD94-4EC4-9E4B-FB998BE64A95}"/>
              </a:ext>
            </a:extLst>
          </p:cNvPr>
          <p:cNvSpPr txBox="1">
            <a:spLocks/>
          </p:cNvSpPr>
          <p:nvPr/>
        </p:nvSpPr>
        <p:spPr>
          <a:xfrm>
            <a:off x="609600" y="1844824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40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15:36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15:46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635ADD-8A32-40BB-83A5-21E75018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2" y="4895841"/>
            <a:ext cx="11244573" cy="10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88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924764"/>
              </p:ext>
            </p:extLst>
          </p:nvPr>
        </p:nvGraphicFramePr>
        <p:xfrm>
          <a:off x="695400" y="1772816"/>
          <a:ext cx="10441159" cy="85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18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48220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6446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9344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51427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82656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u="none" strike="noStrike" dirty="0">
                          <a:effectLst/>
                        </a:rPr>
                        <a:t>API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Total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requisições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Falhas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Erros %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Médio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Resposta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(Min)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(Max)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90th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95th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Transações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por segundo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APOLICE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38.025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218.00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243.00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63.41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85703"/>
                  </a:ext>
                </a:extLst>
              </a:tr>
            </a:tbl>
          </a:graphicData>
        </a:graphic>
      </p:graphicFrame>
      <p:sp>
        <p:nvSpPr>
          <p:cNvPr id="11" name="TextBox 14">
            <a:extLst>
              <a:ext uri="{FF2B5EF4-FFF2-40B4-BE49-F238E27FC236}">
                <a16:creationId xmlns:a16="http://schemas.microsoft.com/office/drawing/2014/main" id="{478B3EAC-C660-4001-AFA4-9DA96035722D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694F4D-D017-488C-8F7B-62F96FDF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9B9AEF-EE67-47AD-ADE6-9459063E1DC4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80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86144"/>
              </p:ext>
            </p:extLst>
          </p:nvPr>
        </p:nvGraphicFramePr>
        <p:xfrm>
          <a:off x="5915620" y="17125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899320"/>
            <a:ext cx="4392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00808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4">
            <a:extLst>
              <a:ext uri="{FF2B5EF4-FFF2-40B4-BE49-F238E27FC236}">
                <a16:creationId xmlns:a16="http://schemas.microsoft.com/office/drawing/2014/main" id="{8551603D-52E0-46FD-8316-45CEC78995FC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93BC3A-A49C-4B30-A693-E678FE41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25D95B-985D-4754-B188-6EBE44FA43E9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97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694F4D-D017-488C-8F7B-62F96FDF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9B9AEF-EE67-47AD-ADE6-9459063E1DC4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DFC5E90A-5BA6-4C72-B80E-7DEC609B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494389"/>
            <a:ext cx="5950311" cy="2950835"/>
          </a:xfrm>
          <a:prstGeom prst="rect">
            <a:avLst/>
          </a:prstGeom>
        </p:spPr>
      </p:pic>
      <p:pic>
        <p:nvPicPr>
          <p:cNvPr id="9" name="Imagem 8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204D2B9E-78BC-46AA-957A-D7FF13A7C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532433"/>
            <a:ext cx="5841620" cy="284957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AC0D74-B445-45F6-8166-10523D43F960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130950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39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694F4D-D017-488C-8F7B-62F96FDF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9B9AEF-EE67-47AD-ADE6-9459063E1DC4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969ED33C-18FE-405C-A974-28DE40EED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707455"/>
            <a:ext cx="6030320" cy="2953793"/>
          </a:xfrm>
          <a:prstGeom prst="rect">
            <a:avLst/>
          </a:prstGeom>
        </p:spPr>
      </p:pic>
      <p:pic>
        <p:nvPicPr>
          <p:cNvPr id="10" name="Imagem 9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508C2341-FF08-4677-AE86-6E2033F87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" y="2748194"/>
            <a:ext cx="6174337" cy="299489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2E85EF0-7443-401B-9526-FEDE6B3C667C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135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E51B50-D9E6-49A3-ACAD-2648DB4E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8840"/>
            <a:ext cx="10972800" cy="3282839"/>
          </a:xfrm>
        </p:spPr>
        <p:txBody>
          <a:bodyPr>
            <a:normAutofit/>
          </a:bodyPr>
          <a:lstStyle/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40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16:06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16:11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5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nenhuma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iniciou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com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B77248A-3957-46F8-BF04-9365211BB97D}"/>
              </a:ext>
            </a:extLst>
          </p:cNvPr>
          <p:cNvSpPr txBox="1"/>
          <p:nvPr/>
        </p:nvSpPr>
        <p:spPr>
          <a:xfrm>
            <a:off x="2346682" y="1104709"/>
            <a:ext cx="67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Registro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Contrato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Movimentação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Prêmio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3E3264-A2CB-4591-8268-22F3EC555260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Resseguros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27320C-AA44-4BF5-AB1F-A33E4B28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0" y="5028326"/>
            <a:ext cx="11052432" cy="10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1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0BDF41F1-DD94-4EC4-9E4B-FB998BE64A95}"/>
              </a:ext>
            </a:extLst>
          </p:cNvPr>
          <p:cNvSpPr txBox="1">
            <a:spLocks/>
          </p:cNvSpPr>
          <p:nvPr/>
        </p:nvSpPr>
        <p:spPr>
          <a:xfrm>
            <a:off x="609600" y="1844824"/>
            <a:ext cx="10972800" cy="328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Número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50000"/>
                  </a:schemeClr>
                </a:solidFill>
              </a:rPr>
              <a:t>simultâneos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: 40</a:t>
            </a:r>
          </a:p>
          <a:p>
            <a:endParaRPr lang="en-US" sz="19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Período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do Teste: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Inicio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15:52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Fim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17/04/21 16:02</a:t>
            </a:r>
          </a:p>
          <a:p>
            <a:pPr lvl="1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Duração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10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Rampa (tempo para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atingir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capacidade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total de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usuários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): 2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minutos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69326B-395D-41EE-9163-EBC22500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9" y="4869160"/>
            <a:ext cx="11136560" cy="9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57700"/>
              </p:ext>
            </p:extLst>
          </p:nvPr>
        </p:nvGraphicFramePr>
        <p:xfrm>
          <a:off x="695400" y="1628800"/>
          <a:ext cx="10441159" cy="85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18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48220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6446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9344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51427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82656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7606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204088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u="none" strike="noStrike" dirty="0">
                          <a:effectLst/>
                        </a:rPr>
                        <a:t>API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Total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requisições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Falhas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Erros %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Médio de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Resposta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(Min)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Tempo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(Max)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90th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95th </a:t>
                      </a:r>
                      <a:r>
                        <a:rPr lang="pt-BR" sz="1300" b="1" u="none" strike="noStrike" dirty="0" err="1">
                          <a:effectLst/>
                        </a:rPr>
                        <a:t>pct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u="none" strike="noStrike" dirty="0">
                          <a:effectLst/>
                        </a:rPr>
                        <a:t>Transações</a:t>
                      </a:r>
                      <a:br>
                        <a:rPr lang="pt-BR" sz="1300" b="1" u="none" strike="noStrike" dirty="0">
                          <a:effectLst/>
                        </a:rPr>
                      </a:br>
                      <a:r>
                        <a:rPr lang="pt-BR" sz="1300" b="1" u="none" strike="noStrike" dirty="0">
                          <a:effectLst/>
                        </a:rPr>
                        <a:t>por segundo</a:t>
                      </a:r>
                      <a:endParaRPr lang="pt-BR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APOLICE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37.439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233.00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261.00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62.44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85703"/>
                  </a:ext>
                </a:extLst>
              </a:tr>
            </a:tbl>
          </a:graphicData>
        </a:graphic>
      </p:graphicFrame>
      <p:sp>
        <p:nvSpPr>
          <p:cNvPr id="8" name="TextBox 14">
            <a:extLst>
              <a:ext uri="{FF2B5EF4-FFF2-40B4-BE49-F238E27FC236}">
                <a16:creationId xmlns:a16="http://schemas.microsoft.com/office/drawing/2014/main" id="{A97C21FB-BA86-4830-8CD8-771D17804745}"/>
              </a:ext>
            </a:extLst>
          </p:cNvPr>
          <p:cNvSpPr txBox="1"/>
          <p:nvPr/>
        </p:nvSpPr>
        <p:spPr>
          <a:xfrm>
            <a:off x="2588716" y="1115452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8F367C-353D-47A1-929F-A714950E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29A260-A2C6-498C-956E-7400D950CE3D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02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15620" y="17125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899320"/>
            <a:ext cx="4392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00808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3E82A6D7-E22F-4DAF-9179-3CB729A2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57CE56-9594-4038-8D8E-4C6A88EE8F8C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529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372CBC7-1828-4777-AC7B-0C8DCFA7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629068"/>
            <a:ext cx="5776328" cy="2888164"/>
          </a:xfrm>
          <a:prstGeom prst="rect">
            <a:avLst/>
          </a:prstGeom>
        </p:spPr>
      </p:pic>
      <p:pic>
        <p:nvPicPr>
          <p:cNvPr id="6" name="Imagem 5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4557C205-92E8-4E03-9AD0-D402425C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26" y="2503629"/>
            <a:ext cx="6012793" cy="29370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F1A57F-C8D9-404A-9AA2-DD41BF7EE33F}"/>
              </a:ext>
            </a:extLst>
          </p:cNvPr>
          <p:cNvSpPr txBox="1"/>
          <p:nvPr/>
        </p:nvSpPr>
        <p:spPr>
          <a:xfrm>
            <a:off x="551384" y="146620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3883338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1DC5C5C-FF7C-4E67-B3D1-582CC16731E2}"/>
              </a:ext>
            </a:extLst>
          </p:cNvPr>
          <p:cNvSpPr txBox="1"/>
          <p:nvPr/>
        </p:nvSpPr>
        <p:spPr>
          <a:xfrm>
            <a:off x="2540591" y="1124744"/>
            <a:ext cx="67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apenas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API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Apolice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Seguro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Garantia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51F72134-84F2-4B97-9E67-0E030316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" y="2809237"/>
            <a:ext cx="5961383" cy="2915540"/>
          </a:xfrm>
          <a:prstGeom prst="rect">
            <a:avLst/>
          </a:prstGeom>
        </p:spPr>
      </p:pic>
      <p:pic>
        <p:nvPicPr>
          <p:cNvPr id="6" name="Imagem 5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B35F58DA-F23F-4BE9-973E-64730807F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04" y="2708920"/>
            <a:ext cx="6029006" cy="29813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9366ED-B958-4997-A6C9-791C62C8F30B}"/>
              </a:ext>
            </a:extLst>
          </p:cNvPr>
          <p:cNvSpPr txBox="1"/>
          <p:nvPr/>
        </p:nvSpPr>
        <p:spPr>
          <a:xfrm>
            <a:off x="551384" y="1466200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23283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Comparativo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929676-373C-4B44-A9E2-E69B530A1AA6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POST </a:t>
            </a:r>
            <a:r>
              <a:rPr lang="en-US" sz="24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Apólice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24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40 Threads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6A63139-83D3-46C0-9A97-773A9707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2" y="1340768"/>
            <a:ext cx="10037056" cy="4752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926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C93A4BBD-BB8B-4E00-BBB6-CD5AF6C3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692696"/>
            <a:ext cx="6192687" cy="41208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Comparativo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49E60B-6FD6-462C-9223-397E5299A775}"/>
              </a:ext>
            </a:extLst>
          </p:cNvPr>
          <p:cNvSpPr txBox="1"/>
          <p:nvPr/>
        </p:nvSpPr>
        <p:spPr>
          <a:xfrm>
            <a:off x="580491" y="4725144"/>
            <a:ext cx="1074298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 gráfico demonstra o tempo de resposta médio para as 3 requisições que foram testadas, tanto em ambiente interno quanto para o ambiente externo;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Nota-se que o ambiente interno (cinza) ofereceu menor tempo de resposta e o ambiente externo (laranja) maior tempo de resposta;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requisição referente a geração de um TOKEN (Teste externo - Azul), demandou mais tempo de processamento que as demais requisições;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3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Recomendamos avaliar com a equipe de Gateway a possibilidade de otimizar o tempo de geração do token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677056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Recomendações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96BD613D-B86B-4789-A6CB-A678951527C7}"/>
              </a:ext>
            </a:extLst>
          </p:cNvPr>
          <p:cNvSpPr txBox="1">
            <a:spLocks/>
          </p:cNvSpPr>
          <p:nvPr/>
        </p:nvSpPr>
        <p:spPr>
          <a:xfrm>
            <a:off x="839416" y="1340768"/>
            <a:ext cx="10742984" cy="3456384"/>
          </a:xfrm>
          <a:prstGeom prst="rect">
            <a:avLst/>
          </a:prstGeom>
        </p:spPr>
        <p:txBody>
          <a:bodyPr lIns="39600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Equipe de Seguros deve solicitar a instalação de monitoramento (</a:t>
            </a:r>
            <a:r>
              <a:rPr lang="pt-BR" sz="16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Dynatrace</a:t>
            </a: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nos ambientes de Certificação e DR;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Equipe de Seguros deve diminuir a verbosidade dos logs para aumentar a escala atual de vazão das aplicações e reduzir o consumo dos armazenamentos secundários.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Equipe de Seguros deve criar dashboards com o foco em </a:t>
            </a:r>
            <a:r>
              <a:rPr lang="pt-BR" sz="16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observabilidade</a:t>
            </a: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/monitoramento dos comportamentos da aplicação nos ambientes de CT e DR;</a:t>
            </a:r>
          </a:p>
        </p:txBody>
      </p:sp>
    </p:spTree>
    <p:extLst>
      <p:ext uri="{BB962C8B-B14F-4D97-AF65-F5344CB8AC3E}">
        <p14:creationId xmlns:p14="http://schemas.microsoft.com/office/powerpoint/2010/main" val="173665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48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1B050-CC73-4614-A1B3-77256BD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Próximos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Passos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96BD613D-B86B-4789-A6CB-A678951527C7}"/>
              </a:ext>
            </a:extLst>
          </p:cNvPr>
          <p:cNvSpPr txBox="1">
            <a:spLocks/>
          </p:cNvSpPr>
          <p:nvPr/>
        </p:nvSpPr>
        <p:spPr>
          <a:xfrm>
            <a:off x="839416" y="1340768"/>
            <a:ext cx="10742984" cy="3456384"/>
          </a:xfrm>
          <a:prstGeom prst="rect">
            <a:avLst/>
          </a:prstGeom>
        </p:spPr>
        <p:txBody>
          <a:bodyPr lIns="39600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B3 QA deve disponibilizar um servidor que tenha permissões e acessos aos ambientes de DR e CT para ser utilizado como injetor de carga nos futuros testes;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consultoria deve realizar mais testes no ambiente de Certificação, interno e externo;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consultoria junto a equipe de seguros devem corrigir o processo de </a:t>
            </a:r>
            <a:r>
              <a:rPr lang="pt-BR" sz="1600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geracão</a:t>
            </a:r>
            <a:r>
              <a:rPr lang="pt-BR" sz="1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massa para os testes de resseguro.</a:t>
            </a:r>
          </a:p>
        </p:txBody>
      </p:sp>
    </p:spTree>
    <p:extLst>
      <p:ext uri="{BB962C8B-B14F-4D97-AF65-F5344CB8AC3E}">
        <p14:creationId xmlns:p14="http://schemas.microsoft.com/office/powerpoint/2010/main" val="1195015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9" y="1556792"/>
            <a:ext cx="4536504" cy="4824536"/>
          </a:xfrm>
        </p:spPr>
        <p:txBody>
          <a:bodyPr/>
          <a:lstStyle/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Responsaveis Técnicos</a:t>
            </a:r>
            <a:b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Jean Carlos Bezerra</a:t>
            </a:r>
            <a:b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prestador-jean.silva@b3.com.br</a:t>
            </a:r>
            <a:b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Emerson Camilo da Silva</a:t>
            </a: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prestador-emerson.silva@b3.com.br</a:t>
            </a: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16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D065268-2C5F-4DC1-9F76-A3166550A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315136"/>
              </p:ext>
            </p:extLst>
          </p:nvPr>
        </p:nvGraphicFramePr>
        <p:xfrm>
          <a:off x="791648" y="1988840"/>
          <a:ext cx="10344912" cy="172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69">
                  <a:extLst>
                    <a:ext uri="{9D8B030D-6E8A-4147-A177-3AD203B41FA5}">
                      <a16:colId xmlns:a16="http://schemas.microsoft.com/office/drawing/2014/main" val="699562748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3084454049"/>
                    </a:ext>
                  </a:extLst>
                </a:gridCol>
                <a:gridCol w="630579">
                  <a:extLst>
                    <a:ext uri="{9D8B030D-6E8A-4147-A177-3AD203B41FA5}">
                      <a16:colId xmlns:a16="http://schemas.microsoft.com/office/drawing/2014/main" val="31897155"/>
                    </a:ext>
                  </a:extLst>
                </a:gridCol>
                <a:gridCol w="587972">
                  <a:extLst>
                    <a:ext uri="{9D8B030D-6E8A-4147-A177-3AD203B41FA5}">
                      <a16:colId xmlns:a16="http://schemas.microsoft.com/office/drawing/2014/main" val="1742409341"/>
                    </a:ext>
                  </a:extLst>
                </a:gridCol>
                <a:gridCol w="1041734">
                  <a:extLst>
                    <a:ext uri="{9D8B030D-6E8A-4147-A177-3AD203B41FA5}">
                      <a16:colId xmlns:a16="http://schemas.microsoft.com/office/drawing/2014/main" val="2656915303"/>
                    </a:ext>
                  </a:extLst>
                </a:gridCol>
                <a:gridCol w="775442">
                  <a:extLst>
                    <a:ext uri="{9D8B030D-6E8A-4147-A177-3AD203B41FA5}">
                      <a16:colId xmlns:a16="http://schemas.microsoft.com/office/drawing/2014/main" val="1675519036"/>
                    </a:ext>
                  </a:extLst>
                </a:gridCol>
                <a:gridCol w="673187">
                  <a:extLst>
                    <a:ext uri="{9D8B030D-6E8A-4147-A177-3AD203B41FA5}">
                      <a16:colId xmlns:a16="http://schemas.microsoft.com/office/drawing/2014/main" val="3536266475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1773239191"/>
                    </a:ext>
                  </a:extLst>
                </a:gridCol>
                <a:gridCol w="760531">
                  <a:extLst>
                    <a:ext uri="{9D8B030D-6E8A-4147-A177-3AD203B41FA5}">
                      <a16:colId xmlns:a16="http://schemas.microsoft.com/office/drawing/2014/main" val="2470326988"/>
                    </a:ext>
                  </a:extLst>
                </a:gridCol>
                <a:gridCol w="1192989">
                  <a:extLst>
                    <a:ext uri="{9D8B030D-6E8A-4147-A177-3AD203B41FA5}">
                      <a16:colId xmlns:a16="http://schemas.microsoft.com/office/drawing/2014/main" val="4227423227"/>
                    </a:ext>
                  </a:extLst>
                </a:gridCol>
              </a:tblGrid>
              <a:tr h="453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u="none" strike="noStrike" dirty="0">
                          <a:effectLst/>
                        </a:rPr>
                        <a:t>API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>
                    <a:solidFill>
                      <a:srgbClr val="0032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Total de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requisições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Falhas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Erros %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Tempo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Médio de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Resposta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Tempo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(Min)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Tempo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(Max)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90th </a:t>
                      </a:r>
                      <a:r>
                        <a:rPr lang="pt-BR" sz="1400" b="1" u="none" strike="noStrike" dirty="0" err="1">
                          <a:effectLst/>
                        </a:rPr>
                        <a:t>pct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95th </a:t>
                      </a:r>
                      <a:r>
                        <a:rPr lang="pt-BR" sz="1400" b="1" u="none" strike="noStrike" dirty="0" err="1">
                          <a:effectLst/>
                        </a:rPr>
                        <a:t>pct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Transações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por segundo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8" marR="4778" marT="4778" marB="0" anchor="ctr"/>
                </a:tc>
                <a:extLst>
                  <a:ext uri="{0D108BD9-81ED-4DB2-BD59-A6C34878D82A}">
                    <a16:rowId xmlns:a16="http://schemas.microsoft.com/office/drawing/2014/main" val="1194002917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Registro de Contrato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27.03%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201.49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3.360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342.00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51.77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269850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MOVIMENTACAO_PREMIO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15.004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27.03%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187.36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3.323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318.00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375.00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51.78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747887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POST - APOLICE</a:t>
                      </a: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15.004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0.07%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82.86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2.117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112.00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125.00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0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51.77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863475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pt-BR" sz="13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45.012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8.121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18.04%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157.24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3.360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264.00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303.00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300" b="1" i="0" u="none" strike="noStrike" dirty="0">
                          <a:solidFill>
                            <a:srgbClr val="335185"/>
                          </a:solidFill>
                          <a:effectLst/>
                          <a:latin typeface="+mn-lt"/>
                        </a:rPr>
                        <a:t>155.18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70568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9F45F56-837D-4E12-9FB7-DE56170C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E2B3874-4EB4-4083-84B4-023D8C448836}"/>
              </a:ext>
            </a:extLst>
          </p:cNvPr>
          <p:cNvSpPr txBox="1"/>
          <p:nvPr/>
        </p:nvSpPr>
        <p:spPr>
          <a:xfrm>
            <a:off x="2346682" y="1104709"/>
            <a:ext cx="67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Registro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Contrato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Movimentação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Prêmio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D34EB1-FBEB-43C1-9976-A7D700235905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Resseguros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0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779F-44E7-42A3-995C-89ABAD1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E8D59A16-CF16-4250-B425-A112E0CA1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75304"/>
              </p:ext>
            </p:extLst>
          </p:nvPr>
        </p:nvGraphicFramePr>
        <p:xfrm>
          <a:off x="5915620" y="1712516"/>
          <a:ext cx="52565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8AD7D9-35BC-41AF-8550-79C9D7EEB323}"/>
              </a:ext>
            </a:extLst>
          </p:cNvPr>
          <p:cNvSpPr txBox="1"/>
          <p:nvPr/>
        </p:nvSpPr>
        <p:spPr>
          <a:xfrm>
            <a:off x="1055445" y="1899320"/>
            <a:ext cx="4392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23274"/>
                </a:solidFill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Registro</a:t>
            </a:r>
            <a:r>
              <a:rPr lang="en-US" dirty="0">
                <a:solidFill>
                  <a:srgbClr val="123274"/>
                </a:solidFill>
              </a:rPr>
              <a:t> </a:t>
            </a:r>
            <a:r>
              <a:rPr lang="en-US" dirty="0" err="1">
                <a:solidFill>
                  <a:srgbClr val="123274"/>
                </a:solidFill>
              </a:rPr>
              <a:t>Contrato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Movimentação</a:t>
            </a:r>
            <a:r>
              <a:rPr lang="en-US" dirty="0">
                <a:solidFill>
                  <a:srgbClr val="123274"/>
                </a:solidFill>
              </a:rPr>
              <a:t> Premio POST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23274"/>
                </a:solidFill>
              </a:rPr>
              <a:t>Apólice</a:t>
            </a:r>
            <a:r>
              <a:rPr lang="en-US" dirty="0">
                <a:solidFill>
                  <a:srgbClr val="123274"/>
                </a:solidFill>
              </a:rPr>
              <a:t> POST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23274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21FD75-9A5C-4C31-B7F1-EC933006EF2C}"/>
              </a:ext>
            </a:extLst>
          </p:cNvPr>
          <p:cNvCxnSpPr>
            <a:cxnSpLocks/>
          </p:cNvCxnSpPr>
          <p:nvPr/>
        </p:nvCxnSpPr>
        <p:spPr>
          <a:xfrm>
            <a:off x="5663952" y="1700808"/>
            <a:ext cx="0" cy="4054285"/>
          </a:xfrm>
          <a:prstGeom prst="line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56A224A-0598-4118-9F36-1C9AE19C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A836AA-36A2-4CAA-9FD6-F074B5A4D10F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Resseguros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F45F56-837D-4E12-9FB7-DE56170C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E2B3874-4EB4-4083-84B4-023D8C448836}"/>
              </a:ext>
            </a:extLst>
          </p:cNvPr>
          <p:cNvSpPr txBox="1"/>
          <p:nvPr/>
        </p:nvSpPr>
        <p:spPr>
          <a:xfrm>
            <a:off x="2346682" y="1104709"/>
            <a:ext cx="67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Registro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Contrato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Movimentação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Prêmio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D34EB1-FBEB-43C1-9976-A7D700235905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Resseguros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8E8383A-8CD0-447C-A36B-C4114FD3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" y="2852343"/>
            <a:ext cx="5673454" cy="2790096"/>
          </a:xfrm>
          <a:prstGeom prst="rect">
            <a:avLst/>
          </a:prstGeom>
        </p:spPr>
      </p:pic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05A764F5-9403-48AB-852A-685286A8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782936"/>
            <a:ext cx="6344254" cy="30943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71FC68-199A-4447-B4BE-A0167AFF554C}"/>
              </a:ext>
            </a:extLst>
          </p:cNvPr>
          <p:cNvSpPr txBox="1"/>
          <p:nvPr/>
        </p:nvSpPr>
        <p:spPr>
          <a:xfrm>
            <a:off x="551384" y="1826240"/>
            <a:ext cx="113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gráfico em azul demonstra a vazão agregada a cada 10 segundos, para evidenciar a escala da vazão durante a injeção de carga realizada;</a:t>
            </a:r>
          </a:p>
          <a:p>
            <a:endParaRPr lang="pt-BR" sz="1400" dirty="0"/>
          </a:p>
          <a:p>
            <a:r>
              <a:rPr lang="pt-BR" sz="1400" dirty="0"/>
              <a:t>O gráfico em verde demonstra a vazão agregada a cada 10 segundos, para evidenciar o tempo médio durante a injeção de carga realizada;</a:t>
            </a:r>
          </a:p>
        </p:txBody>
      </p:sp>
    </p:spTree>
    <p:extLst>
      <p:ext uri="{BB962C8B-B14F-4D97-AF65-F5344CB8AC3E}">
        <p14:creationId xmlns:p14="http://schemas.microsoft.com/office/powerpoint/2010/main" val="7057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AF03-4330-4A51-A149-559ACCE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C96A-F7BC-0944-A97F-523D39431F8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F45F56-837D-4E12-9FB7-DE56170C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3" y="44624"/>
            <a:ext cx="8053133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1ª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Bateria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Teste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FE2B3874-4EB4-4083-84B4-023D8C448836}"/>
              </a:ext>
            </a:extLst>
          </p:cNvPr>
          <p:cNvSpPr txBox="1"/>
          <p:nvPr/>
        </p:nvSpPr>
        <p:spPr>
          <a:xfrm>
            <a:off x="2346682" y="1104709"/>
            <a:ext cx="675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ctr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primeira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fase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foram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estimuladas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 API`S: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Registro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Contrato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Movimentação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Prêmio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Apólice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D34EB1-FBEB-43C1-9976-A7D700235905}"/>
              </a:ext>
            </a:extLst>
          </p:cNvPr>
          <p:cNvSpPr txBox="1"/>
          <p:nvPr/>
        </p:nvSpPr>
        <p:spPr>
          <a:xfrm>
            <a:off x="2698390" y="692696"/>
            <a:ext cx="653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Resseguros</a:t>
            </a:r>
            <a:r>
              <a:rPr lang="en-US" sz="18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Interno</a:t>
            </a:r>
            <a:r>
              <a:rPr lang="en-US" sz="24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/>
          </a:p>
        </p:txBody>
      </p:sp>
      <p:pic>
        <p:nvPicPr>
          <p:cNvPr id="3" name="Imagem 2" descr="Tabela&#10;&#10;Descrição gerada automaticamente com confiança baixa">
            <a:extLst>
              <a:ext uri="{FF2B5EF4-FFF2-40B4-BE49-F238E27FC236}">
                <a16:creationId xmlns:a16="http://schemas.microsoft.com/office/drawing/2014/main" id="{75001B9F-A515-4A31-BAA6-F8FB24B2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988845"/>
            <a:ext cx="5695069" cy="2867119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D7312548-41C1-4883-B194-B0E75B47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69" y="2895528"/>
            <a:ext cx="6132330" cy="30537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40E2BB-0F0B-44CE-823E-B3197C2D542D}"/>
              </a:ext>
            </a:extLst>
          </p:cNvPr>
          <p:cNvSpPr txBox="1"/>
          <p:nvPr/>
        </p:nvSpPr>
        <p:spPr>
          <a:xfrm>
            <a:off x="551384" y="1818133"/>
            <a:ext cx="11377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0" i="0" dirty="0">
                <a:effectLst/>
              </a:rPr>
              <a:t>O gráfico em vermelho demonstra o percentual de erros agregado a cada 10 segundos, para evidenciar a taxa de erros durante a injeção de carga realizada;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1400" b="0" i="0" dirty="0">
                <a:effectLst/>
              </a:rPr>
              <a:t>O gráfico em amarelo demonstra o tempo de resposta utilizando Estatística Descritiva com a agregação a cada 10 segundos, para evidenciar o tempo de processamento da aplicação;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931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95400" y="2724774"/>
            <a:ext cx="6600733" cy="1408451"/>
          </a:xfrm>
        </p:spPr>
        <p:txBody>
          <a:bodyPr/>
          <a:lstStyle/>
          <a:p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 de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Seguro Garantia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3">
    <a:dk1>
      <a:srgbClr val="5A5F5F"/>
    </a:dk1>
    <a:lt1>
      <a:sysClr val="window" lastClr="FFFFFF"/>
    </a:lt1>
    <a:dk2>
      <a:srgbClr val="053273"/>
    </a:dk2>
    <a:lt2>
      <a:srgbClr val="FFFFFF"/>
    </a:lt2>
    <a:accent1>
      <a:srgbClr val="00AFE6"/>
    </a:accent1>
    <a:accent2>
      <a:srgbClr val="E17D1E"/>
    </a:accent2>
    <a:accent3>
      <a:srgbClr val="0064B4"/>
    </a:accent3>
    <a:accent4>
      <a:srgbClr val="FFD769"/>
    </a:accent4>
    <a:accent5>
      <a:srgbClr val="46C8F5"/>
    </a:accent5>
    <a:accent6>
      <a:srgbClr val="8CD7FA"/>
    </a:accent6>
    <a:hlink>
      <a:srgbClr val="00AFE6"/>
    </a:hlink>
    <a:folHlink>
      <a:srgbClr val="0064B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d33496c5-bd94-446e-a363-fca1fec0d15a"/>
    <ds:schemaRef ds:uri="http://schemas.microsoft.com/office/infopath/2007/PartnerControls"/>
    <ds:schemaRef ds:uri="http://schemas.openxmlformats.org/package/2006/metadata/core-properties"/>
    <ds:schemaRef ds:uri="80facd6c-f04a-426f-adbd-b3840a7840bd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10800</TotalTime>
  <Words>3697</Words>
  <Application>Microsoft Office PowerPoint</Application>
  <PresentationFormat>Widescreen</PresentationFormat>
  <Paragraphs>1053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Segoe UI</vt:lpstr>
      <vt:lpstr>Wingdings</vt:lpstr>
      <vt:lpstr>Office Theme</vt:lpstr>
      <vt:lpstr>TESTE DE PEFORMANCE API’S DE SEGUROS.</vt:lpstr>
      <vt:lpstr>Apresentação do PowerPoint</vt:lpstr>
      <vt:lpstr>APIs de Resseguro</vt:lpstr>
      <vt:lpstr>1ª Bateria de Teste</vt:lpstr>
      <vt:lpstr>1ª Bateria de Teste</vt:lpstr>
      <vt:lpstr>1ª Bateria de Teste</vt:lpstr>
      <vt:lpstr>1ª Bateria de Teste</vt:lpstr>
      <vt:lpstr>1ª Bateria de Teste</vt:lpstr>
      <vt:lpstr>APIs de Seguro Garantia </vt:lpstr>
      <vt:lpstr>1ª Bateria de Teste</vt:lpstr>
      <vt:lpstr>1ª Bateria de Teste</vt:lpstr>
      <vt:lpstr>1ª Bateria de Teste</vt:lpstr>
      <vt:lpstr>1ª Bateria de Teste</vt:lpstr>
      <vt:lpstr>1ª Bateria de Teste</vt:lpstr>
      <vt:lpstr>2ª Bateria de Teste</vt:lpstr>
      <vt:lpstr>2ª Bateria de Teste</vt:lpstr>
      <vt:lpstr>2ª Bateria de Teste</vt:lpstr>
      <vt:lpstr>2ª Bateria de Teste</vt:lpstr>
      <vt:lpstr>2ª Bateria de Teste</vt:lpstr>
      <vt:lpstr>3ª Bateria de Teste</vt:lpstr>
      <vt:lpstr>3ª Bateria de Teste</vt:lpstr>
      <vt:lpstr>3ª Bateria de Teste</vt:lpstr>
      <vt:lpstr>3ª Bateria de Teste</vt:lpstr>
      <vt:lpstr>3ª Bateria de Teste</vt:lpstr>
      <vt:lpstr>4ª Bateria de Teste</vt:lpstr>
      <vt:lpstr>4ª Bateria de Teste</vt:lpstr>
      <vt:lpstr>4ª Bateria de Teste</vt:lpstr>
      <vt:lpstr>4ª Bateria de Teste</vt:lpstr>
      <vt:lpstr>4ª Bateria de Teste</vt:lpstr>
      <vt:lpstr>5ª Bateria de Teste</vt:lpstr>
      <vt:lpstr>5ª Bateria de Teste</vt:lpstr>
      <vt:lpstr>5ª Bateria de Teste</vt:lpstr>
      <vt:lpstr>5ª Bateria de Teste</vt:lpstr>
      <vt:lpstr>5ª Bateria de Teste</vt:lpstr>
      <vt:lpstr>6ª Bateria de Teste</vt:lpstr>
      <vt:lpstr>6ª Bateria de Teste</vt:lpstr>
      <vt:lpstr>6ª Bateria de Teste</vt:lpstr>
      <vt:lpstr>6ª Bateria de Teste</vt:lpstr>
      <vt:lpstr>6ª Bateria de Teste</vt:lpstr>
      <vt:lpstr>7ª Bateria de Teste</vt:lpstr>
      <vt:lpstr>7ª Bateria de Teste</vt:lpstr>
      <vt:lpstr>7ª Bateria de Teste</vt:lpstr>
      <vt:lpstr>7ª Bateria de Teste</vt:lpstr>
      <vt:lpstr>7ª Bateria de Teste</vt:lpstr>
      <vt:lpstr>Gráfico Comparativo</vt:lpstr>
      <vt:lpstr>Gráfico Comparativo</vt:lpstr>
      <vt:lpstr>Recomendações</vt:lpstr>
      <vt:lpstr>Próximos Passos</vt:lpstr>
      <vt:lpstr>OBRIGADO  Responsaveis Técnicos  Jean Carlos Bezerra prestador-jean.silva@b3.com.br  Emerson Camilo da Silva prestador-emerson.silva@b3.com.br 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Emerson Camilo da Silva</cp:lastModifiedBy>
  <cp:revision>522</cp:revision>
  <dcterms:created xsi:type="dcterms:W3CDTF">2016-08-02T14:53:12Z</dcterms:created>
  <dcterms:modified xsi:type="dcterms:W3CDTF">2021-04-28T13:27:19Z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