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8"/>
  </p:notesMasterIdLst>
  <p:handoutMasterIdLst>
    <p:handoutMasterId r:id="rId19"/>
  </p:handoutMasterIdLst>
  <p:sldIdLst>
    <p:sldId id="285" r:id="rId5"/>
    <p:sldId id="278" r:id="rId6"/>
    <p:sldId id="367" r:id="rId7"/>
    <p:sldId id="347" r:id="rId8"/>
    <p:sldId id="345" r:id="rId9"/>
    <p:sldId id="348" r:id="rId10"/>
    <p:sldId id="368" r:id="rId11"/>
    <p:sldId id="353" r:id="rId12"/>
    <p:sldId id="330" r:id="rId13"/>
    <p:sldId id="331" r:id="rId14"/>
    <p:sldId id="369" r:id="rId15"/>
    <p:sldId id="361" r:id="rId16"/>
    <p:sldId id="31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750E"/>
    <a:srgbClr val="FED00E"/>
    <a:srgbClr val="C74409"/>
    <a:srgbClr val="003273"/>
    <a:srgbClr val="123274"/>
    <a:srgbClr val="FFD862"/>
    <a:srgbClr val="00B0EA"/>
    <a:srgbClr val="FFFFFF"/>
    <a:srgbClr val="DE7F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88040" autoAdjust="0"/>
  </p:normalViewPr>
  <p:slideViewPr>
    <p:cSldViewPr>
      <p:cViewPr varScale="1">
        <p:scale>
          <a:sx n="72" d="100"/>
          <a:sy n="72" d="100"/>
        </p:scale>
        <p:origin x="1003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8404-7DFF-4128-BBDB-E2DC0C77B12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9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8404-7DFF-4128-BBDB-E2DC0C77B12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87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8404-7DFF-4128-BBDB-E2DC0C77B12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8404-7DFF-4128-BBDB-E2DC0C77B12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12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8404-7DFF-4128-BBDB-E2DC0C77B12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43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8404-7DFF-4128-BBDB-E2DC0C77B12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9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8404-7DFF-4128-BBDB-E2DC0C77B12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23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8404-7DFF-4128-BBDB-E2DC0C77B1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1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38277"/>
            <a:ext cx="10859140" cy="469296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0"/>
          </p:nvPr>
        </p:nvSpPr>
        <p:spPr>
          <a:xfrm>
            <a:off x="349446" y="1091939"/>
            <a:ext cx="3649485" cy="51199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9" name="Espaço Reservado para Conteúdo 18"/>
          <p:cNvSpPr>
            <a:spLocks noGrp="1"/>
          </p:cNvSpPr>
          <p:nvPr>
            <p:ph sz="quarter" idx="11"/>
          </p:nvPr>
        </p:nvSpPr>
        <p:spPr>
          <a:xfrm>
            <a:off x="4354513" y="1092200"/>
            <a:ext cx="3471862" cy="5119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1" name="Espaço Reservado para Conteúdo 20"/>
          <p:cNvSpPr>
            <a:spLocks noGrp="1"/>
          </p:cNvSpPr>
          <p:nvPr>
            <p:ph sz="quarter" idx="12"/>
          </p:nvPr>
        </p:nvSpPr>
        <p:spPr>
          <a:xfrm>
            <a:off x="8175625" y="1092200"/>
            <a:ext cx="3670300" cy="5119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691622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‹nº›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4" r:id="rId13"/>
    <p:sldLayoutId id="2147483661" r:id="rId14"/>
    <p:sldLayoutId id="2147483650" r:id="rId15"/>
    <p:sldLayoutId id="2147483662" r:id="rId16"/>
    <p:sldLayoutId id="2147483663" r:id="rId17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6600733" cy="1408451"/>
          </a:xfrm>
        </p:spPr>
        <p:txBody>
          <a:bodyPr/>
          <a:lstStyle/>
          <a:p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TESTE DE PEFORMANCE – BACENJUD 2 - </a:t>
            </a:r>
            <a:r>
              <a:rPr lang="pt-BR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LEILÃO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9C3B0-F78C-4B32-B65D-0AAC273DB508}"/>
              </a:ext>
            </a:extLst>
          </p:cNvPr>
          <p:cNvSpPr txBox="1"/>
          <p:nvPr/>
        </p:nvSpPr>
        <p:spPr>
          <a:xfrm>
            <a:off x="407368" y="4077072"/>
            <a:ext cx="2956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fontAlgn="base"/>
            <a:r>
              <a:rPr lang="en-US" b="1" i="0" u="none" strike="noStrike" dirty="0" err="1">
                <a:solidFill>
                  <a:srgbClr val="00B0EA"/>
                </a:solidFill>
                <a:effectLst/>
                <a:latin typeface="Segoe UI" panose="020B0502040204020203" pitchFamily="34" charset="0"/>
              </a:rPr>
              <a:t>Relatório</a:t>
            </a:r>
            <a:r>
              <a:rPr lang="en-US" b="1" i="0" u="none" strike="noStrike" dirty="0">
                <a:solidFill>
                  <a:srgbClr val="00B0EA"/>
                </a:solidFill>
                <a:effectLst/>
                <a:latin typeface="Segoe UI" panose="020B0502040204020203" pitchFamily="34" charset="0"/>
              </a:rPr>
              <a:t> de Performance</a:t>
            </a:r>
            <a:r>
              <a:rPr lang="en-US" b="0" i="0" dirty="0">
                <a:solidFill>
                  <a:srgbClr val="5A5F5F"/>
                </a:solidFill>
                <a:effectLst/>
                <a:latin typeface="Segoe UI" panose="020B0502040204020203" pitchFamily="34" charset="0"/>
              </a:rPr>
              <a:t>​</a:t>
            </a:r>
          </a:p>
          <a:p>
            <a:pPr algn="l" rtl="0" fontAlgn="base"/>
            <a:r>
              <a:rPr lang="en-US" b="1" i="0" u="none" strike="noStrike" dirty="0" err="1">
                <a:solidFill>
                  <a:srgbClr val="00B0EA"/>
                </a:solidFill>
                <a:effectLst/>
                <a:latin typeface="Segoe UI" panose="020B0502040204020203" pitchFamily="34" charset="0"/>
              </a:rPr>
              <a:t>Março</a:t>
            </a:r>
            <a:r>
              <a:rPr lang="en-US" b="1" i="0" u="none" strike="noStrike" dirty="0">
                <a:solidFill>
                  <a:srgbClr val="00B0EA"/>
                </a:solidFill>
                <a:effectLst/>
                <a:latin typeface="Segoe UI" panose="020B0502040204020203" pitchFamily="34" charset="0"/>
              </a:rPr>
              <a:t>/2021</a:t>
            </a:r>
            <a:endParaRPr lang="pt-BR" b="0" i="0" dirty="0">
              <a:solidFill>
                <a:srgbClr val="5A5F5F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35FC9662-AE5E-472F-8AB0-A0D5CCE88F49}"/>
              </a:ext>
            </a:extLst>
          </p:cNvPr>
          <p:cNvSpPr txBox="1"/>
          <p:nvPr/>
        </p:nvSpPr>
        <p:spPr>
          <a:xfrm>
            <a:off x="645288" y="1556791"/>
            <a:ext cx="1097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Abaixo os gráficos com o comportamento de Memória RAM no tempo do teste, retirados do </a:t>
            </a:r>
            <a:r>
              <a:rPr lang="pt-BR" dirty="0" err="1"/>
              <a:t>Dynatrace</a:t>
            </a:r>
            <a:r>
              <a:rPr lang="pt-BR" dirty="0"/>
              <a:t>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881EA6A-2DFB-430B-ABAB-C3206CDE77AB}"/>
              </a:ext>
            </a:extLst>
          </p:cNvPr>
          <p:cNvSpPr txBox="1">
            <a:spLocks/>
          </p:cNvSpPr>
          <p:nvPr/>
        </p:nvSpPr>
        <p:spPr>
          <a:xfrm>
            <a:off x="2977153" y="374813"/>
            <a:ext cx="6237691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ANÁLISE DYNATRACE - INTEGRA</a:t>
            </a:r>
            <a:b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MEMÓRIA RAM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30A6E7-4CAD-4B8E-A95E-0A01B436B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16" y="2155299"/>
            <a:ext cx="11208568" cy="254740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1E51A72-D220-46E3-8888-3588589ED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16" y="5013176"/>
            <a:ext cx="11208568" cy="117670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028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35FC9662-AE5E-472F-8AB0-A0D5CCE88F49}"/>
              </a:ext>
            </a:extLst>
          </p:cNvPr>
          <p:cNvSpPr txBox="1"/>
          <p:nvPr/>
        </p:nvSpPr>
        <p:spPr>
          <a:xfrm>
            <a:off x="645288" y="1556791"/>
            <a:ext cx="1097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imagem demonstra os processos que tiveram maior consumo de recursos computacionais.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881EA6A-2DFB-430B-ABAB-C3206CDE77AB}"/>
              </a:ext>
            </a:extLst>
          </p:cNvPr>
          <p:cNvSpPr txBox="1">
            <a:spLocks/>
          </p:cNvSpPr>
          <p:nvPr/>
        </p:nvSpPr>
        <p:spPr>
          <a:xfrm>
            <a:off x="2977153" y="374813"/>
            <a:ext cx="6237691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ANÁLISE DYNATRACE - INTEGRA</a:t>
            </a:r>
            <a:b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PROCESS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5FBBD1-7AF3-4BCC-90DE-A5F0A7284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98" y="2185987"/>
            <a:ext cx="10800000" cy="378800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776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A73FB-0990-49AB-AE23-FF41B145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6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cs typeface="Times New Roman" panose="02020603050405020304" pitchFamily="18" charset="0"/>
              </a:rPr>
              <a:t>Durante a execução do teste ocorreram erros 400/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cs typeface="Times New Roman" panose="02020603050405020304" pitchFamily="18" charset="0"/>
              </a:rPr>
              <a:t>Bad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cs typeface="Times New Roman" panose="02020603050405020304" pitchFamily="18" charset="0"/>
              </a:rPr>
              <a:t>Request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cs typeface="Times New Roman" panose="02020603050405020304" pitchFamily="18" charset="0"/>
              </a:rPr>
              <a:t> em GET Consulta Leilão e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cs typeface="Times New Roman" panose="02020603050405020304" pitchFamily="18" charset="0"/>
              </a:rPr>
              <a:t>java.net.SocketException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cs typeface="Times New Roman" panose="02020603050405020304" pitchFamily="18" charset="0"/>
              </a:rPr>
              <a:t> nas duas requisições.</a:t>
            </a:r>
          </a:p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cs typeface="Times New Roman" panose="02020603050405020304" pitchFamily="18" charset="0"/>
              </a:rPr>
              <a:t>O total de erros ficou abaixo de 1,5% do total de requisições do teste.</a:t>
            </a:r>
          </a:p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erros começaram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cs typeface="Times New Roman" panose="02020603050405020304" pitchFamily="18" charset="0"/>
              </a:rPr>
              <a:t>400/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cs typeface="Times New Roman" panose="02020603050405020304" pitchFamily="18" charset="0"/>
              </a:rPr>
              <a:t>Bad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cs typeface="Times New Roman" panose="02020603050405020304" pitchFamily="18" charset="0"/>
              </a:rPr>
              <a:t>Request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após a entrada do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segundo usuário virtual (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VU’s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Os erros de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java.net.SocketException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ocorrem entre 14:52 e 14:53.</a:t>
            </a:r>
          </a:p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requisições apresentaram tempo médio abaixo de 5 segundos considerável ideal pelo cliente.</a:t>
            </a:r>
          </a:p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requisições apresentaram o P95 abaixo de 5 segundos considerável ideal pelo cliente.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9E30E-BBE5-4D97-9123-FC7F2FC12888}"/>
              </a:ext>
            </a:extLst>
          </p:cNvPr>
          <p:cNvSpPr txBox="1">
            <a:spLocks/>
          </p:cNvSpPr>
          <p:nvPr/>
        </p:nvSpPr>
        <p:spPr>
          <a:xfrm>
            <a:off x="2977153" y="374813"/>
            <a:ext cx="6237691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CONCLUSÃO</a:t>
            </a:r>
            <a:endParaRPr lang="en-US" sz="4000" b="1" i="1" dirty="0">
              <a:solidFill>
                <a:srgbClr val="003273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74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9" y="1556792"/>
            <a:ext cx="4536504" cy="2160240"/>
          </a:xfrm>
        </p:spPr>
        <p:txBody>
          <a:bodyPr/>
          <a:lstStyle/>
          <a:p>
            <a:r>
              <a:rPr lang="en-US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OBRIGADO</a:t>
            </a:r>
            <a:b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Responsáveis</a:t>
            </a:r>
            <a:r>
              <a:rPr lang="en-US" sz="32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Técnicos</a:t>
            </a:r>
            <a:br>
              <a:rPr lang="en-US" sz="32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4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AEB37C-B723-48B3-BFB0-303AC7DA4F73}"/>
              </a:ext>
            </a:extLst>
          </p:cNvPr>
          <p:cNvSpPr txBox="1"/>
          <p:nvPr/>
        </p:nvSpPr>
        <p:spPr>
          <a:xfrm>
            <a:off x="409672" y="3573016"/>
            <a:ext cx="33179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Renato Melo</a:t>
            </a:r>
          </a:p>
          <a:p>
            <a:r>
              <a:rPr lang="en-US" sz="1600" dirty="0">
                <a:solidFill>
                  <a:srgbClr val="123274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prestador-renato.melo@b3.com.br</a:t>
            </a:r>
          </a:p>
          <a:p>
            <a:endParaRPr lang="en-US" sz="1600" dirty="0">
              <a:solidFill>
                <a:srgbClr val="123274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William Brasileiro</a:t>
            </a:r>
            <a:endParaRPr lang="en-US" sz="2800" dirty="0">
              <a:solidFill>
                <a:srgbClr val="123274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rgbClr val="123274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william.brasileiro@b3.com.br</a:t>
            </a:r>
          </a:p>
        </p:txBody>
      </p:sp>
    </p:spTree>
    <p:extLst>
      <p:ext uri="{BB962C8B-B14F-4D97-AF65-F5344CB8AC3E}">
        <p14:creationId xmlns:p14="http://schemas.microsoft.com/office/powerpoint/2010/main" val="668701650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sz="quarter" idx="11"/>
          </p:nvPr>
        </p:nvSpPr>
        <p:spPr>
          <a:xfrm>
            <a:off x="695400" y="1772816"/>
            <a:ext cx="10585176" cy="4752528"/>
          </a:xfrm>
        </p:spPr>
        <p:txBody>
          <a:bodyPr lIns="396000" anchor="ctr">
            <a:normAutofit/>
          </a:bodyPr>
          <a:lstStyle/>
          <a:p>
            <a:pPr marL="0" indent="0">
              <a:buNone/>
            </a:pPr>
            <a:endParaRPr lang="pt-BR" sz="18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800" dirty="0">
                <a:solidFill>
                  <a:srgbClr val="0032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Foram realizados testes Nã</a:t>
            </a:r>
            <a:r>
              <a:rPr lang="pt-BR" sz="1800" dirty="0">
                <a:solidFill>
                  <a:srgbClr val="00327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Funcionais no BACENJUD com o intuito de testar as 2 novas funcionalidades (GET e POST</a:t>
            </a:r>
            <a:r>
              <a:rPr lang="pt-BR" sz="180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 de Leilão;</a:t>
            </a:r>
          </a:p>
          <a:p>
            <a:r>
              <a:rPr lang="pt-BR" sz="1800" dirty="0">
                <a:solidFill>
                  <a:srgbClr val="00327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teste foi disparado de uma Cloud B3;</a:t>
            </a:r>
            <a:br>
              <a:rPr lang="pt-BR" sz="1800" dirty="0">
                <a:solidFill>
                  <a:srgbClr val="00327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00327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SO: Windows Server 2016, </a:t>
            </a:r>
            <a:r>
              <a:rPr lang="pt-BR" sz="1800" dirty="0" err="1">
                <a:solidFill>
                  <a:srgbClr val="00327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vCPUs</a:t>
            </a:r>
            <a:r>
              <a:rPr lang="pt-BR" sz="1800" dirty="0">
                <a:solidFill>
                  <a:srgbClr val="00327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4, Memória RAM: 16 GB e Disco: 50 GB;</a:t>
            </a:r>
          </a:p>
          <a:p>
            <a:r>
              <a:rPr lang="pt-BR" sz="1800" dirty="0">
                <a:solidFill>
                  <a:srgbClr val="00327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execuções tiveram duração de 60 minutos;</a:t>
            </a:r>
          </a:p>
          <a:p>
            <a:r>
              <a:rPr lang="pt-BR" sz="1800" dirty="0">
                <a:solidFill>
                  <a:srgbClr val="00327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Foi utilizada uma rampa que possui 4 usuários virtuais (</a:t>
            </a:r>
            <a:r>
              <a:rPr lang="pt-BR" sz="1800" dirty="0" err="1">
                <a:solidFill>
                  <a:srgbClr val="00327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VU’s</a:t>
            </a:r>
            <a:r>
              <a:rPr lang="pt-BR" sz="1800" dirty="0">
                <a:solidFill>
                  <a:srgbClr val="00327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pt-BR" sz="1800" dirty="0">
                <a:solidFill>
                  <a:srgbClr val="00327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teste foi realizado em ambiente QAB servidores </a:t>
            </a:r>
            <a:r>
              <a:rPr lang="pt-BR" sz="180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APSPOS34L1Q e APSPOS35L1Q;</a:t>
            </a:r>
          </a:p>
          <a:p>
            <a:r>
              <a:rPr lang="pt-BR" sz="1800" dirty="0">
                <a:solidFill>
                  <a:srgbClr val="00327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teste será executado a partir do Integra devido aos custos do API-Gateway;</a:t>
            </a:r>
          </a:p>
          <a:p>
            <a:r>
              <a:rPr lang="pt-BR" sz="1800" dirty="0">
                <a:solidFill>
                  <a:srgbClr val="00327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tempo de resposta considerado ideal são de 5 segundos e aceitável de 10 segundos conforme informado pela área de negócios;</a:t>
            </a:r>
          </a:p>
          <a:p>
            <a:endParaRPr lang="pt-BR" sz="1800" dirty="0">
              <a:solidFill>
                <a:srgbClr val="003273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800" dirty="0">
              <a:solidFill>
                <a:srgbClr val="003273"/>
              </a:solidFill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PicPeo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423479"/>
            <a:ext cx="1512346" cy="1218950"/>
          </a:xfrm>
          <a:prstGeom prst="rect">
            <a:avLst/>
          </a:prstGeom>
        </p:spPr>
      </p:pic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21883F39-77C0-4DDC-879D-97723131DFDB}"/>
              </a:ext>
            </a:extLst>
          </p:cNvPr>
          <p:cNvSpPr txBox="1">
            <a:spLocks/>
          </p:cNvSpPr>
          <p:nvPr/>
        </p:nvSpPr>
        <p:spPr>
          <a:xfrm>
            <a:off x="2423592" y="-66948"/>
            <a:ext cx="6768752" cy="2199804"/>
          </a:xfrm>
          <a:prstGeom prst="rect">
            <a:avLst/>
          </a:prstGeom>
        </p:spPr>
        <p:txBody>
          <a:bodyPr vert="horz" lIns="39600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pt-BR" sz="3600" dirty="0">
                <a:solidFill>
                  <a:srgbClr val="00327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RESUMO EXECUTIVO</a:t>
            </a:r>
            <a:endParaRPr lang="pt-BR" sz="3600" dirty="0">
              <a:solidFill>
                <a:srgbClr val="00327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2298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7FDEF-CC9E-482D-9FD8-0E58FC40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2">
                    <a:lumMod val="75000"/>
                  </a:schemeClr>
                </a:solidFill>
              </a:rPr>
              <a:t>Gráficos de porcentagem do </a:t>
            </a:r>
            <a:r>
              <a:rPr lang="pt-BR" sz="3600" b="1" dirty="0" err="1">
                <a:solidFill>
                  <a:schemeClr val="tx2">
                    <a:lumMod val="75000"/>
                  </a:schemeClr>
                </a:solidFill>
              </a:rPr>
              <a:t>JMeter</a:t>
            </a:r>
            <a:endParaRPr lang="pt-BR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E85EB50-E947-483D-9B51-C37D7BF62AD2}"/>
              </a:ext>
            </a:extLst>
          </p:cNvPr>
          <p:cNvSpPr txBox="1"/>
          <p:nvPr/>
        </p:nvSpPr>
        <p:spPr>
          <a:xfrm>
            <a:off x="4079776" y="1734597"/>
            <a:ext cx="293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Total de requisições: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Helvetica Neue"/>
              </a:rPr>
              <a:t>26.500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B7B001-334B-4F6C-99C6-41DDD2EEC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12" y="2564904"/>
            <a:ext cx="4829175" cy="3076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248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4B54-EF99-47F0-A61F-635CEF0D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197" y="443675"/>
            <a:ext cx="5445605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INFORMAÇÕES GERAIS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AD50111-A994-4C07-BE8A-6FC19A1388EC}"/>
              </a:ext>
            </a:extLst>
          </p:cNvPr>
          <p:cNvSpPr txBox="1"/>
          <p:nvPr/>
        </p:nvSpPr>
        <p:spPr>
          <a:xfrm>
            <a:off x="645288" y="1556791"/>
            <a:ext cx="10972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Abaixo temos as estatísticas do teste;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teste teve execução de uma hora e foi feita uma rampa que possui 4 usuários virtuais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F2BC7A4-CB14-4D05-82E4-3CBB66FE7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24612"/>
              </p:ext>
            </p:extLst>
          </p:nvPr>
        </p:nvGraphicFramePr>
        <p:xfrm>
          <a:off x="1235461" y="3140968"/>
          <a:ext cx="9721078" cy="1944216"/>
        </p:xfrm>
        <a:graphic>
          <a:graphicData uri="http://schemas.openxmlformats.org/drawingml/2006/table">
            <a:tbl>
              <a:tblPr/>
              <a:tblGrid>
                <a:gridCol w="1261733">
                  <a:extLst>
                    <a:ext uri="{9D8B030D-6E8A-4147-A177-3AD203B41FA5}">
                      <a16:colId xmlns:a16="http://schemas.microsoft.com/office/drawing/2014/main" val="1249740917"/>
                    </a:ext>
                  </a:extLst>
                </a:gridCol>
                <a:gridCol w="1132692">
                  <a:extLst>
                    <a:ext uri="{9D8B030D-6E8A-4147-A177-3AD203B41FA5}">
                      <a16:colId xmlns:a16="http://schemas.microsoft.com/office/drawing/2014/main" val="3646745498"/>
                    </a:ext>
                  </a:extLst>
                </a:gridCol>
                <a:gridCol w="1534152">
                  <a:extLst>
                    <a:ext uri="{9D8B030D-6E8A-4147-A177-3AD203B41FA5}">
                      <a16:colId xmlns:a16="http://schemas.microsoft.com/office/drawing/2014/main" val="79162781"/>
                    </a:ext>
                  </a:extLst>
                </a:gridCol>
                <a:gridCol w="1132692">
                  <a:extLst>
                    <a:ext uri="{9D8B030D-6E8A-4147-A177-3AD203B41FA5}">
                      <a16:colId xmlns:a16="http://schemas.microsoft.com/office/drawing/2014/main" val="2951232699"/>
                    </a:ext>
                  </a:extLst>
                </a:gridCol>
                <a:gridCol w="1132692">
                  <a:extLst>
                    <a:ext uri="{9D8B030D-6E8A-4147-A177-3AD203B41FA5}">
                      <a16:colId xmlns:a16="http://schemas.microsoft.com/office/drawing/2014/main" val="45589927"/>
                    </a:ext>
                  </a:extLst>
                </a:gridCol>
                <a:gridCol w="1132692">
                  <a:extLst>
                    <a:ext uri="{9D8B030D-6E8A-4147-A177-3AD203B41FA5}">
                      <a16:colId xmlns:a16="http://schemas.microsoft.com/office/drawing/2014/main" val="2495280038"/>
                    </a:ext>
                  </a:extLst>
                </a:gridCol>
                <a:gridCol w="1304746">
                  <a:extLst>
                    <a:ext uri="{9D8B030D-6E8A-4147-A177-3AD203B41FA5}">
                      <a16:colId xmlns:a16="http://schemas.microsoft.com/office/drawing/2014/main" val="627272341"/>
                    </a:ext>
                  </a:extLst>
                </a:gridCol>
                <a:gridCol w="1089679">
                  <a:extLst>
                    <a:ext uri="{9D8B030D-6E8A-4147-A177-3AD203B41FA5}">
                      <a16:colId xmlns:a16="http://schemas.microsoft.com/office/drawing/2014/main" val="2389964156"/>
                    </a:ext>
                  </a:extLst>
                </a:gridCol>
              </a:tblGrid>
              <a:tr h="7360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Requisições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Qtd. Requisições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Tempo Médio de Resp.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Percentil 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Tempo Min.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Tempo Máx.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Percentual de Erros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Média de Vazão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83442"/>
                  </a:ext>
                </a:extLst>
              </a:tr>
              <a:tr h="72213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GET Consulta Protocolo Leilão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13.248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94,23 </a:t>
                      </a:r>
                      <a:r>
                        <a:rPr lang="pt-BR" sz="14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ms</a:t>
                      </a:r>
                      <a:endParaRPr lang="pt-BR" sz="1400" b="1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73 </a:t>
                      </a:r>
                      <a:r>
                        <a:rPr lang="pt-BR" sz="14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ms</a:t>
                      </a:r>
                      <a:endParaRPr lang="pt-BR" sz="1400" b="1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20 </a:t>
                      </a:r>
                      <a:r>
                        <a:rPr lang="pt-BR" sz="14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ms</a:t>
                      </a:r>
                      <a:endParaRPr lang="pt-BR" sz="1400" b="1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9.736 </a:t>
                      </a:r>
                      <a:r>
                        <a:rPr lang="pt-BR" sz="14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ms</a:t>
                      </a:r>
                      <a:endParaRPr lang="pt-BR" sz="1400" b="1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2,59%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3,01/s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5503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POST Leilão Solicitação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13.252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711,69 </a:t>
                      </a:r>
                      <a:r>
                        <a:rPr lang="pt-BR" sz="14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ms</a:t>
                      </a:r>
                      <a:endParaRPr lang="pt-BR" sz="1400" b="1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1070 </a:t>
                      </a:r>
                      <a:r>
                        <a:rPr lang="pt-BR" sz="14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ms</a:t>
                      </a:r>
                      <a:endParaRPr lang="pt-BR" sz="1400" b="1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20 </a:t>
                      </a:r>
                      <a:r>
                        <a:rPr lang="pt-BR" sz="14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ms</a:t>
                      </a:r>
                      <a:endParaRPr lang="pt-BR" sz="1400" b="1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28.424 </a:t>
                      </a:r>
                      <a:r>
                        <a:rPr lang="pt-BR" sz="14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ms</a:t>
                      </a:r>
                      <a:endParaRPr lang="pt-BR" sz="1400" b="1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0,38%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3,07/s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914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19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4B54-EF99-47F0-A61F-635CEF0D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362" y="278610"/>
            <a:ext cx="5305896" cy="92211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THREADS ACTIVES DURANTE O TESTE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AECAC5-F9B5-4378-B44B-38C3AF837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55" y="1556792"/>
            <a:ext cx="10716889" cy="45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4B54-EF99-47F0-A61F-635CEF0D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28103"/>
            <a:ext cx="9793087" cy="65262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ANÁLISE JMETER – TEMPO MÉDIO DE RESPOSTA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46D9C73-52D9-449D-9419-7FAE5A99AB40}"/>
              </a:ext>
            </a:extLst>
          </p:cNvPr>
          <p:cNvSpPr txBox="1"/>
          <p:nvPr/>
        </p:nvSpPr>
        <p:spPr>
          <a:xfrm>
            <a:off x="551384" y="1202334"/>
            <a:ext cx="1138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Como podemos observar o tempo médio de respostas ficou abaixo de 1 segundo, com exceção de um pico no começo do teste de quase 2 segundos no Post Leilão.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F422129-3026-47EC-BF7A-3790A8FC7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525" y="5805264"/>
            <a:ext cx="5194950" cy="4695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325E21C-68C1-4026-AFF6-B5903CE25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50" y="1947008"/>
            <a:ext cx="10375899" cy="370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6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4B54-EF99-47F0-A61F-635CEF0D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328103"/>
            <a:ext cx="9073007" cy="65262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ANÁLISE JMETER – TPS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46D9C73-52D9-449D-9419-7FAE5A99AB40}"/>
              </a:ext>
            </a:extLst>
          </p:cNvPr>
          <p:cNvSpPr txBox="1"/>
          <p:nvPr/>
        </p:nvSpPr>
        <p:spPr>
          <a:xfrm>
            <a:off x="551384" y="1202334"/>
            <a:ext cx="11383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quantidade de TPS foi aumentando proporcionalmente ao estímulo da carga injetada.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erros de 400 </a:t>
            </a:r>
            <a:r>
              <a:rPr lang="pt-BR" dirty="0" err="1"/>
              <a:t>Bad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 em GET consulta protocolo só começaram após a entrada do segundo usuário virtual.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erros de </a:t>
            </a:r>
            <a:r>
              <a:rPr lang="pt-BR" dirty="0" err="1"/>
              <a:t>java.net.SocketException</a:t>
            </a:r>
            <a:r>
              <a:rPr lang="pt-BR" dirty="0"/>
              <a:t> ocorrem entre 14:52 e 14:53.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C42852A-1FFD-48D1-AACD-5AD885ECC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91" y="2708920"/>
            <a:ext cx="10193783" cy="307492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5DEF363-305D-4019-8C05-C1663DA03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581" y="5574294"/>
            <a:ext cx="10287000" cy="4191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0EAC3B5-F26C-4506-A0B1-B60DFC3C5D9A}"/>
              </a:ext>
            </a:extLst>
          </p:cNvPr>
          <p:cNvSpPr/>
          <p:nvPr/>
        </p:nvSpPr>
        <p:spPr>
          <a:xfrm>
            <a:off x="3431704" y="4869160"/>
            <a:ext cx="504056" cy="495584"/>
          </a:xfrm>
          <a:prstGeom prst="rect">
            <a:avLst/>
          </a:prstGeom>
          <a:solidFill>
            <a:srgbClr val="FFFF00">
              <a:alpha val="30000"/>
            </a:srgb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52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4B54-EF99-47F0-A61F-635CEF0D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763" y="328103"/>
            <a:ext cx="6912768" cy="92211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ANÁLISE JMETER ERROS - LEGADO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924F50F-4C29-4036-B0E9-0DCCFD89D6B3}"/>
              </a:ext>
            </a:extLst>
          </p:cNvPr>
          <p:cNvSpPr txBox="1"/>
          <p:nvPr/>
        </p:nvSpPr>
        <p:spPr>
          <a:xfrm>
            <a:off x="609602" y="1399453"/>
            <a:ext cx="109727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Abaixo, os erros que foram registrados durante a execução do teste.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i="0" dirty="0">
                <a:solidFill>
                  <a:srgbClr val="454646"/>
                </a:solidFill>
                <a:effectLst/>
                <a:latin typeface="BerninaSansWeb"/>
              </a:rPr>
              <a:t>erro </a:t>
            </a:r>
            <a:r>
              <a:rPr lang="pt-BR" dirty="0">
                <a:solidFill>
                  <a:srgbClr val="454646"/>
                </a:solidFill>
                <a:latin typeface="BerninaSansWeb"/>
              </a:rPr>
              <a:t>400 ocorreu apenas no GET Consulta Protocolo Leilão.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54646"/>
                </a:solidFill>
                <a:latin typeface="BerninaSansWeb"/>
              </a:rPr>
              <a:t>O erro apareceu somente após a entrada do </a:t>
            </a:r>
            <a:r>
              <a:rPr lang="pt-BR" dirty="0"/>
              <a:t>segundo usuário virtual (</a:t>
            </a:r>
            <a:r>
              <a:rPr lang="pt-BR" dirty="0" err="1"/>
              <a:t>VU’s</a:t>
            </a:r>
            <a:r>
              <a:rPr lang="pt-BR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erros de </a:t>
            </a:r>
            <a:r>
              <a:rPr lang="pt-BR" dirty="0" err="1"/>
              <a:t>java.net.SocketException</a:t>
            </a:r>
            <a:r>
              <a:rPr lang="pt-BR" dirty="0"/>
              <a:t> ocorrem entre 14:52 e 14:53, não voltando a ocorrer novamente.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quantidade total de erros ficou abaixo de 1,5% do total de requisições.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2B130B7-7DD8-4E2F-B448-81A3FA73B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03069"/>
              </p:ext>
            </p:extLst>
          </p:nvPr>
        </p:nvGraphicFramePr>
        <p:xfrm>
          <a:off x="1415480" y="3696512"/>
          <a:ext cx="8640960" cy="1964736"/>
        </p:xfrm>
        <a:graphic>
          <a:graphicData uri="http://schemas.openxmlformats.org/drawingml/2006/table">
            <a:tbl>
              <a:tblPr/>
              <a:tblGrid>
                <a:gridCol w="3041391">
                  <a:extLst>
                    <a:ext uri="{9D8B030D-6E8A-4147-A177-3AD203B41FA5}">
                      <a16:colId xmlns:a16="http://schemas.microsoft.com/office/drawing/2014/main" val="11648135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495978663"/>
                    </a:ext>
                  </a:extLst>
                </a:gridCol>
                <a:gridCol w="1378574">
                  <a:extLst>
                    <a:ext uri="{9D8B030D-6E8A-4147-A177-3AD203B41FA5}">
                      <a16:colId xmlns:a16="http://schemas.microsoft.com/office/drawing/2014/main" val="4216000457"/>
                    </a:ext>
                  </a:extLst>
                </a:gridCol>
                <a:gridCol w="2060755">
                  <a:extLst>
                    <a:ext uri="{9D8B030D-6E8A-4147-A177-3AD203B41FA5}">
                      <a16:colId xmlns:a16="http://schemas.microsoft.com/office/drawing/2014/main" val="1071756384"/>
                    </a:ext>
                  </a:extLst>
                </a:gridCol>
              </a:tblGrid>
              <a:tr h="32745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 of error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Number of Erros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in erros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in all samples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999339"/>
                  </a:ext>
                </a:extLst>
              </a:tr>
              <a:tr h="32745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400/Bad Request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73,86%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628235"/>
                  </a:ext>
                </a:extLst>
              </a:tr>
              <a:tr h="1309824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 HTTP response code: java.net.SocketException/Non HTTP response message: Connection reset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26,14%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868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20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4B54-EF99-47F0-A61F-635CEF0D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021" y="370050"/>
            <a:ext cx="6237691" cy="92211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ANÁLISE DYNATRACE - INTEGRA</a:t>
            </a:r>
            <a:b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CPU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5FC9662-AE5E-472F-8AB0-A0D5CCE88F49}"/>
              </a:ext>
            </a:extLst>
          </p:cNvPr>
          <p:cNvSpPr txBox="1"/>
          <p:nvPr/>
        </p:nvSpPr>
        <p:spPr>
          <a:xfrm>
            <a:off x="645288" y="1556791"/>
            <a:ext cx="1097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Abaixo os gráficos com o comportamento de CPU no tempo do teste, retirados do </a:t>
            </a:r>
            <a:r>
              <a:rPr lang="pt-BR" dirty="0" err="1"/>
              <a:t>Dynatrace</a:t>
            </a:r>
            <a:r>
              <a:rPr lang="pt-BR" dirty="0"/>
              <a:t>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020431-47C1-4164-A4A7-1CD0AC953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92" y="1988840"/>
            <a:ext cx="11082458" cy="288032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1D3D2EF-9E92-4240-AE1D-86E931BE9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0" y="5157192"/>
            <a:ext cx="11082458" cy="9782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239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F3FD83-2601-46A9-AA9B-655B326F1C5E}">
  <ds:schemaRefs>
    <ds:schemaRef ds:uri="http://www.w3.org/XML/1998/namespace"/>
    <ds:schemaRef ds:uri="80facd6c-f04a-426f-adbd-b3840a7840bd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schemas.microsoft.com/office/2006/documentManagement/types"/>
    <ds:schemaRef ds:uri="d33496c5-bd94-446e-a363-fca1fec0d15a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8041</TotalTime>
  <Words>657</Words>
  <Application>Microsoft Office PowerPoint</Application>
  <PresentationFormat>Widescreen</PresentationFormat>
  <Paragraphs>94</Paragraphs>
  <Slides>13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BerninaSansWeb</vt:lpstr>
      <vt:lpstr>Calibri</vt:lpstr>
      <vt:lpstr>Helvetica Neue</vt:lpstr>
      <vt:lpstr>Segoe UI</vt:lpstr>
      <vt:lpstr>Symbol</vt:lpstr>
      <vt:lpstr>Office Theme</vt:lpstr>
      <vt:lpstr>TESTE DE PEFORMANCE – BACENJUD 2 - LEILÃO</vt:lpstr>
      <vt:lpstr>Apresentação do PowerPoint</vt:lpstr>
      <vt:lpstr>Gráficos de porcentagem do JMeter</vt:lpstr>
      <vt:lpstr>INFORMAÇÕES GERAIS</vt:lpstr>
      <vt:lpstr>THREADS ACTIVES DURANTE O TESTE</vt:lpstr>
      <vt:lpstr>ANÁLISE JMETER – TEMPO MÉDIO DE RESPOSTA</vt:lpstr>
      <vt:lpstr>ANÁLISE JMETER – TPS</vt:lpstr>
      <vt:lpstr>ANÁLISE JMETER ERROS - LEGADO</vt:lpstr>
      <vt:lpstr>ANÁLISE DYNATRACE - INTEGRA CPU</vt:lpstr>
      <vt:lpstr>Apresentação do PowerPoint</vt:lpstr>
      <vt:lpstr>Apresentação do PowerPoint</vt:lpstr>
      <vt:lpstr>Apresentação do PowerPoint</vt:lpstr>
      <vt:lpstr>OBRIGADO  Responsáveis Técnicos  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Renato Oliveira de Melo</cp:lastModifiedBy>
  <cp:revision>511</cp:revision>
  <dcterms:created xsi:type="dcterms:W3CDTF">2016-08-02T14:53:12Z</dcterms:created>
  <dcterms:modified xsi:type="dcterms:W3CDTF">2021-03-05T12:51:24Z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