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8"/>
  </p:notesMasterIdLst>
  <p:handoutMasterIdLst>
    <p:handoutMasterId r:id="rId19"/>
  </p:handoutMasterIdLst>
  <p:sldIdLst>
    <p:sldId id="285" r:id="rId5"/>
    <p:sldId id="278" r:id="rId6"/>
    <p:sldId id="367" r:id="rId7"/>
    <p:sldId id="347" r:id="rId8"/>
    <p:sldId id="345" r:id="rId9"/>
    <p:sldId id="348" r:id="rId10"/>
    <p:sldId id="368" r:id="rId11"/>
    <p:sldId id="353" r:id="rId12"/>
    <p:sldId id="330" r:id="rId13"/>
    <p:sldId id="331" r:id="rId14"/>
    <p:sldId id="369" r:id="rId15"/>
    <p:sldId id="361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50E"/>
    <a:srgbClr val="FED00E"/>
    <a:srgbClr val="C74409"/>
    <a:srgbClr val="003273"/>
    <a:srgbClr val="123274"/>
    <a:srgbClr val="FFD862"/>
    <a:srgbClr val="00B0EA"/>
    <a:srgbClr val="FFFFFF"/>
    <a:srgbClr val="DE7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8040" autoAdjust="0"/>
  </p:normalViewPr>
  <p:slideViewPr>
    <p:cSldViewPr>
      <p:cViewPr varScale="1">
        <p:scale>
          <a:sx n="72" d="100"/>
          <a:sy n="72" d="100"/>
        </p:scale>
        <p:origin x="100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38277"/>
            <a:ext cx="10859140" cy="469296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0"/>
          </p:nvPr>
        </p:nvSpPr>
        <p:spPr>
          <a:xfrm>
            <a:off x="349446" y="1091939"/>
            <a:ext cx="3649485" cy="5119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1"/>
          </p:nvPr>
        </p:nvSpPr>
        <p:spPr>
          <a:xfrm>
            <a:off x="4354513" y="1092200"/>
            <a:ext cx="3471862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1" name="Espaço Reservado para Conteúdo 20"/>
          <p:cNvSpPr>
            <a:spLocks noGrp="1"/>
          </p:cNvSpPr>
          <p:nvPr>
            <p:ph sz="quarter" idx="12"/>
          </p:nvPr>
        </p:nvSpPr>
        <p:spPr>
          <a:xfrm>
            <a:off x="8175625" y="1092200"/>
            <a:ext cx="3670300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9162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4" r:id="rId13"/>
    <p:sldLayoutId id="2147483661" r:id="rId14"/>
    <p:sldLayoutId id="2147483650" r:id="rId15"/>
    <p:sldLayoutId id="2147483662" r:id="rId16"/>
    <p:sldLayoutId id="2147483663" r:id="rId17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6600733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DE PEFORMANCE – BACENJUD 2 - 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9C3B0-F78C-4B32-B65D-0AAC273DB508}"/>
              </a:ext>
            </a:extLst>
          </p:cNvPr>
          <p:cNvSpPr txBox="1"/>
          <p:nvPr/>
        </p:nvSpPr>
        <p:spPr>
          <a:xfrm>
            <a:off x="407368" y="4077072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Relatório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 de Performance</a:t>
            </a:r>
            <a:r>
              <a:rPr lang="en-US" b="0" i="0" dirty="0">
                <a:solidFill>
                  <a:srgbClr val="5A5F5F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Março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/2021</a:t>
            </a:r>
            <a:endParaRPr lang="pt-BR" b="0" i="0" dirty="0">
              <a:solidFill>
                <a:srgbClr val="5A5F5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os gráficos com o comportamento de Memória RAM no tempo do teste, retirados do </a:t>
            </a:r>
            <a:r>
              <a:rPr lang="pt-BR" dirty="0" err="1"/>
              <a:t>Dynatrace</a:t>
            </a:r>
            <a:r>
              <a:rPr lang="pt-BR" dirty="0"/>
              <a:t>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81EA6A-2DFB-430B-ABAB-C3206CDE77AB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MEMÓRIA 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DADAB8-BCA3-4949-9D7A-E5E7933E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4" y="1991684"/>
            <a:ext cx="10704512" cy="2480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EA4755-8BD1-42E8-A897-CF3222BB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4" y="4869160"/>
            <a:ext cx="10704512" cy="10504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28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imagem demonstra os processos que tiveram maior consumo de recursos computacionais.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81EA6A-2DFB-430B-ABAB-C3206CDE77AB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F55403-A703-4F8A-ACB5-D6650011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955124"/>
            <a:ext cx="9000000" cy="4121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76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3FB-0990-49AB-AE23-FF41B145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Durante a execução do teste ocorreram erros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java.net.SocketException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O total de erros ficou abaixo de 1% do total de requisições do teste.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erros acontecerem durante a hora 10:16.</a:t>
            </a:r>
            <a:endParaRPr lang="pt-BR" sz="2000" dirty="0">
              <a:solidFill>
                <a:schemeClr val="tx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requisições apresentaram tempo médio abaixo de 3 segundos considerável ideal pelo cliente.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requisições de relatório gerencial e relatório operacional apresentaram o P95 abaixo dos 3 segundos considerável ideal e o relatório de leilão apresentou tempo médio de 3,011 segundos abaixo dos 7 segundos considerado aceitável pelo cliente.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Relatório de leilão apresentou um grande aumento no tempo de resposta após a entrada do segundo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usuário virtual (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VU’s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9E30E-BBE5-4D97-9123-FC7F2FC12888}"/>
              </a:ext>
            </a:extLst>
          </p:cNvPr>
          <p:cNvSpPr txBox="1">
            <a:spLocks/>
          </p:cNvSpPr>
          <p:nvPr/>
        </p:nvSpPr>
        <p:spPr>
          <a:xfrm>
            <a:off x="2977153" y="374813"/>
            <a:ext cx="6237691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en-US" sz="4000" b="1" i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4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9" y="1556792"/>
            <a:ext cx="4536504" cy="2160240"/>
          </a:xfrm>
        </p:spPr>
        <p:txBody>
          <a:bodyPr/>
          <a:lstStyle/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Responsáveis</a:t>
            </a:r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Técnicos</a:t>
            </a:r>
            <a:b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EB37C-B723-48B3-BFB0-303AC7DA4F73}"/>
              </a:ext>
            </a:extLst>
          </p:cNvPr>
          <p:cNvSpPr txBox="1"/>
          <p:nvPr/>
        </p:nvSpPr>
        <p:spPr>
          <a:xfrm>
            <a:off x="409672" y="3573016"/>
            <a:ext cx="33179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Renato Melo</a:t>
            </a:r>
          </a:p>
          <a:p>
            <a:r>
              <a:rPr lang="en-US" sz="16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prestador-renato.melo@b3.com.br</a:t>
            </a:r>
          </a:p>
          <a:p>
            <a:endParaRPr lang="en-US" sz="1600" dirty="0">
              <a:solidFill>
                <a:srgbClr val="123274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 Brasileiro</a:t>
            </a:r>
            <a:endParaRPr lang="en-US" sz="2800" dirty="0">
              <a:solidFill>
                <a:srgbClr val="123274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william.brasileiro@b3.com.br</a:t>
            </a:r>
          </a:p>
        </p:txBody>
      </p:sp>
    </p:spTree>
    <p:extLst>
      <p:ext uri="{BB962C8B-B14F-4D97-AF65-F5344CB8AC3E}">
        <p14:creationId xmlns:p14="http://schemas.microsoft.com/office/powerpoint/2010/main" val="66870165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695400" y="1772816"/>
            <a:ext cx="10585176" cy="4752528"/>
          </a:xfrm>
        </p:spPr>
        <p:txBody>
          <a:bodyPr lIns="396000" anchor="ctr">
            <a:normAutofit/>
          </a:bodyPr>
          <a:lstStyle/>
          <a:p>
            <a:pPr marL="0" indent="0">
              <a:buNone/>
            </a:pPr>
            <a:endParaRPr lang="pt-BR" sz="18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8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Foram realizados testes Nã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Funcionais no BACENJUD com o intuito de testar as 3 novas funcionalidades (</a:t>
            </a:r>
            <a:r>
              <a:rPr lang="pt-BR" sz="1800" dirty="0" err="1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8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AuctionReport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ManagementReport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OperationsReport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teste foi disparado de uma Cloud B3:</a:t>
            </a:r>
            <a:b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SO: Windows Server 2016, </a:t>
            </a:r>
            <a:r>
              <a:rPr lang="pt-BR" sz="1800" dirty="0" err="1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vCPUs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4, Memória RAM: 16 GB e Disco: 50 GB;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execução teve duração de 60 minutos; 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utilizada uma rampa que possui 4 usuários virtuais (VU’s);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teste foi realizado em ambiente QAB servidores </a:t>
            </a:r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APSPOS34L1Q e APSPOS35L1Q.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teste será executado a partir do Integra devido aos custos do API-Gateway.</a:t>
            </a:r>
          </a:p>
          <a:p>
            <a:r>
              <a:rPr lang="pt-BR" sz="1800" dirty="0">
                <a:solidFill>
                  <a:srgbClr val="00327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tempo de resposta considerado ideal são de 3 segundos e aceitável de 7 segundos conforme informado pela área de negócios;</a:t>
            </a:r>
          </a:p>
          <a:p>
            <a:endParaRPr lang="pt-BR" sz="1800" dirty="0">
              <a:solidFill>
                <a:srgbClr val="003273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solidFill>
                <a:srgbClr val="003273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PicPeo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23479"/>
            <a:ext cx="1512346" cy="1218950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21883F39-77C0-4DDC-879D-97723131DFDB}"/>
              </a:ext>
            </a:extLst>
          </p:cNvPr>
          <p:cNvSpPr txBox="1">
            <a:spLocks/>
          </p:cNvSpPr>
          <p:nvPr/>
        </p:nvSpPr>
        <p:spPr>
          <a:xfrm>
            <a:off x="2423592" y="-66948"/>
            <a:ext cx="6768752" cy="2199804"/>
          </a:xfrm>
          <a:prstGeom prst="rect">
            <a:avLst/>
          </a:prstGeom>
        </p:spPr>
        <p:txBody>
          <a:bodyPr vert="horz" lIns="39600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 EXECUTIVO</a:t>
            </a:r>
            <a:endParaRPr lang="pt-BR" sz="36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29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7FDEF-CC9E-482D-9FD8-0E58FC4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Gráficos de porcentagem do JMeter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85EB50-E947-483D-9B51-C37D7BF62AD2}"/>
              </a:ext>
            </a:extLst>
          </p:cNvPr>
          <p:cNvSpPr txBox="1"/>
          <p:nvPr/>
        </p:nvSpPr>
        <p:spPr>
          <a:xfrm>
            <a:off x="4627389" y="1801959"/>
            <a:ext cx="29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Total de requisições: </a:t>
            </a:r>
            <a:r>
              <a:rPr lang="pt-BR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/>
              </a:rPr>
              <a:t>16.739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BC0345-FF4A-4FB4-9489-642BF980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780928"/>
            <a:ext cx="4905375" cy="304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248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97" y="443675"/>
            <a:ext cx="5445605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INFORMAÇÕES GERAIS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D50111-A994-4C07-BE8A-6FC19A1388EC}"/>
              </a:ext>
            </a:extLst>
          </p:cNvPr>
          <p:cNvSpPr txBox="1"/>
          <p:nvPr/>
        </p:nvSpPr>
        <p:spPr>
          <a:xfrm>
            <a:off x="645288" y="1556791"/>
            <a:ext cx="1097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temos as estatísticas do teste;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teste teve execução de uma hora e foi feita uma rampa que possui 4 usuários virtuais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D588202-5CC4-41BA-9F2F-C640FE7A9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77498"/>
              </p:ext>
            </p:extLst>
          </p:nvPr>
        </p:nvGraphicFramePr>
        <p:xfrm>
          <a:off x="767408" y="2394124"/>
          <a:ext cx="10369153" cy="3856326"/>
        </p:xfrm>
        <a:graphic>
          <a:graphicData uri="http://schemas.openxmlformats.org/drawingml/2006/table">
            <a:tbl>
              <a:tblPr/>
              <a:tblGrid>
                <a:gridCol w="1215431">
                  <a:extLst>
                    <a:ext uri="{9D8B030D-6E8A-4147-A177-3AD203B41FA5}">
                      <a16:colId xmlns:a16="http://schemas.microsoft.com/office/drawing/2014/main" val="3182334231"/>
                    </a:ext>
                  </a:extLst>
                </a:gridCol>
                <a:gridCol w="1177449">
                  <a:extLst>
                    <a:ext uri="{9D8B030D-6E8A-4147-A177-3AD203B41FA5}">
                      <a16:colId xmlns:a16="http://schemas.microsoft.com/office/drawing/2014/main" val="4204616415"/>
                    </a:ext>
                  </a:extLst>
                </a:gridCol>
                <a:gridCol w="1747184">
                  <a:extLst>
                    <a:ext uri="{9D8B030D-6E8A-4147-A177-3AD203B41FA5}">
                      <a16:colId xmlns:a16="http://schemas.microsoft.com/office/drawing/2014/main" val="986592957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3258210761"/>
                    </a:ext>
                  </a:extLst>
                </a:gridCol>
                <a:gridCol w="1253414">
                  <a:extLst>
                    <a:ext uri="{9D8B030D-6E8A-4147-A177-3AD203B41FA5}">
                      <a16:colId xmlns:a16="http://schemas.microsoft.com/office/drawing/2014/main" val="1277569351"/>
                    </a:ext>
                  </a:extLst>
                </a:gridCol>
                <a:gridCol w="1291396">
                  <a:extLst>
                    <a:ext uri="{9D8B030D-6E8A-4147-A177-3AD203B41FA5}">
                      <a16:colId xmlns:a16="http://schemas.microsoft.com/office/drawing/2014/main" val="3580081945"/>
                    </a:ext>
                  </a:extLst>
                </a:gridCol>
                <a:gridCol w="1443326">
                  <a:extLst>
                    <a:ext uri="{9D8B030D-6E8A-4147-A177-3AD203B41FA5}">
                      <a16:colId xmlns:a16="http://schemas.microsoft.com/office/drawing/2014/main" val="514620513"/>
                    </a:ext>
                  </a:extLst>
                </a:gridCol>
                <a:gridCol w="1006530">
                  <a:extLst>
                    <a:ext uri="{9D8B030D-6E8A-4147-A177-3AD203B41FA5}">
                      <a16:colId xmlns:a16="http://schemas.microsoft.com/office/drawing/2014/main" val="2033293117"/>
                    </a:ext>
                  </a:extLst>
                </a:gridCol>
              </a:tblGrid>
              <a:tr h="4765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Requisições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Qtd. requisições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Médio de Resp.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Percentil 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Min.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Tempo Máx.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Percentual de Erros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Média de Vazão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2848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Relatorio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Gerencial com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headers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2.507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107,6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255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472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0,28%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0,7/s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7589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Relatorio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Gerencial sem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headers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3.351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108,11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254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2.852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0,93/s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56278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Relatorio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Leilao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com </a:t>
                      </a:r>
                      <a:r>
                        <a:rPr lang="pt-BR" sz="10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headers</a:t>
                      </a:r>
                      <a:r>
                        <a:rPr lang="pt-BR" sz="10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2.093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436,91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2.940,9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5.578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0,14%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0,58/s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200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Relatorio Leilao sem headers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2.091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447,71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1600" b="1" i="0" u="none" strike="noStrike" kern="1200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3.011,20 </a:t>
                      </a:r>
                      <a:r>
                        <a:rPr lang="pt-BR" sz="1600" b="1" i="0" u="none" strike="noStrike" kern="1200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ms</a:t>
                      </a:r>
                      <a:endParaRPr lang="pt-BR" sz="1600" b="1" i="0" u="none" strike="noStrike" kern="1200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12.527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0,58/s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06319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Relatorio Operacional com headers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3.347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1.233,73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kern="1200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1.472,6</a:t>
                      </a:r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2.119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0,93/s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67705"/>
                  </a:ext>
                </a:extLst>
              </a:tr>
              <a:tr h="5601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GET Relatorio Operacional sem headers opcionais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3.350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1.236,11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1.477,45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8.419 </a:t>
                      </a:r>
                      <a:r>
                        <a:rPr lang="pt-BR" sz="1600" b="1" i="0" u="none" strike="noStrike" dirty="0" err="1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endParaRPr lang="pt-BR" sz="1600" b="1" i="0" u="none" strike="noStrike" dirty="0">
                        <a:solidFill>
                          <a:srgbClr val="3D3D3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0,24%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0,93/s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93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9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362" y="278610"/>
            <a:ext cx="5305896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THREADS ACTIVES DURANTE O TESTE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D50111-A994-4C07-BE8A-6FC19A1388EC}"/>
              </a:ext>
            </a:extLst>
          </p:cNvPr>
          <p:cNvSpPr txBox="1"/>
          <p:nvPr/>
        </p:nvSpPr>
        <p:spPr>
          <a:xfrm>
            <a:off x="645288" y="1556791"/>
            <a:ext cx="1097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a rampa utilizada nos testes com o desvio padrão da execução;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4794F8-40AA-4052-A654-9AFA7959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59" y="2203122"/>
            <a:ext cx="9108901" cy="38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8390B8-2632-4468-B2B3-25D4B0A7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71" y="1782500"/>
            <a:ext cx="9498657" cy="4747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28103"/>
            <a:ext cx="9937103" cy="6526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– TEMPO MÉDIO DE RESPOSTA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6D9C73-52D9-449D-9419-7FAE5A99AB40}"/>
              </a:ext>
            </a:extLst>
          </p:cNvPr>
          <p:cNvSpPr txBox="1"/>
          <p:nvPr/>
        </p:nvSpPr>
        <p:spPr>
          <a:xfrm>
            <a:off x="551384" y="1202334"/>
            <a:ext cx="113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Conforme destacado no gráfico após a entrada do segundo usuário virtual houve um grande aumento no tempo de resposta nas consultas de Leilão.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8D890E-8FFA-4849-B661-3033E28D0208}"/>
              </a:ext>
            </a:extLst>
          </p:cNvPr>
          <p:cNvSpPr/>
          <p:nvPr/>
        </p:nvSpPr>
        <p:spPr>
          <a:xfrm>
            <a:off x="3359696" y="2852936"/>
            <a:ext cx="2952328" cy="2376264"/>
          </a:xfrm>
          <a:prstGeom prst="rect">
            <a:avLst/>
          </a:prstGeom>
          <a:solidFill>
            <a:srgbClr val="FFFF00">
              <a:alpha val="30000"/>
            </a:srgb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1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28103"/>
            <a:ext cx="9073007" cy="6526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– TPS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6D9C73-52D9-449D-9419-7FAE5A99AB40}"/>
              </a:ext>
            </a:extLst>
          </p:cNvPr>
          <p:cNvSpPr txBox="1"/>
          <p:nvPr/>
        </p:nvSpPr>
        <p:spPr>
          <a:xfrm>
            <a:off x="551384" y="1202334"/>
            <a:ext cx="113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quantidade de TPS foi aumentando proporcionalmente ao estímulo da carga injetada.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notar que todos os erros aconteceram no horário das 10:16.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B02751-AE2E-47F6-84DB-D5B71915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2060848"/>
            <a:ext cx="10513168" cy="31683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13391E-F162-4988-AB35-1A714E3E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5229200"/>
            <a:ext cx="10226824" cy="102268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14D3531-FB71-4282-976C-5A3084F617DF}"/>
              </a:ext>
            </a:extLst>
          </p:cNvPr>
          <p:cNvSpPr/>
          <p:nvPr/>
        </p:nvSpPr>
        <p:spPr>
          <a:xfrm>
            <a:off x="9192344" y="4437112"/>
            <a:ext cx="288032" cy="360040"/>
          </a:xfrm>
          <a:prstGeom prst="rect">
            <a:avLst/>
          </a:prstGeom>
          <a:solidFill>
            <a:srgbClr val="FFFF00">
              <a:alpha val="30000"/>
            </a:srgb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52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763" y="328103"/>
            <a:ext cx="6912768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JMETER ERROS - LEGADO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24F50F-4C29-4036-B0E9-0DCCFD89D6B3}"/>
              </a:ext>
            </a:extLst>
          </p:cNvPr>
          <p:cNvSpPr txBox="1"/>
          <p:nvPr/>
        </p:nvSpPr>
        <p:spPr>
          <a:xfrm>
            <a:off x="609602" y="1399453"/>
            <a:ext cx="109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Abaixo, os erros que foram registrados durante a execução do teste.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i="0" dirty="0">
                <a:solidFill>
                  <a:srgbClr val="454646"/>
                </a:solidFill>
                <a:effectLst/>
                <a:latin typeface="BerninaSansWeb"/>
              </a:rPr>
              <a:t>erro</a:t>
            </a:r>
            <a:r>
              <a:rPr lang="pt-BR" dirty="0">
                <a:solidFill>
                  <a:srgbClr val="454646"/>
                </a:solidFill>
                <a:latin typeface="BerninaSansWeb"/>
              </a:rPr>
              <a:t> ocorreu durante a hora 10:16 em todas as requisições.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quantidade total de erros ficou abaixo de 1% do total de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0F9D69-66F9-43D6-BB0E-D5440EB9A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35733"/>
              </p:ext>
            </p:extLst>
          </p:nvPr>
        </p:nvGraphicFramePr>
        <p:xfrm>
          <a:off x="1917700" y="3861048"/>
          <a:ext cx="8356600" cy="1638300"/>
        </p:xfrm>
        <a:graphic>
          <a:graphicData uri="http://schemas.openxmlformats.org/drawingml/2006/table">
            <a:tbl>
              <a:tblPr/>
              <a:tblGrid>
                <a:gridCol w="4622800">
                  <a:extLst>
                    <a:ext uri="{9D8B030D-6E8A-4147-A177-3AD203B41FA5}">
                      <a16:colId xmlns:a16="http://schemas.microsoft.com/office/drawing/2014/main" val="35530123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25284263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94973086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220264878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error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Erros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in erros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in all samples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25823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HTTP </a:t>
                      </a:r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code: </a:t>
                      </a:r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java.net.SocketException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/Non HTTP </a:t>
                      </a:r>
                      <a:r>
                        <a:rPr lang="fr-F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message: Connection reset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0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21" y="370050"/>
            <a:ext cx="6237691" cy="92211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DYNATRACE - INTEGRA</a:t>
            </a:r>
            <a:b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C9662-AE5E-472F-8AB0-A0D5CCE88F49}"/>
              </a:ext>
            </a:extLst>
          </p:cNvPr>
          <p:cNvSpPr txBox="1"/>
          <p:nvPr/>
        </p:nvSpPr>
        <p:spPr>
          <a:xfrm>
            <a:off x="645288" y="1556791"/>
            <a:ext cx="109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Abaixo os gráficos com o comportamento de CPU no tempo do teste, retirados do </a:t>
            </a:r>
            <a:r>
              <a:rPr lang="pt-BR" dirty="0" err="1"/>
              <a:t>Dynatrace</a:t>
            </a:r>
            <a:r>
              <a:rPr lang="pt-BR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520A32-69CA-41D7-A7B5-2631E0AA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0" y="1921975"/>
            <a:ext cx="11064552" cy="25814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174DCD-C886-4F03-88AE-204D0FDB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0" y="4759767"/>
            <a:ext cx="11093940" cy="1082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3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33496c5-bd94-446e-a363-fca1fec0d15a"/>
    <ds:schemaRef ds:uri="80facd6c-f04a-426f-adbd-b3840a7840bd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8080</TotalTime>
  <Words>695</Words>
  <Application>Microsoft Office PowerPoint</Application>
  <PresentationFormat>Widescreen</PresentationFormat>
  <Paragraphs>120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BerninaSansWeb</vt:lpstr>
      <vt:lpstr>Calibri</vt:lpstr>
      <vt:lpstr>Helvetica Neue</vt:lpstr>
      <vt:lpstr>Segoe UI</vt:lpstr>
      <vt:lpstr>Symbol</vt:lpstr>
      <vt:lpstr>Office Theme</vt:lpstr>
      <vt:lpstr>TESTE DE PEFORMANCE – BACENJUD 2 - RELATÓRIO</vt:lpstr>
      <vt:lpstr>Apresentação do PowerPoint</vt:lpstr>
      <vt:lpstr>Gráficos de porcentagem do JMeter</vt:lpstr>
      <vt:lpstr>INFORMAÇÕES GERAIS</vt:lpstr>
      <vt:lpstr>THREADS ACTIVES DURANTE O TESTE</vt:lpstr>
      <vt:lpstr>ANÁLISE JMETER – TEMPO MÉDIO DE RESPOSTA</vt:lpstr>
      <vt:lpstr>ANÁLISE JMETER – TPS</vt:lpstr>
      <vt:lpstr>ANÁLISE JMETER ERROS - LEGADO</vt:lpstr>
      <vt:lpstr>ANÁLISE DYNATRACE - INTEGRA CPU</vt:lpstr>
      <vt:lpstr>Apresentação do PowerPoint</vt:lpstr>
      <vt:lpstr>Apresentação do PowerPoint</vt:lpstr>
      <vt:lpstr>Apresentação do PowerPoint</vt:lpstr>
      <vt:lpstr>OBRIGADO  Responsáveis Técnicos  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Renato Oliveira de Melo</cp:lastModifiedBy>
  <cp:revision>494</cp:revision>
  <dcterms:created xsi:type="dcterms:W3CDTF">2016-08-02T14:53:12Z</dcterms:created>
  <dcterms:modified xsi:type="dcterms:W3CDTF">2021-03-05T12:53:07Z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