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9"/>
  </p:notesMasterIdLst>
  <p:sldIdLst>
    <p:sldId id="259" r:id="rId2"/>
    <p:sldId id="263" r:id="rId3"/>
    <p:sldId id="286" r:id="rId4"/>
    <p:sldId id="266" r:id="rId5"/>
    <p:sldId id="264" r:id="rId6"/>
    <p:sldId id="270" r:id="rId7"/>
    <p:sldId id="294" r:id="rId8"/>
    <p:sldId id="287" r:id="rId9"/>
    <p:sldId id="269" r:id="rId10"/>
    <p:sldId id="261" r:id="rId11"/>
    <p:sldId id="268" r:id="rId12"/>
    <p:sldId id="274" r:id="rId13"/>
    <p:sldId id="277" r:id="rId14"/>
    <p:sldId id="278" r:id="rId15"/>
    <p:sldId id="296" r:id="rId16"/>
    <p:sldId id="297" r:id="rId17"/>
    <p:sldId id="289" r:id="rId18"/>
    <p:sldId id="279" r:id="rId19"/>
    <p:sldId id="293" r:id="rId20"/>
    <p:sldId id="298" r:id="rId21"/>
    <p:sldId id="290" r:id="rId22"/>
    <p:sldId id="282" r:id="rId23"/>
    <p:sldId id="283" r:id="rId24"/>
    <p:sldId id="291" r:id="rId25"/>
    <p:sldId id="284" r:id="rId26"/>
    <p:sldId id="292" r:id="rId27"/>
    <p:sldId id="285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DD6"/>
    <a:srgbClr val="7192B1"/>
    <a:srgbClr val="0066CC"/>
    <a:srgbClr val="003399"/>
    <a:srgbClr val="EAEAEA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236" autoAdjust="0"/>
    <p:restoredTop sz="76471" autoAdjust="0"/>
  </p:normalViewPr>
  <p:slideViewPr>
    <p:cSldViewPr>
      <p:cViewPr>
        <p:scale>
          <a:sx n="75" d="100"/>
          <a:sy n="75" d="100"/>
        </p:scale>
        <p:origin x="-5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B63DC3-77CC-46A6-BEAB-4EBC50494B34}" type="datetimeFigureOut">
              <a:rPr lang="en-US"/>
              <a:pPr>
                <a:defRPr/>
              </a:pPr>
              <a:t>11/24/2008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41EABE-10D5-4226-BF31-CE88FE84D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D47129-4281-48DE-B864-795790874C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8C64B1-A9B8-437D-A4AC-425BF9DFE5B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8536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8536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1EC84-76C2-477D-A644-218E5BCF33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815BC-95D4-4439-B3B8-A5B5B15CC1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ADB3-A2E6-4518-B2B7-9F27E5C225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C613-1139-412B-98C1-3D6ABD5992C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6BF2-57B2-4291-A4E6-B98A990037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112AC-E5EA-4024-8348-938B770924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6DEF-4F38-4229-8AB2-78538E897B5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AA9BB-9024-483F-8C40-F7469CD0D7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ADA-DC62-47F6-B400-1C5FA5F03D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28EA-4E1F-43ED-B010-B855DEF649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6D737-2EEF-434C-9BEC-AEC8C17139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84323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324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84326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27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28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29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30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31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32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33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334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8433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8433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8433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3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3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49B3900-0EE7-4728-9A04-AC5AFD4F26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1928813"/>
            <a:ext cx="7543800" cy="1252537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3600" dirty="0" err="1" smtClean="0">
                <a:solidFill>
                  <a:srgbClr val="7192B1"/>
                </a:solidFill>
                <a:latin typeface="Arial" charset="0"/>
              </a:rPr>
              <a:t>BafoOnline</a:t>
            </a:r>
            <a:r>
              <a:rPr lang="pt-BR" sz="3600" dirty="0" smtClean="0">
                <a:solidFill>
                  <a:srgbClr val="003399"/>
                </a:solidFill>
                <a:latin typeface="Arial" charset="0"/>
              </a:rPr>
              <a:t/>
            </a:r>
            <a:br>
              <a:rPr lang="pt-BR" sz="3600" dirty="0" smtClean="0">
                <a:solidFill>
                  <a:srgbClr val="003399"/>
                </a:solidFill>
                <a:latin typeface="Arial" charset="0"/>
              </a:rPr>
            </a:br>
            <a:r>
              <a:rPr lang="pt-BR" sz="2000" b="0" dirty="0" smtClean="0">
                <a:solidFill>
                  <a:schemeClr val="folHlink"/>
                </a:solidFill>
                <a:latin typeface="Arial" charset="0"/>
              </a:rPr>
              <a:t>Troca de Figurinhas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1563" y="4857750"/>
            <a:ext cx="75438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Equipe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PT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Hugo Jeha Pimentel</a:t>
            </a: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Marcelo Antônio Rangel Couto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PT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Nemesio Maia Silva Neto</a:t>
            </a: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pt-BR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23/06/2008</a:t>
            </a: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1252538"/>
          </a:xfrm>
        </p:spPr>
        <p:txBody>
          <a:bodyPr/>
          <a:lstStyle/>
          <a:p>
            <a:pPr eaLnBrk="1" hangingPunct="1">
              <a:defRPr/>
            </a:pPr>
            <a:r>
              <a:rPr lang="pt-BR" sz="3600" dirty="0" err="1" smtClean="0">
                <a:solidFill>
                  <a:schemeClr val="bg2"/>
                </a:solidFill>
                <a:latin typeface="Arial" charset="0"/>
              </a:rPr>
              <a:t>BafoOnline</a:t>
            </a:r>
            <a:r>
              <a:rPr lang="pt-BR" sz="3600" dirty="0" smtClean="0">
                <a:solidFill>
                  <a:srgbClr val="003399"/>
                </a:solidFill>
                <a:latin typeface="Arial" charset="0"/>
              </a:rPr>
              <a:t/>
            </a:r>
            <a:br>
              <a:rPr lang="pt-BR" sz="3600" dirty="0" smtClean="0">
                <a:solidFill>
                  <a:srgbClr val="003399"/>
                </a:solidFill>
                <a:latin typeface="Arial" charset="0"/>
              </a:rPr>
            </a:br>
            <a:r>
              <a:rPr lang="pt-BR" sz="2000" b="0" dirty="0" smtClean="0">
                <a:solidFill>
                  <a:schemeClr val="folHlink"/>
                </a:solidFill>
                <a:latin typeface="Arial" charset="0"/>
              </a:rPr>
              <a:t>Troca de Figurinhas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554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Casos de Uso – Diagrama (página 037)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2357438"/>
            <a:ext cx="8001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Classes – Diagrama (Página 076)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  <a:endParaRPr lang="pt-BR" sz="2000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j-ea"/>
              <a:cs typeface="+mj-cs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214563"/>
            <a:ext cx="7929562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759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Seqüência – Diagrama do Caso de Uso (Página 093)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  <a:endParaRPr lang="pt-BR" sz="2000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j-ea"/>
              <a:cs typeface="+mj-cs"/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143125"/>
            <a:ext cx="821531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916113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Transição de Estados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066800" y="2276475"/>
            <a:ext cx="75438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Conforme orientação do professor, destacamos os Eventos e as Ações  de cada mudança de estado, sendo todas implementadas no sistema.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Estamos à disposição da banca para eventuais dúvidas.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Diagrama de </a:t>
            </a: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Processos de Negócio (Página </a:t>
            </a:r>
            <a:r>
              <a:rPr lang="pt-B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030).</a:t>
            </a: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  <a:endParaRPr lang="pt-BR" sz="2000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57313" y="1428750"/>
            <a:ext cx="7500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Transição de Estados – Classe Negócio (Página 095)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981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857375"/>
            <a:ext cx="80010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5938" y="4714875"/>
          <a:ext cx="6096000" cy="1979613"/>
        </p:xfrm>
        <a:graphic>
          <a:graphicData uri="http://schemas.openxmlformats.org/drawingml/2006/table">
            <a:tbl>
              <a:tblPr/>
              <a:tblGrid>
                <a:gridCol w="815471"/>
                <a:gridCol w="2589003"/>
                <a:gridCol w="2691526"/>
              </a:tblGrid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 dirty="0">
                          <a:latin typeface="Times New Roman"/>
                          <a:ea typeface="Times New Roman"/>
                          <a:cs typeface="Times New Roman"/>
                        </a:rPr>
                        <a:t>TRANSIÇÃO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 dirty="0">
                          <a:latin typeface="Times New Roman"/>
                          <a:ea typeface="Times New Roman"/>
                          <a:cs typeface="Times New Roman"/>
                        </a:rPr>
                        <a:t>EVENTO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AÇÃO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Negócio cadastrado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negócio está ativo para receber ofertas.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Intervenção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negócio é cancelado para receber ofertas pelo usuário ou pelo administrador.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Expirou prazo.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Expirou o prazo para ofertas.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Efetua qualificação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 dirty="0">
                          <a:latin typeface="Times New Roman"/>
                          <a:ea typeface="Times New Roman"/>
                          <a:cs typeface="Times New Roman"/>
                        </a:rPr>
                        <a:t>O negócio é qualificado de maneira positiva ou negativa.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143000" y="1285875"/>
            <a:ext cx="7572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Transição de Estados – Classe Usuário (Página 096)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909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500313"/>
            <a:ext cx="80200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143000" y="1285875"/>
            <a:ext cx="554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Transição de Estados – Classe Usuário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909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500313"/>
          <a:ext cx="6096000" cy="3959225"/>
        </p:xfrm>
        <a:graphic>
          <a:graphicData uri="http://schemas.openxmlformats.org/drawingml/2006/table">
            <a:tbl>
              <a:tblPr/>
              <a:tblGrid>
                <a:gridCol w="815471"/>
                <a:gridCol w="2589003"/>
                <a:gridCol w="2691526"/>
              </a:tblGrid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 dirty="0">
                          <a:latin typeface="Times New Roman"/>
                          <a:ea typeface="Times New Roman"/>
                          <a:cs typeface="Times New Roman"/>
                        </a:rPr>
                        <a:t>TRANSIÇÃO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EVENTO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AÇÃO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Cadastro no site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Ativa usuário no site 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Qualificação padrão (automática)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Qualifica o usuário a 1ª. Vez.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Qualificação positiva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Altera a qualificação do usuário para CONFIÁVEL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Legal para prosseguir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usuário ok para novas transações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Qualificação negativa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Altera a qualificação do usuário para NÃO-CONFIÁVEL.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prosseguir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usuário pode prosseguir mesmo qualificado negativamente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 dirty="0">
                          <a:latin typeface="Times New Roman"/>
                          <a:ea typeface="Times New Roman"/>
                          <a:cs typeface="Times New Roman"/>
                        </a:rPr>
                        <a:t>Punição cumprida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usuário retorna ao status  ativo para transações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Punição administrativa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usuário é bloqueado para transações até o final da punição.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Pedido do usuário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O usuário é desativado a pedido do próprio.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>
                          <a:latin typeface="Times New Roman"/>
                          <a:ea typeface="Times New Roman"/>
                          <a:cs typeface="Times New Roman"/>
                        </a:rPr>
                        <a:t>Conduta inadequada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73395" algn="r"/>
                        </a:tabLst>
                      </a:pPr>
                      <a:r>
                        <a:rPr lang="pt-BR" sz="900" dirty="0">
                          <a:latin typeface="Times New Roman"/>
                          <a:ea typeface="Times New Roman"/>
                          <a:cs typeface="Times New Roman"/>
                        </a:rPr>
                        <a:t>O usuário é desativado por conduta inadequada.      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5" marR="63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pt-BR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Projeto Físico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  <a:endParaRPr lang="pt-BR" sz="2000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Projeto Físico de BD (Página 097)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  <a:endParaRPr lang="pt-BR" sz="2000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j-ea"/>
              <a:cs typeface="+mj-cs"/>
            </a:endParaRPr>
          </a:p>
        </p:txBody>
      </p:sp>
      <p:pic>
        <p:nvPicPr>
          <p:cNvPr id="20484" name="Picture 5" descr="Bafonline - projeto logic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214563"/>
            <a:ext cx="7429500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Projeto de Interface Gráfica (Página ???)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1563" y="2571750"/>
            <a:ext cx="7786687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pt-BR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1509" name="CaixaDeTexto 17"/>
          <p:cNvSpPr txBox="1">
            <a:spLocks noChangeArrowheads="1"/>
          </p:cNvSpPr>
          <p:nvPr/>
        </p:nvSpPr>
        <p:spPr bwMode="auto">
          <a:xfrm>
            <a:off x="1214438" y="2428875"/>
            <a:ext cx="7715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 </a:t>
            </a:r>
          </a:p>
          <a:p>
            <a:r>
              <a:rPr lang="pt-BR"/>
              <a:t>	 Imagem que referência uma figurinha de um álbum</a:t>
            </a:r>
          </a:p>
          <a:p>
            <a:r>
              <a:rPr lang="pt-BR"/>
              <a:t> </a:t>
            </a:r>
          </a:p>
          <a:p>
            <a:r>
              <a:rPr lang="pt-BR"/>
              <a:t>	Imagem que referência uma figurinha especial de um álbum</a:t>
            </a:r>
          </a:p>
          <a:p>
            <a:endParaRPr lang="pt-BR"/>
          </a:p>
          <a:p>
            <a:r>
              <a:rPr lang="pt-BR"/>
              <a:t>	Imagem que referência exclusão </a:t>
            </a:r>
          </a:p>
          <a:p>
            <a:r>
              <a:rPr lang="pt-BR"/>
              <a:t> </a:t>
            </a:r>
          </a:p>
          <a:p>
            <a:r>
              <a:rPr lang="pt-BR"/>
              <a:t>	Imagem que referência a diminuição de números de figurinhas</a:t>
            </a:r>
          </a:p>
          <a:p>
            <a:r>
              <a:rPr lang="pt-BR"/>
              <a:t>	</a:t>
            </a:r>
          </a:p>
          <a:p>
            <a:r>
              <a:rPr lang="pt-BR"/>
              <a:t>	 Imagem que referência a adição de números de figurinhas</a:t>
            </a:r>
          </a:p>
          <a:p>
            <a:endParaRPr lang="pt-BR"/>
          </a:p>
          <a:p>
            <a:r>
              <a:rPr lang="pt-BR"/>
              <a:t>	 Imagem que referência a edição das figurinhas</a:t>
            </a:r>
          </a:p>
        </p:txBody>
      </p:sp>
      <p:pic>
        <p:nvPicPr>
          <p:cNvPr id="21510" name="Imagem 18" descr="card_templat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2500313"/>
            <a:ext cx="476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Imagem 19" descr="card_template_sta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88" y="3214688"/>
            <a:ext cx="476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Imagem 20" descr="delete_icon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63" y="3929063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Imagem 21" descr="edit_icon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63" y="5572125"/>
            <a:ext cx="1905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Imagem 22" descr="icon_minus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500" y="4572000"/>
            <a:ext cx="952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Imagem 23" descr="icon_plus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14500" y="5072063"/>
            <a:ext cx="952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Levantamento de Requisitos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Projeto Lógico 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Projeto Físico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Implementação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Manual do Usuário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Apresentação do Sistema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554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Tópicos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7526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Projeto de Interface Gráfica – Mapa de Navegação (Página 106)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  <p:sp>
        <p:nvSpPr>
          <p:cNvPr id="22532" name="CaixaDeTexto 17"/>
          <p:cNvSpPr txBox="1">
            <a:spLocks noChangeArrowheads="1"/>
          </p:cNvSpPr>
          <p:nvPr/>
        </p:nvSpPr>
        <p:spPr bwMode="auto">
          <a:xfrm>
            <a:off x="1214438" y="2428875"/>
            <a:ext cx="7715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 </a:t>
            </a:r>
          </a:p>
        </p:txBody>
      </p:sp>
      <p:grpSp>
        <p:nvGrpSpPr>
          <p:cNvPr id="22533" name="Group 2"/>
          <p:cNvGrpSpPr>
            <a:grpSpLocks noChangeAspect="1"/>
          </p:cNvGrpSpPr>
          <p:nvPr/>
        </p:nvGrpSpPr>
        <p:grpSpPr bwMode="auto">
          <a:xfrm>
            <a:off x="1500188" y="2428875"/>
            <a:ext cx="6858000" cy="3771900"/>
            <a:chOff x="3398" y="2421"/>
            <a:chExt cx="10800" cy="5940"/>
          </a:xfrm>
        </p:grpSpPr>
        <p:sp>
          <p:nvSpPr>
            <p:cNvPr id="22534" name="AutoShape 3"/>
            <p:cNvSpPr>
              <a:spLocks noChangeAspect="1" noChangeArrowheads="1"/>
            </p:cNvSpPr>
            <p:nvPr/>
          </p:nvSpPr>
          <p:spPr bwMode="auto">
            <a:xfrm>
              <a:off x="3398" y="2421"/>
              <a:ext cx="10800" cy="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7359" y="2421"/>
              <a:ext cx="2159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SISTEMA BAFOONLINE</a:t>
              </a:r>
              <a:endParaRPr lang="pt-BR"/>
            </a:p>
          </p:txBody>
        </p:sp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359" y="4221"/>
              <a:ext cx="2159" cy="8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TRANSAÇÕES</a:t>
              </a:r>
              <a:endParaRPr lang="pt-BR"/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3938" y="4221"/>
              <a:ext cx="2160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CADASTROS</a:t>
              </a:r>
              <a:endParaRPr lang="pt-BR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10417" y="4221"/>
              <a:ext cx="2161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RELATORIOS</a:t>
              </a:r>
              <a:endParaRPr lang="pt-BR"/>
            </a:p>
          </p:txBody>
        </p:sp>
        <p:cxnSp>
          <p:nvCxnSpPr>
            <p:cNvPr id="22539" name="AutoShape 8"/>
            <p:cNvCxnSpPr>
              <a:cxnSpLocks noChangeShapeType="1"/>
              <a:stCxn id="22535" idx="2"/>
              <a:endCxn id="22537" idx="0"/>
            </p:cNvCxnSpPr>
            <p:nvPr/>
          </p:nvCxnSpPr>
          <p:spPr bwMode="auto">
            <a:xfrm rot="5400000">
              <a:off x="6369" y="2150"/>
              <a:ext cx="720" cy="342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40" name="AutoShape 9"/>
            <p:cNvCxnSpPr>
              <a:cxnSpLocks noChangeShapeType="1"/>
              <a:stCxn id="22535" idx="2"/>
              <a:endCxn id="22536" idx="0"/>
            </p:cNvCxnSpPr>
            <p:nvPr/>
          </p:nvCxnSpPr>
          <p:spPr bwMode="auto">
            <a:xfrm>
              <a:off x="8439" y="3501"/>
              <a:ext cx="1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541" name="AutoShape 10"/>
            <p:cNvCxnSpPr>
              <a:cxnSpLocks noChangeShapeType="1"/>
              <a:stCxn id="22535" idx="2"/>
              <a:endCxn id="22538" idx="0"/>
            </p:cNvCxnSpPr>
            <p:nvPr/>
          </p:nvCxnSpPr>
          <p:spPr bwMode="auto">
            <a:xfrm rot="16200000" flipH="1">
              <a:off x="9609" y="2331"/>
              <a:ext cx="720" cy="305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542" name="Text Box 11"/>
            <p:cNvSpPr txBox="1">
              <a:spLocks noChangeArrowheads="1"/>
            </p:cNvSpPr>
            <p:nvPr/>
          </p:nvSpPr>
          <p:spPr bwMode="auto">
            <a:xfrm>
              <a:off x="5198" y="5481"/>
              <a:ext cx="197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Usuário</a:t>
              </a:r>
              <a:endParaRPr lang="pt-BR"/>
            </a:p>
          </p:txBody>
        </p:sp>
        <p:cxnSp>
          <p:nvCxnSpPr>
            <p:cNvPr id="22543" name="AutoShape 12"/>
            <p:cNvCxnSpPr>
              <a:cxnSpLocks noChangeShapeType="1"/>
              <a:stCxn id="22537" idx="2"/>
              <a:endCxn id="22542" idx="1"/>
            </p:cNvCxnSpPr>
            <p:nvPr/>
          </p:nvCxnSpPr>
          <p:spPr bwMode="auto">
            <a:xfrm rot="16200000" flipH="1">
              <a:off x="4791" y="5344"/>
              <a:ext cx="634" cy="1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544" name="Text Box 13"/>
            <p:cNvSpPr txBox="1">
              <a:spLocks noChangeArrowheads="1"/>
            </p:cNvSpPr>
            <p:nvPr/>
          </p:nvSpPr>
          <p:spPr bwMode="auto">
            <a:xfrm>
              <a:off x="5198" y="6021"/>
              <a:ext cx="197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Álbum</a:t>
              </a:r>
              <a:endParaRPr lang="pt-BR"/>
            </a:p>
          </p:txBody>
        </p: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5198" y="6561"/>
              <a:ext cx="197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Figurinha</a:t>
              </a:r>
              <a:endParaRPr lang="pt-BR"/>
            </a:p>
          </p:txBody>
        </p:sp>
        <p:cxnSp>
          <p:nvCxnSpPr>
            <p:cNvPr id="22546" name="AutoShape 15"/>
            <p:cNvCxnSpPr>
              <a:cxnSpLocks noChangeShapeType="1"/>
              <a:stCxn id="22537" idx="2"/>
              <a:endCxn id="22544" idx="1"/>
            </p:cNvCxnSpPr>
            <p:nvPr/>
          </p:nvCxnSpPr>
          <p:spPr bwMode="auto">
            <a:xfrm rot="16200000" flipH="1">
              <a:off x="4521" y="5614"/>
              <a:ext cx="1174" cy="1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47" name="AutoShape 16"/>
            <p:cNvCxnSpPr>
              <a:cxnSpLocks noChangeShapeType="1"/>
              <a:stCxn id="22537" idx="2"/>
              <a:endCxn id="22545" idx="1"/>
            </p:cNvCxnSpPr>
            <p:nvPr/>
          </p:nvCxnSpPr>
          <p:spPr bwMode="auto">
            <a:xfrm rot="16200000" flipH="1">
              <a:off x="4251" y="5884"/>
              <a:ext cx="1714" cy="1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8618" y="5481"/>
              <a:ext cx="197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Troca</a:t>
              </a:r>
              <a:endParaRPr lang="pt-BR"/>
            </a:p>
          </p:txBody>
        </p:sp>
        <p:sp>
          <p:nvSpPr>
            <p:cNvPr id="22549" name="Text Box 18"/>
            <p:cNvSpPr txBox="1">
              <a:spLocks noChangeArrowheads="1"/>
            </p:cNvSpPr>
            <p:nvPr/>
          </p:nvSpPr>
          <p:spPr bwMode="auto">
            <a:xfrm>
              <a:off x="8618" y="6021"/>
              <a:ext cx="197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Compra</a:t>
              </a:r>
              <a:endParaRPr lang="pt-BR"/>
            </a:p>
          </p:txBody>
        </p:sp>
        <p:sp>
          <p:nvSpPr>
            <p:cNvPr id="22550" name="Text Box 19"/>
            <p:cNvSpPr txBox="1">
              <a:spLocks noChangeArrowheads="1"/>
            </p:cNvSpPr>
            <p:nvPr/>
          </p:nvSpPr>
          <p:spPr bwMode="auto">
            <a:xfrm>
              <a:off x="8618" y="6561"/>
              <a:ext cx="197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Leilão</a:t>
              </a:r>
              <a:endParaRPr lang="pt-BR"/>
            </a:p>
          </p:txBody>
        </p:sp>
        <p:sp>
          <p:nvSpPr>
            <p:cNvPr id="22551" name="Text Box 20"/>
            <p:cNvSpPr txBox="1">
              <a:spLocks noChangeArrowheads="1"/>
            </p:cNvSpPr>
            <p:nvPr/>
          </p:nvSpPr>
          <p:spPr bwMode="auto">
            <a:xfrm>
              <a:off x="8618" y="7101"/>
              <a:ext cx="252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Qualificar Usuário</a:t>
              </a:r>
              <a:endParaRPr lang="pt-BR"/>
            </a:p>
          </p:txBody>
        </p:sp>
        <p:sp>
          <p:nvSpPr>
            <p:cNvPr id="22552" name="Text Box 21"/>
            <p:cNvSpPr txBox="1">
              <a:spLocks noChangeArrowheads="1"/>
            </p:cNvSpPr>
            <p:nvPr/>
          </p:nvSpPr>
          <p:spPr bwMode="auto">
            <a:xfrm>
              <a:off x="8618" y="7641"/>
              <a:ext cx="23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Bloquear Usuário</a:t>
              </a:r>
              <a:endParaRPr lang="pt-BR"/>
            </a:p>
          </p:txBody>
        </p:sp>
        <p:sp>
          <p:nvSpPr>
            <p:cNvPr id="22553" name="Text Box 22"/>
            <p:cNvSpPr txBox="1">
              <a:spLocks noChangeArrowheads="1"/>
            </p:cNvSpPr>
            <p:nvPr/>
          </p:nvSpPr>
          <p:spPr bwMode="auto">
            <a:xfrm>
              <a:off x="11678" y="5481"/>
              <a:ext cx="1979" cy="1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Consultar Informações Premium</a:t>
              </a:r>
              <a:endParaRPr lang="pt-BR"/>
            </a:p>
          </p:txBody>
        </p:sp>
        <p:cxnSp>
          <p:nvCxnSpPr>
            <p:cNvPr id="22554" name="AutoShape 23"/>
            <p:cNvCxnSpPr>
              <a:cxnSpLocks noChangeShapeType="1"/>
              <a:stCxn id="22536" idx="2"/>
              <a:endCxn id="22548" idx="1"/>
            </p:cNvCxnSpPr>
            <p:nvPr/>
          </p:nvCxnSpPr>
          <p:spPr bwMode="auto">
            <a:xfrm rot="16200000" flipH="1">
              <a:off x="8213" y="5346"/>
              <a:ext cx="631" cy="17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55" name="AutoShape 24"/>
            <p:cNvCxnSpPr>
              <a:cxnSpLocks noChangeShapeType="1"/>
              <a:stCxn id="22536" idx="2"/>
              <a:endCxn id="22549" idx="1"/>
            </p:cNvCxnSpPr>
            <p:nvPr/>
          </p:nvCxnSpPr>
          <p:spPr bwMode="auto">
            <a:xfrm rot="16200000" flipH="1">
              <a:off x="7943" y="5616"/>
              <a:ext cx="1171" cy="17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56" name="AutoShape 25"/>
            <p:cNvCxnSpPr>
              <a:cxnSpLocks noChangeShapeType="1"/>
              <a:stCxn id="22536" idx="2"/>
              <a:endCxn id="22550" idx="1"/>
            </p:cNvCxnSpPr>
            <p:nvPr/>
          </p:nvCxnSpPr>
          <p:spPr bwMode="auto">
            <a:xfrm rot="16200000" flipH="1">
              <a:off x="7673" y="5886"/>
              <a:ext cx="1711" cy="17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57" name="AutoShape 26"/>
            <p:cNvCxnSpPr>
              <a:cxnSpLocks noChangeShapeType="1"/>
              <a:stCxn id="22536" idx="2"/>
              <a:endCxn id="22551" idx="1"/>
            </p:cNvCxnSpPr>
            <p:nvPr/>
          </p:nvCxnSpPr>
          <p:spPr bwMode="auto">
            <a:xfrm rot="16200000" flipH="1">
              <a:off x="7403" y="6156"/>
              <a:ext cx="2251" cy="17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58" name="AutoShape 27"/>
            <p:cNvCxnSpPr>
              <a:cxnSpLocks noChangeShapeType="1"/>
              <a:stCxn id="22536" idx="2"/>
              <a:endCxn id="22552" idx="1"/>
            </p:cNvCxnSpPr>
            <p:nvPr/>
          </p:nvCxnSpPr>
          <p:spPr bwMode="auto">
            <a:xfrm rot="16200000" flipH="1">
              <a:off x="7133" y="6426"/>
              <a:ext cx="2791" cy="17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559" name="AutoShape 28"/>
            <p:cNvCxnSpPr>
              <a:cxnSpLocks noChangeShapeType="1"/>
              <a:stCxn id="22538" idx="2"/>
              <a:endCxn id="22553" idx="1"/>
            </p:cNvCxnSpPr>
            <p:nvPr/>
          </p:nvCxnSpPr>
          <p:spPr bwMode="auto">
            <a:xfrm rot="16200000" flipH="1">
              <a:off x="11136" y="5479"/>
              <a:ext cx="904" cy="1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560" name="Text Box 29"/>
            <p:cNvSpPr txBox="1">
              <a:spLocks noChangeArrowheads="1"/>
            </p:cNvSpPr>
            <p:nvPr/>
          </p:nvSpPr>
          <p:spPr bwMode="auto">
            <a:xfrm>
              <a:off x="11678" y="6561"/>
              <a:ext cx="1979" cy="1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400">
                  <a:latin typeface="Calibri" pitchFamily="34" charset="0"/>
                </a:rPr>
                <a:t>Emitir Relatórios Gerenciais</a:t>
              </a:r>
              <a:endParaRPr lang="pt-BR"/>
            </a:p>
          </p:txBody>
        </p:sp>
        <p:cxnSp>
          <p:nvCxnSpPr>
            <p:cNvPr id="22561" name="AutoShape 30"/>
            <p:cNvCxnSpPr>
              <a:cxnSpLocks noChangeShapeType="1"/>
              <a:stCxn id="22538" idx="2"/>
              <a:endCxn id="22560" idx="1"/>
            </p:cNvCxnSpPr>
            <p:nvPr/>
          </p:nvCxnSpPr>
          <p:spPr bwMode="auto">
            <a:xfrm rot="16200000" flipH="1">
              <a:off x="10596" y="6019"/>
              <a:ext cx="1984" cy="1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pt-BR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Implementação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214438" y="1428750"/>
            <a:ext cx="2525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Escopo do Sistema</a:t>
            </a:r>
          </a:p>
        </p:txBody>
      </p:sp>
      <p:graphicFrame>
        <p:nvGraphicFramePr>
          <p:cNvPr id="41048" name="Group 88"/>
          <p:cNvGraphicFramePr>
            <a:graphicFrameLocks noGrp="1"/>
          </p:cNvGraphicFramePr>
          <p:nvPr/>
        </p:nvGraphicFramePr>
        <p:xfrm>
          <a:off x="1214438" y="2000250"/>
          <a:ext cx="6985000" cy="4035425"/>
        </p:xfrm>
        <a:graphic>
          <a:graphicData uri="http://schemas.openxmlformats.org/drawingml/2006/table">
            <a:tbl>
              <a:tblPr/>
              <a:tblGrid>
                <a:gridCol w="2328862"/>
                <a:gridCol w="2327275"/>
                <a:gridCol w="2328863"/>
              </a:tblGrid>
              <a:tr h="321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Cadastros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Transações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Relatórios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</a:tr>
              <a:tr h="4962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usuários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Participar de leilão, troca e venda de figurinhas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de usuários cadastrados.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2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Álbuns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de álbuns cadastrados.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2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figurinhas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de figurinhas cadastradas.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2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figurinhas dos usuários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de figurinhas dos usuários cadastradas.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2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negócios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Troca, leilão e venda.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de negócios cadastrados.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perfis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-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dos perfis do sistema.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Cadastro de qualificação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Relatório das qualificações do usuário.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909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916113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Não Escopo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066800" y="2492375"/>
            <a:ext cx="7543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Os ítens abaixo serão implementados na próxima versão do sistema.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Permitir ao usuário upload de imagens.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Permitir ao usuário alterar seu próprio status.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Álbum virtual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pt-BR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Manual do Usuário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916113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Manual do Usuário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042988" y="2565400"/>
            <a:ext cx="75438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O Manual do Usuário encontra-se na página ???.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pt-BR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Para eventuais dúvidas, estamos à disposição da banca.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pt-BR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Apresentação do Sistema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916113"/>
            <a:ext cx="5545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Apresentação do Sistema – Tela Principal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pt-BR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Levantamento de Requisitos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341563"/>
            <a:ext cx="7543800" cy="36591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PT" sz="2000" dirty="0" smtClean="0">
                <a:latin typeface="Garamond" pitchFamily="18" charset="0"/>
              </a:rPr>
              <a:t>Cliente possui conhecimentos técnicos, porém bem flexível</a:t>
            </a:r>
            <a:endParaRPr lang="pt-B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No início, ocorreram algumas dificuldades pois o próprio cliente não sabia ao certo quais funcionalidades ele mais necessitava no sistema.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smtClean="0">
                <a:latin typeface="Garamond" pitchFamily="18" charset="0"/>
              </a:rPr>
              <a:t>No final, conseguimos definir muito bem junto ao cliente o que realmente era vital para o desenvolvimento do sistema, e definimos um escopo de acordo com as suas necessidades.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000" dirty="0" smtClean="0">
              <a:latin typeface="Garamond" pitchFamily="18" charset="0"/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554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Perfil do Cliente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420938"/>
            <a:ext cx="7543800" cy="36718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PT" sz="2000" dirty="0" smtClean="0">
                <a:latin typeface="Garamond" pitchFamily="18" charset="0"/>
              </a:rPr>
              <a:t>O sistema BafoOnline visa agilizar a busca por figurinhas na Web entre vários usuários espalhados no mundo todo. As figurinhas podem ser adquiridas por meio de troca, compra ou participação em leilão, o que o torna um software ao mesmo tempo divertido de ser utilizado além de ajudar o usuário a completar seu álbum mais rapidamente.</a:t>
            </a:r>
            <a:endParaRPr lang="pt-BR" sz="2000" dirty="0" smtClean="0">
              <a:latin typeface="Garamond" pitchFamily="18" charset="0"/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554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Descrição do Sistema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554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Quadro Levantamento</a:t>
            </a:r>
          </a:p>
        </p:txBody>
      </p:sp>
      <p:graphicFrame>
        <p:nvGraphicFramePr>
          <p:cNvPr id="25759" name="Group 159"/>
          <p:cNvGraphicFramePr>
            <a:graphicFrameLocks noGrp="1"/>
          </p:cNvGraphicFramePr>
          <p:nvPr/>
        </p:nvGraphicFramePr>
        <p:xfrm>
          <a:off x="1331913" y="2276475"/>
          <a:ext cx="6985000" cy="4248912"/>
        </p:xfrm>
        <a:graphic>
          <a:graphicData uri="http://schemas.openxmlformats.org/drawingml/2006/table">
            <a:tbl>
              <a:tblPr/>
              <a:tblGrid>
                <a:gridCol w="2328862"/>
                <a:gridCol w="2327275"/>
                <a:gridCol w="23288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Requisitos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Casos de Uso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Regras de Negócio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 Manter usuário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19)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CSU03 – Manter</a:t>
                      </a:r>
                      <a:r>
                        <a:rPr lang="pt-BR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usuário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45)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RN01 – Usuário deve ter 14 anos ou mais.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23)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2 Manter álbum (página 19)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CSU02 – Manter álbum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41)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3 Emitir notificação de impossibilidade de troca de figurinha (página 20)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CSU10 – Trocar figurinha 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66)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RN08 – Repreensão, -5 pontos e bloqueio no site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24)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RF – 4 Emitir notificação de realização de troca de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CSU10 – Trocar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66)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RN02 – O Usuário não pode trocar a mesma figurinha com 2 membros distintos.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23)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5 Emitir notificação para validação da troca de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 20)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CSU10 – Trocar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66)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 Validar troca de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CSU10</a:t>
                      </a:r>
                      <a:r>
                        <a:rPr lang="pt-BR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– Trocar figurinha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66)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RN02 – O Usuário não pode trocar a mesma figurinha com 2 membros distintos.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23)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285875" y="1357313"/>
            <a:ext cx="554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Quadro Levantamento</a:t>
            </a:r>
          </a:p>
        </p:txBody>
      </p:sp>
      <p:graphicFrame>
        <p:nvGraphicFramePr>
          <p:cNvPr id="25759" name="Group 159"/>
          <p:cNvGraphicFramePr>
            <a:graphicFrameLocks noGrp="1"/>
          </p:cNvGraphicFramePr>
          <p:nvPr/>
        </p:nvGraphicFramePr>
        <p:xfrm>
          <a:off x="1285875" y="1857375"/>
          <a:ext cx="6985000" cy="4718622"/>
        </p:xfrm>
        <a:graphic>
          <a:graphicData uri="http://schemas.openxmlformats.org/drawingml/2006/table">
            <a:tbl>
              <a:tblPr/>
              <a:tblGrid>
                <a:gridCol w="2328862"/>
                <a:gridCol w="2327275"/>
                <a:gridCol w="23288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Requisitos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Casos de Uso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Regras de Negócio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DD6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7 Qualificar usuários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CSU04 – Qualificar usuário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50)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RN11 – 1000 pontos = usuário Premium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25)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8 Aplicar regra de pontuação para usuários classificados como Confiáveis.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CSU04</a:t>
                      </a:r>
                      <a:r>
                        <a:rPr lang="pt-BR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– Qualificar usuário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50)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RN10 – Usuário confiável ganha 10 pontos.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24)</a:t>
                      </a:r>
                      <a:endParaRPr lang="pt-BR" sz="1200" kern="1200" baseline="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 Aplicar regras de pontuação para usuários classificados como não confiáveis.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21)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CSU05 – Bloquear</a:t>
                      </a:r>
                      <a:r>
                        <a:rPr lang="pt-BR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usuário.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 52)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RN07 – Não cumpre as regras do site;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24)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RN08 – Repreensão, -5 pontos e bloqueio no site;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24)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10 Aplicar regras de Leilão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21)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CSU09 – Participar do Leilão de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64)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RN04 – Um leilão por figurinha, por vez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23)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11 Aplicar regras de Venda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21)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CSU08 – Comprar figurinha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62)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RN03 - O Usuário não pode vender a mesma figurinha para 2 membros distintos.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23)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/>
                          <a:ea typeface="Times New Roman"/>
                          <a:cs typeface="Times New Roman"/>
                        </a:rPr>
                        <a:t>RF – </a:t>
                      </a: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12 Manter Figurinha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21)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CSU06 –</a:t>
                      </a:r>
                      <a:r>
                        <a:rPr lang="pt-BR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Manter figurinha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(página 54)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636838"/>
            <a:ext cx="7543800" cy="3032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pt-BR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pt-BR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Projeto Lógico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554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Casos de Uso - Descrição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066800" y="2276475"/>
            <a:ext cx="75438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3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Blip>
                <a:blip r:embed="rId2"/>
              </a:buBlip>
              <a:defRPr/>
            </a:pPr>
            <a:r>
              <a:rPr lang="pt-PT" sz="2000" dirty="0"/>
              <a:t>Os Casos de Uso apresentados possuem um Fluxo Principal bem direto e definido. Alguns possuem Fluxos Alternativos e Fluxos de Excessão conforme podem ser observados a partir da página 039</a:t>
            </a:r>
            <a:endParaRPr lang="pt-BR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252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3600" b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BafoOnline</a:t>
            </a:r>
            <a: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/>
            </a:r>
            <a:br>
              <a:rPr lang="pt-BR" sz="36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</a:br>
            <a:r>
              <a:rPr lang="pt-BR" sz="20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Troca de Figurinhas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mido">
  <a:themeElements>
    <a:clrScheme name="Tremido 8">
      <a:dk1>
        <a:srgbClr val="000000"/>
      </a:dk1>
      <a:lt1>
        <a:srgbClr val="D6DAE4"/>
      </a:lt1>
      <a:dk2>
        <a:srgbClr val="000099"/>
      </a:dk2>
      <a:lt2>
        <a:srgbClr val="FFFFFF"/>
      </a:lt2>
      <a:accent1>
        <a:srgbClr val="BFDEE3"/>
      </a:accent1>
      <a:accent2>
        <a:srgbClr val="C0C0C0"/>
      </a:accent2>
      <a:accent3>
        <a:srgbClr val="E8EAEF"/>
      </a:accent3>
      <a:accent4>
        <a:srgbClr val="000000"/>
      </a:accent4>
      <a:accent5>
        <a:srgbClr val="DCECEF"/>
      </a:accent5>
      <a:accent6>
        <a:srgbClr val="AEAEAE"/>
      </a:accent6>
      <a:hlink>
        <a:srgbClr val="3333CC"/>
      </a:hlink>
      <a:folHlink>
        <a:srgbClr val="5E93C9"/>
      </a:folHlink>
    </a:clrScheme>
    <a:fontScheme name="Tremi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emido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mido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mido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mido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mido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mido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mido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mido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mido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1023</TotalTime>
  <Words>1023</Words>
  <Application>Microsoft Office PowerPoint</Application>
  <PresentationFormat>On-screen Show (4:3)</PresentationFormat>
  <Paragraphs>271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Garamond</vt:lpstr>
      <vt:lpstr>Arial</vt:lpstr>
      <vt:lpstr>Tahoma</vt:lpstr>
      <vt:lpstr>Wingdings</vt:lpstr>
      <vt:lpstr>Calibri</vt:lpstr>
      <vt:lpstr>Times New Roman</vt:lpstr>
      <vt:lpstr>Tremido</vt:lpstr>
      <vt:lpstr>BafoOnline Troca de Figurinhas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BafoOnline Troca de Figurinhas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Petrobras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Petrobras</dc:creator>
  <cp:lastModifiedBy>taynara.jaegger</cp:lastModifiedBy>
  <cp:revision>218</cp:revision>
  <dcterms:created xsi:type="dcterms:W3CDTF">2007-10-30T16:24:33Z</dcterms:created>
  <dcterms:modified xsi:type="dcterms:W3CDTF">2008-11-24T12:36:37Z</dcterms:modified>
</cp:coreProperties>
</file>