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 id="2147483676" r:id="rId3"/>
  </p:sldMasterIdLst>
  <p:notesMasterIdLst>
    <p:notesMasterId r:id="rId40"/>
  </p:notesMasterIdLst>
  <p:sldIdLst>
    <p:sldId id="257" r:id="rId4"/>
    <p:sldId id="272" r:id="rId5"/>
    <p:sldId id="269" r:id="rId6"/>
    <p:sldId id="271" r:id="rId7"/>
    <p:sldId id="258" r:id="rId8"/>
    <p:sldId id="259" r:id="rId9"/>
    <p:sldId id="260" r:id="rId10"/>
    <p:sldId id="273" r:id="rId11"/>
    <p:sldId id="274" r:id="rId12"/>
    <p:sldId id="275" r:id="rId13"/>
    <p:sldId id="287" r:id="rId14"/>
    <p:sldId id="276" r:id="rId15"/>
    <p:sldId id="277" r:id="rId16"/>
    <p:sldId id="278" r:id="rId17"/>
    <p:sldId id="279" r:id="rId18"/>
    <p:sldId id="280" r:id="rId19"/>
    <p:sldId id="281" r:id="rId20"/>
    <p:sldId id="282" r:id="rId21"/>
    <p:sldId id="283" r:id="rId22"/>
    <p:sldId id="284" r:id="rId23"/>
    <p:sldId id="285" r:id="rId24"/>
    <p:sldId id="286" r:id="rId25"/>
    <p:sldId id="291" r:id="rId26"/>
    <p:sldId id="292" r:id="rId27"/>
    <p:sldId id="288" r:id="rId28"/>
    <p:sldId id="289" r:id="rId29"/>
    <p:sldId id="290" r:id="rId30"/>
    <p:sldId id="293" r:id="rId31"/>
    <p:sldId id="294" r:id="rId32"/>
    <p:sldId id="295" r:id="rId33"/>
    <p:sldId id="296" r:id="rId34"/>
    <p:sldId id="297" r:id="rId35"/>
    <p:sldId id="301" r:id="rId36"/>
    <p:sldId id="298" r:id="rId37"/>
    <p:sldId id="299" r:id="rId38"/>
    <p:sldId id="300"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9" autoAdjust="0"/>
    <p:restoredTop sz="86390" autoAdjust="0"/>
  </p:normalViewPr>
  <p:slideViewPr>
    <p:cSldViewPr>
      <p:cViewPr varScale="1">
        <p:scale>
          <a:sx n="79" d="100"/>
          <a:sy n="79" d="100"/>
        </p:scale>
        <p:origin x="-486" y="-78"/>
      </p:cViewPr>
      <p:guideLst>
        <p:guide orient="horz" pos="2160"/>
        <p:guide pos="2880"/>
      </p:guideLst>
    </p:cSldViewPr>
  </p:slideViewPr>
  <p:outlineViewPr>
    <p:cViewPr>
      <p:scale>
        <a:sx n="33" d="100"/>
        <a:sy n="33" d="100"/>
      </p:scale>
      <p:origin x="0" y="2343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D98F780-A7FE-40B0-B86A-83A43273D30C}" type="datetimeFigureOut">
              <a:rPr lang="en-US"/>
              <a:pPr>
                <a:defRPr/>
              </a:pPr>
              <a:t>12/19/2009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466D963-0906-47B4-B35F-E74640020D7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BR" smtClean="0"/>
          </a:p>
        </p:txBody>
      </p:sp>
      <p:sp>
        <p:nvSpPr>
          <p:cNvPr id="2867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pt-BR" smtClean="0"/>
          </a:p>
        </p:txBody>
      </p:sp>
      <p:sp>
        <p:nvSpPr>
          <p:cNvPr id="2867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FBE350C-10E1-4423-8C85-C742F5698602}" type="datetime8">
              <a:rPr lang="en-US" smtClean="0"/>
              <a:pPr fontAlgn="base">
                <a:spcBef>
                  <a:spcPct val="0"/>
                </a:spcBef>
                <a:spcAft>
                  <a:spcPct val="0"/>
                </a:spcAft>
                <a:defRPr/>
              </a:pPr>
              <a:t>12/19/2009 8:37 AM</a:t>
            </a:fld>
            <a:endParaRPr lang="en-US" smtClean="0"/>
          </a:p>
        </p:txBody>
      </p:sp>
      <p:sp>
        <p:nvSpPr>
          <p:cNvPr id="28678" name="Footer Placeholder 5"/>
          <p:cNvSpPr>
            <a:spLocks noGrp="1"/>
          </p:cNvSpPr>
          <p:nvPr>
            <p:ph type="ftr" sz="quarter" idx="4"/>
          </p:nvPr>
        </p:nvSpPr>
        <p:spPr bwMode="auto">
          <a:xfrm>
            <a:off x="0" y="8685213"/>
            <a:ext cx="6172200" cy="457200"/>
          </a:xfrm>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z="500" smtClean="0">
                <a:solidFill>
                  <a:srgbClr val="000000"/>
                </a:solidFill>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z="50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rPr>
            </a:br>
            <a:r>
              <a:rPr lang="en-US" sz="500"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z="500" smtClean="0"/>
          </a:p>
        </p:txBody>
      </p:sp>
      <p:sp>
        <p:nvSpPr>
          <p:cNvPr id="28679" name="Slide Number Placeholder 6"/>
          <p:cNvSpPr>
            <a:spLocks noGrp="1"/>
          </p:cNvSpPr>
          <p:nvPr>
            <p:ph type="sldNum" sz="quarter" idx="5"/>
          </p:nvPr>
        </p:nvSpPr>
        <p:spPr bwMode="auto">
          <a:xfrm>
            <a:off x="6172200" y="8685213"/>
            <a:ext cx="684213" cy="457200"/>
          </a:xfrm>
          <a:ln>
            <a:miter lim="800000"/>
            <a:headEnd/>
            <a:tailEnd/>
          </a:ln>
        </p:spPr>
        <p:txBody>
          <a:bodyPr wrap="square" numCol="1" anchorCtr="0" compatLnSpc="1">
            <a:prstTxWarp prst="textNoShape">
              <a:avLst/>
            </a:prstTxWarp>
          </a:bodyPr>
          <a:lstStyle/>
          <a:p>
            <a:pPr fontAlgn="base">
              <a:spcBef>
                <a:spcPct val="0"/>
              </a:spcBef>
              <a:spcAft>
                <a:spcPct val="0"/>
              </a:spcAft>
              <a:defRPr/>
            </a:pPr>
            <a:fld id="{213834D5-423C-4F55-947E-04A8E35FC2E3}"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BR" smtClean="0"/>
          </a:p>
        </p:txBody>
      </p:sp>
      <p:sp>
        <p:nvSpPr>
          <p:cNvPr id="29700"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pt-BR" smtClean="0"/>
          </a:p>
        </p:txBody>
      </p:sp>
      <p:sp>
        <p:nvSpPr>
          <p:cNvPr id="29701"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E46087D5-E29B-4675-AB5D-0F486E839192}" type="datetime8">
              <a:rPr lang="en-US" smtClean="0"/>
              <a:pPr fontAlgn="base">
                <a:spcBef>
                  <a:spcPct val="0"/>
                </a:spcBef>
                <a:spcAft>
                  <a:spcPct val="0"/>
                </a:spcAft>
                <a:defRPr/>
              </a:pPr>
              <a:t>12/19/2009 8:37 AM</a:t>
            </a:fld>
            <a:endParaRPr lang="en-US" smtClean="0"/>
          </a:p>
        </p:txBody>
      </p:sp>
      <p:sp>
        <p:nvSpPr>
          <p:cNvPr id="29702"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29703"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B90BA3-D278-4821-BC84-E72D685CCE66}"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BR" smtClean="0"/>
          </a:p>
        </p:txBody>
      </p:sp>
      <p:sp>
        <p:nvSpPr>
          <p:cNvPr id="30724"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pt-BR" smtClean="0"/>
          </a:p>
        </p:txBody>
      </p:sp>
      <p:sp>
        <p:nvSpPr>
          <p:cNvPr id="30725"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E7FE876-BFBD-4D17-A9D6-B9376C98E2B2}" type="datetime8">
              <a:rPr lang="en-US" smtClean="0"/>
              <a:pPr fontAlgn="base">
                <a:spcBef>
                  <a:spcPct val="0"/>
                </a:spcBef>
                <a:spcAft>
                  <a:spcPct val="0"/>
                </a:spcAft>
                <a:defRPr/>
              </a:pPr>
              <a:t>12/19/2009 8:37 AM</a:t>
            </a:fld>
            <a:endParaRPr lang="en-US" smtClean="0"/>
          </a:p>
        </p:txBody>
      </p:sp>
      <p:sp>
        <p:nvSpPr>
          <p:cNvPr id="30726"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0727"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0BC847-9C23-4CAC-827C-5BC707F38EDF}"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BR"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090887-6570-4C28-9D48-2E3CC168AAC1}"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BR" smtClean="0"/>
          </a:p>
        </p:txBody>
      </p:sp>
      <p:sp>
        <p:nvSpPr>
          <p:cNvPr id="32772"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pt-BR" smtClean="0"/>
          </a:p>
        </p:txBody>
      </p:sp>
      <p:sp>
        <p:nvSpPr>
          <p:cNvPr id="32773"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DA94C14C-A134-48AD-B5D6-B91197F52B79}" type="datetime8">
              <a:rPr lang="en-US" smtClean="0"/>
              <a:pPr fontAlgn="base">
                <a:spcBef>
                  <a:spcPct val="0"/>
                </a:spcBef>
                <a:spcAft>
                  <a:spcPct val="0"/>
                </a:spcAft>
                <a:defRPr/>
              </a:pPr>
              <a:t>12/19/2009 8:37 AM</a:t>
            </a:fld>
            <a:endParaRPr lang="en-US" smtClean="0"/>
          </a:p>
        </p:txBody>
      </p:sp>
      <p:sp>
        <p:nvSpPr>
          <p:cNvPr id="32774"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2775"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EA7DE2-AD59-41D2-B2DF-445B51A58167}" type="slidenum">
              <a:rPr lang="en-US" smtClean="0"/>
              <a:pPr fontAlgn="base">
                <a:spcBef>
                  <a:spcPct val="0"/>
                </a:spcBef>
                <a:spcAft>
                  <a:spcPct val="0"/>
                </a:spcAft>
                <a:defRPr/>
              </a:pPr>
              <a:t>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1"/>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50" y="4344989"/>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4"/>
            <a:ext cx="83820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4"/>
            <a:ext cx="83820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9"/>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5"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6A77A498-05F2-4173-B7F2-F924692DBA59}" type="datetimeFigureOut">
              <a:rPr lang="en-US"/>
              <a:pPr>
                <a:defRPr/>
              </a:pPr>
              <a:t>12/19/2009</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27B4BA46-BEF2-4ABE-AD3B-9C02CEF4A1F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2E2EF32-B616-4BD4-91E2-A30FFE65CC94}" type="datetimeFigureOut">
              <a:rPr lang="en-US"/>
              <a:pPr>
                <a:defRPr/>
              </a:pPr>
              <a:t>12/19/2009</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0CC9176-1C38-4D86-AB60-00A8D699BBE0}" type="slidenum">
              <a:rPr lang="en-US"/>
              <a:pPr>
                <a:defRPr/>
              </a:pPr>
              <a:t>‹#›</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5"/>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E3D4D2B-F1DE-4850-933F-2526B82FD567}" type="datetimeFigureOut">
              <a:rPr lang="en-US"/>
              <a:pPr>
                <a:defRPr/>
              </a:pPr>
              <a:t>12/19/2009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D69949-E4FE-4209-BAF0-8EDD0606C9C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0A5E72E4-C13A-4FC3-B3E9-F18EEA7590A2}" type="datetimeFigureOut">
              <a:rPr lang="en-US"/>
              <a:pPr>
                <a:defRPr/>
              </a:pPr>
              <a:t>12/19/2009</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514D4B3F-F916-4B82-B20C-984A027B4E0F}" type="slidenum">
              <a:rPr lang="en-US"/>
              <a:pPr>
                <a:defRPr/>
              </a:pPr>
              <a:t>‹#›</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7E1C6EAD-11B5-4CA1-A081-42018A21B01B}" type="datetimeFigureOut">
              <a:rPr lang="en-US"/>
              <a:pPr>
                <a:defRPr/>
              </a:pPr>
              <a:t>12/19/2009</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5AA443A5-D8EC-4EC4-BE52-8AF88B15929A}" type="slidenum">
              <a:rPr lang="en-US"/>
              <a:pPr>
                <a:defRPr/>
              </a:pPr>
              <a:t>‹#›</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37115EF7-EDB1-42D1-8D52-387B8076AC27}" type="datetimeFigureOut">
              <a:rPr lang="en-US"/>
              <a:pPr>
                <a:defRPr/>
              </a:pPr>
              <a:t>12/19/2009</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643C5DB2-51FC-4889-AC05-83FBDB3CA876}" type="slidenum">
              <a:rPr lang="en-US"/>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9"/>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5"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4F772C81-C2A4-48BB-8A35-B582ADEED4E4}" type="datetimeFigureOut">
              <a:rPr lang="en-US"/>
              <a:pPr>
                <a:defRPr/>
              </a:pPr>
              <a:t>12/19/2009</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2F0DA037-D775-4915-BE24-5F416D9C184D}" type="slidenum">
              <a:rPr lang="en-US"/>
              <a:pPr>
                <a:defRPr/>
              </a:pPr>
              <a:t>‹#›</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2B4AF8A-0559-4AFE-B311-E50328DF8DD6}" type="datetimeFigureOut">
              <a:rPr lang="en-US"/>
              <a:pPr>
                <a:defRPr/>
              </a:pPr>
              <a:t>12/19/2009</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608B71AA-D164-48E4-A7E5-0A500B36D13E}"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7"/>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5593AA90-3D3D-41BF-BFEF-622F9527062A}" type="datetimeFigureOut">
              <a:rPr lang="en-US"/>
              <a:pPr>
                <a:defRPr/>
              </a:pPr>
              <a:t>12/19/2009</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1179FD5C-60BD-43CD-AA12-28F4567819B8}"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7B9F8A0-06DB-4221-A7B1-2172DE68A003}" type="datetimeFigureOut">
              <a:rPr lang="en-US"/>
              <a:pPr>
                <a:defRPr/>
              </a:pPr>
              <a:t>12/19/2009</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96449B5-E897-436E-A0F2-7D75089A409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EA1DB10-D263-4957-AA53-FF7127E90C66}" type="datetimeFigureOut">
              <a:rPr lang="en-US"/>
              <a:pPr>
                <a:defRPr/>
              </a:pPr>
              <a:t>12/19/2009</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EEFE8D6-89B0-4CE6-995A-8692B1B7A946}"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5"/>
            <a:ext cx="4114800"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5"/>
            <a:ext cx="4117019"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5"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24000" r="-2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transition>
    <p:fade/>
  </p:transition>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2pPr>
      <a:lvl3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3pPr>
      <a:lvl4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4pPr>
      <a:lvl5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Calibr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Calibr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Calibr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Calibri" pitchFamily="34" charset="0"/>
          <a:cs typeface="Arial" charset="0"/>
        </a:defRPr>
      </a:lvl9pPr>
    </p:titleStyle>
    <p:bodyStyle>
      <a:lvl1pPr marL="396875" indent="-396875" algn="l" defTabSz="912813" rtl="0" eaLnBrk="0" fontAlgn="base" hangingPunct="0">
        <a:lnSpc>
          <a:spcPct val="90000"/>
        </a:lnSpc>
        <a:spcBef>
          <a:spcPct val="20000"/>
        </a:spcBef>
        <a:spcAft>
          <a:spcPct val="0"/>
        </a:spcAft>
        <a:buBlip>
          <a:blip r:embed="rId15"/>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6"/>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6"/>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6"/>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24000" r="-24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cstate="print"/>
          <a:srcRect b="10452"/>
          <a:stretch>
            <a:fillRect/>
          </a:stretch>
        </p:blipFill>
        <p:spPr bwMode="auto">
          <a:xfrm>
            <a:off x="0" y="1300163"/>
            <a:ext cx="9144000" cy="5557837"/>
          </a:xfrm>
          <a:prstGeom prst="rect">
            <a:avLst/>
          </a:prstGeom>
          <a:noFill/>
          <a:ln w="9525">
            <a:noFill/>
            <a:miter lim="800000"/>
            <a:headEnd/>
            <a:tailEnd/>
          </a:ln>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92" r:id="rId1"/>
  </p:sldLayoutIdLst>
  <p:transition>
    <p:fade/>
  </p:transition>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2pPr>
      <a:lvl3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3pPr>
      <a:lvl4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4pPr>
      <a:lvl5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Calibr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Calibr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Calibr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Calibri" pitchFamily="34" charset="0"/>
          <a:cs typeface="Arial" charset="0"/>
        </a:defRPr>
      </a:lvl9pPr>
    </p:titleStyle>
    <p:bodyStyle>
      <a:lvl1pPr marL="342900" indent="-342900" algn="l" defTabSz="912813" rtl="0" eaLnBrk="0" fontAlgn="base" hangingPunct="0">
        <a:lnSpc>
          <a:spcPct val="90000"/>
        </a:lnSpc>
        <a:spcBef>
          <a:spcPct val="20000"/>
        </a:spcBef>
        <a:spcAft>
          <a:spcPct val="0"/>
        </a:spcAft>
        <a:buFont typeface="Arial" charset="0"/>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charset="0"/>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07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307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424DD582-3AC6-4496-B58B-D46060E4187D}" type="datetimeFigureOut">
              <a:rPr lang="en-US"/>
              <a:pPr>
                <a:defRPr/>
              </a:pPr>
              <a:t>12/19/2009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997447DF-D2FA-407F-BFFC-2211F0546D07}" type="slidenum">
              <a:rPr lang="en-US"/>
              <a:pPr>
                <a:defRPr/>
              </a:pPr>
              <a:t>‹#›</a:t>
            </a:fld>
            <a:endParaRPr lang="en-US" dirty="0"/>
          </a:p>
        </p:txBody>
      </p:sp>
      <p:grpSp>
        <p:nvGrpSpPr>
          <p:cNvPr id="3081"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01" r:id="rId1"/>
    <p:sldLayoutId id="2147483793" r:id="rId2"/>
    <p:sldLayoutId id="2147483802" r:id="rId3"/>
    <p:sldLayoutId id="2147483794" r:id="rId4"/>
    <p:sldLayoutId id="2147483795" r:id="rId5"/>
    <p:sldLayoutId id="2147483796" r:id="rId6"/>
    <p:sldLayoutId id="2147483797" r:id="rId7"/>
    <p:sldLayoutId id="2147483798" r:id="rId8"/>
    <p:sldLayoutId id="2147483803" r:id="rId9"/>
    <p:sldLayoutId id="2147483799" r:id="rId10"/>
    <p:sldLayoutId id="2147483800" r:id="rId11"/>
    <p:sldLayoutId id="2147483804" r:id="rId12"/>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w Cen MT" pitchFamily="34" charset="0"/>
        </a:defRPr>
      </a:lvl2pPr>
      <a:lvl3pPr algn="l" rtl="0" eaLnBrk="0" fontAlgn="base" hangingPunct="0">
        <a:spcBef>
          <a:spcPct val="0"/>
        </a:spcBef>
        <a:spcAft>
          <a:spcPct val="0"/>
        </a:spcAft>
        <a:defRPr sz="5000">
          <a:solidFill>
            <a:schemeClr val="tx2"/>
          </a:solidFill>
          <a:latin typeface="Tw Cen MT" pitchFamily="34" charset="0"/>
        </a:defRPr>
      </a:lvl3pPr>
      <a:lvl4pPr algn="l" rtl="0" eaLnBrk="0" fontAlgn="base" hangingPunct="0">
        <a:spcBef>
          <a:spcPct val="0"/>
        </a:spcBef>
        <a:spcAft>
          <a:spcPct val="0"/>
        </a:spcAft>
        <a:defRPr sz="5000">
          <a:solidFill>
            <a:schemeClr val="tx2"/>
          </a:solidFill>
          <a:latin typeface="Tw Cen MT" pitchFamily="34" charset="0"/>
        </a:defRPr>
      </a:lvl4pPr>
      <a:lvl5pPr algn="l" rtl="0" eaLnBrk="0" fontAlgn="base" hangingPunct="0">
        <a:spcBef>
          <a:spcPct val="0"/>
        </a:spcBef>
        <a:spcAft>
          <a:spcPct val="0"/>
        </a:spcAft>
        <a:defRPr sz="5000">
          <a:solidFill>
            <a:schemeClr val="tx2"/>
          </a:solidFill>
          <a:latin typeface="Tw Cen MT" pitchFamily="34" charset="0"/>
        </a:defRPr>
      </a:lvl5pPr>
      <a:lvl6pPr marL="457200" algn="l" rtl="0" fontAlgn="base">
        <a:spcBef>
          <a:spcPct val="0"/>
        </a:spcBef>
        <a:spcAft>
          <a:spcPct val="0"/>
        </a:spcAft>
        <a:defRPr sz="5000">
          <a:solidFill>
            <a:schemeClr val="tx2"/>
          </a:solidFill>
          <a:latin typeface="Tw Cen MT" pitchFamily="34" charset="0"/>
        </a:defRPr>
      </a:lvl6pPr>
      <a:lvl7pPr marL="914400" algn="l" rtl="0" fontAlgn="base">
        <a:spcBef>
          <a:spcPct val="0"/>
        </a:spcBef>
        <a:spcAft>
          <a:spcPct val="0"/>
        </a:spcAft>
        <a:defRPr sz="5000">
          <a:solidFill>
            <a:schemeClr val="tx2"/>
          </a:solidFill>
          <a:latin typeface="Tw Cen MT" pitchFamily="34" charset="0"/>
        </a:defRPr>
      </a:lvl7pPr>
      <a:lvl8pPr marL="1371600" algn="l" rtl="0" fontAlgn="base">
        <a:spcBef>
          <a:spcPct val="0"/>
        </a:spcBef>
        <a:spcAft>
          <a:spcPct val="0"/>
        </a:spcAft>
        <a:defRPr sz="5000">
          <a:solidFill>
            <a:schemeClr val="tx2"/>
          </a:solidFill>
          <a:latin typeface="Tw Cen MT" pitchFamily="34" charset="0"/>
        </a:defRPr>
      </a:lvl8pPr>
      <a:lvl9pPr marL="1828800" algn="l" rtl="0" fontAlgn="base">
        <a:spcBef>
          <a:spcPct val="0"/>
        </a:spcBef>
        <a:spcAft>
          <a:spcPct val="0"/>
        </a:spcAft>
        <a:defRPr sz="5000">
          <a:solidFill>
            <a:schemeClr val="tx2"/>
          </a:solidFill>
          <a:latin typeface="Tw Cen MT"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validator.w3.org/" TargetMode="Externa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5.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hyperlink" Target="http://www.w3.org/TR/UNDERSTANDING-WCAG20/text-equiv-all.html" TargetMode="External"/><Relationship Id="rId2" Type="http://schemas.openxmlformats.org/officeDocument/2006/relationships/hyperlink" Target="http://www.ilearn.com.br/TR/WCAG20/" TargetMode="External"/><Relationship Id="rId1" Type="http://schemas.openxmlformats.org/officeDocument/2006/relationships/slideLayout" Target="../slideLayouts/slideLayout25.xml"/><Relationship Id="rId4" Type="http://schemas.openxmlformats.org/officeDocument/2006/relationships/hyperlink" Target="http://www.ibge.gov.b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eaLnBrk="1" fontAlgn="auto" hangingPunct="1">
              <a:spcAft>
                <a:spcPts val="0"/>
              </a:spcAft>
              <a:defRPr/>
            </a:pPr>
            <a:r>
              <a:rPr lang="en-US" dirty="0" err="1" smtClean="0"/>
              <a:t>Avaliação</a:t>
            </a:r>
            <a:r>
              <a:rPr lang="en-US" dirty="0" smtClean="0"/>
              <a:t> de </a:t>
            </a:r>
            <a:r>
              <a:rPr lang="en-US" dirty="0" err="1" smtClean="0"/>
              <a:t>Acessibilidade</a:t>
            </a:r>
            <a:r>
              <a:rPr lang="en-US" dirty="0" smtClean="0"/>
              <a:t> </a:t>
            </a:r>
            <a:r>
              <a:rPr lang="en-US" dirty="0" err="1" smtClean="0"/>
              <a:t>da</a:t>
            </a:r>
            <a:r>
              <a:rPr lang="en-US" dirty="0" smtClean="0"/>
              <a:t> </a:t>
            </a:r>
            <a:r>
              <a:rPr lang="en-US" dirty="0" err="1" smtClean="0"/>
              <a:t>Rede</a:t>
            </a:r>
            <a:r>
              <a:rPr lang="en-US" dirty="0" smtClean="0"/>
              <a:t> Social </a:t>
            </a:r>
            <a:r>
              <a:rPr lang="en-US" dirty="0" err="1" smtClean="0"/>
              <a:t>Acesse</a:t>
            </a:r>
            <a:endParaRPr lang="en-US" dirty="0"/>
          </a:p>
        </p:txBody>
      </p:sp>
      <p:sp>
        <p:nvSpPr>
          <p:cNvPr id="8195" name="Subtitle 2"/>
          <p:cNvSpPr>
            <a:spLocks noGrp="1"/>
          </p:cNvSpPr>
          <p:nvPr>
            <p:ph type="subTitle" idx="1"/>
          </p:nvPr>
        </p:nvSpPr>
        <p:spPr>
          <a:xfrm>
            <a:off x="571500" y="4000500"/>
            <a:ext cx="7854950" cy="2181225"/>
          </a:xfrm>
        </p:spPr>
        <p:txBody>
          <a:bodyPr/>
          <a:lstStyle/>
          <a:p>
            <a:pPr marR="0" eaLnBrk="1" hangingPunct="1"/>
            <a:r>
              <a:rPr lang="en-US" sz="2000" dirty="0" err="1" smtClean="0"/>
              <a:t>Taynara</a:t>
            </a:r>
            <a:r>
              <a:rPr lang="en-US" sz="2000" dirty="0" smtClean="0"/>
              <a:t> </a:t>
            </a:r>
            <a:r>
              <a:rPr lang="en-US" sz="2000" dirty="0" err="1" smtClean="0"/>
              <a:t>Jaegger</a:t>
            </a:r>
            <a:endParaRPr lang="en-US" sz="2000" dirty="0" smtClean="0"/>
          </a:p>
          <a:p>
            <a:pPr marR="0" eaLnBrk="1" hangingPunct="1"/>
            <a:r>
              <a:rPr lang="en-US" sz="2000" dirty="0" smtClean="0"/>
              <a:t/>
            </a:r>
            <a:br>
              <a:rPr lang="en-US" sz="2000" dirty="0" smtClean="0"/>
            </a:br>
            <a:r>
              <a:rPr lang="en-US" sz="2000" dirty="0" smtClean="0"/>
              <a:t>Profs.: </a:t>
            </a:r>
            <a:r>
              <a:rPr lang="en-US" sz="2000" dirty="0" err="1" smtClean="0"/>
              <a:t>Christiane</a:t>
            </a:r>
            <a:r>
              <a:rPr lang="en-US" sz="2000" dirty="0" smtClean="0"/>
              <a:t> Melcher</a:t>
            </a:r>
          </a:p>
          <a:p>
            <a:pPr marR="0" eaLnBrk="1" hangingPunct="1"/>
            <a:r>
              <a:rPr lang="en-US" sz="2000" dirty="0" smtClean="0"/>
              <a:t>Eduardo Ariel</a:t>
            </a:r>
          </a:p>
          <a:p>
            <a:pPr marR="0" eaLnBrk="1" hangingPunct="1"/>
            <a:r>
              <a:rPr lang="en-US" sz="2000" dirty="0" smtClean="0"/>
              <a:t>Eduardo </a:t>
            </a:r>
            <a:r>
              <a:rPr lang="en-US" sz="2000" dirty="0" err="1" smtClean="0"/>
              <a:t>Brandão</a:t>
            </a:r>
            <a:endParaRPr lang="en-US" sz="2000" dirty="0" smtClean="0"/>
          </a:p>
          <a:p>
            <a:pPr marR="0" eaLnBrk="1" hangingPunct="1"/>
            <a:r>
              <a:rPr lang="en-US" sz="2000" dirty="0" err="1" smtClean="0"/>
              <a:t>Edson</a:t>
            </a:r>
            <a:r>
              <a:rPr lang="en-US" sz="2000" dirty="0" smtClean="0"/>
              <a:t> </a:t>
            </a:r>
            <a:r>
              <a:rPr lang="en-US" sz="2000" dirty="0" err="1" smtClean="0"/>
              <a:t>Rufino</a:t>
            </a:r>
            <a:r>
              <a:rPr lang="en-US" sz="2000" dirty="0" smtClean="0"/>
              <a:t> </a:t>
            </a:r>
          </a:p>
        </p:txBody>
      </p:sp>
      <p:sp>
        <p:nvSpPr>
          <p:cNvPr id="8196" name="TextBox 3"/>
          <p:cNvSpPr txBox="1">
            <a:spLocks noChangeArrowheads="1"/>
          </p:cNvSpPr>
          <p:nvPr/>
        </p:nvSpPr>
        <p:spPr bwMode="auto">
          <a:xfrm>
            <a:off x="571500" y="3429000"/>
            <a:ext cx="2100263" cy="369888"/>
          </a:xfrm>
          <a:prstGeom prst="rect">
            <a:avLst/>
          </a:prstGeom>
          <a:noFill/>
          <a:ln w="9525">
            <a:noFill/>
            <a:miter lim="800000"/>
            <a:headEnd/>
            <a:tailEnd/>
          </a:ln>
        </p:spPr>
        <p:txBody>
          <a:bodyPr wrap="none">
            <a:spAutoFit/>
          </a:bodyPr>
          <a:lstStyle/>
          <a:p>
            <a:r>
              <a:rPr lang="pt-BR">
                <a:latin typeface="Tw Cen MT" pitchFamily="34" charset="0"/>
              </a:rPr>
              <a:t>PUC RIO | 19.12.09</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28625" y="357188"/>
            <a:ext cx="8229600" cy="1143000"/>
          </a:xfrm>
        </p:spPr>
        <p:txBody>
          <a:bodyPr/>
          <a:lstStyle/>
          <a:p>
            <a:pPr eaLnBrk="1" hangingPunct="1"/>
            <a:r>
              <a:rPr lang="pt-BR" dirty="0" smtClean="0"/>
              <a:t>Casos de reprovação</a:t>
            </a:r>
          </a:p>
        </p:txBody>
      </p:sp>
      <p:sp>
        <p:nvSpPr>
          <p:cNvPr id="17411" name="Text Placeholder 2"/>
          <p:cNvSpPr>
            <a:spLocks noGrp="1"/>
          </p:cNvSpPr>
          <p:nvPr>
            <p:ph type="body" sz="quarter" idx="10"/>
          </p:nvPr>
        </p:nvSpPr>
        <p:spPr>
          <a:xfrm>
            <a:off x="357188" y="1571625"/>
            <a:ext cx="8382000" cy="2211388"/>
          </a:xfrm>
        </p:spPr>
        <p:txBody>
          <a:bodyPr/>
          <a:lstStyle/>
          <a:p>
            <a:pPr eaLnBrk="1" hangingPunct="1"/>
            <a:r>
              <a:rPr lang="pt-BR" b="1" dirty="0" smtClean="0"/>
              <a:t>Nível A</a:t>
            </a:r>
          </a:p>
          <a:p>
            <a:pPr eaLnBrk="1" hangingPunct="1">
              <a:buFont typeface="Wingdings 2" pitchFamily="18" charset="2"/>
              <a:buNone/>
            </a:pPr>
            <a:r>
              <a:rPr lang="pt-BR" b="1" dirty="0" smtClean="0"/>
              <a:t>     - </a:t>
            </a:r>
            <a:r>
              <a:rPr lang="pt-BR" sz="2200" dirty="0" smtClean="0"/>
              <a:t>O ícone ao lado de alguns amigos significa que ele é atleta, não existe uma descrição deste.</a:t>
            </a:r>
            <a:endParaRPr lang="pt-BR" sz="2200" b="1" dirty="0" smtClean="0"/>
          </a:p>
        </p:txBody>
      </p:sp>
      <p:pic>
        <p:nvPicPr>
          <p:cNvPr id="17412" name="Picture 4" descr="print18.jpg"/>
          <p:cNvPicPr>
            <a:picLocks noChangeAspect="1" noChangeArrowheads="1"/>
          </p:cNvPicPr>
          <p:nvPr/>
        </p:nvPicPr>
        <p:blipFill>
          <a:blip r:embed="rId2" cstate="print"/>
          <a:srcRect/>
          <a:stretch>
            <a:fillRect/>
          </a:stretch>
        </p:blipFill>
        <p:spPr bwMode="auto">
          <a:xfrm>
            <a:off x="928688" y="3000375"/>
            <a:ext cx="7358062" cy="2643188"/>
          </a:xfrm>
          <a:prstGeom prst="rect">
            <a:avLst/>
          </a:prstGeom>
          <a:noFill/>
          <a:ln w="9525">
            <a:noFill/>
            <a:miter lim="800000"/>
            <a:headEnd/>
            <a:tailEnd/>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28625" y="357188"/>
            <a:ext cx="8229600" cy="1143000"/>
          </a:xfrm>
        </p:spPr>
        <p:txBody>
          <a:bodyPr/>
          <a:lstStyle/>
          <a:p>
            <a:pPr eaLnBrk="1" hangingPunct="1"/>
            <a:r>
              <a:rPr lang="pt-BR" dirty="0" smtClean="0"/>
              <a:t>Casos de reprovação</a:t>
            </a:r>
          </a:p>
        </p:txBody>
      </p:sp>
      <p:sp>
        <p:nvSpPr>
          <p:cNvPr id="18435" name="Text Placeholder 2"/>
          <p:cNvSpPr>
            <a:spLocks noGrp="1"/>
          </p:cNvSpPr>
          <p:nvPr>
            <p:ph type="body" sz="quarter" idx="10"/>
          </p:nvPr>
        </p:nvSpPr>
        <p:spPr>
          <a:xfrm>
            <a:off x="357188" y="1571625"/>
            <a:ext cx="8382000" cy="2211388"/>
          </a:xfrm>
        </p:spPr>
        <p:txBody>
          <a:bodyPr/>
          <a:lstStyle/>
          <a:p>
            <a:pPr eaLnBrk="1" hangingPunct="1"/>
            <a:r>
              <a:rPr lang="pt-BR" b="1" dirty="0" smtClean="0"/>
              <a:t>Nível A</a:t>
            </a:r>
          </a:p>
          <a:p>
            <a:pPr eaLnBrk="1" hangingPunct="1">
              <a:buFont typeface="Wingdings 2" pitchFamily="18" charset="2"/>
              <a:buNone/>
            </a:pPr>
            <a:r>
              <a:rPr lang="pt-BR" b="1" dirty="0" smtClean="0"/>
              <a:t>     - </a:t>
            </a:r>
            <a:r>
              <a:rPr lang="pt-BR" sz="2200" dirty="0" smtClean="0"/>
              <a:t>O link “Editar Imagem” confunde o usuário, dando uma alusão de que poderá fazer uma edição de qualquer imagem que ele possuir.</a:t>
            </a:r>
            <a:endParaRPr lang="pt-BR" sz="2200" b="1" dirty="0" smtClean="0"/>
          </a:p>
        </p:txBody>
      </p:sp>
      <p:pic>
        <p:nvPicPr>
          <p:cNvPr id="18436" name="Picture 3"/>
          <p:cNvPicPr>
            <a:picLocks noChangeAspect="1" noChangeArrowheads="1"/>
          </p:cNvPicPr>
          <p:nvPr/>
        </p:nvPicPr>
        <p:blipFill>
          <a:blip r:embed="rId2" cstate="print"/>
          <a:srcRect/>
          <a:stretch>
            <a:fillRect/>
          </a:stretch>
        </p:blipFill>
        <p:spPr bwMode="auto">
          <a:xfrm>
            <a:off x="3929063" y="2928938"/>
            <a:ext cx="1695450" cy="2695575"/>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28625" y="357188"/>
            <a:ext cx="8229600" cy="1143000"/>
          </a:xfrm>
        </p:spPr>
        <p:txBody>
          <a:bodyPr/>
          <a:lstStyle/>
          <a:p>
            <a:pPr eaLnBrk="1" hangingPunct="1"/>
            <a:r>
              <a:rPr lang="pt-BR" dirty="0" smtClean="0"/>
              <a:t>Casos de reprovação</a:t>
            </a:r>
          </a:p>
        </p:txBody>
      </p:sp>
      <p:sp>
        <p:nvSpPr>
          <p:cNvPr id="19459" name="Text Placeholder 2"/>
          <p:cNvSpPr>
            <a:spLocks noGrp="1"/>
          </p:cNvSpPr>
          <p:nvPr>
            <p:ph type="body" sz="quarter" idx="10"/>
          </p:nvPr>
        </p:nvSpPr>
        <p:spPr>
          <a:xfrm>
            <a:off x="357188" y="1571625"/>
            <a:ext cx="8382000" cy="2211388"/>
          </a:xfrm>
        </p:spPr>
        <p:txBody>
          <a:bodyPr/>
          <a:lstStyle/>
          <a:p>
            <a:pPr eaLnBrk="1" hangingPunct="1"/>
            <a:r>
              <a:rPr lang="pt-BR" b="1" dirty="0" smtClean="0"/>
              <a:t>Nível A</a:t>
            </a:r>
          </a:p>
          <a:p>
            <a:pPr eaLnBrk="1" hangingPunct="1">
              <a:buFont typeface="Wingdings 2" pitchFamily="18" charset="2"/>
              <a:buNone/>
            </a:pPr>
            <a:r>
              <a:rPr lang="pt-BR" b="1" dirty="0" smtClean="0"/>
              <a:t>     - </a:t>
            </a:r>
            <a:r>
              <a:rPr lang="pt-BR" sz="2400" dirty="0" smtClean="0"/>
              <a:t>As páginas não estão em conformidade com a especificação de tipo de documento XML 1.0 Transictional, segundo o validador do W3C ( </a:t>
            </a:r>
            <a:r>
              <a:rPr lang="pt-BR" sz="2400" u="sng" dirty="0" smtClean="0">
                <a:hlinkClick r:id="rId2"/>
              </a:rPr>
              <a:t>http://validator.w3.org/</a:t>
            </a:r>
            <a:r>
              <a:rPr lang="pt-BR" sz="2400" dirty="0" smtClean="0"/>
              <a:t> ).</a:t>
            </a:r>
          </a:p>
          <a:p>
            <a:pPr eaLnBrk="1" hangingPunct="1">
              <a:buFont typeface="Wingdings 2" pitchFamily="18" charset="2"/>
              <a:buNone/>
            </a:pPr>
            <a:endParaRPr lang="pt-BR" sz="2200" b="1" dirty="0" smtClean="0"/>
          </a:p>
        </p:txBody>
      </p:sp>
      <p:pic>
        <p:nvPicPr>
          <p:cNvPr id="19460" name="Picture 2"/>
          <p:cNvPicPr>
            <a:picLocks noChangeAspect="1" noChangeArrowheads="1"/>
          </p:cNvPicPr>
          <p:nvPr/>
        </p:nvPicPr>
        <p:blipFill>
          <a:blip r:embed="rId3" cstate="print"/>
          <a:srcRect/>
          <a:stretch>
            <a:fillRect/>
          </a:stretch>
        </p:blipFill>
        <p:spPr bwMode="auto">
          <a:xfrm>
            <a:off x="428625" y="3643313"/>
            <a:ext cx="8091488" cy="1571625"/>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28625" y="357188"/>
            <a:ext cx="8229600" cy="1143000"/>
          </a:xfrm>
        </p:spPr>
        <p:txBody>
          <a:bodyPr/>
          <a:lstStyle/>
          <a:p>
            <a:pPr eaLnBrk="1" hangingPunct="1"/>
            <a:r>
              <a:rPr lang="pt-BR" dirty="0" smtClean="0"/>
              <a:t>Casos de reprovação</a:t>
            </a:r>
          </a:p>
        </p:txBody>
      </p:sp>
      <p:sp>
        <p:nvSpPr>
          <p:cNvPr id="20483"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a:t>
            </a:r>
          </a:p>
          <a:p>
            <a:pPr eaLnBrk="1" hangingPunct="1">
              <a:buFont typeface="Wingdings 2" pitchFamily="18" charset="2"/>
              <a:buNone/>
            </a:pPr>
            <a:r>
              <a:rPr lang="pt-BR" sz="2400" dirty="0" smtClean="0"/>
              <a:t>	- Não existe uma audiodescrição no vídeo existente na página inicial</a:t>
            </a:r>
          </a:p>
          <a:p>
            <a:pPr eaLnBrk="1" hangingPunct="1">
              <a:buFont typeface="Wingdings 2" pitchFamily="18" charset="2"/>
              <a:buNone/>
            </a:pPr>
            <a:r>
              <a:rPr lang="pt-BR" sz="2400" dirty="0" smtClean="0"/>
              <a:t>    - Apesar de existir a funcionalidade de aumentar o texto ela só aumenta o texto em média 22  porcentos, quando deveria aumentar em até 200 porcentos.</a:t>
            </a:r>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pic>
        <p:nvPicPr>
          <p:cNvPr id="20484" name="Picture 4" descr="print21.jpg"/>
          <p:cNvPicPr>
            <a:picLocks noChangeAspect="1" noChangeArrowheads="1"/>
          </p:cNvPicPr>
          <p:nvPr/>
        </p:nvPicPr>
        <p:blipFill>
          <a:blip r:embed="rId2" cstate="print"/>
          <a:srcRect/>
          <a:stretch>
            <a:fillRect/>
          </a:stretch>
        </p:blipFill>
        <p:spPr bwMode="auto">
          <a:xfrm>
            <a:off x="2500313" y="3786188"/>
            <a:ext cx="4214812" cy="1357312"/>
          </a:xfrm>
          <a:prstGeom prst="rect">
            <a:avLst/>
          </a:prstGeom>
          <a:noFill/>
          <a:ln w="9525">
            <a:noFill/>
            <a:miter lim="800000"/>
            <a:headEnd/>
            <a:tailEnd/>
          </a:ln>
        </p:spPr>
      </p:pic>
      <p:pic>
        <p:nvPicPr>
          <p:cNvPr id="20485" name="Picture 5" descr="print22.jpg"/>
          <p:cNvPicPr>
            <a:picLocks noChangeAspect="1" noChangeArrowheads="1"/>
          </p:cNvPicPr>
          <p:nvPr/>
        </p:nvPicPr>
        <p:blipFill>
          <a:blip r:embed="rId3" cstate="print"/>
          <a:srcRect/>
          <a:stretch>
            <a:fillRect/>
          </a:stretch>
        </p:blipFill>
        <p:spPr bwMode="auto">
          <a:xfrm>
            <a:off x="2428875" y="5286375"/>
            <a:ext cx="4429125" cy="1428750"/>
          </a:xfrm>
          <a:prstGeom prst="rect">
            <a:avLst/>
          </a:prstGeom>
          <a:noFill/>
          <a:ln w="9525">
            <a:noFill/>
            <a:miter lim="800000"/>
            <a:headEnd/>
            <a:tailEnd/>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28625" y="357188"/>
            <a:ext cx="8229600" cy="1143000"/>
          </a:xfrm>
        </p:spPr>
        <p:txBody>
          <a:bodyPr/>
          <a:lstStyle/>
          <a:p>
            <a:pPr eaLnBrk="1" hangingPunct="1"/>
            <a:r>
              <a:rPr lang="pt-BR" dirty="0" smtClean="0"/>
              <a:t>Casos de reprovação</a:t>
            </a:r>
          </a:p>
        </p:txBody>
      </p:sp>
      <p:sp>
        <p:nvSpPr>
          <p:cNvPr id="21507"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a:t>
            </a:r>
          </a:p>
          <a:p>
            <a:pPr eaLnBrk="1" hangingPunct="1">
              <a:buFont typeface="Wingdings 2" pitchFamily="18" charset="2"/>
              <a:buNone/>
            </a:pPr>
            <a:r>
              <a:rPr lang="pt-BR" sz="2400" dirty="0" smtClean="0"/>
              <a:t>	- Existem hyperlinks, que possuem a aparência de botão.</a:t>
            </a:r>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pic>
        <p:nvPicPr>
          <p:cNvPr id="21508" name="Picture 6" descr="print24.jpg"/>
          <p:cNvPicPr>
            <a:picLocks noChangeAspect="1" noChangeArrowheads="1"/>
          </p:cNvPicPr>
          <p:nvPr/>
        </p:nvPicPr>
        <p:blipFill>
          <a:blip r:embed="rId2" cstate="print"/>
          <a:srcRect/>
          <a:stretch>
            <a:fillRect/>
          </a:stretch>
        </p:blipFill>
        <p:spPr bwMode="auto">
          <a:xfrm>
            <a:off x="2214563" y="2500313"/>
            <a:ext cx="1760537" cy="3036887"/>
          </a:xfrm>
          <a:prstGeom prst="rect">
            <a:avLst/>
          </a:prstGeom>
          <a:noFill/>
          <a:ln w="9525">
            <a:noFill/>
            <a:miter lim="800000"/>
            <a:headEnd/>
            <a:tailEnd/>
          </a:ln>
        </p:spPr>
      </p:pic>
      <p:pic>
        <p:nvPicPr>
          <p:cNvPr id="21509" name="Picture 2"/>
          <p:cNvPicPr>
            <a:picLocks noChangeAspect="1" noChangeArrowheads="1"/>
          </p:cNvPicPr>
          <p:nvPr/>
        </p:nvPicPr>
        <p:blipFill>
          <a:blip r:embed="rId3" cstate="print"/>
          <a:srcRect/>
          <a:stretch>
            <a:fillRect/>
          </a:stretch>
        </p:blipFill>
        <p:spPr bwMode="auto">
          <a:xfrm>
            <a:off x="4500563" y="2500313"/>
            <a:ext cx="2225675" cy="3141662"/>
          </a:xfrm>
          <a:prstGeom prst="rect">
            <a:avLst/>
          </a:prstGeom>
          <a:noFill/>
          <a:ln w="9525">
            <a:noFill/>
            <a:miter lim="800000"/>
            <a:headEnd/>
            <a:tailEnd/>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28625" y="357188"/>
            <a:ext cx="8229600" cy="1143000"/>
          </a:xfrm>
        </p:spPr>
        <p:txBody>
          <a:bodyPr/>
          <a:lstStyle/>
          <a:p>
            <a:pPr eaLnBrk="1" hangingPunct="1"/>
            <a:r>
              <a:rPr lang="pt-BR" dirty="0" smtClean="0"/>
              <a:t>Casos de reprovação</a:t>
            </a:r>
          </a:p>
        </p:txBody>
      </p:sp>
      <p:sp>
        <p:nvSpPr>
          <p:cNvPr id="22531"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a:t>
            </a:r>
          </a:p>
          <a:p>
            <a:pPr eaLnBrk="1" hangingPunct="1">
              <a:buFont typeface="Wingdings 2" pitchFamily="18" charset="2"/>
              <a:buNone/>
            </a:pPr>
            <a:r>
              <a:rPr lang="pt-BR" sz="2400" dirty="0" smtClean="0"/>
              <a:t>	- Apresentação visual em relação ao contraste foram reprovadas, o contraste mínimo seria de 4:5:1</a:t>
            </a:r>
          </a:p>
          <a:p>
            <a:pPr eaLnBrk="1" hangingPunct="1">
              <a:buFont typeface="Wingdings 2" pitchFamily="18" charset="2"/>
              <a:buNone/>
            </a:pPr>
            <a:endParaRPr lang="pt-BR" sz="2400" dirty="0" smtClean="0"/>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sp>
        <p:nvSpPr>
          <p:cNvPr id="5122" name="Rectangle 2"/>
          <p:cNvSpPr>
            <a:spLocks noChangeArrowheads="1"/>
          </p:cNvSpPr>
          <p:nvPr/>
        </p:nvSpPr>
        <p:spPr bwMode="auto">
          <a:xfrm>
            <a:off x="571500" y="2786063"/>
            <a:ext cx="3435350" cy="646112"/>
          </a:xfrm>
          <a:prstGeom prst="rect">
            <a:avLst/>
          </a:prstGeom>
          <a:noFill/>
          <a:ln w="9525">
            <a:noFill/>
            <a:miter lim="800000"/>
            <a:headEnd/>
            <a:tailEnd/>
          </a:ln>
          <a:effectLst/>
        </p:spPr>
        <p:txBody>
          <a:bodyPr wrap="none" anchor="ctr">
            <a:spAutoFit/>
          </a:bodyPr>
          <a:lstStyle/>
          <a:p>
            <a:pPr indent="449263">
              <a:defRPr/>
            </a:pPr>
            <a:r>
              <a:rPr lang="pt-BR" dirty="0">
                <a:latin typeface="+mj-lt"/>
                <a:ea typeface="Calibri" pitchFamily="34" charset="0"/>
                <a:cs typeface="Times New Roman" pitchFamily="18" charset="0"/>
              </a:rPr>
              <a:t>Título descritivo da rede social</a:t>
            </a:r>
            <a:endParaRPr lang="pt-BR" dirty="0">
              <a:latin typeface="+mj-lt"/>
              <a:cs typeface="Arial" pitchFamily="34" charset="0"/>
            </a:endParaRPr>
          </a:p>
          <a:p>
            <a:pPr indent="449263" eaLnBrk="0" hangingPunct="0">
              <a:defRPr/>
            </a:pPr>
            <a:r>
              <a:rPr lang="pt-BR" dirty="0">
                <a:latin typeface="+mj-lt"/>
                <a:ea typeface="Calibri" pitchFamily="34" charset="0"/>
                <a:cs typeface="Times New Roman" pitchFamily="18" charset="0"/>
              </a:rPr>
              <a:t>Valor do Contraste: </a:t>
            </a:r>
            <a:r>
              <a:rPr lang="pt-BR" b="1" dirty="0">
                <a:latin typeface="+mj-lt"/>
                <a:ea typeface="Calibri" pitchFamily="34" charset="0"/>
                <a:cs typeface="Times New Roman" pitchFamily="18" charset="0"/>
              </a:rPr>
              <a:t>3.4:1</a:t>
            </a:r>
            <a:endParaRPr lang="pt-BR" dirty="0">
              <a:latin typeface="+mj-lt"/>
              <a:cs typeface="Arial" pitchFamily="34" charset="0"/>
            </a:endParaRPr>
          </a:p>
        </p:txBody>
      </p:sp>
      <p:pic>
        <p:nvPicPr>
          <p:cNvPr id="22533" name="Imagem 0" descr="p1.jpg"/>
          <p:cNvPicPr>
            <a:picLocks noChangeAspect="1" noChangeArrowheads="1"/>
          </p:cNvPicPr>
          <p:nvPr/>
        </p:nvPicPr>
        <p:blipFill>
          <a:blip r:embed="rId2" cstate="print"/>
          <a:srcRect/>
          <a:stretch>
            <a:fillRect/>
          </a:stretch>
        </p:blipFill>
        <p:spPr bwMode="auto">
          <a:xfrm>
            <a:off x="1357313" y="3500438"/>
            <a:ext cx="6797675" cy="695325"/>
          </a:xfrm>
          <a:prstGeom prst="rect">
            <a:avLst/>
          </a:prstGeom>
          <a:noFill/>
          <a:ln w="9525">
            <a:noFill/>
            <a:miter lim="800000"/>
            <a:headEnd/>
            <a:tailEnd/>
          </a:ln>
        </p:spPr>
      </p:pic>
      <p:sp>
        <p:nvSpPr>
          <p:cNvPr id="8" name="Rectangle 2"/>
          <p:cNvSpPr>
            <a:spLocks noChangeArrowheads="1"/>
          </p:cNvSpPr>
          <p:nvPr/>
        </p:nvSpPr>
        <p:spPr bwMode="auto">
          <a:xfrm>
            <a:off x="642938" y="4071938"/>
            <a:ext cx="3348037" cy="646112"/>
          </a:xfrm>
          <a:prstGeom prst="rect">
            <a:avLst/>
          </a:prstGeom>
          <a:noFill/>
          <a:ln w="9525">
            <a:noFill/>
            <a:miter lim="800000"/>
            <a:headEnd/>
            <a:tailEnd/>
          </a:ln>
          <a:effectLst/>
        </p:spPr>
        <p:txBody>
          <a:bodyPr wrap="none" anchor="ctr">
            <a:spAutoFit/>
          </a:bodyPr>
          <a:lstStyle/>
          <a:p>
            <a:pPr indent="449263">
              <a:defRPr/>
            </a:pPr>
            <a:r>
              <a:rPr lang="pt-BR" dirty="0">
                <a:latin typeface="+mj-lt"/>
                <a:ea typeface="Calibri" pitchFamily="34" charset="0"/>
                <a:cs typeface="Times New Roman" pitchFamily="18" charset="0"/>
              </a:rPr>
              <a:t>Barras de Saltos das páginas</a:t>
            </a:r>
            <a:endParaRPr lang="pt-BR" dirty="0">
              <a:latin typeface="+mj-lt"/>
              <a:cs typeface="Arial" pitchFamily="34" charset="0"/>
            </a:endParaRPr>
          </a:p>
          <a:p>
            <a:pPr indent="449263" eaLnBrk="0" hangingPunct="0">
              <a:defRPr/>
            </a:pPr>
            <a:r>
              <a:rPr lang="pt-BR" dirty="0">
                <a:latin typeface="+mj-lt"/>
                <a:ea typeface="Calibri" pitchFamily="34" charset="0"/>
                <a:cs typeface="Times New Roman" pitchFamily="18" charset="0"/>
              </a:rPr>
              <a:t>Valor do Contraste: </a:t>
            </a:r>
            <a:r>
              <a:rPr lang="pt-BR" b="1" dirty="0">
                <a:latin typeface="+mj-lt"/>
                <a:ea typeface="Calibri" pitchFamily="34" charset="0"/>
                <a:cs typeface="Times New Roman" pitchFamily="18" charset="0"/>
              </a:rPr>
              <a:t>1.9.1</a:t>
            </a:r>
            <a:endParaRPr lang="pt-BR" dirty="0">
              <a:latin typeface="+mj-lt"/>
              <a:cs typeface="Arial" pitchFamily="34" charset="0"/>
            </a:endParaRPr>
          </a:p>
        </p:txBody>
      </p:sp>
      <p:pic>
        <p:nvPicPr>
          <p:cNvPr id="22535" name="Imagem 5" descr="p2.jpg"/>
          <p:cNvPicPr>
            <a:picLocks noChangeAspect="1" noChangeArrowheads="1"/>
          </p:cNvPicPr>
          <p:nvPr/>
        </p:nvPicPr>
        <p:blipFill>
          <a:blip r:embed="rId3" cstate="print"/>
          <a:srcRect/>
          <a:stretch>
            <a:fillRect/>
          </a:stretch>
        </p:blipFill>
        <p:spPr bwMode="auto">
          <a:xfrm>
            <a:off x="1500188" y="4786313"/>
            <a:ext cx="5400675" cy="284162"/>
          </a:xfrm>
          <a:prstGeom prst="rect">
            <a:avLst/>
          </a:prstGeom>
          <a:noFill/>
          <a:ln w="9525">
            <a:noFill/>
            <a:miter lim="800000"/>
            <a:headEnd/>
            <a:tailEnd/>
          </a:ln>
        </p:spPr>
      </p:pic>
      <p:pic>
        <p:nvPicPr>
          <p:cNvPr id="22536" name="Imagem 7" descr="p5.jpg"/>
          <p:cNvPicPr>
            <a:picLocks noChangeAspect="1" noChangeArrowheads="1"/>
          </p:cNvPicPr>
          <p:nvPr/>
        </p:nvPicPr>
        <p:blipFill>
          <a:blip r:embed="rId4" cstate="print"/>
          <a:srcRect/>
          <a:stretch>
            <a:fillRect/>
          </a:stretch>
        </p:blipFill>
        <p:spPr bwMode="auto">
          <a:xfrm>
            <a:off x="1571625" y="6000750"/>
            <a:ext cx="1751013" cy="301625"/>
          </a:xfrm>
          <a:prstGeom prst="rect">
            <a:avLst/>
          </a:prstGeom>
          <a:noFill/>
          <a:ln w="9525">
            <a:noFill/>
            <a:miter lim="800000"/>
            <a:headEnd/>
            <a:tailEnd/>
          </a:ln>
        </p:spPr>
      </p:pic>
      <p:sp>
        <p:nvSpPr>
          <p:cNvPr id="11" name="Rectangle 2"/>
          <p:cNvSpPr>
            <a:spLocks noChangeArrowheads="1"/>
          </p:cNvSpPr>
          <p:nvPr/>
        </p:nvSpPr>
        <p:spPr bwMode="auto">
          <a:xfrm>
            <a:off x="642938" y="5214938"/>
            <a:ext cx="2976562" cy="646112"/>
          </a:xfrm>
          <a:prstGeom prst="rect">
            <a:avLst/>
          </a:prstGeom>
          <a:noFill/>
          <a:ln w="9525">
            <a:noFill/>
            <a:miter lim="800000"/>
            <a:headEnd/>
            <a:tailEnd/>
          </a:ln>
          <a:effectLst/>
        </p:spPr>
        <p:txBody>
          <a:bodyPr wrap="none" anchor="ctr">
            <a:spAutoFit/>
          </a:bodyPr>
          <a:lstStyle/>
          <a:p>
            <a:pPr indent="449263">
              <a:defRPr/>
            </a:pPr>
            <a:r>
              <a:rPr lang="pt-BR" dirty="0">
                <a:latin typeface="+mj-lt"/>
                <a:ea typeface="Calibri" pitchFamily="34" charset="0"/>
                <a:cs typeface="Times New Roman" pitchFamily="18" charset="0"/>
              </a:rPr>
              <a:t>Botões da cor Laranja</a:t>
            </a:r>
            <a:endParaRPr lang="pt-BR" dirty="0">
              <a:latin typeface="+mj-lt"/>
              <a:cs typeface="Arial" pitchFamily="34" charset="0"/>
            </a:endParaRPr>
          </a:p>
          <a:p>
            <a:pPr indent="449263" eaLnBrk="0" hangingPunct="0">
              <a:defRPr/>
            </a:pPr>
            <a:r>
              <a:rPr lang="pt-BR" dirty="0">
                <a:latin typeface="+mj-lt"/>
                <a:ea typeface="Calibri" pitchFamily="34" charset="0"/>
                <a:cs typeface="Times New Roman" pitchFamily="18" charset="0"/>
              </a:rPr>
              <a:t>Valor do Contraste: </a:t>
            </a:r>
            <a:r>
              <a:rPr lang="pt-BR" b="1" dirty="0">
                <a:latin typeface="+mj-lt"/>
                <a:ea typeface="Calibri" pitchFamily="34" charset="0"/>
                <a:cs typeface="Times New Roman" pitchFamily="18" charset="0"/>
              </a:rPr>
              <a:t>3.6.1</a:t>
            </a:r>
            <a:endParaRPr lang="pt-BR" dirty="0">
              <a:latin typeface="+mj-lt"/>
              <a:cs typeface="Arial" pitchFamily="34" charset="0"/>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625" y="357188"/>
            <a:ext cx="8229600" cy="1143000"/>
          </a:xfrm>
        </p:spPr>
        <p:txBody>
          <a:bodyPr/>
          <a:lstStyle/>
          <a:p>
            <a:pPr eaLnBrk="1" hangingPunct="1"/>
            <a:r>
              <a:rPr lang="pt-BR" dirty="0" smtClean="0"/>
              <a:t>Casos de reprovação</a:t>
            </a:r>
          </a:p>
        </p:txBody>
      </p:sp>
      <p:sp>
        <p:nvSpPr>
          <p:cNvPr id="23555" name="Text Placeholder 2"/>
          <p:cNvSpPr>
            <a:spLocks noGrp="1"/>
          </p:cNvSpPr>
          <p:nvPr>
            <p:ph type="body" sz="quarter" idx="10"/>
          </p:nvPr>
        </p:nvSpPr>
        <p:spPr>
          <a:xfrm>
            <a:off x="357188" y="1571625"/>
            <a:ext cx="8382000" cy="3214688"/>
          </a:xfrm>
        </p:spPr>
        <p:txBody>
          <a:bodyPr/>
          <a:lstStyle/>
          <a:p>
            <a:pPr eaLnBrk="1" hangingPunct="1">
              <a:buFont typeface="Wingdings 2" pitchFamily="18" charset="2"/>
              <a:buNone/>
            </a:pPr>
            <a:endParaRPr lang="pt-BR" sz="2400" dirty="0" smtClean="0"/>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sp>
        <p:nvSpPr>
          <p:cNvPr id="5122" name="Rectangle 2"/>
          <p:cNvSpPr>
            <a:spLocks noChangeArrowheads="1"/>
          </p:cNvSpPr>
          <p:nvPr/>
        </p:nvSpPr>
        <p:spPr bwMode="auto">
          <a:xfrm>
            <a:off x="857250" y="2428875"/>
            <a:ext cx="3435350" cy="646113"/>
          </a:xfrm>
          <a:prstGeom prst="rect">
            <a:avLst/>
          </a:prstGeom>
          <a:noFill/>
          <a:ln w="9525">
            <a:noFill/>
            <a:miter lim="800000"/>
            <a:headEnd/>
            <a:tailEnd/>
          </a:ln>
          <a:effectLst/>
        </p:spPr>
        <p:txBody>
          <a:bodyPr wrap="none" anchor="ctr">
            <a:spAutoFit/>
          </a:bodyPr>
          <a:lstStyle/>
          <a:p>
            <a:pPr indent="449263">
              <a:defRPr/>
            </a:pPr>
            <a:r>
              <a:rPr lang="pt-BR" dirty="0">
                <a:latin typeface="+mj-lt"/>
                <a:ea typeface="Calibri" pitchFamily="34" charset="0"/>
                <a:cs typeface="Times New Roman" pitchFamily="18" charset="0"/>
              </a:rPr>
              <a:t>Título descritivo da rede social</a:t>
            </a:r>
            <a:endParaRPr lang="pt-BR" dirty="0">
              <a:latin typeface="+mj-lt"/>
              <a:cs typeface="Arial" pitchFamily="34" charset="0"/>
            </a:endParaRPr>
          </a:p>
          <a:p>
            <a:pPr indent="449263" eaLnBrk="0" hangingPunct="0">
              <a:defRPr/>
            </a:pPr>
            <a:r>
              <a:rPr lang="pt-BR" dirty="0">
                <a:latin typeface="+mj-lt"/>
                <a:ea typeface="Calibri" pitchFamily="34" charset="0"/>
                <a:cs typeface="Times New Roman" pitchFamily="18" charset="0"/>
              </a:rPr>
              <a:t>Valor do Contraste: </a:t>
            </a:r>
            <a:r>
              <a:rPr lang="pt-BR" b="1" dirty="0">
                <a:latin typeface="+mj-lt"/>
                <a:ea typeface="Calibri" pitchFamily="34" charset="0"/>
                <a:cs typeface="Times New Roman" pitchFamily="18" charset="0"/>
              </a:rPr>
              <a:t>3.4:1</a:t>
            </a:r>
            <a:endParaRPr lang="pt-BR" dirty="0">
              <a:latin typeface="+mj-lt"/>
              <a:cs typeface="Arial" pitchFamily="34" charset="0"/>
            </a:endParaRPr>
          </a:p>
        </p:txBody>
      </p:sp>
      <p:pic>
        <p:nvPicPr>
          <p:cNvPr id="23557" name="Picture 2" descr="titulos"/>
          <p:cNvPicPr>
            <a:picLocks noChangeAspect="1" noChangeArrowheads="1"/>
          </p:cNvPicPr>
          <p:nvPr/>
        </p:nvPicPr>
        <p:blipFill>
          <a:blip r:embed="rId2" cstate="print"/>
          <a:srcRect/>
          <a:stretch>
            <a:fillRect/>
          </a:stretch>
        </p:blipFill>
        <p:spPr bwMode="auto">
          <a:xfrm>
            <a:off x="1643063" y="3286125"/>
            <a:ext cx="4391025" cy="1449388"/>
          </a:xfrm>
          <a:prstGeom prst="rect">
            <a:avLst/>
          </a:prstGeom>
          <a:noFill/>
          <a:ln w="9525">
            <a:noFill/>
            <a:miter lim="800000"/>
            <a:headEnd/>
            <a:tailEnd/>
          </a:ln>
        </p:spPr>
      </p:pic>
      <p:sp>
        <p:nvSpPr>
          <p:cNvPr id="12" name="Text Placeholder 2"/>
          <p:cNvSpPr txBox="1">
            <a:spLocks/>
          </p:cNvSpPr>
          <p:nvPr/>
        </p:nvSpPr>
        <p:spPr>
          <a:xfrm>
            <a:off x="357188" y="1500188"/>
            <a:ext cx="8382000" cy="3214687"/>
          </a:xfrm>
          <a:prstGeom prst="rect">
            <a:avLst/>
          </a:prstGeom>
        </p:spPr>
        <p:txBody>
          <a:bodyPr>
            <a:normAutofit/>
          </a:bodyPr>
          <a:lstStyle/>
          <a:p>
            <a:pPr marL="274320" indent="-274320" fontAlgn="auto">
              <a:lnSpc>
                <a:spcPct val="90000"/>
              </a:lnSpc>
              <a:spcBef>
                <a:spcPct val="20000"/>
              </a:spcBef>
              <a:spcAft>
                <a:spcPts val="0"/>
              </a:spcAft>
              <a:buClr>
                <a:schemeClr val="accent3"/>
              </a:buClr>
              <a:buSzPct val="95000"/>
              <a:buFont typeface="Wingdings 2"/>
              <a:buChar char=""/>
              <a:defRPr/>
            </a:pPr>
            <a:r>
              <a:rPr lang="pt-BR" sz="2600" b="1" dirty="0">
                <a:latin typeface="+mn-lt"/>
                <a:cs typeface="+mn-cs"/>
              </a:rPr>
              <a:t>Nível AA</a:t>
            </a:r>
          </a:p>
          <a:p>
            <a:pPr marL="274320" indent="-274320" fontAlgn="auto">
              <a:lnSpc>
                <a:spcPct val="90000"/>
              </a:lnSpc>
              <a:spcBef>
                <a:spcPct val="20000"/>
              </a:spcBef>
              <a:spcAft>
                <a:spcPts val="0"/>
              </a:spcAft>
              <a:buClr>
                <a:schemeClr val="accent3"/>
              </a:buClr>
              <a:buSzPct val="95000"/>
              <a:buFont typeface="Wingdings 2"/>
              <a:buNone/>
              <a:defRPr/>
            </a:pPr>
            <a:endParaRPr lang="pt-BR" sz="2400" dirty="0">
              <a:latin typeface="+mn-lt"/>
              <a:cs typeface="+mn-cs"/>
            </a:endParaRPr>
          </a:p>
          <a:p>
            <a:pPr marL="274320" indent="-274320" fontAlgn="auto">
              <a:lnSpc>
                <a:spcPct val="90000"/>
              </a:lnSpc>
              <a:spcBef>
                <a:spcPct val="20000"/>
              </a:spcBef>
              <a:spcAft>
                <a:spcPts val="0"/>
              </a:spcAft>
              <a:buClr>
                <a:schemeClr val="accent3"/>
              </a:buClr>
              <a:buSzPct val="95000"/>
              <a:buFont typeface="Wingdings 2"/>
              <a:buNone/>
              <a:defRPr/>
            </a:pPr>
            <a:r>
              <a:rPr lang="pt-BR" sz="2400" dirty="0">
                <a:latin typeface="+mn-lt"/>
                <a:cs typeface="+mn-cs"/>
              </a:rPr>
              <a:t> </a:t>
            </a:r>
          </a:p>
          <a:p>
            <a:pPr marL="274320" indent="-274320" fontAlgn="auto">
              <a:lnSpc>
                <a:spcPct val="90000"/>
              </a:lnSpc>
              <a:spcBef>
                <a:spcPct val="20000"/>
              </a:spcBef>
              <a:spcAft>
                <a:spcPts val="0"/>
              </a:spcAft>
              <a:buClr>
                <a:schemeClr val="accent3"/>
              </a:buClr>
              <a:buSzPct val="95000"/>
              <a:buFont typeface="Wingdings 2"/>
              <a:buNone/>
              <a:defRPr/>
            </a:pPr>
            <a:endParaRPr lang="pt-BR" sz="2200" b="1" dirty="0">
              <a:latin typeface="+mn-lt"/>
              <a:cs typeface="+mn-cs"/>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28625" y="357188"/>
            <a:ext cx="8229600" cy="1143000"/>
          </a:xfrm>
        </p:spPr>
        <p:txBody>
          <a:bodyPr/>
          <a:lstStyle/>
          <a:p>
            <a:pPr eaLnBrk="1" hangingPunct="1"/>
            <a:r>
              <a:rPr lang="pt-BR" dirty="0" smtClean="0"/>
              <a:t>Casos de aprovação</a:t>
            </a:r>
          </a:p>
        </p:txBody>
      </p:sp>
      <p:sp>
        <p:nvSpPr>
          <p:cNvPr id="24579"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t>
            </a:r>
          </a:p>
          <a:p>
            <a:pPr eaLnBrk="1" hangingPunct="1">
              <a:buFont typeface="Wingdings 2" pitchFamily="18" charset="2"/>
              <a:buNone/>
            </a:pPr>
            <a:r>
              <a:rPr lang="pt-BR" sz="2400" dirty="0" smtClean="0"/>
              <a:t>	- Na execução do vídeo é fornecido uma legenda, durante a fala dos atletas</a:t>
            </a:r>
          </a:p>
          <a:p>
            <a:pPr eaLnBrk="1" hangingPunct="1">
              <a:buFont typeface="Wingdings 2" pitchFamily="18" charset="2"/>
              <a:buNone/>
            </a:pPr>
            <a:endParaRPr lang="pt-BR" sz="2400" dirty="0" smtClean="0"/>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pic>
        <p:nvPicPr>
          <p:cNvPr id="24580" name="Picture 6" descr="print19.jpg"/>
          <p:cNvPicPr>
            <a:picLocks noChangeAspect="1" noChangeArrowheads="1"/>
          </p:cNvPicPr>
          <p:nvPr/>
        </p:nvPicPr>
        <p:blipFill>
          <a:blip r:embed="rId2" cstate="print"/>
          <a:srcRect/>
          <a:stretch>
            <a:fillRect/>
          </a:stretch>
        </p:blipFill>
        <p:spPr bwMode="auto">
          <a:xfrm>
            <a:off x="2643188" y="3071813"/>
            <a:ext cx="3929062" cy="2786062"/>
          </a:xfrm>
          <a:prstGeom prst="rect">
            <a:avLst/>
          </a:prstGeom>
          <a:noFill/>
          <a:ln w="9525">
            <a:noFill/>
            <a:miter lim="800000"/>
            <a:headEnd/>
            <a:tailEnd/>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28625" y="357188"/>
            <a:ext cx="8229600" cy="1143000"/>
          </a:xfrm>
        </p:spPr>
        <p:txBody>
          <a:bodyPr/>
          <a:lstStyle/>
          <a:p>
            <a:pPr eaLnBrk="1" hangingPunct="1"/>
            <a:r>
              <a:rPr lang="pt-BR" dirty="0" smtClean="0"/>
              <a:t>Casos de aprovação</a:t>
            </a:r>
          </a:p>
        </p:txBody>
      </p:sp>
      <p:sp>
        <p:nvSpPr>
          <p:cNvPr id="25603"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t>
            </a:r>
          </a:p>
          <a:p>
            <a:pPr eaLnBrk="1" hangingPunct="1">
              <a:buFont typeface="Wingdings 2" pitchFamily="18" charset="2"/>
              <a:buNone/>
            </a:pPr>
            <a:r>
              <a:rPr lang="pt-BR" sz="2400" dirty="0" smtClean="0"/>
              <a:t>	- Apesar de não haver audiodescrição, existe uma alternativa de texto, descrevendo as falas do vídeo</a:t>
            </a:r>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pic>
        <p:nvPicPr>
          <p:cNvPr id="25604" name="Picture 2"/>
          <p:cNvPicPr>
            <a:picLocks noChangeAspect="1" noChangeArrowheads="1"/>
          </p:cNvPicPr>
          <p:nvPr/>
        </p:nvPicPr>
        <p:blipFill>
          <a:blip r:embed="rId2" cstate="print"/>
          <a:srcRect/>
          <a:stretch>
            <a:fillRect/>
          </a:stretch>
        </p:blipFill>
        <p:spPr bwMode="auto">
          <a:xfrm>
            <a:off x="1357313" y="2700338"/>
            <a:ext cx="6000750" cy="3929062"/>
          </a:xfrm>
          <a:prstGeom prst="rect">
            <a:avLst/>
          </a:prstGeom>
          <a:noFill/>
          <a:ln w="9525">
            <a:noFill/>
            <a:miter lim="800000"/>
            <a:headEnd/>
            <a:tailEnd/>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28625" y="357188"/>
            <a:ext cx="8229600" cy="1143000"/>
          </a:xfrm>
        </p:spPr>
        <p:txBody>
          <a:bodyPr/>
          <a:lstStyle/>
          <a:p>
            <a:pPr eaLnBrk="1" hangingPunct="1"/>
            <a:r>
              <a:rPr lang="pt-BR" dirty="0" smtClean="0"/>
              <a:t>Casos de aprovação</a:t>
            </a:r>
          </a:p>
        </p:txBody>
      </p:sp>
      <p:sp>
        <p:nvSpPr>
          <p:cNvPr id="3" name="Text Placeholder 2"/>
          <p:cNvSpPr>
            <a:spLocks noGrp="1"/>
          </p:cNvSpPr>
          <p:nvPr>
            <p:ph type="body" sz="quarter" idx="10"/>
          </p:nvPr>
        </p:nvSpPr>
        <p:spPr>
          <a:xfrm>
            <a:off x="285750" y="1428750"/>
            <a:ext cx="8382000" cy="4714875"/>
          </a:xfrm>
        </p:spPr>
        <p:txBody>
          <a:bodyPr>
            <a:normAutofit fontScale="25000" lnSpcReduction="20000"/>
          </a:bodyPr>
          <a:lstStyle/>
          <a:p>
            <a:pPr marL="274320" indent="-274320" eaLnBrk="1" fontAlgn="auto" hangingPunct="1">
              <a:spcAft>
                <a:spcPts val="0"/>
              </a:spcAft>
              <a:buClr>
                <a:schemeClr val="accent3"/>
              </a:buClr>
              <a:buFont typeface="Wingdings 2"/>
              <a:buChar char=""/>
              <a:defRPr/>
            </a:pPr>
            <a:r>
              <a:rPr lang="pt-BR" sz="9600" b="1" dirty="0" smtClean="0"/>
              <a:t>Nível A</a:t>
            </a:r>
          </a:p>
          <a:p>
            <a:pPr marL="274320" indent="-274320" eaLnBrk="1" fontAlgn="auto" hangingPunct="1">
              <a:spcAft>
                <a:spcPts val="0"/>
              </a:spcAft>
              <a:buClr>
                <a:schemeClr val="accent3"/>
              </a:buClr>
              <a:buFont typeface="Wingdings 2"/>
              <a:buNone/>
              <a:defRPr/>
            </a:pPr>
            <a:r>
              <a:rPr lang="pt-BR" sz="9600" dirty="0" smtClean="0"/>
              <a:t>	</a:t>
            </a:r>
          </a:p>
          <a:p>
            <a:pPr marL="274320" indent="-274320" eaLnBrk="1" fontAlgn="auto" hangingPunct="1">
              <a:spcAft>
                <a:spcPts val="0"/>
              </a:spcAft>
              <a:buClr>
                <a:schemeClr val="accent3"/>
              </a:buClr>
              <a:buFont typeface="Wingdings 2"/>
              <a:buNone/>
              <a:defRPr/>
            </a:pPr>
            <a:r>
              <a:rPr lang="pt-BR" sz="9600" dirty="0" smtClean="0"/>
              <a:t>	</a:t>
            </a:r>
            <a:r>
              <a:rPr lang="pt-BR" sz="8800" dirty="0" smtClean="0"/>
              <a:t>- O código do HTML é semântico, possuindo listagens. As imagens existentes no site possuem descrições.</a:t>
            </a:r>
          </a:p>
          <a:p>
            <a:pPr marL="274320" indent="-274320" eaLnBrk="1" fontAlgn="auto" hangingPunct="1">
              <a:spcAft>
                <a:spcPts val="0"/>
              </a:spcAft>
              <a:buClr>
                <a:schemeClr val="accent3"/>
              </a:buClr>
              <a:buFont typeface="Wingdings 2"/>
              <a:buNone/>
              <a:defRPr/>
            </a:pPr>
            <a:endParaRPr lang="pt-BR" sz="8800" dirty="0" smtClean="0"/>
          </a:p>
          <a:p>
            <a:pPr marL="274320" indent="-274320" eaLnBrk="1" fontAlgn="auto" hangingPunct="1">
              <a:spcAft>
                <a:spcPts val="0"/>
              </a:spcAft>
              <a:buClr>
                <a:schemeClr val="accent3"/>
              </a:buClr>
              <a:buFont typeface="Wingdings 2"/>
              <a:buNone/>
              <a:defRPr/>
            </a:pPr>
            <a:r>
              <a:rPr lang="pt-BR" sz="8800" dirty="0" smtClean="0"/>
              <a:t>	- A informação no código é estrutrada de acordo com a sequência de leitura.</a:t>
            </a:r>
          </a:p>
          <a:p>
            <a:pPr marL="274320" indent="-274320" eaLnBrk="1" fontAlgn="auto" hangingPunct="1">
              <a:spcAft>
                <a:spcPts val="0"/>
              </a:spcAft>
              <a:buClr>
                <a:schemeClr val="accent3"/>
              </a:buClr>
              <a:buFont typeface="Wingdings 2"/>
              <a:buNone/>
              <a:defRPr/>
            </a:pPr>
            <a:r>
              <a:rPr lang="pt-BR" sz="8800" dirty="0" smtClean="0"/>
              <a:t>	</a:t>
            </a:r>
          </a:p>
          <a:p>
            <a:pPr marL="274320" indent="-274320" eaLnBrk="1" fontAlgn="auto" hangingPunct="1">
              <a:spcAft>
                <a:spcPts val="0"/>
              </a:spcAft>
              <a:buClr>
                <a:schemeClr val="accent3"/>
              </a:buClr>
              <a:buFont typeface="Wingdings 2"/>
              <a:buNone/>
              <a:defRPr/>
            </a:pPr>
            <a:r>
              <a:rPr lang="pt-BR" sz="8800" dirty="0" smtClean="0"/>
              <a:t>   -  Não existem visualizações do site que sejam feitas somente através  de imagens, todo conteúdo mostrado por imagem possui uma descrição visível para o leitor de telas.</a:t>
            </a:r>
            <a:br>
              <a:rPr lang="pt-BR" sz="8800" dirty="0" smtClean="0"/>
            </a:br>
            <a:r>
              <a:rPr lang="pt-BR" sz="8800" dirty="0" smtClean="0"/>
              <a:t/>
            </a:r>
            <a:br>
              <a:rPr lang="pt-BR" sz="8800" dirty="0" smtClean="0"/>
            </a:br>
            <a:r>
              <a:rPr lang="pt-BR" sz="8800" dirty="0" smtClean="0"/>
              <a:t>- Todo conteúdo do site está acessível via teclado. Não há restrição de tempo para a entrada de dados.</a:t>
            </a:r>
          </a:p>
          <a:p>
            <a:pPr marL="274320" indent="-274320" eaLnBrk="1" fontAlgn="auto" hangingPunct="1">
              <a:spcAft>
                <a:spcPts val="0"/>
              </a:spcAft>
              <a:buClr>
                <a:schemeClr val="accent3"/>
              </a:buClr>
              <a:buFont typeface="Wingdings 2"/>
              <a:buNone/>
              <a:defRPr/>
            </a:pPr>
            <a:r>
              <a:rPr lang="pt-BR" sz="8800" dirty="0" smtClean="0"/>
              <a:t>	</a:t>
            </a:r>
          </a:p>
          <a:p>
            <a:pPr marL="274320" indent="-274320" eaLnBrk="1" fontAlgn="auto" hangingPunct="1">
              <a:spcAft>
                <a:spcPts val="0"/>
              </a:spcAft>
              <a:buClr>
                <a:schemeClr val="accent3"/>
              </a:buClr>
              <a:buFont typeface="Wingdings 2"/>
              <a:buNone/>
              <a:defRPr/>
            </a:pPr>
            <a:r>
              <a:rPr lang="pt-BR" sz="8800" dirty="0" smtClean="0"/>
              <a:t>	-  Não é oferecido limite de tempo para o acesso da interface. Não existem alterações inesperadas durante o acesso.</a:t>
            </a:r>
          </a:p>
          <a:p>
            <a:pPr marL="274320" indent="-274320" eaLnBrk="1" fontAlgn="auto" hangingPunct="1">
              <a:spcAft>
                <a:spcPts val="0"/>
              </a:spcAft>
              <a:buClr>
                <a:schemeClr val="accent3"/>
              </a:buClr>
              <a:buFont typeface="Wingdings 2"/>
              <a:buNone/>
              <a:defRPr/>
            </a:pPr>
            <a:endParaRPr lang="pt-BR" sz="8000" dirty="0" smtClean="0"/>
          </a:p>
          <a:p>
            <a:pPr marL="274320" indent="-274320" eaLnBrk="1" fontAlgn="auto" hangingPunct="1">
              <a:spcAft>
                <a:spcPts val="0"/>
              </a:spcAft>
              <a:buClr>
                <a:schemeClr val="accent3"/>
              </a:buClr>
              <a:buFont typeface="Wingdings 2"/>
              <a:buNone/>
              <a:defRPr/>
            </a:pPr>
            <a:endParaRPr lang="pt-BR" sz="2400" dirty="0" smtClean="0"/>
          </a:p>
          <a:p>
            <a:pPr marL="274320" indent="-274320" eaLnBrk="1" fontAlgn="auto" hangingPunct="1">
              <a:spcAft>
                <a:spcPts val="0"/>
              </a:spcAft>
              <a:buClr>
                <a:schemeClr val="accent3"/>
              </a:buClr>
              <a:buFont typeface="Wingdings 2"/>
              <a:buNone/>
              <a:defRPr/>
            </a:pPr>
            <a:endParaRPr lang="pt-BR" sz="8800" dirty="0" smtClean="0"/>
          </a:p>
          <a:p>
            <a:pPr marL="274320" indent="-274320" eaLnBrk="1" fontAlgn="auto" hangingPunct="1">
              <a:spcAft>
                <a:spcPts val="0"/>
              </a:spcAft>
              <a:buClr>
                <a:schemeClr val="accent3"/>
              </a:buClr>
              <a:buFont typeface="Wingdings 2"/>
              <a:buNone/>
              <a:defRPr/>
            </a:pPr>
            <a:endParaRPr lang="pt-BR" sz="2400" dirty="0" smtClean="0"/>
          </a:p>
          <a:p>
            <a:pPr marL="274320" indent="-274320" eaLnBrk="1" fontAlgn="auto" hangingPunct="1">
              <a:spcAft>
                <a:spcPts val="0"/>
              </a:spcAft>
              <a:buClr>
                <a:schemeClr val="accent3"/>
              </a:buClr>
              <a:buFont typeface="Wingdings 2"/>
              <a:buNone/>
              <a:defRPr/>
            </a:pPr>
            <a:endParaRPr lang="pt-BR" sz="2400" dirty="0" smtClean="0"/>
          </a:p>
          <a:p>
            <a:pPr marL="274320" indent="-274320" eaLnBrk="1" fontAlgn="auto" hangingPunct="1">
              <a:spcAft>
                <a:spcPts val="0"/>
              </a:spcAft>
              <a:buClr>
                <a:schemeClr val="accent3"/>
              </a:buClr>
              <a:buFont typeface="Wingdings 2"/>
              <a:buNone/>
              <a:defRPr/>
            </a:pPr>
            <a:endParaRPr lang="pt-BR" sz="2400" dirty="0" smtClean="0"/>
          </a:p>
          <a:p>
            <a:pPr marL="274320" indent="-274320" eaLnBrk="1" fontAlgn="auto" hangingPunct="1">
              <a:spcAft>
                <a:spcPts val="0"/>
              </a:spcAft>
              <a:buClr>
                <a:schemeClr val="accent3"/>
              </a:buClr>
              <a:buFont typeface="Wingdings 2"/>
              <a:buNone/>
              <a:defRPr/>
            </a:pPr>
            <a:r>
              <a:rPr lang="pt-BR" sz="2400" dirty="0" smtClean="0"/>
              <a:t>  </a:t>
            </a:r>
          </a:p>
          <a:p>
            <a:pPr marL="274320" indent="-274320" eaLnBrk="1" fontAlgn="auto" hangingPunct="1">
              <a:spcAft>
                <a:spcPts val="0"/>
              </a:spcAft>
              <a:buClr>
                <a:schemeClr val="accent3"/>
              </a:buClr>
              <a:buFont typeface="Wingdings 2"/>
              <a:buNone/>
              <a:defRPr/>
            </a:pPr>
            <a:endParaRPr lang="pt-BR" sz="2200" b="1"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2" cstate="print"/>
          <a:srcRect/>
          <a:stretch>
            <a:fillRect/>
          </a:stretch>
        </p:blipFill>
        <p:spPr bwMode="auto">
          <a:xfrm>
            <a:off x="214313" y="1571625"/>
            <a:ext cx="8639175" cy="5129213"/>
          </a:xfrm>
          <a:prstGeom prst="rect">
            <a:avLst/>
          </a:prstGeom>
          <a:noFill/>
          <a:ln w="9525">
            <a:noFill/>
            <a:miter lim="800000"/>
            <a:headEnd/>
            <a:tailEnd/>
          </a:ln>
        </p:spPr>
      </p:pic>
      <p:sp>
        <p:nvSpPr>
          <p:cNvPr id="9219" name="Title 1"/>
          <p:cNvSpPr>
            <a:spLocks noGrp="1"/>
          </p:cNvSpPr>
          <p:nvPr>
            <p:ph type="title"/>
          </p:nvPr>
        </p:nvSpPr>
        <p:spPr>
          <a:xfrm>
            <a:off x="285750" y="357188"/>
            <a:ext cx="8229600" cy="1143000"/>
          </a:xfrm>
        </p:spPr>
        <p:txBody>
          <a:bodyPr/>
          <a:lstStyle/>
          <a:p>
            <a:pPr eaLnBrk="1" hangingPunct="1"/>
            <a:r>
              <a:rPr lang="pt-BR" smtClean="0"/>
              <a:t>A Interface</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28625" y="357188"/>
            <a:ext cx="8229600" cy="1143000"/>
          </a:xfrm>
        </p:spPr>
        <p:txBody>
          <a:bodyPr/>
          <a:lstStyle/>
          <a:p>
            <a:pPr eaLnBrk="1" hangingPunct="1"/>
            <a:r>
              <a:rPr lang="pt-BR" dirty="0" smtClean="0"/>
              <a:t>Casos de aprovação</a:t>
            </a:r>
          </a:p>
        </p:txBody>
      </p:sp>
      <p:sp>
        <p:nvSpPr>
          <p:cNvPr id="27651"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t>
            </a:r>
          </a:p>
          <a:p>
            <a:pPr eaLnBrk="1" hangingPunct="1">
              <a:buFont typeface="Wingdings 2" pitchFamily="18" charset="2"/>
              <a:buNone/>
            </a:pPr>
            <a:r>
              <a:rPr lang="pt-BR" sz="2400" dirty="0" smtClean="0"/>
              <a:t>	</a:t>
            </a:r>
            <a:r>
              <a:rPr lang="pt-BR" sz="2200" dirty="0" smtClean="0"/>
              <a:t>- As páginas Web não incluem qualquer conteúdo com mais de três flashes no período de um segundo.</a:t>
            </a:r>
          </a:p>
          <a:p>
            <a:pPr eaLnBrk="1" hangingPunct="1">
              <a:buFont typeface="Wingdings 2" pitchFamily="18" charset="2"/>
              <a:buNone/>
            </a:pPr>
            <a:endParaRPr lang="pt-BR" sz="2200" dirty="0" smtClean="0"/>
          </a:p>
          <a:p>
            <a:pPr eaLnBrk="1" hangingPunct="1">
              <a:buFont typeface="Wingdings 2" pitchFamily="18" charset="2"/>
              <a:buNone/>
            </a:pPr>
            <a:r>
              <a:rPr lang="pt-BR" sz="2200" dirty="0" smtClean="0"/>
              <a:t>	- A rede social possui links com saltos que são exibidos no topo da página para conteúdos principais facilitando a navegação</a:t>
            </a:r>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pic>
        <p:nvPicPr>
          <p:cNvPr id="27652" name="Picture 5" descr="http://docs.google.com/File?id=dddjvtq5_28dwnr72fq_b"/>
          <p:cNvPicPr>
            <a:picLocks noChangeAspect="1" noChangeArrowheads="1"/>
          </p:cNvPicPr>
          <p:nvPr/>
        </p:nvPicPr>
        <p:blipFill>
          <a:blip r:embed="rId2" cstate="print"/>
          <a:srcRect/>
          <a:stretch>
            <a:fillRect/>
          </a:stretch>
        </p:blipFill>
        <p:spPr bwMode="auto">
          <a:xfrm>
            <a:off x="2214563" y="4500563"/>
            <a:ext cx="5248275" cy="1454150"/>
          </a:xfrm>
          <a:prstGeom prst="rect">
            <a:avLst/>
          </a:prstGeom>
          <a:noFill/>
          <a:ln w="9525">
            <a:noFill/>
            <a:miter lim="800000"/>
            <a:headEnd/>
            <a:tailEnd/>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28625" y="357188"/>
            <a:ext cx="8229600" cy="1143000"/>
          </a:xfrm>
        </p:spPr>
        <p:txBody>
          <a:bodyPr/>
          <a:lstStyle/>
          <a:p>
            <a:pPr eaLnBrk="1" hangingPunct="1"/>
            <a:r>
              <a:rPr lang="pt-BR" dirty="0" smtClean="0"/>
              <a:t>Casos de aprovação</a:t>
            </a:r>
          </a:p>
        </p:txBody>
      </p:sp>
      <p:sp>
        <p:nvSpPr>
          <p:cNvPr id="28675"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t>
            </a:r>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pic>
        <p:nvPicPr>
          <p:cNvPr id="28676" name="Picture 7" descr="http://docs.google.com/File?id=dddjvtq5_30gvxd78c3_b"/>
          <p:cNvPicPr>
            <a:picLocks noChangeAspect="1" noChangeArrowheads="1"/>
          </p:cNvPicPr>
          <p:nvPr/>
        </p:nvPicPr>
        <p:blipFill>
          <a:blip r:embed="rId2" cstate="print"/>
          <a:srcRect/>
          <a:stretch>
            <a:fillRect/>
          </a:stretch>
        </p:blipFill>
        <p:spPr bwMode="auto">
          <a:xfrm>
            <a:off x="785813" y="2071688"/>
            <a:ext cx="3260725" cy="4370387"/>
          </a:xfrm>
          <a:prstGeom prst="rect">
            <a:avLst/>
          </a:prstGeom>
          <a:noFill/>
          <a:ln w="9525">
            <a:noFill/>
            <a:miter lim="800000"/>
            <a:headEnd/>
            <a:tailEnd/>
          </a:ln>
        </p:spPr>
      </p:pic>
      <p:pic>
        <p:nvPicPr>
          <p:cNvPr id="28677" name="Picture 8" descr="http://docs.google.com/File?id=dddjvtq5_31gtg3tkcn_b"/>
          <p:cNvPicPr>
            <a:picLocks noChangeAspect="1" noChangeArrowheads="1"/>
          </p:cNvPicPr>
          <p:nvPr/>
        </p:nvPicPr>
        <p:blipFill>
          <a:blip r:embed="rId3" cstate="print"/>
          <a:srcRect/>
          <a:stretch>
            <a:fillRect/>
          </a:stretch>
        </p:blipFill>
        <p:spPr bwMode="auto">
          <a:xfrm>
            <a:off x="4643438" y="2000250"/>
            <a:ext cx="4286250" cy="4286250"/>
          </a:xfrm>
          <a:prstGeom prst="rect">
            <a:avLst/>
          </a:prstGeom>
          <a:noFill/>
          <a:ln w="9525">
            <a:noFill/>
            <a:miter lim="800000"/>
            <a:headEnd/>
            <a:tailEnd/>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28625" y="357188"/>
            <a:ext cx="8229600" cy="1143000"/>
          </a:xfrm>
        </p:spPr>
        <p:txBody>
          <a:bodyPr/>
          <a:lstStyle/>
          <a:p>
            <a:pPr eaLnBrk="1" hangingPunct="1"/>
            <a:r>
              <a:rPr lang="pt-BR" dirty="0" smtClean="0"/>
              <a:t>Casos de aprovação</a:t>
            </a:r>
          </a:p>
        </p:txBody>
      </p:sp>
      <p:sp>
        <p:nvSpPr>
          <p:cNvPr id="29699"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t>
            </a:r>
          </a:p>
          <a:p>
            <a:pPr eaLnBrk="1" hangingPunct="1">
              <a:buFont typeface="Wingdings 2" pitchFamily="18" charset="2"/>
              <a:buNone/>
            </a:pPr>
            <a:r>
              <a:rPr lang="pt-BR" sz="2400" dirty="0" smtClean="0"/>
              <a:t>	</a:t>
            </a:r>
            <a:r>
              <a:rPr lang="pt-BR" sz="2200" dirty="0" smtClean="0"/>
              <a:t>- Todas as páginas possuem títulos no cabeçalho das páginas.</a:t>
            </a:r>
          </a:p>
          <a:p>
            <a:pPr eaLnBrk="1" hangingPunct="1">
              <a:buFont typeface="Wingdings 2" pitchFamily="18" charset="2"/>
              <a:buNone/>
            </a:pPr>
            <a:endParaRPr lang="pt-BR" sz="2200" dirty="0" smtClean="0"/>
          </a:p>
          <a:p>
            <a:pPr eaLnBrk="1" hangingPunct="1">
              <a:buFont typeface="Wingdings 2" pitchFamily="18" charset="2"/>
              <a:buNone/>
            </a:pPr>
            <a:r>
              <a:rPr lang="pt-BR" sz="2200" dirty="0" smtClean="0"/>
              <a:t>	- Todo os conteúdos do site estão estruturados na ordem de leitura.</a:t>
            </a:r>
          </a:p>
          <a:p>
            <a:pPr eaLnBrk="1" hangingPunct="1">
              <a:buFont typeface="Wingdings 2" pitchFamily="18" charset="2"/>
              <a:buNone/>
            </a:pPr>
            <a:r>
              <a:rPr lang="pt-BR" sz="2200" dirty="0" smtClean="0"/>
              <a:t>	</a:t>
            </a:r>
          </a:p>
          <a:p>
            <a:pPr eaLnBrk="1" hangingPunct="1">
              <a:buFont typeface="Wingdings 2" pitchFamily="18" charset="2"/>
              <a:buNone/>
            </a:pPr>
            <a:r>
              <a:rPr lang="pt-BR" sz="2200" dirty="0" smtClean="0"/>
              <a:t>	-</a:t>
            </a:r>
            <a:r>
              <a:rPr lang="pt-BR" sz="2400" dirty="0" smtClean="0"/>
              <a:t> </a:t>
            </a:r>
            <a:r>
              <a:rPr lang="pt-BR" sz="2200" dirty="0" smtClean="0"/>
              <a:t>O idioma do site é definido programaticamente nas páginas.</a:t>
            </a:r>
          </a:p>
          <a:p>
            <a:pPr eaLnBrk="1" hangingPunct="1">
              <a:buFont typeface="Wingdings 2" pitchFamily="18" charset="2"/>
              <a:buNone/>
            </a:pPr>
            <a:endParaRPr lang="pt-BR" sz="2200" dirty="0" smtClean="0"/>
          </a:p>
          <a:p>
            <a:pPr eaLnBrk="1" hangingPunct="1">
              <a:buFont typeface="Wingdings 2" pitchFamily="18" charset="2"/>
              <a:buNone/>
            </a:pPr>
            <a:r>
              <a:rPr lang="pt-BR" sz="2200" dirty="0" smtClean="0"/>
              <a:t>	-</a:t>
            </a:r>
            <a:r>
              <a:rPr lang="pt-BR" sz="2400" dirty="0" smtClean="0"/>
              <a:t> </a:t>
            </a:r>
            <a:r>
              <a:rPr lang="pt-BR" sz="2200" dirty="0" smtClean="0"/>
              <a:t>Todos os elementos do site ao receberem foco, não iniciam alterações no contexto.</a:t>
            </a:r>
            <a:br>
              <a:rPr lang="pt-BR" sz="2200" dirty="0" smtClean="0"/>
            </a:br>
            <a:r>
              <a:rPr lang="pt-BR" sz="2400" dirty="0" smtClean="0"/>
              <a:t>	</a:t>
            </a:r>
          </a:p>
          <a:p>
            <a:pPr eaLnBrk="1" hangingPunct="1">
              <a:buFont typeface="Wingdings 2" pitchFamily="18" charset="2"/>
              <a:buNone/>
            </a:pPr>
            <a:r>
              <a:rPr lang="pt-BR" sz="2400" dirty="0" smtClean="0"/>
              <a:t>	- </a:t>
            </a:r>
            <a:r>
              <a:rPr lang="pt-BR" sz="2200" dirty="0" smtClean="0"/>
              <a:t>Os campos de formulários e hyperlinks podem ser identificadas de forma programática.</a:t>
            </a:r>
          </a:p>
          <a:p>
            <a:pPr eaLnBrk="1" hangingPunct="1">
              <a:buFont typeface="Wingdings 2" pitchFamily="18" charset="2"/>
              <a:buNone/>
            </a:pPr>
            <a:endParaRPr lang="pt-BR" sz="2200" dirty="0" smtClean="0"/>
          </a:p>
          <a:p>
            <a:pPr eaLnBrk="1" hangingPunct="1">
              <a:buFont typeface="Wingdings 2" pitchFamily="18" charset="2"/>
              <a:buNone/>
            </a:pPr>
            <a:r>
              <a:rPr lang="pt-BR" sz="2200" dirty="0" smtClean="0"/>
              <a:t>    </a:t>
            </a:r>
          </a:p>
          <a:p>
            <a:pPr eaLnBrk="1" hangingPunct="1">
              <a:buFont typeface="Wingdings 2" pitchFamily="18" charset="2"/>
              <a:buNone/>
            </a:pPr>
            <a:r>
              <a:rPr lang="pt-BR" sz="2200" dirty="0" smtClean="0"/>
              <a:t>	</a:t>
            </a:r>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r>
              <a:rPr lang="pt-BR" sz="2200" dirty="0" smtClean="0"/>
              <a:t>	</a:t>
            </a:r>
          </a:p>
          <a:p>
            <a:pPr eaLnBrk="1" hangingPunct="1">
              <a:buFont typeface="Wingdings 2" pitchFamily="18" charset="2"/>
              <a:buNone/>
            </a:pPr>
            <a:endParaRPr lang="pt-BR" sz="22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28625" y="357188"/>
            <a:ext cx="8229600" cy="1143000"/>
          </a:xfrm>
        </p:spPr>
        <p:txBody>
          <a:bodyPr/>
          <a:lstStyle/>
          <a:p>
            <a:pPr eaLnBrk="1" hangingPunct="1"/>
            <a:r>
              <a:rPr lang="pt-BR" dirty="0" smtClean="0"/>
              <a:t>Casos de aprovação</a:t>
            </a:r>
          </a:p>
        </p:txBody>
      </p:sp>
      <p:sp>
        <p:nvSpPr>
          <p:cNvPr id="30723"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t>
            </a:r>
          </a:p>
          <a:p>
            <a:pPr eaLnBrk="1" hangingPunct="1">
              <a:buFont typeface="Wingdings 2" pitchFamily="18" charset="2"/>
              <a:buNone/>
            </a:pPr>
            <a:r>
              <a:rPr lang="pt-BR" sz="2400" dirty="0" smtClean="0"/>
              <a:t>	</a:t>
            </a:r>
            <a:r>
              <a:rPr lang="pt-BR" sz="2200" dirty="0" smtClean="0"/>
              <a:t>- Toda a informação de erro é exibida no início do formulário e na etiqueta do campo relacionado.</a:t>
            </a:r>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r>
              <a:rPr lang="pt-BR" sz="2200" dirty="0" smtClean="0"/>
              <a:t>		</a:t>
            </a:r>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r>
              <a:rPr lang="pt-BR" sz="2200" dirty="0" smtClean="0"/>
              <a:t>	</a:t>
            </a:r>
          </a:p>
          <a:p>
            <a:pPr eaLnBrk="1" hangingPunct="1">
              <a:buFont typeface="Wingdings 2" pitchFamily="18" charset="2"/>
              <a:buNone/>
            </a:pPr>
            <a:endParaRPr lang="pt-BR" sz="22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pic>
        <p:nvPicPr>
          <p:cNvPr id="30724" name="Picture 34" descr="erro1.jpg"/>
          <p:cNvPicPr>
            <a:picLocks noChangeAspect="1" noChangeArrowheads="1"/>
          </p:cNvPicPr>
          <p:nvPr/>
        </p:nvPicPr>
        <p:blipFill>
          <a:blip r:embed="rId2" cstate="print"/>
          <a:srcRect/>
          <a:stretch>
            <a:fillRect/>
          </a:stretch>
        </p:blipFill>
        <p:spPr bwMode="auto">
          <a:xfrm>
            <a:off x="2000250" y="3071813"/>
            <a:ext cx="4702175" cy="2184400"/>
          </a:xfrm>
          <a:prstGeom prst="rect">
            <a:avLst/>
          </a:prstGeom>
          <a:noFill/>
          <a:ln w="9525">
            <a:noFill/>
            <a:miter lim="800000"/>
            <a:headEnd/>
            <a:tailEnd/>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28625" y="357188"/>
            <a:ext cx="8229600" cy="1143000"/>
          </a:xfrm>
        </p:spPr>
        <p:txBody>
          <a:bodyPr/>
          <a:lstStyle/>
          <a:p>
            <a:pPr eaLnBrk="1" hangingPunct="1"/>
            <a:r>
              <a:rPr lang="pt-BR" dirty="0" smtClean="0"/>
              <a:t>Casos de aprovação</a:t>
            </a:r>
          </a:p>
        </p:txBody>
      </p:sp>
      <p:sp>
        <p:nvSpPr>
          <p:cNvPr id="31747"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t>
            </a:r>
          </a:p>
          <a:p>
            <a:pPr eaLnBrk="1" hangingPunct="1">
              <a:buFont typeface="Wingdings 2" pitchFamily="18" charset="2"/>
              <a:buNone/>
            </a:pPr>
            <a:r>
              <a:rPr lang="pt-BR" sz="2400" dirty="0" smtClean="0"/>
              <a:t>	</a:t>
            </a:r>
            <a:r>
              <a:rPr lang="pt-BR" sz="2200" dirty="0" smtClean="0"/>
              <a:t>- Todos formulários possuem etiquetas antes das entrada de dados.</a:t>
            </a:r>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r>
              <a:rPr lang="pt-BR" sz="2200" dirty="0" smtClean="0"/>
              <a:t>		</a:t>
            </a:r>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endParaRPr lang="pt-BR" sz="2200" dirty="0" smtClean="0"/>
          </a:p>
          <a:p>
            <a:pPr eaLnBrk="1" hangingPunct="1">
              <a:buFont typeface="Wingdings 2" pitchFamily="18" charset="2"/>
              <a:buNone/>
            </a:pPr>
            <a:r>
              <a:rPr lang="pt-BR" sz="2200" dirty="0" smtClean="0"/>
              <a:t>	</a:t>
            </a:r>
          </a:p>
          <a:p>
            <a:pPr eaLnBrk="1" hangingPunct="1">
              <a:buFont typeface="Wingdings 2" pitchFamily="18" charset="2"/>
              <a:buNone/>
            </a:pPr>
            <a:endParaRPr lang="pt-BR" sz="22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pic>
        <p:nvPicPr>
          <p:cNvPr id="31748" name="Picture 35" descr="labels.jpg"/>
          <p:cNvPicPr>
            <a:picLocks noChangeAspect="1" noChangeArrowheads="1"/>
          </p:cNvPicPr>
          <p:nvPr/>
        </p:nvPicPr>
        <p:blipFill>
          <a:blip r:embed="rId2" cstate="print"/>
          <a:srcRect/>
          <a:stretch>
            <a:fillRect/>
          </a:stretch>
        </p:blipFill>
        <p:spPr bwMode="auto">
          <a:xfrm>
            <a:off x="3071813" y="2571750"/>
            <a:ext cx="3143250" cy="3214688"/>
          </a:xfrm>
          <a:prstGeom prst="rect">
            <a:avLst/>
          </a:prstGeom>
          <a:noFill/>
          <a:ln w="9525">
            <a:noFill/>
            <a:miter lim="800000"/>
            <a:headEnd/>
            <a:tailEnd/>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28625" y="357188"/>
            <a:ext cx="8229600" cy="1143000"/>
          </a:xfrm>
        </p:spPr>
        <p:txBody>
          <a:bodyPr/>
          <a:lstStyle/>
          <a:p>
            <a:pPr eaLnBrk="1" hangingPunct="1"/>
            <a:r>
              <a:rPr lang="pt-BR" dirty="0" smtClean="0"/>
              <a:t>Casos de aprovação</a:t>
            </a:r>
          </a:p>
        </p:txBody>
      </p:sp>
      <p:sp>
        <p:nvSpPr>
          <p:cNvPr id="32771"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a:t>
            </a:r>
          </a:p>
          <a:p>
            <a:pPr eaLnBrk="1" hangingPunct="1">
              <a:buFont typeface="Wingdings 2" pitchFamily="18" charset="2"/>
              <a:buNone/>
            </a:pPr>
            <a:r>
              <a:rPr lang="pt-BR" sz="2400" dirty="0" smtClean="0"/>
              <a:t>	</a:t>
            </a:r>
            <a:r>
              <a:rPr lang="pt-BR" sz="2200" dirty="0" smtClean="0"/>
              <a:t> - O site possui uma boa navegação, o usuário pode localizar qualquer informação de várias formas possíveis. </a:t>
            </a:r>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pic>
        <p:nvPicPr>
          <p:cNvPr id="32772" name="Picture 29" descr="print23.jpg"/>
          <p:cNvPicPr>
            <a:picLocks noChangeAspect="1" noChangeArrowheads="1"/>
          </p:cNvPicPr>
          <p:nvPr/>
        </p:nvPicPr>
        <p:blipFill>
          <a:blip r:embed="rId2" cstate="print"/>
          <a:srcRect/>
          <a:stretch>
            <a:fillRect/>
          </a:stretch>
        </p:blipFill>
        <p:spPr bwMode="auto">
          <a:xfrm>
            <a:off x="1500188" y="2857500"/>
            <a:ext cx="6072187" cy="3357563"/>
          </a:xfrm>
          <a:prstGeom prst="rect">
            <a:avLst/>
          </a:prstGeom>
          <a:noFill/>
          <a:ln w="9525">
            <a:noFill/>
            <a:miter lim="800000"/>
            <a:headEnd/>
            <a:tailEnd/>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28625" y="357188"/>
            <a:ext cx="8229600" cy="1143000"/>
          </a:xfrm>
        </p:spPr>
        <p:txBody>
          <a:bodyPr/>
          <a:lstStyle/>
          <a:p>
            <a:pPr eaLnBrk="1" hangingPunct="1"/>
            <a:r>
              <a:rPr lang="pt-BR" dirty="0" smtClean="0"/>
              <a:t>Casos de aprovação</a:t>
            </a:r>
          </a:p>
        </p:txBody>
      </p:sp>
      <p:sp>
        <p:nvSpPr>
          <p:cNvPr id="33795"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a:t>
            </a:r>
          </a:p>
          <a:p>
            <a:pPr eaLnBrk="1" hangingPunct="1">
              <a:buFont typeface="Wingdings 2" pitchFamily="18" charset="2"/>
              <a:buNone/>
            </a:pPr>
            <a:r>
              <a:rPr lang="pt-BR" sz="2400" dirty="0" smtClean="0"/>
              <a:t>	</a:t>
            </a:r>
            <a:r>
              <a:rPr lang="pt-BR" sz="2200" dirty="0" smtClean="0"/>
              <a:t> - Existem cabeçalhos dos conteúdos principais e rótulos nos campos de preenchimento. </a:t>
            </a:r>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pic>
        <p:nvPicPr>
          <p:cNvPr id="33796" name="Picture 10" descr="http://docs.google.com/File?id=dddjvtq5_33fmcmgwd7_b"/>
          <p:cNvPicPr>
            <a:picLocks noChangeAspect="1" noChangeArrowheads="1"/>
          </p:cNvPicPr>
          <p:nvPr/>
        </p:nvPicPr>
        <p:blipFill>
          <a:blip r:embed="rId2" cstate="print"/>
          <a:srcRect/>
          <a:stretch>
            <a:fillRect/>
          </a:stretch>
        </p:blipFill>
        <p:spPr bwMode="auto">
          <a:xfrm>
            <a:off x="1857375" y="2714625"/>
            <a:ext cx="4929188" cy="2071688"/>
          </a:xfrm>
          <a:prstGeom prst="rect">
            <a:avLst/>
          </a:prstGeom>
          <a:noFill/>
          <a:ln w="9525">
            <a:noFill/>
            <a:miter lim="800000"/>
            <a:headEnd/>
            <a:tailEnd/>
          </a:ln>
        </p:spPr>
      </p:pic>
      <p:pic>
        <p:nvPicPr>
          <p:cNvPr id="33797" name="Picture 11" descr="http://docs.google.com/File?id=dddjvtq5_34gtz37bk5_b"/>
          <p:cNvPicPr>
            <a:picLocks noChangeAspect="1" noChangeArrowheads="1"/>
          </p:cNvPicPr>
          <p:nvPr/>
        </p:nvPicPr>
        <p:blipFill>
          <a:blip r:embed="rId3" cstate="print"/>
          <a:srcRect/>
          <a:stretch>
            <a:fillRect/>
          </a:stretch>
        </p:blipFill>
        <p:spPr bwMode="auto">
          <a:xfrm>
            <a:off x="2071688" y="4792663"/>
            <a:ext cx="4500562" cy="2065337"/>
          </a:xfrm>
          <a:prstGeom prst="rect">
            <a:avLst/>
          </a:prstGeom>
          <a:noFill/>
          <a:ln w="9525">
            <a:noFill/>
            <a:miter lim="800000"/>
            <a:headEnd/>
            <a:tailEnd/>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28625" y="357188"/>
            <a:ext cx="8229600" cy="1143000"/>
          </a:xfrm>
        </p:spPr>
        <p:txBody>
          <a:bodyPr/>
          <a:lstStyle/>
          <a:p>
            <a:pPr eaLnBrk="1" hangingPunct="1"/>
            <a:r>
              <a:rPr lang="pt-BR" dirty="0" smtClean="0"/>
              <a:t>Casos de aprovação</a:t>
            </a:r>
          </a:p>
        </p:txBody>
      </p:sp>
      <p:sp>
        <p:nvSpPr>
          <p:cNvPr id="34819"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a:t>
            </a:r>
          </a:p>
          <a:p>
            <a:pPr eaLnBrk="1" hangingPunct="1">
              <a:buFont typeface="Wingdings 2" pitchFamily="18" charset="2"/>
              <a:buNone/>
            </a:pPr>
            <a:r>
              <a:rPr lang="pt-BR" sz="2400" dirty="0" smtClean="0"/>
              <a:t>	</a:t>
            </a:r>
            <a:r>
              <a:rPr lang="pt-BR" sz="2200" dirty="0" smtClean="0"/>
              <a:t> -  Todos mecanismos de repetição são exibidos sempre da mesma forma, tornando a navegação consistente</a:t>
            </a:r>
          </a:p>
          <a:p>
            <a:pPr eaLnBrk="1" hangingPunct="1">
              <a:buFont typeface="Wingdings 2" pitchFamily="18" charset="2"/>
              <a:buNone/>
            </a:pPr>
            <a:endParaRPr lang="pt-BR" sz="2200" dirty="0" smtClean="0"/>
          </a:p>
          <a:p>
            <a:pPr eaLnBrk="1" hangingPunct="1">
              <a:buFont typeface="Wingdings 2" pitchFamily="18" charset="2"/>
              <a:buNone/>
            </a:pPr>
            <a:r>
              <a:rPr lang="pt-BR" sz="2200" dirty="0" smtClean="0"/>
              <a:t>	- Toda informação de erro é descritiva , informando o que se pode fazer para a correção da ação.</a:t>
            </a:r>
          </a:p>
          <a:p>
            <a:pPr eaLnBrk="1" hangingPunct="1">
              <a:buFont typeface="Wingdings 2" pitchFamily="18" charset="2"/>
              <a:buNone/>
            </a:pPr>
            <a:endParaRPr lang="pt-BR" sz="22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28625" y="357188"/>
            <a:ext cx="8229600" cy="1143000"/>
          </a:xfrm>
        </p:spPr>
        <p:txBody>
          <a:bodyPr/>
          <a:lstStyle/>
          <a:p>
            <a:pPr eaLnBrk="1" hangingPunct="1"/>
            <a:r>
              <a:rPr lang="pt-BR" dirty="0" smtClean="0"/>
              <a:t>Casos de aprovação</a:t>
            </a:r>
          </a:p>
        </p:txBody>
      </p:sp>
      <p:sp>
        <p:nvSpPr>
          <p:cNvPr id="34819" name="Text Placeholder 2"/>
          <p:cNvSpPr>
            <a:spLocks noGrp="1"/>
          </p:cNvSpPr>
          <p:nvPr>
            <p:ph type="body" sz="quarter" idx="10"/>
          </p:nvPr>
        </p:nvSpPr>
        <p:spPr>
          <a:xfrm>
            <a:off x="357188" y="1571625"/>
            <a:ext cx="8382000" cy="3214688"/>
          </a:xfrm>
        </p:spPr>
        <p:txBody>
          <a:bodyPr/>
          <a:lstStyle/>
          <a:p>
            <a:pPr eaLnBrk="1" hangingPunct="1"/>
            <a:r>
              <a:rPr lang="pt-BR" b="1" dirty="0" smtClean="0"/>
              <a:t>Nível AA</a:t>
            </a:r>
          </a:p>
          <a:p>
            <a:pPr eaLnBrk="1" hangingPunct="1">
              <a:buFont typeface="Wingdings 2" pitchFamily="18" charset="2"/>
              <a:buNone/>
            </a:pPr>
            <a:r>
              <a:rPr lang="pt-BR" sz="2400" dirty="0" smtClean="0"/>
              <a:t>	</a:t>
            </a:r>
            <a:r>
              <a:rPr lang="pt-BR" sz="2200" dirty="0" smtClean="0"/>
              <a:t> -  Todos mecanismos de repetição são exibidos sempre da mesma forma, tornando a navegação consistente</a:t>
            </a:r>
          </a:p>
          <a:p>
            <a:pPr eaLnBrk="1" hangingPunct="1">
              <a:buFont typeface="Wingdings 2" pitchFamily="18" charset="2"/>
              <a:buNone/>
            </a:pPr>
            <a:endParaRPr lang="pt-BR" sz="2200" dirty="0" smtClean="0"/>
          </a:p>
          <a:p>
            <a:pPr eaLnBrk="1" hangingPunct="1">
              <a:buFont typeface="Wingdings 2" pitchFamily="18" charset="2"/>
              <a:buNone/>
            </a:pPr>
            <a:r>
              <a:rPr lang="pt-BR" sz="2200" dirty="0" smtClean="0"/>
              <a:t>	- Toda informação de erro é descritiva , informando o que se pode fazer para a correção da ação.</a:t>
            </a:r>
          </a:p>
          <a:p>
            <a:pPr eaLnBrk="1" hangingPunct="1">
              <a:buFont typeface="Wingdings 2" pitchFamily="18" charset="2"/>
              <a:buNone/>
            </a:pPr>
            <a:endParaRPr lang="pt-BR" sz="22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endParaRPr lang="pt-BR" sz="2400" dirty="0" smtClean="0"/>
          </a:p>
          <a:p>
            <a:pPr eaLnBrk="1" hangingPunct="1">
              <a:buFont typeface="Wingdings 2" pitchFamily="18" charset="2"/>
              <a:buNone/>
            </a:pPr>
            <a:r>
              <a:rPr lang="pt-BR" sz="2400" dirty="0" smtClean="0"/>
              <a:t>  </a:t>
            </a:r>
          </a:p>
          <a:p>
            <a:pPr eaLnBrk="1" hangingPunct="1">
              <a:buFont typeface="Wingdings 2" pitchFamily="18" charset="2"/>
              <a:buNone/>
            </a:pPr>
            <a:endParaRPr lang="pt-BR" sz="2200" b="1" dirty="0" smtClean="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28625" y="357188"/>
            <a:ext cx="8229600" cy="1143000"/>
          </a:xfrm>
        </p:spPr>
        <p:txBody>
          <a:bodyPr/>
          <a:lstStyle/>
          <a:p>
            <a:pPr eaLnBrk="1" hangingPunct="1"/>
            <a:r>
              <a:rPr lang="pt-BR" dirty="0" smtClean="0"/>
              <a:t>Avaliação Cooperativa</a:t>
            </a:r>
          </a:p>
        </p:txBody>
      </p:sp>
      <p:sp>
        <p:nvSpPr>
          <p:cNvPr id="4" name="Text Placeholder 2"/>
          <p:cNvSpPr txBox="1">
            <a:spLocks/>
          </p:cNvSpPr>
          <p:nvPr/>
        </p:nvSpPr>
        <p:spPr bwMode="auto">
          <a:xfrm>
            <a:off x="357158" y="1643050"/>
            <a:ext cx="8382000" cy="3502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90000"/>
              </a:lnSpc>
              <a:spcBef>
                <a:spcPct val="20000"/>
              </a:spcBef>
              <a:spcAft>
                <a:spcPct val="0"/>
              </a:spcAft>
              <a:buClr>
                <a:srgbClr val="0BD0D9"/>
              </a:buClr>
              <a:buSzPct val="95000"/>
              <a:buFont typeface="Wingdings 2" pitchFamily="18" charset="2"/>
              <a:buNone/>
              <a:tabLst/>
              <a:defRPr/>
            </a:pPr>
            <a:r>
              <a:rPr kumimoji="0" lang="pt-BR" sz="2600" b="0" i="0" u="none" strike="noStrike" kern="1200" cap="none" spc="0" normalizeH="0" baseline="0" dirty="0" smtClean="0">
                <a:ln>
                  <a:noFill/>
                </a:ln>
                <a:solidFill>
                  <a:schemeClr val="tx1"/>
                </a:solidFill>
                <a:effectLst/>
                <a:uLnTx/>
                <a:uFillTx/>
                <a:latin typeface="+mn-lt"/>
                <a:ea typeface="+mn-ea"/>
                <a:cs typeface="+mn-cs"/>
              </a:rPr>
              <a:t>A avaliação foi realizada</a:t>
            </a:r>
            <a:r>
              <a:rPr lang="pt-BR" sz="2600" dirty="0" smtClean="0">
                <a:latin typeface="+mn-lt"/>
                <a:cs typeface="+mn-cs"/>
              </a:rPr>
              <a:t> em ambientes calmos, sem interferência de outras pessoas. </a:t>
            </a:r>
          </a:p>
          <a:p>
            <a:pPr marL="273050" marR="0" lvl="0" indent="-273050" algn="l" defTabSz="914400" rtl="0" eaLnBrk="1" fontAlgn="base" latinLnBrk="0" hangingPunct="1">
              <a:lnSpc>
                <a:spcPct val="90000"/>
              </a:lnSpc>
              <a:spcBef>
                <a:spcPct val="20000"/>
              </a:spcBef>
              <a:spcAft>
                <a:spcPct val="0"/>
              </a:spcAft>
              <a:buClr>
                <a:srgbClr val="0BD0D9"/>
              </a:buClr>
              <a:buSzPct val="95000"/>
              <a:buFont typeface="Wingdings 2" pitchFamily="18" charset="2"/>
              <a:buNone/>
              <a:tabLst/>
              <a:defRPr/>
            </a:pPr>
            <a:endParaRPr lang="pt-BR" sz="2600" dirty="0" smtClean="0">
              <a:latin typeface="+mn-lt"/>
              <a:cs typeface="+mn-cs"/>
            </a:endParaRPr>
          </a:p>
          <a:p>
            <a:pPr marL="273050" marR="0" lvl="0" indent="-273050" algn="l" defTabSz="914400" rtl="0" eaLnBrk="1" fontAlgn="base" latinLnBrk="0" hangingPunct="1">
              <a:lnSpc>
                <a:spcPct val="90000"/>
              </a:lnSpc>
              <a:spcBef>
                <a:spcPct val="20000"/>
              </a:spcBef>
              <a:spcAft>
                <a:spcPct val="0"/>
              </a:spcAft>
              <a:buClr>
                <a:srgbClr val="0BD0D9"/>
              </a:buClr>
              <a:buSzPct val="95000"/>
              <a:buFont typeface="Wingdings 2" pitchFamily="18" charset="2"/>
              <a:buNone/>
              <a:tabLst/>
              <a:defRPr/>
            </a:pPr>
            <a:r>
              <a:rPr lang="pt-BR" sz="2600" dirty="0" smtClean="0">
                <a:latin typeface="+mn-lt"/>
                <a:cs typeface="+mn-cs"/>
              </a:rPr>
              <a:t>O sintetizador de telas usado na avaliação foi o DOSVOX, criado pelo NCE (Núcleo de Computação Eletrônica da UFRJ). </a:t>
            </a:r>
            <a:endParaRPr kumimoji="0" lang="pt-BR" sz="2600" b="0" i="0" u="none" strike="noStrike" kern="1200" cap="none" spc="0" normalizeH="0" baseline="0" dirty="0" smtClean="0">
              <a:ln>
                <a:noFill/>
              </a:ln>
              <a:solidFill>
                <a:schemeClr val="tx1"/>
              </a:solidFill>
              <a:effectLst/>
              <a:uLnTx/>
              <a:uFillTx/>
              <a:latin typeface="+mn-lt"/>
              <a:ea typeface="+mn-ea"/>
              <a:cs typeface="+mn-cs"/>
            </a:endParaRPr>
          </a:p>
        </p:txBody>
      </p:sp>
      <p:pic>
        <p:nvPicPr>
          <p:cNvPr id="67586" name="Picture 2"/>
          <p:cNvPicPr>
            <a:picLocks noChangeAspect="1" noChangeArrowheads="1"/>
          </p:cNvPicPr>
          <p:nvPr/>
        </p:nvPicPr>
        <p:blipFill>
          <a:blip r:embed="rId2" cstate="print"/>
          <a:srcRect/>
          <a:stretch>
            <a:fillRect/>
          </a:stretch>
        </p:blipFill>
        <p:spPr bwMode="auto">
          <a:xfrm>
            <a:off x="2643174" y="3786190"/>
            <a:ext cx="3982762" cy="2857520"/>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pt-BR" smtClean="0"/>
              <a:t>Introdução</a:t>
            </a:r>
          </a:p>
        </p:txBody>
      </p:sp>
      <p:sp>
        <p:nvSpPr>
          <p:cNvPr id="10243" name="Content Placeholder 2"/>
          <p:cNvSpPr>
            <a:spLocks noGrp="1"/>
          </p:cNvSpPr>
          <p:nvPr>
            <p:ph idx="1"/>
          </p:nvPr>
        </p:nvSpPr>
        <p:spPr/>
        <p:txBody>
          <a:bodyPr/>
          <a:lstStyle/>
          <a:p>
            <a:pPr>
              <a:buNone/>
            </a:pPr>
            <a:r>
              <a:rPr lang="pt-BR" b="1" dirty="0" smtClean="0"/>
              <a:t>“ Uma comunidade acessível para inclusão e integração social. “ </a:t>
            </a:r>
            <a:br>
              <a:rPr lang="pt-BR" b="1" dirty="0" smtClean="0"/>
            </a:br>
            <a:r>
              <a:rPr lang="pt-BR" b="1" dirty="0" smtClean="0"/>
              <a:t>A rede social Acesse, tem o objetivo de criar um ambiente onde pessoas deficientes e pessoas sem deficiência possam se relacionar entre si. A facilidade deste relacionamento é caracterizada pela fácil acessibilidade de navegação que é divulgado pela rede. </a:t>
            </a:r>
            <a:r>
              <a:rPr lang="pt-BR" dirty="0" smtClean="0"/>
              <a:t/>
            </a:r>
            <a:br>
              <a:rPr lang="pt-BR" dirty="0" smtClean="0"/>
            </a:br>
            <a:endParaRPr lang="pt-BR" dirty="0" smtClean="0"/>
          </a:p>
          <a:p>
            <a:pPr eaLnBrk="1" hangingPunct="1">
              <a:buFont typeface="Wingdings 2" pitchFamily="18" charset="2"/>
              <a:buNone/>
            </a:pPr>
            <a:endParaRPr lang="pt-BR" b="1" dirty="0" smtClean="0"/>
          </a:p>
          <a:p>
            <a:pPr eaLnBrk="1" hangingPunct="1">
              <a:buFont typeface="Wingdings 2" pitchFamily="18" charset="2"/>
              <a:buNone/>
            </a:pPr>
            <a:endParaRPr lang="pt-BR" b="1" dirty="0" smtClean="0"/>
          </a:p>
          <a:p>
            <a:pPr eaLnBrk="1" hangingPunct="1">
              <a:buFont typeface="Wingdings 2" pitchFamily="18" charset="2"/>
              <a:buNone/>
            </a:pPr>
            <a:endParaRPr lang="pt-BR" dirty="0"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28625" y="357188"/>
            <a:ext cx="8229600" cy="1143000"/>
          </a:xfrm>
        </p:spPr>
        <p:txBody>
          <a:bodyPr/>
          <a:lstStyle/>
          <a:p>
            <a:pPr eaLnBrk="1" hangingPunct="1"/>
            <a:r>
              <a:rPr lang="pt-BR" dirty="0" smtClean="0"/>
              <a:t>Avaliação Cooperativa</a:t>
            </a:r>
          </a:p>
        </p:txBody>
      </p:sp>
      <p:sp>
        <p:nvSpPr>
          <p:cNvPr id="4" name="Text Placeholder 2"/>
          <p:cNvSpPr txBox="1">
            <a:spLocks/>
          </p:cNvSpPr>
          <p:nvPr/>
        </p:nvSpPr>
        <p:spPr bwMode="auto">
          <a:xfrm>
            <a:off x="142844" y="1714488"/>
            <a:ext cx="8382000" cy="3502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90000"/>
              </a:lnSpc>
              <a:spcBef>
                <a:spcPct val="20000"/>
              </a:spcBef>
              <a:spcAft>
                <a:spcPct val="0"/>
              </a:spcAft>
              <a:buClr>
                <a:srgbClr val="0BD0D9"/>
              </a:buClr>
              <a:buSzPct val="95000"/>
              <a:buFont typeface="Wingdings 2" pitchFamily="18"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As</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noProof="0" dirty="0" err="1" smtClean="0">
                <a:ln>
                  <a:noFill/>
                </a:ln>
                <a:solidFill>
                  <a:schemeClr val="tx1"/>
                </a:solidFill>
                <a:effectLst/>
                <a:uLnTx/>
                <a:uFillTx/>
                <a:latin typeface="+mn-lt"/>
                <a:ea typeface="+mn-ea"/>
                <a:cs typeface="+mn-cs"/>
              </a:rPr>
              <a:t>seguintes</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noProof="0" dirty="0" err="1" smtClean="0">
                <a:ln>
                  <a:noFill/>
                </a:ln>
                <a:solidFill>
                  <a:schemeClr val="tx1"/>
                </a:solidFill>
                <a:effectLst/>
                <a:uLnTx/>
                <a:uFillTx/>
                <a:latin typeface="+mn-lt"/>
                <a:ea typeface="+mn-ea"/>
                <a:cs typeface="+mn-cs"/>
              </a:rPr>
              <a:t>tarefas</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noProof="0" dirty="0" err="1" smtClean="0">
                <a:ln>
                  <a:noFill/>
                </a:ln>
                <a:solidFill>
                  <a:schemeClr val="tx1"/>
                </a:solidFill>
                <a:effectLst/>
                <a:uLnTx/>
                <a:uFillTx/>
                <a:latin typeface="+mn-lt"/>
                <a:ea typeface="+mn-ea"/>
                <a:cs typeface="+mn-cs"/>
              </a:rPr>
              <a:t>foram</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noProof="0" dirty="0" err="1" smtClean="0">
                <a:ln>
                  <a:noFill/>
                </a:ln>
                <a:solidFill>
                  <a:schemeClr val="tx1"/>
                </a:solidFill>
                <a:effectLst/>
                <a:uLnTx/>
                <a:uFillTx/>
                <a:latin typeface="+mn-lt"/>
                <a:ea typeface="+mn-ea"/>
                <a:cs typeface="+mn-cs"/>
              </a:rPr>
              <a:t>propostas</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noProof="0" dirty="0" err="1" smtClean="0">
                <a:ln>
                  <a:noFill/>
                </a:ln>
                <a:solidFill>
                  <a:schemeClr val="tx1"/>
                </a:solidFill>
                <a:effectLst/>
                <a:uLnTx/>
                <a:uFillTx/>
                <a:latin typeface="+mn-lt"/>
                <a:ea typeface="+mn-ea"/>
                <a:cs typeface="+mn-cs"/>
              </a:rPr>
              <a:t>para</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noProof="0" dirty="0" err="1" smtClean="0">
                <a:ln>
                  <a:noFill/>
                </a:ln>
                <a:solidFill>
                  <a:schemeClr val="tx1"/>
                </a:solidFill>
                <a:effectLst/>
                <a:uLnTx/>
                <a:uFillTx/>
                <a:latin typeface="+mn-lt"/>
                <a:ea typeface="+mn-ea"/>
                <a:cs typeface="+mn-cs"/>
              </a:rPr>
              <a:t>os</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noProof="0" dirty="0" err="1" smtClean="0">
                <a:ln>
                  <a:noFill/>
                </a:ln>
                <a:solidFill>
                  <a:schemeClr val="tx1"/>
                </a:solidFill>
                <a:effectLst/>
                <a:uLnTx/>
                <a:uFillTx/>
                <a:latin typeface="+mn-lt"/>
                <a:ea typeface="+mn-ea"/>
                <a:cs typeface="+mn-cs"/>
              </a:rPr>
              <a:t>usuários</a:t>
            </a:r>
            <a:r>
              <a:rPr kumimoji="0" lang="en-US" sz="2600" b="0" i="0" u="none" strike="noStrike" kern="1200" cap="none" spc="0" normalizeH="0" noProof="0" dirty="0" smtClean="0">
                <a:ln>
                  <a:noFill/>
                </a:ln>
                <a:solidFill>
                  <a:schemeClr val="tx1"/>
                </a:solidFill>
                <a:effectLst/>
                <a:uLnTx/>
                <a:uFillTx/>
                <a:latin typeface="+mn-lt"/>
                <a:ea typeface="+mn-ea"/>
                <a:cs typeface="+mn-cs"/>
              </a:rPr>
              <a:t>:</a:t>
            </a:r>
          </a:p>
          <a:p>
            <a:pPr marL="273050" marR="0" lvl="0" indent="-273050" algn="l" defTabSz="914400" rtl="0" eaLnBrk="1" fontAlgn="base" latinLnBrk="0" hangingPunct="1">
              <a:lnSpc>
                <a:spcPct val="90000"/>
              </a:lnSpc>
              <a:spcBef>
                <a:spcPct val="20000"/>
              </a:spcBef>
              <a:spcAft>
                <a:spcPct val="0"/>
              </a:spcAft>
              <a:buClr>
                <a:srgbClr val="0BD0D9"/>
              </a:buClr>
              <a:buSzPct val="95000"/>
              <a:buFont typeface="Wingdings 2" pitchFamily="18" charset="2"/>
              <a:buNone/>
              <a:tabLst/>
              <a:defRPr/>
            </a:pPr>
            <a:endParaRPr lang="en-US" sz="2600" baseline="0" dirty="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r>
              <a:rPr kumimoji="0" lang="en-US" sz="2600" b="0" i="0" u="none" strike="noStrike" kern="1200" cap="none" spc="0" normalizeH="0" noProof="0" dirty="0" smtClean="0">
                <a:ln>
                  <a:noFill/>
                </a:ln>
                <a:solidFill>
                  <a:schemeClr val="tx1"/>
                </a:solidFill>
                <a:effectLst/>
                <a:uLnTx/>
                <a:uFillTx/>
                <a:latin typeface="+mn-lt"/>
                <a:ea typeface="+mn-ea"/>
                <a:cs typeface="+mn-cs"/>
              </a:rPr>
              <a:t>Cadastre-se no site</a:t>
            </a: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r>
              <a:rPr lang="en-US" sz="2600" noProof="0" dirty="0" err="1" smtClean="0">
                <a:latin typeface="+mn-lt"/>
                <a:cs typeface="+mn-cs"/>
              </a:rPr>
              <a:t>Acesse</a:t>
            </a:r>
            <a:r>
              <a:rPr lang="en-US" sz="2600" noProof="0" dirty="0" smtClean="0">
                <a:latin typeface="+mn-lt"/>
                <a:cs typeface="+mn-cs"/>
              </a:rPr>
              <a:t> o site</a:t>
            </a: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r>
              <a:rPr kumimoji="0" lang="en-US" sz="2600" b="0" i="0" u="none" strike="noStrike" kern="1200" cap="none" spc="0" normalizeH="0" baseline="0" dirty="0" err="1" smtClean="0">
                <a:ln>
                  <a:noFill/>
                </a:ln>
                <a:solidFill>
                  <a:schemeClr val="tx1"/>
                </a:solidFill>
                <a:effectLst/>
                <a:uLnTx/>
                <a:uFillTx/>
                <a:latin typeface="+mn-lt"/>
                <a:ea typeface="+mn-ea"/>
                <a:cs typeface="+mn-cs"/>
              </a:rPr>
              <a:t>Inclua</a:t>
            </a:r>
            <a:r>
              <a:rPr kumimoji="0" lang="en-US" sz="2600" b="0" i="0" u="none" strike="noStrike" kern="1200" cap="none" spc="0" normalizeH="0" dirty="0" smtClean="0">
                <a:ln>
                  <a:noFill/>
                </a:ln>
                <a:solidFill>
                  <a:schemeClr val="tx1"/>
                </a:solidFill>
                <a:effectLst/>
                <a:uLnTx/>
                <a:uFillTx/>
                <a:latin typeface="+mn-lt"/>
                <a:ea typeface="+mn-ea"/>
                <a:cs typeface="+mn-cs"/>
              </a:rPr>
              <a:t> </a:t>
            </a:r>
            <a:r>
              <a:rPr kumimoji="0" lang="en-US" sz="2600" b="0" i="0" u="none" strike="noStrike" kern="1200" cap="none" spc="0" normalizeH="0" dirty="0" err="1" smtClean="0">
                <a:ln>
                  <a:noFill/>
                </a:ln>
                <a:solidFill>
                  <a:schemeClr val="tx1"/>
                </a:solidFill>
                <a:effectLst/>
                <a:uLnTx/>
                <a:uFillTx/>
                <a:latin typeface="+mn-lt"/>
                <a:ea typeface="+mn-ea"/>
                <a:cs typeface="+mn-cs"/>
              </a:rPr>
              <a:t>outras</a:t>
            </a:r>
            <a:r>
              <a:rPr kumimoji="0" lang="en-US" sz="2600" b="0" i="0" u="none" strike="noStrike" kern="1200" cap="none" spc="0" normalizeH="0" dirty="0" smtClean="0">
                <a:ln>
                  <a:noFill/>
                </a:ln>
                <a:solidFill>
                  <a:schemeClr val="tx1"/>
                </a:solidFill>
                <a:effectLst/>
                <a:uLnTx/>
                <a:uFillTx/>
                <a:latin typeface="+mn-lt"/>
                <a:ea typeface="+mn-ea"/>
                <a:cs typeface="+mn-cs"/>
              </a:rPr>
              <a:t> </a:t>
            </a:r>
            <a:r>
              <a:rPr kumimoji="0" lang="en-US" sz="2600" b="0" i="0" u="none" strike="noStrike" kern="1200" cap="none" spc="0" normalizeH="0" dirty="0" err="1" smtClean="0">
                <a:ln>
                  <a:noFill/>
                </a:ln>
                <a:solidFill>
                  <a:schemeClr val="tx1"/>
                </a:solidFill>
                <a:effectLst/>
                <a:uLnTx/>
                <a:uFillTx/>
                <a:latin typeface="+mn-lt"/>
                <a:ea typeface="+mn-ea"/>
                <a:cs typeface="+mn-cs"/>
              </a:rPr>
              <a:t>informações</a:t>
            </a:r>
            <a:r>
              <a:rPr kumimoji="0" lang="en-US" sz="2600" b="0" i="0" u="none" strike="noStrike" kern="1200" cap="none" spc="0" normalizeH="0" dirty="0" smtClean="0">
                <a:ln>
                  <a:noFill/>
                </a:ln>
                <a:solidFill>
                  <a:schemeClr val="tx1"/>
                </a:solidFill>
                <a:effectLst/>
                <a:uLnTx/>
                <a:uFillTx/>
                <a:latin typeface="+mn-lt"/>
                <a:ea typeface="+mn-ea"/>
                <a:cs typeface="+mn-cs"/>
              </a:rPr>
              <a:t> </a:t>
            </a:r>
            <a:r>
              <a:rPr kumimoji="0" lang="en-US" sz="2600" b="0" i="0" u="none" strike="noStrike" kern="1200" cap="none" spc="0" normalizeH="0" dirty="0" err="1" smtClean="0">
                <a:ln>
                  <a:noFill/>
                </a:ln>
                <a:solidFill>
                  <a:schemeClr val="tx1"/>
                </a:solidFill>
                <a:effectLst/>
                <a:uLnTx/>
                <a:uFillTx/>
                <a:latin typeface="+mn-lt"/>
                <a:ea typeface="+mn-ea"/>
                <a:cs typeface="+mn-cs"/>
              </a:rPr>
              <a:t>em</a:t>
            </a:r>
            <a:r>
              <a:rPr kumimoji="0" lang="en-US" sz="2600" b="0" i="0" u="none" strike="noStrike" kern="1200" cap="none" spc="0" normalizeH="0" dirty="0" smtClean="0">
                <a:ln>
                  <a:noFill/>
                </a:ln>
                <a:solidFill>
                  <a:schemeClr val="tx1"/>
                </a:solidFill>
                <a:effectLst/>
                <a:uLnTx/>
                <a:uFillTx/>
                <a:latin typeface="+mn-lt"/>
                <a:ea typeface="+mn-ea"/>
                <a:cs typeface="+mn-cs"/>
              </a:rPr>
              <a:t> </a:t>
            </a:r>
            <a:r>
              <a:rPr kumimoji="0" lang="en-US" sz="2600" b="0" i="0" u="none" strike="noStrike" kern="1200" cap="none" spc="0" normalizeH="0" dirty="0" err="1" smtClean="0">
                <a:ln>
                  <a:noFill/>
                </a:ln>
                <a:solidFill>
                  <a:schemeClr val="tx1"/>
                </a:solidFill>
                <a:effectLst/>
                <a:uLnTx/>
                <a:uFillTx/>
                <a:latin typeface="+mn-lt"/>
                <a:ea typeface="+mn-ea"/>
                <a:cs typeface="+mn-cs"/>
              </a:rPr>
              <a:t>seu</a:t>
            </a:r>
            <a:r>
              <a:rPr kumimoji="0" lang="en-US" sz="2600" b="0" i="0" u="none" strike="noStrike" kern="1200" cap="none" spc="0" normalizeH="0" dirty="0" smtClean="0">
                <a:ln>
                  <a:noFill/>
                </a:ln>
                <a:solidFill>
                  <a:schemeClr val="tx1"/>
                </a:solidFill>
                <a:effectLst/>
                <a:uLnTx/>
                <a:uFillTx/>
                <a:latin typeface="+mn-lt"/>
                <a:ea typeface="+mn-ea"/>
                <a:cs typeface="+mn-cs"/>
              </a:rPr>
              <a:t> </a:t>
            </a:r>
            <a:r>
              <a:rPr kumimoji="0" lang="en-US" sz="2600" b="0" i="0" u="none" strike="noStrike" kern="1200" cap="none" spc="0" normalizeH="0" dirty="0" err="1" smtClean="0">
                <a:ln>
                  <a:noFill/>
                </a:ln>
                <a:solidFill>
                  <a:schemeClr val="tx1"/>
                </a:solidFill>
                <a:effectLst/>
                <a:uLnTx/>
                <a:uFillTx/>
                <a:latin typeface="+mn-lt"/>
                <a:ea typeface="+mn-ea"/>
                <a:cs typeface="+mn-cs"/>
              </a:rPr>
              <a:t>perfil</a:t>
            </a:r>
            <a:r>
              <a:rPr kumimoji="0" lang="en-US" sz="2600" b="0" i="0" u="none" strike="noStrike" kern="1200" cap="none" spc="0" normalizeH="0" dirty="0" smtClean="0">
                <a:ln>
                  <a:noFill/>
                </a:ln>
                <a:solidFill>
                  <a:schemeClr val="tx1"/>
                </a:solidFill>
                <a:effectLst/>
                <a:uLnTx/>
                <a:uFillTx/>
                <a:latin typeface="+mn-lt"/>
                <a:ea typeface="+mn-ea"/>
                <a:cs typeface="+mn-cs"/>
              </a:rPr>
              <a:t> </a:t>
            </a: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r>
              <a:rPr lang="en-US" sz="2600" baseline="0" noProof="0" dirty="0" smtClean="0">
                <a:latin typeface="+mn-lt"/>
                <a:cs typeface="+mn-cs"/>
              </a:rPr>
              <a:t>Me</a:t>
            </a:r>
            <a:r>
              <a:rPr lang="en-US" sz="2600" noProof="0" dirty="0" smtClean="0">
                <a:latin typeface="+mn-lt"/>
                <a:cs typeface="+mn-cs"/>
              </a:rPr>
              <a:t> </a:t>
            </a:r>
            <a:r>
              <a:rPr lang="en-US" sz="2600" noProof="0" dirty="0" err="1" smtClean="0">
                <a:latin typeface="+mn-lt"/>
                <a:cs typeface="+mn-cs"/>
              </a:rPr>
              <a:t>adicionar</a:t>
            </a:r>
            <a:r>
              <a:rPr lang="en-US" sz="2600" noProof="0" dirty="0" smtClean="0">
                <a:latin typeface="+mn-lt"/>
                <a:cs typeface="+mn-cs"/>
              </a:rPr>
              <a:t> </a:t>
            </a:r>
            <a:r>
              <a:rPr lang="en-US" sz="2600" noProof="0" dirty="0" err="1" smtClean="0">
                <a:latin typeface="+mn-lt"/>
                <a:cs typeface="+mn-cs"/>
              </a:rPr>
              <a:t>como</a:t>
            </a:r>
            <a:r>
              <a:rPr lang="en-US" sz="2600" noProof="0" dirty="0" smtClean="0">
                <a:latin typeface="+mn-lt"/>
                <a:cs typeface="+mn-cs"/>
              </a:rPr>
              <a:t> </a:t>
            </a:r>
            <a:r>
              <a:rPr lang="en-US" sz="2600" noProof="0" dirty="0" err="1" smtClean="0">
                <a:latin typeface="+mn-lt"/>
                <a:cs typeface="+mn-cs"/>
              </a:rPr>
              <a:t>amiga</a:t>
            </a:r>
            <a:r>
              <a:rPr lang="en-US" sz="2600" noProof="0" dirty="0" smtClean="0">
                <a:latin typeface="+mn-lt"/>
                <a:cs typeface="+mn-cs"/>
              </a:rPr>
              <a:t> </a:t>
            </a: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r>
              <a:rPr lang="en-US" sz="2600" dirty="0" err="1" smtClean="0">
                <a:latin typeface="+mn-lt"/>
                <a:cs typeface="+mn-cs"/>
              </a:rPr>
              <a:t>Leia</a:t>
            </a:r>
            <a:r>
              <a:rPr lang="en-US" sz="2600" dirty="0" smtClean="0">
                <a:latin typeface="+mn-lt"/>
                <a:cs typeface="+mn-cs"/>
              </a:rPr>
              <a:t> </a:t>
            </a:r>
            <a:r>
              <a:rPr lang="en-US" sz="2600" dirty="0" err="1" smtClean="0">
                <a:latin typeface="+mn-lt"/>
                <a:cs typeface="+mn-cs"/>
              </a:rPr>
              <a:t>seu</a:t>
            </a:r>
            <a:r>
              <a:rPr lang="en-US" sz="2600" dirty="0" smtClean="0">
                <a:latin typeface="+mn-lt"/>
                <a:cs typeface="+mn-cs"/>
              </a:rPr>
              <a:t> </a:t>
            </a:r>
            <a:r>
              <a:rPr lang="en-US" sz="2600" dirty="0" err="1" smtClean="0">
                <a:latin typeface="+mn-lt"/>
                <a:cs typeface="+mn-cs"/>
              </a:rPr>
              <a:t>perfil</a:t>
            </a:r>
            <a:endParaRPr lang="en-US" sz="260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r>
              <a:rPr lang="en-US" sz="2600" noProof="0" dirty="0" err="1" smtClean="0">
                <a:latin typeface="+mn-lt"/>
                <a:cs typeface="+mn-cs"/>
              </a:rPr>
              <a:t>Desconecte</a:t>
            </a:r>
            <a:r>
              <a:rPr lang="en-US" sz="2600" noProof="0" dirty="0" smtClean="0">
                <a:latin typeface="+mn-lt"/>
                <a:cs typeface="+mn-cs"/>
              </a:rPr>
              <a:t> a </a:t>
            </a:r>
            <a:r>
              <a:rPr lang="en-US" sz="2600" noProof="0" dirty="0" err="1" smtClean="0">
                <a:latin typeface="+mn-lt"/>
                <a:cs typeface="+mn-cs"/>
              </a:rPr>
              <a:t>rede</a:t>
            </a:r>
            <a:r>
              <a:rPr lang="en-US" sz="2600" noProof="0" dirty="0" smtClean="0">
                <a:latin typeface="+mn-lt"/>
                <a:cs typeface="+mn-cs"/>
              </a:rPr>
              <a:t> social</a:t>
            </a: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lang="en-US" sz="2600" noProof="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28625" y="357188"/>
            <a:ext cx="8229600" cy="1143000"/>
          </a:xfrm>
        </p:spPr>
        <p:txBody>
          <a:bodyPr/>
          <a:lstStyle/>
          <a:p>
            <a:pPr eaLnBrk="1" hangingPunct="1"/>
            <a:r>
              <a:rPr lang="pt-BR" dirty="0" smtClean="0"/>
              <a:t>Avaliação Cooperativa</a:t>
            </a:r>
          </a:p>
        </p:txBody>
      </p:sp>
      <p:sp>
        <p:nvSpPr>
          <p:cNvPr id="4" name="Text Placeholder 2"/>
          <p:cNvSpPr txBox="1">
            <a:spLocks/>
          </p:cNvSpPr>
          <p:nvPr/>
        </p:nvSpPr>
        <p:spPr bwMode="auto">
          <a:xfrm>
            <a:off x="0" y="1500174"/>
            <a:ext cx="8382000" cy="44291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marR="0" lvl="0" indent="-514350" algn="l" defTabSz="914400" rtl="0" eaLnBrk="1" fontAlgn="base" latinLnBrk="0" hangingPunct="1">
              <a:lnSpc>
                <a:spcPct val="90000"/>
              </a:lnSpc>
              <a:spcBef>
                <a:spcPct val="20000"/>
              </a:spcBef>
              <a:spcAft>
                <a:spcPct val="0"/>
              </a:spcAft>
              <a:buClr>
                <a:srgbClr val="0BD0D9"/>
              </a:buClr>
              <a:buSzPct val="95000"/>
              <a:buFont typeface="Arial" pitchFamily="34" charset="0"/>
              <a:buChar char="•"/>
              <a:tabLst/>
              <a:defRPr/>
            </a:pPr>
            <a:r>
              <a:rPr lang="en-US" sz="2600" b="1" noProof="0" dirty="0" err="1" smtClean="0">
                <a:latin typeface="+mn-lt"/>
                <a:cs typeface="+mn-cs"/>
              </a:rPr>
              <a:t>Pontos</a:t>
            </a:r>
            <a:r>
              <a:rPr lang="en-US" sz="2600" b="1" noProof="0" dirty="0" smtClean="0">
                <a:latin typeface="+mn-lt"/>
                <a:cs typeface="+mn-cs"/>
              </a:rPr>
              <a:t> </a:t>
            </a:r>
            <a:r>
              <a:rPr lang="en-US" sz="2600" b="1" noProof="0" dirty="0" err="1" smtClean="0">
                <a:latin typeface="+mn-lt"/>
                <a:cs typeface="+mn-cs"/>
              </a:rPr>
              <a:t>Negativos</a:t>
            </a:r>
            <a:r>
              <a:rPr lang="en-US" sz="2600" b="1" noProof="0" dirty="0" smtClean="0">
                <a:latin typeface="+mn-lt"/>
                <a:cs typeface="+mn-cs"/>
              </a:rPr>
              <a:t> </a:t>
            </a:r>
            <a:r>
              <a:rPr lang="en-US" sz="2600" b="1" noProof="0" dirty="0" err="1" smtClean="0">
                <a:latin typeface="+mn-lt"/>
                <a:cs typeface="+mn-cs"/>
              </a:rPr>
              <a:t>encontrados</a:t>
            </a:r>
            <a:r>
              <a:rPr lang="en-US" sz="2600" b="1" noProof="0" dirty="0" smtClean="0">
                <a:latin typeface="+mn-lt"/>
                <a:cs typeface="+mn-cs"/>
              </a:rPr>
              <a:t>:</a:t>
            </a:r>
          </a:p>
          <a:p>
            <a:pPr marL="514350" marR="0" lvl="0" indent="-514350" algn="l" defTabSz="914400" rtl="0" eaLnBrk="1" fontAlgn="base" latinLnBrk="0" hangingPunct="1">
              <a:lnSpc>
                <a:spcPct val="90000"/>
              </a:lnSpc>
              <a:spcBef>
                <a:spcPct val="20000"/>
              </a:spcBef>
              <a:spcAft>
                <a:spcPct val="0"/>
              </a:spcAft>
              <a:buClr>
                <a:srgbClr val="0BD0D9"/>
              </a:buClr>
              <a:buSzPct val="95000"/>
              <a:tabLst/>
              <a:defRPr/>
            </a:pPr>
            <a:endParaRPr lang="en-US" sz="2600" b="1" noProof="0" dirty="0" smtClean="0">
              <a:latin typeface="+mn-lt"/>
              <a:cs typeface="+mn-cs"/>
            </a:endParaRPr>
          </a:p>
          <a:p>
            <a:pPr marL="971550" lvl="1" indent="-514350">
              <a:lnSpc>
                <a:spcPct val="90000"/>
              </a:lnSpc>
              <a:spcBef>
                <a:spcPct val="20000"/>
              </a:spcBef>
              <a:buClr>
                <a:srgbClr val="0BD0D9"/>
              </a:buClr>
              <a:buSzPct val="95000"/>
              <a:buFont typeface="Wingdings 2" pitchFamily="18" charset="2"/>
              <a:buAutoNum type="arabicPeriod"/>
            </a:pPr>
            <a:r>
              <a:rPr lang="en-US" sz="2600" dirty="0" err="1" smtClean="0">
                <a:latin typeface="+mj-lt"/>
              </a:rPr>
              <a:t>Dificuldade</a:t>
            </a:r>
            <a:r>
              <a:rPr lang="en-US" sz="2600" dirty="0" smtClean="0">
                <a:latin typeface="+mj-lt"/>
              </a:rPr>
              <a:t> </a:t>
            </a:r>
            <a:r>
              <a:rPr lang="en-US" sz="2600" dirty="0">
                <a:latin typeface="+mj-lt"/>
              </a:rPr>
              <a:t>de </a:t>
            </a:r>
            <a:r>
              <a:rPr lang="en-US" sz="2600" dirty="0" err="1">
                <a:latin typeface="+mj-lt"/>
              </a:rPr>
              <a:t>incluir</a:t>
            </a:r>
            <a:r>
              <a:rPr lang="en-US" sz="2600" dirty="0">
                <a:latin typeface="+mj-lt"/>
              </a:rPr>
              <a:t> </a:t>
            </a:r>
            <a:r>
              <a:rPr lang="en-US" sz="2600" dirty="0" err="1">
                <a:latin typeface="+mj-lt"/>
              </a:rPr>
              <a:t>imagem</a:t>
            </a:r>
            <a:r>
              <a:rPr lang="en-US" sz="2600" dirty="0">
                <a:latin typeface="+mj-lt"/>
              </a:rPr>
              <a:t> </a:t>
            </a:r>
            <a:r>
              <a:rPr lang="en-US" sz="2600" dirty="0" err="1">
                <a:latin typeface="+mj-lt"/>
              </a:rPr>
              <a:t>pelo</a:t>
            </a:r>
            <a:r>
              <a:rPr lang="en-US" sz="2600" dirty="0">
                <a:latin typeface="+mj-lt"/>
              </a:rPr>
              <a:t> </a:t>
            </a:r>
            <a:r>
              <a:rPr lang="en-US" sz="2600" dirty="0" err="1">
                <a:latin typeface="+mj-lt"/>
              </a:rPr>
              <a:t>leitor</a:t>
            </a:r>
            <a:r>
              <a:rPr lang="en-US" sz="2600" dirty="0">
                <a:latin typeface="+mj-lt"/>
              </a:rPr>
              <a:t> de </a:t>
            </a:r>
            <a:r>
              <a:rPr lang="en-US" sz="2600" dirty="0" err="1">
                <a:latin typeface="+mj-lt"/>
              </a:rPr>
              <a:t>telas</a:t>
            </a:r>
            <a:r>
              <a:rPr lang="en-US" sz="2600" dirty="0">
                <a:latin typeface="+mj-lt"/>
              </a:rPr>
              <a:t> </a:t>
            </a:r>
            <a:r>
              <a:rPr lang="en-US" sz="2600" dirty="0" err="1">
                <a:latin typeface="+mj-lt"/>
              </a:rPr>
              <a:t>em</a:t>
            </a:r>
            <a:r>
              <a:rPr lang="en-US" sz="2600" dirty="0">
                <a:latin typeface="+mj-lt"/>
              </a:rPr>
              <a:t> </a:t>
            </a:r>
            <a:r>
              <a:rPr lang="en-US" sz="2600" dirty="0" err="1" smtClean="0">
                <a:latin typeface="+mj-lt"/>
              </a:rPr>
              <a:t>questão</a:t>
            </a:r>
            <a:endParaRPr lang="en-US" sz="2600" dirty="0">
              <a:latin typeface="+mj-lt"/>
            </a:endParaRPr>
          </a:p>
          <a:p>
            <a:pPr marL="971550" lvl="1" indent="-514350">
              <a:lnSpc>
                <a:spcPct val="90000"/>
              </a:lnSpc>
              <a:spcBef>
                <a:spcPct val="20000"/>
              </a:spcBef>
              <a:buClr>
                <a:srgbClr val="0BD0D9"/>
              </a:buClr>
              <a:buSzPct val="95000"/>
              <a:buFont typeface="Wingdings 2" pitchFamily="18" charset="2"/>
              <a:buAutoNum type="arabicPeriod"/>
            </a:pPr>
            <a:r>
              <a:rPr lang="en-US" sz="2600" dirty="0" err="1">
                <a:latin typeface="+mj-lt"/>
              </a:rPr>
              <a:t>Confusão</a:t>
            </a:r>
            <a:r>
              <a:rPr lang="en-US" sz="2600" dirty="0">
                <a:latin typeface="+mj-lt"/>
              </a:rPr>
              <a:t> no </a:t>
            </a:r>
            <a:r>
              <a:rPr lang="en-US" sz="2600" dirty="0" err="1">
                <a:latin typeface="+mj-lt"/>
              </a:rPr>
              <a:t>rótulo</a:t>
            </a:r>
            <a:r>
              <a:rPr lang="en-US" sz="2600" dirty="0">
                <a:latin typeface="+mj-lt"/>
              </a:rPr>
              <a:t> “</a:t>
            </a:r>
            <a:r>
              <a:rPr lang="en-US" sz="2600" dirty="0" err="1">
                <a:latin typeface="+mj-lt"/>
              </a:rPr>
              <a:t>Redigite</a:t>
            </a:r>
            <a:r>
              <a:rPr lang="en-US" sz="2600" dirty="0">
                <a:latin typeface="+mj-lt"/>
              </a:rPr>
              <a:t> a </a:t>
            </a:r>
            <a:r>
              <a:rPr lang="en-US" sz="2600" dirty="0" err="1">
                <a:latin typeface="+mj-lt"/>
              </a:rPr>
              <a:t>senha</a:t>
            </a:r>
            <a:r>
              <a:rPr lang="en-US" sz="2600" dirty="0">
                <a:latin typeface="+mj-lt"/>
              </a:rPr>
              <a:t>” no campo de </a:t>
            </a:r>
            <a:r>
              <a:rPr lang="en-US" sz="2600" dirty="0" err="1">
                <a:latin typeface="+mj-lt"/>
              </a:rPr>
              <a:t>Senha</a:t>
            </a:r>
            <a:r>
              <a:rPr lang="en-US" sz="2600" dirty="0">
                <a:latin typeface="+mj-lt"/>
              </a:rPr>
              <a:t> no </a:t>
            </a:r>
            <a:r>
              <a:rPr lang="en-US" sz="2600" dirty="0" err="1">
                <a:latin typeface="+mj-lt"/>
              </a:rPr>
              <a:t>Cadastro</a:t>
            </a:r>
            <a:r>
              <a:rPr lang="en-US" sz="2600" dirty="0">
                <a:latin typeface="+mj-lt"/>
              </a:rPr>
              <a:t> </a:t>
            </a:r>
            <a:r>
              <a:rPr lang="en-US" sz="2600" dirty="0" err="1">
                <a:latin typeface="+mj-lt"/>
              </a:rPr>
              <a:t>após</a:t>
            </a:r>
            <a:r>
              <a:rPr lang="en-US" sz="2600" dirty="0">
                <a:latin typeface="+mj-lt"/>
              </a:rPr>
              <a:t> </a:t>
            </a:r>
            <a:r>
              <a:rPr lang="en-US" sz="2600" dirty="0" err="1">
                <a:latin typeface="+mj-lt"/>
              </a:rPr>
              <a:t>exibido</a:t>
            </a:r>
            <a:r>
              <a:rPr lang="en-US" sz="2600" dirty="0">
                <a:latin typeface="+mj-lt"/>
              </a:rPr>
              <a:t> um </a:t>
            </a:r>
            <a:r>
              <a:rPr lang="en-US" sz="2600" dirty="0" err="1" smtClean="0">
                <a:latin typeface="+mj-lt"/>
              </a:rPr>
              <a:t>erro</a:t>
            </a:r>
            <a:endParaRPr lang="en-US" sz="2600" dirty="0" smtClean="0">
              <a:latin typeface="+mj-lt"/>
            </a:endParaRPr>
          </a:p>
          <a:p>
            <a:pPr marL="971550" lvl="1" indent="-514350">
              <a:lnSpc>
                <a:spcPct val="90000"/>
              </a:lnSpc>
              <a:spcBef>
                <a:spcPct val="20000"/>
              </a:spcBef>
              <a:buClr>
                <a:srgbClr val="0BD0D9"/>
              </a:buClr>
              <a:buSzPct val="95000"/>
              <a:buFont typeface="Wingdings 2" pitchFamily="18" charset="2"/>
              <a:buAutoNum type="arabicPeriod"/>
            </a:pPr>
            <a:r>
              <a:rPr lang="en-US" sz="2600" dirty="0" err="1" smtClean="0">
                <a:latin typeface="+mj-lt"/>
              </a:rPr>
              <a:t>Confusão</a:t>
            </a:r>
            <a:r>
              <a:rPr lang="en-US" sz="2600" dirty="0" smtClean="0">
                <a:latin typeface="+mj-lt"/>
              </a:rPr>
              <a:t> no link “</a:t>
            </a:r>
            <a:r>
              <a:rPr lang="en-US" sz="2600" dirty="0" err="1" smtClean="0">
                <a:latin typeface="+mj-lt"/>
              </a:rPr>
              <a:t>Editar</a:t>
            </a:r>
            <a:r>
              <a:rPr lang="en-US" sz="2600" dirty="0" smtClean="0">
                <a:latin typeface="+mj-lt"/>
              </a:rPr>
              <a:t> </a:t>
            </a:r>
            <a:r>
              <a:rPr lang="en-US" sz="2600" dirty="0" err="1" smtClean="0">
                <a:latin typeface="+mj-lt"/>
              </a:rPr>
              <a:t>Imagem</a:t>
            </a:r>
            <a:r>
              <a:rPr lang="en-US" sz="2600" dirty="0" smtClean="0">
                <a:latin typeface="+mj-lt"/>
              </a:rPr>
              <a:t>”</a:t>
            </a:r>
          </a:p>
          <a:p>
            <a:pPr marL="971550" lvl="1" indent="-514350">
              <a:lnSpc>
                <a:spcPct val="90000"/>
              </a:lnSpc>
              <a:spcBef>
                <a:spcPct val="20000"/>
              </a:spcBef>
              <a:buClr>
                <a:srgbClr val="0BD0D9"/>
              </a:buClr>
              <a:buSzPct val="95000"/>
              <a:buFont typeface="Wingdings 2" pitchFamily="18" charset="2"/>
              <a:buAutoNum type="arabicPeriod"/>
            </a:pPr>
            <a:r>
              <a:rPr lang="en-US" sz="2600" dirty="0" smtClean="0">
                <a:latin typeface="+mj-lt"/>
              </a:rPr>
              <a:t>Na </a:t>
            </a:r>
            <a:r>
              <a:rPr lang="en-US" sz="2600" dirty="0" err="1" smtClean="0">
                <a:latin typeface="+mj-lt"/>
              </a:rPr>
              <a:t>opinião</a:t>
            </a:r>
            <a:r>
              <a:rPr lang="en-US" sz="2600" dirty="0" smtClean="0">
                <a:latin typeface="+mj-lt"/>
              </a:rPr>
              <a:t> de </a:t>
            </a:r>
            <a:r>
              <a:rPr lang="en-US" sz="2600" dirty="0" err="1" smtClean="0">
                <a:latin typeface="+mj-lt"/>
              </a:rPr>
              <a:t>uma</a:t>
            </a:r>
            <a:r>
              <a:rPr lang="en-US" sz="2600" dirty="0" smtClean="0">
                <a:latin typeface="+mj-lt"/>
              </a:rPr>
              <a:t> </a:t>
            </a:r>
            <a:r>
              <a:rPr lang="en-US" sz="2600" dirty="0" err="1" smtClean="0">
                <a:latin typeface="+mj-lt"/>
              </a:rPr>
              <a:t>usuária</a:t>
            </a:r>
            <a:r>
              <a:rPr lang="en-US" sz="2600" dirty="0" smtClean="0">
                <a:latin typeface="+mj-lt"/>
              </a:rPr>
              <a:t>  link  “Opine </a:t>
            </a:r>
            <a:r>
              <a:rPr lang="en-US" sz="2600" dirty="0" err="1" smtClean="0">
                <a:latin typeface="+mj-lt"/>
              </a:rPr>
              <a:t>sobre</a:t>
            </a:r>
            <a:r>
              <a:rPr lang="en-US" sz="2600" dirty="0" smtClean="0">
                <a:latin typeface="+mj-lt"/>
              </a:rPr>
              <a:t> </a:t>
            </a:r>
            <a:r>
              <a:rPr lang="en-US" sz="2600" dirty="0" err="1" smtClean="0">
                <a:latin typeface="+mj-lt"/>
              </a:rPr>
              <a:t>este</a:t>
            </a:r>
            <a:r>
              <a:rPr lang="en-US" sz="2600" dirty="0" smtClean="0">
                <a:latin typeface="+mj-lt"/>
              </a:rPr>
              <a:t> site” </a:t>
            </a:r>
            <a:r>
              <a:rPr lang="en-US" sz="2600" dirty="0" err="1" smtClean="0">
                <a:latin typeface="+mj-lt"/>
              </a:rPr>
              <a:t>não</a:t>
            </a:r>
            <a:r>
              <a:rPr lang="en-US" sz="2600" dirty="0" smtClean="0">
                <a:latin typeface="+mj-lt"/>
              </a:rPr>
              <a:t> </a:t>
            </a:r>
            <a:r>
              <a:rPr lang="en-US" sz="2600" dirty="0" err="1" smtClean="0">
                <a:latin typeface="+mj-lt"/>
              </a:rPr>
              <a:t>deveria</a:t>
            </a:r>
            <a:r>
              <a:rPr lang="en-US" sz="2600" dirty="0" smtClean="0">
                <a:latin typeface="+mj-lt"/>
              </a:rPr>
              <a:t> </a:t>
            </a:r>
            <a:r>
              <a:rPr lang="en-US" sz="2600" dirty="0" err="1" smtClean="0">
                <a:latin typeface="+mj-lt"/>
              </a:rPr>
              <a:t>estar</a:t>
            </a:r>
            <a:r>
              <a:rPr lang="en-US" sz="2600" dirty="0" smtClean="0">
                <a:latin typeface="+mj-lt"/>
              </a:rPr>
              <a:t> </a:t>
            </a:r>
            <a:r>
              <a:rPr lang="en-US" sz="2600" dirty="0" err="1" smtClean="0">
                <a:latin typeface="+mj-lt"/>
              </a:rPr>
              <a:t>na</a:t>
            </a:r>
            <a:r>
              <a:rPr lang="en-US" sz="2600" dirty="0" smtClean="0">
                <a:latin typeface="+mj-lt"/>
              </a:rPr>
              <a:t> </a:t>
            </a:r>
            <a:r>
              <a:rPr lang="en-US" sz="2600" dirty="0" err="1" smtClean="0">
                <a:latin typeface="+mj-lt"/>
              </a:rPr>
              <a:t>listagens</a:t>
            </a:r>
            <a:r>
              <a:rPr lang="en-US" sz="2600" dirty="0" smtClean="0">
                <a:latin typeface="+mj-lt"/>
              </a:rPr>
              <a:t> de links </a:t>
            </a:r>
            <a:r>
              <a:rPr lang="en-US" sz="2600" dirty="0" err="1" smtClean="0">
                <a:latin typeface="+mj-lt"/>
              </a:rPr>
              <a:t>sobre</a:t>
            </a:r>
            <a:r>
              <a:rPr lang="en-US" sz="2600" dirty="0" smtClean="0">
                <a:latin typeface="+mj-lt"/>
              </a:rPr>
              <a:t> </a:t>
            </a:r>
            <a:r>
              <a:rPr lang="en-US" sz="2600" dirty="0" err="1" smtClean="0">
                <a:latin typeface="+mj-lt"/>
              </a:rPr>
              <a:t>mim</a:t>
            </a:r>
            <a:endParaRPr lang="en-US" sz="2600" dirty="0" smtClean="0">
              <a:latin typeface="+mj-lt"/>
            </a:endParaRPr>
          </a:p>
          <a:p>
            <a:pPr marL="971550" lvl="1" indent="-514350">
              <a:lnSpc>
                <a:spcPct val="90000"/>
              </a:lnSpc>
              <a:spcBef>
                <a:spcPct val="20000"/>
              </a:spcBef>
              <a:buClr>
                <a:srgbClr val="0BD0D9"/>
              </a:buClr>
              <a:buSzPct val="95000"/>
              <a:buFont typeface="Wingdings 2" pitchFamily="18" charset="2"/>
              <a:buAutoNum type="arabicPeriod"/>
            </a:pPr>
            <a:r>
              <a:rPr lang="en-US" sz="2600" dirty="0" err="1" smtClean="0">
                <a:latin typeface="+mj-lt"/>
              </a:rPr>
              <a:t>Confusão</a:t>
            </a:r>
            <a:r>
              <a:rPr lang="en-US" sz="2600" dirty="0" smtClean="0">
                <a:latin typeface="+mj-lt"/>
              </a:rPr>
              <a:t> </a:t>
            </a:r>
            <a:r>
              <a:rPr lang="en-US" sz="2600" dirty="0" err="1" smtClean="0">
                <a:latin typeface="+mj-lt"/>
              </a:rPr>
              <a:t>para</a:t>
            </a:r>
            <a:r>
              <a:rPr lang="en-US" sz="2600" dirty="0" smtClean="0">
                <a:latin typeface="+mj-lt"/>
              </a:rPr>
              <a:t> </a:t>
            </a:r>
            <a:r>
              <a:rPr lang="en-US" sz="2600" dirty="0" err="1" smtClean="0">
                <a:latin typeface="+mj-lt"/>
              </a:rPr>
              <a:t>entender</a:t>
            </a:r>
            <a:r>
              <a:rPr lang="en-US" sz="2600" dirty="0" smtClean="0">
                <a:latin typeface="+mj-lt"/>
              </a:rPr>
              <a:t> o link “</a:t>
            </a:r>
            <a:r>
              <a:rPr lang="en-US" sz="2600" dirty="0" err="1" smtClean="0">
                <a:latin typeface="+mj-lt"/>
              </a:rPr>
              <a:t>Perfil</a:t>
            </a:r>
            <a:r>
              <a:rPr lang="en-US" sz="2600" dirty="0" smtClean="0">
                <a:latin typeface="+mj-lt"/>
              </a:rPr>
              <a:t>” </a:t>
            </a:r>
            <a:r>
              <a:rPr lang="en-US" sz="2600" dirty="0" err="1" smtClean="0">
                <a:latin typeface="+mj-lt"/>
              </a:rPr>
              <a:t>dentro</a:t>
            </a:r>
            <a:r>
              <a:rPr lang="en-US" sz="2600" dirty="0" smtClean="0">
                <a:latin typeface="+mj-lt"/>
              </a:rPr>
              <a:t> </a:t>
            </a:r>
            <a:r>
              <a:rPr lang="en-US" sz="2600" dirty="0" err="1" smtClean="0">
                <a:latin typeface="+mj-lt"/>
              </a:rPr>
              <a:t>da</a:t>
            </a:r>
            <a:r>
              <a:rPr lang="en-US" sz="2600" dirty="0" smtClean="0">
                <a:latin typeface="+mj-lt"/>
              </a:rPr>
              <a:t> </a:t>
            </a:r>
            <a:r>
              <a:rPr lang="en-US" sz="2600" dirty="0" err="1" smtClean="0">
                <a:latin typeface="+mj-lt"/>
              </a:rPr>
              <a:t>categoria</a:t>
            </a:r>
            <a:r>
              <a:rPr lang="en-US" sz="2600" dirty="0" smtClean="0">
                <a:latin typeface="+mj-lt"/>
              </a:rPr>
              <a:t> “</a:t>
            </a:r>
            <a:r>
              <a:rPr lang="en-US" sz="2600" dirty="0" err="1" smtClean="0">
                <a:latin typeface="+mj-lt"/>
              </a:rPr>
              <a:t>Editar</a:t>
            </a:r>
            <a:r>
              <a:rPr lang="en-US" sz="2600" dirty="0" smtClean="0">
                <a:latin typeface="+mj-lt"/>
              </a:rPr>
              <a:t> </a:t>
            </a:r>
            <a:r>
              <a:rPr lang="en-US" sz="2600" dirty="0" err="1" smtClean="0">
                <a:latin typeface="+mj-lt"/>
              </a:rPr>
              <a:t>Perfil</a:t>
            </a:r>
            <a:r>
              <a:rPr lang="en-US" sz="2600" dirty="0" smtClean="0">
                <a:latin typeface="+mj-lt"/>
              </a:rPr>
              <a:t>”. </a:t>
            </a:r>
            <a:r>
              <a:rPr lang="en-US" sz="2600" dirty="0" err="1" smtClean="0">
                <a:latin typeface="+mj-lt"/>
              </a:rPr>
              <a:t>Porque</a:t>
            </a:r>
            <a:r>
              <a:rPr lang="en-US" sz="2600" dirty="0" smtClean="0">
                <a:latin typeface="+mj-lt"/>
              </a:rPr>
              <a:t> </a:t>
            </a:r>
            <a:r>
              <a:rPr lang="en-US" sz="2600" dirty="0" err="1" smtClean="0">
                <a:latin typeface="+mj-lt"/>
              </a:rPr>
              <a:t>os</a:t>
            </a:r>
            <a:r>
              <a:rPr lang="en-US" sz="2600" dirty="0" smtClean="0">
                <a:latin typeface="+mj-lt"/>
              </a:rPr>
              <a:t> </a:t>
            </a:r>
            <a:r>
              <a:rPr lang="en-US" sz="2600" dirty="0" err="1" smtClean="0">
                <a:latin typeface="+mj-lt"/>
              </a:rPr>
              <a:t>nomes</a:t>
            </a:r>
            <a:r>
              <a:rPr lang="en-US" sz="2600" dirty="0" smtClean="0">
                <a:latin typeface="+mj-lt"/>
              </a:rPr>
              <a:t> se </a:t>
            </a:r>
            <a:r>
              <a:rPr lang="en-US" sz="2600" dirty="0" err="1" smtClean="0">
                <a:latin typeface="+mj-lt"/>
              </a:rPr>
              <a:t>repetem</a:t>
            </a:r>
            <a:r>
              <a:rPr lang="en-US" sz="2600" dirty="0" smtClean="0">
                <a:latin typeface="+mj-lt"/>
              </a:rPr>
              <a:t>?</a:t>
            </a:r>
          </a:p>
          <a:p>
            <a:pPr marL="971550" lvl="1" indent="-514350">
              <a:lnSpc>
                <a:spcPct val="90000"/>
              </a:lnSpc>
              <a:spcBef>
                <a:spcPct val="20000"/>
              </a:spcBef>
              <a:buClr>
                <a:srgbClr val="0BD0D9"/>
              </a:buClr>
              <a:buSzPct val="95000"/>
              <a:buFont typeface="Wingdings 2" pitchFamily="18" charset="2"/>
              <a:buAutoNum type="arabicPeriod"/>
            </a:pPr>
            <a:r>
              <a:rPr lang="en-US" sz="2600" dirty="0" err="1" smtClean="0">
                <a:latin typeface="+mj-lt"/>
              </a:rPr>
              <a:t>Confusão</a:t>
            </a:r>
            <a:r>
              <a:rPr lang="en-US" sz="2600" dirty="0" smtClean="0">
                <a:latin typeface="+mj-lt"/>
              </a:rPr>
              <a:t> no campo </a:t>
            </a:r>
            <a:r>
              <a:rPr lang="en-US" sz="2600" dirty="0" err="1" smtClean="0">
                <a:latin typeface="+mj-lt"/>
              </a:rPr>
              <a:t>Apelido</a:t>
            </a:r>
            <a:r>
              <a:rPr lang="en-US" sz="2600" dirty="0" smtClean="0">
                <a:latin typeface="+mj-lt"/>
              </a:rPr>
              <a:t> </a:t>
            </a:r>
            <a:r>
              <a:rPr lang="en-US" sz="2600" dirty="0" err="1" smtClean="0">
                <a:latin typeface="+mj-lt"/>
              </a:rPr>
              <a:t>por</a:t>
            </a:r>
            <a:r>
              <a:rPr lang="en-US" sz="2600" dirty="0" smtClean="0">
                <a:latin typeface="+mj-lt"/>
              </a:rPr>
              <a:t> </a:t>
            </a:r>
            <a:r>
              <a:rPr lang="en-US" sz="2600" dirty="0" err="1" smtClean="0">
                <a:latin typeface="+mj-lt"/>
              </a:rPr>
              <a:t>ele</a:t>
            </a:r>
            <a:r>
              <a:rPr lang="en-US" sz="2600" dirty="0" smtClean="0">
                <a:latin typeface="+mj-lt"/>
              </a:rPr>
              <a:t> ser </a:t>
            </a:r>
            <a:r>
              <a:rPr lang="en-US" sz="2600" dirty="0" err="1" smtClean="0">
                <a:latin typeface="+mj-lt"/>
              </a:rPr>
              <a:t>obrigatório</a:t>
            </a:r>
            <a:endParaRPr lang="en-US" sz="2600" dirty="0" smtClean="0">
              <a:latin typeface="+mj-lt"/>
            </a:endParaRPr>
          </a:p>
          <a:p>
            <a:pPr marL="971550" lvl="1" indent="-514350">
              <a:lnSpc>
                <a:spcPct val="90000"/>
              </a:lnSpc>
              <a:spcBef>
                <a:spcPct val="20000"/>
              </a:spcBef>
              <a:buClr>
                <a:srgbClr val="0BD0D9"/>
              </a:buClr>
              <a:buSzPct val="95000"/>
            </a:pPr>
            <a:endParaRPr lang="en-US" sz="2600" dirty="0" smtClean="0">
              <a:latin typeface="+mj-lt"/>
            </a:endParaRPr>
          </a:p>
          <a:p>
            <a:pPr marL="971550" lvl="1" indent="-514350">
              <a:lnSpc>
                <a:spcPct val="90000"/>
              </a:lnSpc>
              <a:spcBef>
                <a:spcPct val="20000"/>
              </a:spcBef>
              <a:buClr>
                <a:srgbClr val="0BD0D9"/>
              </a:buClr>
              <a:buSzPct val="95000"/>
              <a:buFont typeface="Wingdings 2" pitchFamily="18" charset="2"/>
              <a:buAutoNum type="arabicPeriod"/>
            </a:pPr>
            <a:endParaRPr lang="en-US" sz="2600" dirty="0">
              <a:latin typeface="+mj-lt"/>
            </a:endParaRPr>
          </a:p>
          <a:p>
            <a:pPr marL="514350" marR="0" lvl="0" indent="-514350" algn="l" defTabSz="914400" rtl="0" eaLnBrk="1" fontAlgn="base" latinLnBrk="0" hangingPunct="1">
              <a:lnSpc>
                <a:spcPct val="90000"/>
              </a:lnSpc>
              <a:spcBef>
                <a:spcPct val="20000"/>
              </a:spcBef>
              <a:spcAft>
                <a:spcPct val="0"/>
              </a:spcAft>
              <a:buClr>
                <a:srgbClr val="0BD0D9"/>
              </a:buClr>
              <a:buSzPct val="95000"/>
              <a:tabLst/>
              <a:defRPr/>
            </a:pPr>
            <a:endParaRPr lang="en-US" sz="260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lang="en-US" sz="2600" noProof="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28625" y="357188"/>
            <a:ext cx="8229600" cy="1143000"/>
          </a:xfrm>
        </p:spPr>
        <p:txBody>
          <a:bodyPr/>
          <a:lstStyle/>
          <a:p>
            <a:pPr eaLnBrk="1" hangingPunct="1"/>
            <a:r>
              <a:rPr lang="pt-BR" dirty="0" smtClean="0"/>
              <a:t>Avaliação Cooperativa</a:t>
            </a:r>
          </a:p>
        </p:txBody>
      </p:sp>
      <p:sp>
        <p:nvSpPr>
          <p:cNvPr id="4" name="Text Placeholder 2"/>
          <p:cNvSpPr txBox="1">
            <a:spLocks/>
          </p:cNvSpPr>
          <p:nvPr/>
        </p:nvSpPr>
        <p:spPr bwMode="auto">
          <a:xfrm>
            <a:off x="142844" y="1714488"/>
            <a:ext cx="8382000" cy="44291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marR="0" lvl="0" indent="-514350" algn="l" defTabSz="914400" rtl="0" eaLnBrk="1" fontAlgn="base" latinLnBrk="0" hangingPunct="1">
              <a:lnSpc>
                <a:spcPct val="90000"/>
              </a:lnSpc>
              <a:spcBef>
                <a:spcPct val="20000"/>
              </a:spcBef>
              <a:spcAft>
                <a:spcPct val="0"/>
              </a:spcAft>
              <a:buClr>
                <a:srgbClr val="0BD0D9"/>
              </a:buClr>
              <a:buSzPct val="95000"/>
              <a:buFont typeface="Arial" pitchFamily="34" charset="0"/>
              <a:buChar char="•"/>
              <a:tabLst/>
              <a:defRPr/>
            </a:pPr>
            <a:r>
              <a:rPr lang="en-US" sz="2600" b="1" noProof="0" dirty="0" err="1" smtClean="0">
                <a:latin typeface="+mn-lt"/>
                <a:cs typeface="+mn-cs"/>
              </a:rPr>
              <a:t>Pontos</a:t>
            </a:r>
            <a:r>
              <a:rPr lang="en-US" sz="2600" b="1" noProof="0" dirty="0" smtClean="0">
                <a:latin typeface="+mn-lt"/>
                <a:cs typeface="+mn-cs"/>
              </a:rPr>
              <a:t> </a:t>
            </a:r>
            <a:r>
              <a:rPr lang="en-US" sz="2600" b="1" noProof="0" dirty="0" err="1" smtClean="0">
                <a:latin typeface="+mn-lt"/>
                <a:cs typeface="+mn-cs"/>
              </a:rPr>
              <a:t>Positivos</a:t>
            </a:r>
            <a:r>
              <a:rPr lang="en-US" sz="2600" b="1" noProof="0" dirty="0" smtClean="0">
                <a:latin typeface="+mn-lt"/>
                <a:cs typeface="+mn-cs"/>
              </a:rPr>
              <a:t> </a:t>
            </a:r>
            <a:r>
              <a:rPr lang="en-US" sz="2600" b="1" noProof="0" dirty="0" err="1" smtClean="0">
                <a:latin typeface="+mn-lt"/>
                <a:cs typeface="+mn-cs"/>
              </a:rPr>
              <a:t>encontrados</a:t>
            </a:r>
            <a:r>
              <a:rPr lang="en-US" sz="2600" b="1" noProof="0" dirty="0" smtClean="0">
                <a:latin typeface="+mn-lt"/>
                <a:cs typeface="+mn-cs"/>
              </a:rPr>
              <a:t>:</a:t>
            </a: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Arial" pitchFamily="34" charset="0"/>
              <a:buChar char="•"/>
              <a:tabLst/>
              <a:defRPr/>
            </a:pPr>
            <a:endParaRPr lang="en-US" sz="2600" b="1" noProof="0" dirty="0" smtClean="0">
              <a:latin typeface="+mn-lt"/>
              <a:cs typeface="+mn-cs"/>
            </a:endParaRPr>
          </a:p>
          <a:p>
            <a:pPr marL="971550" lvl="1" indent="-514350">
              <a:lnSpc>
                <a:spcPct val="90000"/>
              </a:lnSpc>
              <a:spcBef>
                <a:spcPct val="20000"/>
              </a:spcBef>
              <a:buClr>
                <a:srgbClr val="0BD0D9"/>
              </a:buClr>
              <a:buSzPct val="95000"/>
              <a:buFont typeface="Wingdings 2" pitchFamily="18" charset="2"/>
              <a:buAutoNum type="arabicPeriod"/>
            </a:pPr>
            <a:r>
              <a:rPr lang="en-US" sz="2600" noProof="0" dirty="0" err="1" smtClean="0">
                <a:latin typeface="+mn-lt"/>
                <a:cs typeface="+mn-cs"/>
              </a:rPr>
              <a:t>Encontraram</a:t>
            </a:r>
            <a:r>
              <a:rPr lang="en-US" sz="2600" noProof="0" dirty="0" smtClean="0">
                <a:latin typeface="+mn-lt"/>
                <a:cs typeface="+mn-cs"/>
              </a:rPr>
              <a:t> </a:t>
            </a:r>
            <a:r>
              <a:rPr lang="en-US" sz="2600" noProof="0" dirty="0" err="1" smtClean="0">
                <a:latin typeface="+mn-lt"/>
                <a:cs typeface="+mn-cs"/>
              </a:rPr>
              <a:t>facilidade</a:t>
            </a:r>
            <a:r>
              <a:rPr lang="en-US" sz="2600" noProof="0" dirty="0" smtClean="0">
                <a:latin typeface="+mn-lt"/>
                <a:cs typeface="+mn-cs"/>
              </a:rPr>
              <a:t> </a:t>
            </a:r>
            <a:r>
              <a:rPr lang="en-US" sz="2600" noProof="0" dirty="0" err="1" smtClean="0">
                <a:latin typeface="+mn-lt"/>
                <a:cs typeface="+mn-cs"/>
              </a:rPr>
              <a:t>navegação</a:t>
            </a:r>
            <a:r>
              <a:rPr lang="en-US" sz="2600" noProof="0" dirty="0" smtClean="0">
                <a:latin typeface="+mn-lt"/>
                <a:cs typeface="+mn-cs"/>
              </a:rPr>
              <a:t>, </a:t>
            </a:r>
            <a:r>
              <a:rPr lang="en-US" sz="2600" noProof="0" dirty="0" err="1" smtClean="0">
                <a:latin typeface="+mn-lt"/>
                <a:cs typeface="+mn-cs"/>
              </a:rPr>
              <a:t>algumas</a:t>
            </a:r>
            <a:r>
              <a:rPr lang="en-US" sz="2600" noProof="0" dirty="0" smtClean="0">
                <a:latin typeface="+mn-lt"/>
                <a:cs typeface="+mn-cs"/>
              </a:rPr>
              <a:t> </a:t>
            </a:r>
            <a:r>
              <a:rPr lang="en-US" sz="2600" noProof="0" dirty="0" err="1" smtClean="0">
                <a:latin typeface="+mn-lt"/>
                <a:cs typeface="+mn-cs"/>
              </a:rPr>
              <a:t>vezes</a:t>
            </a:r>
            <a:r>
              <a:rPr lang="en-US" sz="2600" noProof="0" dirty="0" smtClean="0">
                <a:latin typeface="+mn-lt"/>
                <a:cs typeface="+mn-cs"/>
              </a:rPr>
              <a:t> </a:t>
            </a:r>
            <a:r>
              <a:rPr lang="en-US" sz="2600" noProof="0" dirty="0" err="1" smtClean="0">
                <a:latin typeface="+mn-lt"/>
                <a:cs typeface="+mn-cs"/>
              </a:rPr>
              <a:t>não</a:t>
            </a:r>
            <a:r>
              <a:rPr lang="en-US" sz="2600" noProof="0" dirty="0" smtClean="0">
                <a:latin typeface="+mn-lt"/>
                <a:cs typeface="+mn-cs"/>
              </a:rPr>
              <a:t> </a:t>
            </a:r>
            <a:r>
              <a:rPr lang="en-US" sz="2600" noProof="0" dirty="0" err="1" smtClean="0">
                <a:latin typeface="+mn-lt"/>
                <a:cs typeface="+mn-cs"/>
              </a:rPr>
              <a:t>foi</a:t>
            </a:r>
            <a:r>
              <a:rPr lang="en-US" sz="2600" noProof="0" dirty="0" smtClean="0">
                <a:latin typeface="+mn-lt"/>
                <a:cs typeface="+mn-cs"/>
              </a:rPr>
              <a:t> </a:t>
            </a:r>
            <a:r>
              <a:rPr lang="en-US" sz="2600" noProof="0" dirty="0" err="1" smtClean="0">
                <a:latin typeface="+mn-lt"/>
                <a:cs typeface="+mn-cs"/>
              </a:rPr>
              <a:t>necesário</a:t>
            </a:r>
            <a:r>
              <a:rPr lang="en-US" sz="2600" noProof="0" dirty="0" smtClean="0">
                <a:latin typeface="+mn-lt"/>
                <a:cs typeface="+mn-cs"/>
              </a:rPr>
              <a:t> </a:t>
            </a:r>
            <a:r>
              <a:rPr lang="en-US" sz="2600" noProof="0" dirty="0" err="1" smtClean="0">
                <a:latin typeface="+mn-lt"/>
                <a:cs typeface="+mn-cs"/>
              </a:rPr>
              <a:t>usar</a:t>
            </a:r>
            <a:r>
              <a:rPr lang="en-US" sz="2600" noProof="0" dirty="0" smtClean="0">
                <a:latin typeface="+mn-lt"/>
                <a:cs typeface="+mn-cs"/>
              </a:rPr>
              <a:t> </a:t>
            </a:r>
            <a:r>
              <a:rPr lang="en-US" sz="2600" noProof="0" dirty="0" err="1" smtClean="0">
                <a:latin typeface="+mn-lt"/>
                <a:cs typeface="+mn-cs"/>
              </a:rPr>
              <a:t>os</a:t>
            </a:r>
            <a:r>
              <a:rPr lang="en-US" sz="2600" noProof="0" dirty="0" smtClean="0">
                <a:latin typeface="+mn-lt"/>
                <a:cs typeface="+mn-cs"/>
              </a:rPr>
              <a:t> </a:t>
            </a:r>
            <a:r>
              <a:rPr lang="en-US" sz="2600" noProof="0" dirty="0" err="1" smtClean="0">
                <a:latin typeface="+mn-lt"/>
                <a:cs typeface="+mn-cs"/>
              </a:rPr>
              <a:t>Saltos</a:t>
            </a:r>
            <a:endParaRPr lang="en-US" sz="2600" noProof="0" dirty="0" smtClean="0">
              <a:latin typeface="+mn-lt"/>
              <a:cs typeface="+mn-cs"/>
            </a:endParaRPr>
          </a:p>
          <a:p>
            <a:pPr marL="971550" lvl="1" indent="-514350">
              <a:lnSpc>
                <a:spcPct val="90000"/>
              </a:lnSpc>
              <a:spcBef>
                <a:spcPct val="20000"/>
              </a:spcBef>
              <a:buClr>
                <a:srgbClr val="0BD0D9"/>
              </a:buClr>
              <a:buSzPct val="95000"/>
              <a:buFont typeface="Wingdings 2" pitchFamily="18" charset="2"/>
              <a:buAutoNum type="arabicPeriod"/>
            </a:pPr>
            <a:r>
              <a:rPr lang="en-US" sz="2600" dirty="0" smtClean="0">
                <a:latin typeface="+mn-lt"/>
                <a:cs typeface="+mn-cs"/>
              </a:rPr>
              <a:t>Os </a:t>
            </a:r>
            <a:r>
              <a:rPr lang="en-US" sz="2600" dirty="0" err="1" smtClean="0">
                <a:latin typeface="+mn-lt"/>
                <a:cs typeface="+mn-cs"/>
              </a:rPr>
              <a:t>saltos</a:t>
            </a:r>
            <a:r>
              <a:rPr lang="en-US" sz="2600" dirty="0" smtClean="0">
                <a:latin typeface="+mn-lt"/>
                <a:cs typeface="+mn-cs"/>
              </a:rPr>
              <a:t> o </a:t>
            </a:r>
            <a:r>
              <a:rPr lang="en-US" sz="2600" dirty="0" err="1" smtClean="0">
                <a:latin typeface="+mn-lt"/>
                <a:cs typeface="+mn-cs"/>
              </a:rPr>
              <a:t>ajudaram</a:t>
            </a:r>
            <a:r>
              <a:rPr lang="en-US" sz="2600" dirty="0" smtClean="0">
                <a:latin typeface="+mn-lt"/>
                <a:cs typeface="+mn-cs"/>
              </a:rPr>
              <a:t> a </a:t>
            </a:r>
            <a:r>
              <a:rPr lang="en-US" sz="2600" dirty="0" err="1" smtClean="0">
                <a:latin typeface="+mn-lt"/>
                <a:cs typeface="+mn-cs"/>
              </a:rPr>
              <a:t>pular</a:t>
            </a:r>
            <a:r>
              <a:rPr lang="en-US" sz="2600" dirty="0" smtClean="0">
                <a:latin typeface="+mn-lt"/>
                <a:cs typeface="+mn-cs"/>
              </a:rPr>
              <a:t> </a:t>
            </a:r>
            <a:r>
              <a:rPr lang="en-US" sz="2600" dirty="0" err="1" smtClean="0">
                <a:latin typeface="+mn-lt"/>
                <a:cs typeface="+mn-cs"/>
              </a:rPr>
              <a:t>rapidamente</a:t>
            </a:r>
            <a:r>
              <a:rPr lang="en-US" sz="2600" dirty="0" smtClean="0">
                <a:latin typeface="+mn-lt"/>
                <a:cs typeface="+mn-cs"/>
              </a:rPr>
              <a:t> </a:t>
            </a:r>
            <a:r>
              <a:rPr lang="en-US" sz="2600" dirty="0" err="1" smtClean="0">
                <a:latin typeface="+mn-lt"/>
                <a:cs typeface="+mn-cs"/>
              </a:rPr>
              <a:t>para</a:t>
            </a:r>
            <a:r>
              <a:rPr lang="en-US" sz="2600" dirty="0" smtClean="0">
                <a:latin typeface="+mn-lt"/>
                <a:cs typeface="+mn-cs"/>
              </a:rPr>
              <a:t> o </a:t>
            </a:r>
            <a:r>
              <a:rPr lang="en-US" sz="2600" dirty="0" err="1" smtClean="0">
                <a:latin typeface="+mn-lt"/>
                <a:cs typeface="+mn-cs"/>
              </a:rPr>
              <a:t>conteúdo</a:t>
            </a:r>
            <a:r>
              <a:rPr lang="en-US" sz="2600" dirty="0" smtClean="0">
                <a:latin typeface="+mn-lt"/>
                <a:cs typeface="+mn-cs"/>
              </a:rPr>
              <a:t> </a:t>
            </a:r>
            <a:r>
              <a:rPr lang="en-US" sz="2600" dirty="0" err="1" smtClean="0">
                <a:latin typeface="+mn-lt"/>
                <a:cs typeface="+mn-cs"/>
              </a:rPr>
              <a:t>na</a:t>
            </a:r>
            <a:r>
              <a:rPr lang="en-US" sz="2600" dirty="0" smtClean="0">
                <a:latin typeface="+mn-lt"/>
                <a:cs typeface="+mn-cs"/>
              </a:rPr>
              <a:t> </a:t>
            </a:r>
            <a:r>
              <a:rPr lang="en-US" sz="2600" dirty="0" err="1" smtClean="0">
                <a:latin typeface="+mn-lt"/>
                <a:cs typeface="+mn-cs"/>
              </a:rPr>
              <a:t>qual</a:t>
            </a:r>
            <a:r>
              <a:rPr lang="en-US" sz="2600" dirty="0" smtClean="0">
                <a:latin typeface="+mn-lt"/>
                <a:cs typeface="+mn-cs"/>
              </a:rPr>
              <a:t> </a:t>
            </a:r>
            <a:r>
              <a:rPr lang="en-US" sz="2600" dirty="0" err="1" smtClean="0">
                <a:latin typeface="+mn-lt"/>
                <a:cs typeface="+mn-cs"/>
              </a:rPr>
              <a:t>desejavam</a:t>
            </a:r>
            <a:endParaRPr lang="en-US" sz="2600" dirty="0" smtClean="0">
              <a:latin typeface="+mn-lt"/>
              <a:cs typeface="+mn-cs"/>
            </a:endParaRPr>
          </a:p>
          <a:p>
            <a:pPr marL="971550" lvl="1" indent="-514350">
              <a:lnSpc>
                <a:spcPct val="90000"/>
              </a:lnSpc>
              <a:spcBef>
                <a:spcPct val="20000"/>
              </a:spcBef>
              <a:buClr>
                <a:srgbClr val="0BD0D9"/>
              </a:buClr>
              <a:buSzPct val="95000"/>
              <a:buFont typeface="Wingdings 2" pitchFamily="18" charset="2"/>
              <a:buAutoNum type="arabicPeriod"/>
            </a:pPr>
            <a:r>
              <a:rPr lang="en-US" sz="2600" dirty="0">
                <a:latin typeface="+mj-lt"/>
              </a:rPr>
              <a:t>A </a:t>
            </a:r>
            <a:r>
              <a:rPr lang="en-US" sz="2600" dirty="0" err="1">
                <a:latin typeface="+mj-lt"/>
              </a:rPr>
              <a:t>existência</a:t>
            </a:r>
            <a:r>
              <a:rPr lang="en-US" sz="2600" dirty="0">
                <a:latin typeface="+mj-lt"/>
              </a:rPr>
              <a:t> de feedbacks </a:t>
            </a:r>
            <a:r>
              <a:rPr lang="en-US" sz="2600" dirty="0" err="1">
                <a:latin typeface="+mj-lt"/>
              </a:rPr>
              <a:t>após</a:t>
            </a:r>
            <a:r>
              <a:rPr lang="en-US" sz="2600" dirty="0">
                <a:latin typeface="+mj-lt"/>
              </a:rPr>
              <a:t> as </a:t>
            </a:r>
            <a:r>
              <a:rPr lang="en-US" sz="2600" dirty="0" err="1">
                <a:latin typeface="+mj-lt"/>
              </a:rPr>
              <a:t>ações</a:t>
            </a:r>
            <a:r>
              <a:rPr lang="en-US" sz="2600" dirty="0">
                <a:latin typeface="+mj-lt"/>
              </a:rPr>
              <a:t>. </a:t>
            </a:r>
          </a:p>
          <a:p>
            <a:pPr marL="971550" lvl="1" indent="-514350">
              <a:lnSpc>
                <a:spcPct val="90000"/>
              </a:lnSpc>
              <a:spcBef>
                <a:spcPct val="20000"/>
              </a:spcBef>
              <a:buClr>
                <a:srgbClr val="0BD0D9"/>
              </a:buClr>
              <a:buSzPct val="95000"/>
              <a:buFont typeface="Wingdings 2" pitchFamily="18" charset="2"/>
              <a:buAutoNum type="arabicPeriod"/>
            </a:pPr>
            <a:endParaRPr lang="en-US" sz="260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lang="en-US" sz="260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lang="en-US" sz="2600" noProof="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28625" y="357188"/>
            <a:ext cx="8229600" cy="1143000"/>
          </a:xfrm>
        </p:spPr>
        <p:txBody>
          <a:bodyPr/>
          <a:lstStyle/>
          <a:p>
            <a:pPr eaLnBrk="1" hangingPunct="1"/>
            <a:r>
              <a:rPr lang="pt-BR" dirty="0" smtClean="0"/>
              <a:t>Questionário</a:t>
            </a:r>
          </a:p>
        </p:txBody>
      </p:sp>
      <p:sp>
        <p:nvSpPr>
          <p:cNvPr id="4" name="Text Placeholder 2"/>
          <p:cNvSpPr txBox="1">
            <a:spLocks/>
          </p:cNvSpPr>
          <p:nvPr/>
        </p:nvSpPr>
        <p:spPr bwMode="auto">
          <a:xfrm>
            <a:off x="142844" y="1714488"/>
            <a:ext cx="8382000" cy="44291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971550" lvl="1" indent="-514350">
              <a:lnSpc>
                <a:spcPct val="90000"/>
              </a:lnSpc>
              <a:spcBef>
                <a:spcPct val="20000"/>
              </a:spcBef>
              <a:buClr>
                <a:srgbClr val="0BD0D9"/>
              </a:buClr>
              <a:buSzPct val="95000"/>
            </a:pPr>
            <a:r>
              <a:rPr lang="en-US" sz="2600" dirty="0" smtClean="0">
                <a:latin typeface="+mn-lt"/>
                <a:cs typeface="+mn-cs"/>
              </a:rPr>
              <a:t>O </a:t>
            </a:r>
            <a:r>
              <a:rPr lang="en-US" sz="2600" dirty="0" err="1" smtClean="0">
                <a:latin typeface="+mn-lt"/>
                <a:cs typeface="+mn-cs"/>
              </a:rPr>
              <a:t>questionário</a:t>
            </a:r>
            <a:r>
              <a:rPr lang="en-US" sz="2600" dirty="0" smtClean="0">
                <a:latin typeface="+mn-lt"/>
                <a:cs typeface="+mn-cs"/>
              </a:rPr>
              <a:t> </a:t>
            </a:r>
            <a:r>
              <a:rPr lang="en-US" sz="2600" dirty="0" err="1" smtClean="0">
                <a:latin typeface="+mn-lt"/>
                <a:cs typeface="+mn-cs"/>
              </a:rPr>
              <a:t>foi</a:t>
            </a:r>
            <a:r>
              <a:rPr lang="en-US" sz="2600" dirty="0" smtClean="0">
                <a:latin typeface="+mn-lt"/>
                <a:cs typeface="+mn-cs"/>
              </a:rPr>
              <a:t> </a:t>
            </a:r>
            <a:r>
              <a:rPr lang="en-US" sz="2600" dirty="0" err="1" smtClean="0">
                <a:latin typeface="+mn-lt"/>
                <a:cs typeface="+mn-cs"/>
              </a:rPr>
              <a:t>feito</a:t>
            </a:r>
            <a:r>
              <a:rPr lang="en-US" sz="2600" dirty="0" smtClean="0">
                <a:latin typeface="+mn-lt"/>
                <a:cs typeface="+mn-cs"/>
              </a:rPr>
              <a:t> logo </a:t>
            </a:r>
            <a:r>
              <a:rPr lang="en-US" sz="2600" dirty="0" err="1" smtClean="0">
                <a:latin typeface="+mn-lt"/>
                <a:cs typeface="+mn-cs"/>
              </a:rPr>
              <a:t>após</a:t>
            </a:r>
            <a:r>
              <a:rPr lang="en-US" sz="2600" dirty="0" smtClean="0">
                <a:latin typeface="+mn-lt"/>
                <a:cs typeface="+mn-cs"/>
              </a:rPr>
              <a:t> a </a:t>
            </a:r>
            <a:r>
              <a:rPr lang="en-US" sz="2600" dirty="0" err="1" smtClean="0">
                <a:latin typeface="+mn-lt"/>
                <a:cs typeface="+mn-cs"/>
              </a:rPr>
              <a:t>avaliação</a:t>
            </a:r>
            <a:r>
              <a:rPr lang="en-US" sz="2600" dirty="0" smtClean="0">
                <a:latin typeface="+mn-lt"/>
                <a:cs typeface="+mn-cs"/>
              </a:rPr>
              <a:t> </a:t>
            </a:r>
            <a:r>
              <a:rPr lang="en-US" sz="2600" dirty="0" err="1" smtClean="0">
                <a:latin typeface="+mn-lt"/>
                <a:cs typeface="+mn-cs"/>
              </a:rPr>
              <a:t>cooperativa</a:t>
            </a:r>
            <a:r>
              <a:rPr lang="en-US" sz="2600" dirty="0" smtClean="0">
                <a:latin typeface="+mn-lt"/>
                <a:cs typeface="+mn-cs"/>
              </a:rPr>
              <a:t> com o </a:t>
            </a:r>
            <a:r>
              <a:rPr lang="en-US" sz="2600" dirty="0" err="1" smtClean="0">
                <a:latin typeface="+mn-lt"/>
                <a:cs typeface="+mn-cs"/>
              </a:rPr>
              <a:t>usuário</a:t>
            </a:r>
            <a:r>
              <a:rPr lang="en-US" sz="2600" dirty="0" smtClean="0">
                <a:latin typeface="+mn-lt"/>
                <a:cs typeface="+mn-cs"/>
              </a:rPr>
              <a:t>.</a:t>
            </a:r>
          </a:p>
          <a:p>
            <a:pPr marL="971550" lvl="1" indent="-514350">
              <a:lnSpc>
                <a:spcPct val="90000"/>
              </a:lnSpc>
              <a:spcBef>
                <a:spcPct val="20000"/>
              </a:spcBef>
              <a:buClr>
                <a:srgbClr val="0BD0D9"/>
              </a:buClr>
              <a:buSzPct val="95000"/>
            </a:pPr>
            <a:endParaRPr lang="en-US" sz="2600" dirty="0" smtClean="0">
              <a:latin typeface="+mn-lt"/>
              <a:cs typeface="+mn-cs"/>
            </a:endParaRPr>
          </a:p>
          <a:p>
            <a:pPr marL="971550" lvl="1" indent="-514350">
              <a:lnSpc>
                <a:spcPct val="90000"/>
              </a:lnSpc>
              <a:spcBef>
                <a:spcPct val="20000"/>
              </a:spcBef>
              <a:buClr>
                <a:srgbClr val="0BD0D9"/>
              </a:buClr>
              <a:buSzPct val="95000"/>
            </a:pPr>
            <a:r>
              <a:rPr lang="en-US" sz="2600" dirty="0" err="1" smtClean="0">
                <a:latin typeface="+mn-lt"/>
                <a:cs typeface="+mn-cs"/>
              </a:rPr>
              <a:t>Foi</a:t>
            </a:r>
            <a:r>
              <a:rPr lang="en-US" sz="2600" dirty="0" smtClean="0">
                <a:latin typeface="+mn-lt"/>
                <a:cs typeface="+mn-cs"/>
              </a:rPr>
              <a:t> </a:t>
            </a:r>
            <a:r>
              <a:rPr lang="en-US" sz="2600" dirty="0" err="1" smtClean="0">
                <a:latin typeface="+mn-lt"/>
                <a:cs typeface="+mn-cs"/>
              </a:rPr>
              <a:t>verificado</a:t>
            </a:r>
            <a:r>
              <a:rPr lang="en-US" sz="2600" dirty="0" smtClean="0">
                <a:latin typeface="+mn-lt"/>
                <a:cs typeface="+mn-cs"/>
              </a:rPr>
              <a:t> </a:t>
            </a:r>
            <a:r>
              <a:rPr lang="en-US" sz="2600" dirty="0" err="1" smtClean="0">
                <a:latin typeface="+mn-lt"/>
                <a:cs typeface="+mn-cs"/>
              </a:rPr>
              <a:t>que</a:t>
            </a:r>
            <a:r>
              <a:rPr lang="en-US" sz="2600" dirty="0" smtClean="0">
                <a:latin typeface="+mn-lt"/>
                <a:cs typeface="+mn-cs"/>
              </a:rPr>
              <a:t> </a:t>
            </a:r>
            <a:r>
              <a:rPr lang="en-US" sz="2600" dirty="0" err="1" smtClean="0">
                <a:latin typeface="+mn-lt"/>
                <a:cs typeface="+mn-cs"/>
              </a:rPr>
              <a:t>os</a:t>
            </a:r>
            <a:r>
              <a:rPr lang="en-US" sz="2600" dirty="0" smtClean="0">
                <a:latin typeface="+mn-lt"/>
                <a:cs typeface="+mn-cs"/>
              </a:rPr>
              <a:t> </a:t>
            </a:r>
            <a:r>
              <a:rPr lang="en-US" sz="2600" dirty="0" err="1" smtClean="0">
                <a:latin typeface="+mn-lt"/>
                <a:cs typeface="+mn-cs"/>
              </a:rPr>
              <a:t>usuários</a:t>
            </a:r>
            <a:r>
              <a:rPr lang="en-US" sz="2600" dirty="0" smtClean="0">
                <a:latin typeface="+mn-lt"/>
                <a:cs typeface="+mn-cs"/>
              </a:rPr>
              <a:t> </a:t>
            </a:r>
            <a:r>
              <a:rPr lang="en-US" sz="2600" dirty="0" err="1" smtClean="0">
                <a:latin typeface="+mn-lt"/>
                <a:cs typeface="+mn-cs"/>
              </a:rPr>
              <a:t>acessam</a:t>
            </a:r>
            <a:r>
              <a:rPr lang="en-US" sz="2600" dirty="0" smtClean="0">
                <a:latin typeface="+mn-lt"/>
                <a:cs typeface="+mn-cs"/>
              </a:rPr>
              <a:t> a internet </a:t>
            </a:r>
            <a:r>
              <a:rPr lang="en-US" sz="2600" dirty="0" err="1" smtClean="0">
                <a:latin typeface="+mn-lt"/>
                <a:cs typeface="+mn-cs"/>
              </a:rPr>
              <a:t>todos</a:t>
            </a:r>
            <a:r>
              <a:rPr lang="en-US" sz="2600" dirty="0" smtClean="0">
                <a:latin typeface="+mn-lt"/>
                <a:cs typeface="+mn-cs"/>
              </a:rPr>
              <a:t> </a:t>
            </a:r>
            <a:r>
              <a:rPr lang="en-US" sz="2600" dirty="0" err="1" smtClean="0">
                <a:latin typeface="+mn-lt"/>
                <a:cs typeface="+mn-cs"/>
              </a:rPr>
              <a:t>os</a:t>
            </a:r>
            <a:r>
              <a:rPr lang="en-US" sz="2600" dirty="0">
                <a:latin typeface="+mn-lt"/>
                <a:cs typeface="+mn-cs"/>
              </a:rPr>
              <a:t> </a:t>
            </a:r>
            <a:r>
              <a:rPr lang="en-US" sz="2600" dirty="0" err="1" smtClean="0">
                <a:latin typeface="+mn-lt"/>
                <a:cs typeface="+mn-cs"/>
              </a:rPr>
              <a:t>dias</a:t>
            </a:r>
            <a:r>
              <a:rPr lang="en-US" sz="2600" dirty="0" smtClean="0">
                <a:latin typeface="+mn-lt"/>
                <a:cs typeface="+mn-cs"/>
              </a:rPr>
              <a:t> , </a:t>
            </a:r>
            <a:r>
              <a:rPr lang="en-US" sz="2600" dirty="0" err="1" smtClean="0">
                <a:latin typeface="+mn-lt"/>
                <a:cs typeface="+mn-cs"/>
              </a:rPr>
              <a:t>mais</a:t>
            </a:r>
            <a:r>
              <a:rPr lang="en-US" sz="2600" dirty="0" smtClean="0">
                <a:latin typeface="+mn-lt"/>
                <a:cs typeface="+mn-cs"/>
              </a:rPr>
              <a:t> de 3 </a:t>
            </a:r>
            <a:r>
              <a:rPr lang="en-US" sz="2600" dirty="0" err="1" smtClean="0">
                <a:latin typeface="+mn-lt"/>
                <a:cs typeface="+mn-cs"/>
              </a:rPr>
              <a:t>horas</a:t>
            </a:r>
            <a:r>
              <a:rPr lang="en-US" sz="2600" dirty="0" smtClean="0">
                <a:latin typeface="+mn-lt"/>
                <a:cs typeface="+mn-cs"/>
              </a:rPr>
              <a:t> </a:t>
            </a:r>
            <a:r>
              <a:rPr lang="en-US" sz="2600" dirty="0" err="1" smtClean="0">
                <a:latin typeface="+mn-lt"/>
                <a:cs typeface="+mn-cs"/>
              </a:rPr>
              <a:t>por</a:t>
            </a:r>
            <a:r>
              <a:rPr lang="en-US" sz="2600" dirty="0" smtClean="0">
                <a:latin typeface="+mn-lt"/>
                <a:cs typeface="+mn-cs"/>
              </a:rPr>
              <a:t> dia.</a:t>
            </a:r>
          </a:p>
          <a:p>
            <a:pPr marL="971550" lvl="1" indent="-514350">
              <a:lnSpc>
                <a:spcPct val="90000"/>
              </a:lnSpc>
              <a:spcBef>
                <a:spcPct val="20000"/>
              </a:spcBef>
              <a:buClr>
                <a:srgbClr val="0BD0D9"/>
              </a:buClr>
              <a:buSzPct val="95000"/>
            </a:pPr>
            <a:r>
              <a:rPr lang="en-US" sz="2600" dirty="0" smtClean="0">
                <a:latin typeface="+mn-lt"/>
                <a:cs typeface="+mn-cs"/>
              </a:rPr>
              <a:t>Um </a:t>
            </a:r>
            <a:r>
              <a:rPr lang="en-US" sz="2600" dirty="0" err="1" smtClean="0">
                <a:latin typeface="+mn-lt"/>
                <a:cs typeface="+mn-cs"/>
              </a:rPr>
              <a:t>usuário</a:t>
            </a:r>
            <a:r>
              <a:rPr lang="en-US" sz="2600" dirty="0" smtClean="0">
                <a:latin typeface="+mn-lt"/>
                <a:cs typeface="+mn-cs"/>
              </a:rPr>
              <a:t> </a:t>
            </a:r>
            <a:r>
              <a:rPr lang="en-US" sz="2600" dirty="0" err="1" smtClean="0">
                <a:latin typeface="+mn-lt"/>
                <a:cs typeface="+mn-cs"/>
              </a:rPr>
              <a:t>não</a:t>
            </a:r>
            <a:r>
              <a:rPr lang="en-US" sz="2600" dirty="0" smtClean="0">
                <a:latin typeface="+mn-lt"/>
                <a:cs typeface="+mn-cs"/>
              </a:rPr>
              <a:t> é </a:t>
            </a:r>
            <a:r>
              <a:rPr lang="en-US" sz="2600" dirty="0" err="1" smtClean="0">
                <a:latin typeface="+mn-lt"/>
                <a:cs typeface="+mn-cs"/>
              </a:rPr>
              <a:t>assíduo</a:t>
            </a:r>
            <a:r>
              <a:rPr lang="en-US" sz="2600" dirty="0" smtClean="0">
                <a:latin typeface="+mn-lt"/>
                <a:cs typeface="+mn-cs"/>
              </a:rPr>
              <a:t> de </a:t>
            </a:r>
            <a:r>
              <a:rPr lang="en-US" sz="2600" dirty="0" err="1" smtClean="0">
                <a:latin typeface="+mn-lt"/>
                <a:cs typeface="+mn-cs"/>
              </a:rPr>
              <a:t>redes</a:t>
            </a:r>
            <a:r>
              <a:rPr lang="en-US" sz="2600" dirty="0" smtClean="0">
                <a:latin typeface="+mn-lt"/>
                <a:cs typeface="+mn-cs"/>
              </a:rPr>
              <a:t> </a:t>
            </a:r>
            <a:r>
              <a:rPr lang="en-US" sz="2600" dirty="0" err="1" smtClean="0">
                <a:latin typeface="+mn-lt"/>
                <a:cs typeface="+mn-cs"/>
              </a:rPr>
              <a:t>socias</a:t>
            </a:r>
            <a:r>
              <a:rPr lang="en-US" sz="2600" dirty="0" smtClean="0">
                <a:latin typeface="+mn-lt"/>
                <a:cs typeface="+mn-cs"/>
              </a:rPr>
              <a:t> </a:t>
            </a:r>
            <a:r>
              <a:rPr lang="en-US" sz="2600" dirty="0" err="1" smtClean="0">
                <a:latin typeface="+mn-lt"/>
                <a:cs typeface="+mn-cs"/>
              </a:rPr>
              <a:t>mais</a:t>
            </a:r>
            <a:r>
              <a:rPr lang="en-US" sz="2600" dirty="0" smtClean="0">
                <a:latin typeface="+mn-lt"/>
                <a:cs typeface="+mn-cs"/>
              </a:rPr>
              <a:t> </a:t>
            </a:r>
            <a:r>
              <a:rPr lang="en-US" sz="2600" dirty="0" err="1" smtClean="0">
                <a:latin typeface="+mn-lt"/>
                <a:cs typeface="+mn-cs"/>
              </a:rPr>
              <a:t>navega</a:t>
            </a:r>
            <a:r>
              <a:rPr lang="en-US" sz="2600" dirty="0" smtClean="0">
                <a:latin typeface="+mn-lt"/>
                <a:cs typeface="+mn-cs"/>
              </a:rPr>
              <a:t> </a:t>
            </a:r>
            <a:r>
              <a:rPr lang="en-US" sz="2600" dirty="0" err="1" smtClean="0">
                <a:latin typeface="+mn-lt"/>
                <a:cs typeface="+mn-cs"/>
              </a:rPr>
              <a:t>em</a:t>
            </a:r>
            <a:r>
              <a:rPr lang="en-US" sz="2600" dirty="0" smtClean="0">
                <a:latin typeface="+mn-lt"/>
                <a:cs typeface="+mn-cs"/>
              </a:rPr>
              <a:t> </a:t>
            </a:r>
            <a:r>
              <a:rPr lang="en-US" sz="2600" dirty="0" err="1" smtClean="0">
                <a:latin typeface="+mn-lt"/>
                <a:cs typeface="+mn-cs"/>
              </a:rPr>
              <a:t>outros</a:t>
            </a:r>
            <a:r>
              <a:rPr lang="en-US" sz="2600" dirty="0" smtClean="0">
                <a:latin typeface="+mn-lt"/>
                <a:cs typeface="+mn-cs"/>
              </a:rPr>
              <a:t> sites </a:t>
            </a:r>
            <a:r>
              <a:rPr lang="en-US" sz="2600" dirty="0" err="1" smtClean="0">
                <a:latin typeface="+mn-lt"/>
                <a:cs typeface="+mn-cs"/>
              </a:rPr>
              <a:t>na</a:t>
            </a:r>
            <a:r>
              <a:rPr lang="en-US" sz="2600" dirty="0" smtClean="0">
                <a:latin typeface="+mn-lt"/>
                <a:cs typeface="+mn-cs"/>
              </a:rPr>
              <a:t> internet.</a:t>
            </a:r>
          </a:p>
          <a:p>
            <a:pPr marL="971550" lvl="1" indent="-514350">
              <a:lnSpc>
                <a:spcPct val="90000"/>
              </a:lnSpc>
              <a:spcBef>
                <a:spcPct val="20000"/>
              </a:spcBef>
              <a:buClr>
                <a:srgbClr val="0BD0D9"/>
              </a:buClr>
              <a:buSzPct val="95000"/>
            </a:pPr>
            <a:r>
              <a:rPr lang="en-US" sz="2600" dirty="0">
                <a:latin typeface="+mn-lt"/>
                <a:cs typeface="+mn-cs"/>
              </a:rPr>
              <a:t> </a:t>
            </a:r>
            <a:r>
              <a:rPr lang="en-US" sz="2600" dirty="0" smtClean="0">
                <a:latin typeface="+mn-lt"/>
                <a:cs typeface="+mn-cs"/>
              </a:rPr>
              <a:t>O </a:t>
            </a:r>
            <a:r>
              <a:rPr lang="en-US" sz="2600" dirty="0" err="1" smtClean="0">
                <a:latin typeface="+mn-lt"/>
                <a:cs typeface="+mn-cs"/>
              </a:rPr>
              <a:t>usuário</a:t>
            </a:r>
            <a:r>
              <a:rPr lang="en-US" sz="2600" dirty="0" smtClean="0">
                <a:latin typeface="+mn-lt"/>
                <a:cs typeface="+mn-cs"/>
              </a:rPr>
              <a:t> </a:t>
            </a:r>
            <a:r>
              <a:rPr lang="en-US" sz="2600" dirty="0" err="1" smtClean="0">
                <a:latin typeface="+mn-lt"/>
                <a:cs typeface="+mn-cs"/>
              </a:rPr>
              <a:t>que</a:t>
            </a:r>
            <a:r>
              <a:rPr lang="en-US" sz="2600" dirty="0" smtClean="0">
                <a:latin typeface="+mn-lt"/>
                <a:cs typeface="+mn-cs"/>
              </a:rPr>
              <a:t> </a:t>
            </a:r>
            <a:r>
              <a:rPr lang="en-US" sz="2600" dirty="0" err="1" smtClean="0">
                <a:latin typeface="+mn-lt"/>
                <a:cs typeface="+mn-cs"/>
              </a:rPr>
              <a:t>usa</a:t>
            </a:r>
            <a:r>
              <a:rPr lang="en-US" sz="2600" dirty="0" smtClean="0">
                <a:latin typeface="+mn-lt"/>
                <a:cs typeface="+mn-cs"/>
              </a:rPr>
              <a:t> </a:t>
            </a:r>
            <a:r>
              <a:rPr lang="en-US" sz="2600" dirty="0" err="1" smtClean="0">
                <a:latin typeface="+mn-lt"/>
                <a:cs typeface="+mn-cs"/>
              </a:rPr>
              <a:t>rede</a:t>
            </a:r>
            <a:r>
              <a:rPr lang="en-US" sz="2600" dirty="0" smtClean="0">
                <a:latin typeface="+mn-lt"/>
                <a:cs typeface="+mn-cs"/>
              </a:rPr>
              <a:t> social , </a:t>
            </a:r>
            <a:r>
              <a:rPr lang="en-US" sz="2600" dirty="0" err="1" smtClean="0">
                <a:latin typeface="+mn-lt"/>
                <a:cs typeface="+mn-cs"/>
              </a:rPr>
              <a:t>usa</a:t>
            </a:r>
            <a:r>
              <a:rPr lang="en-US" sz="2600" dirty="0" smtClean="0">
                <a:latin typeface="+mn-lt"/>
                <a:cs typeface="+mn-cs"/>
              </a:rPr>
              <a:t> </a:t>
            </a:r>
            <a:r>
              <a:rPr lang="en-US" sz="2600" dirty="0" err="1" smtClean="0">
                <a:latin typeface="+mn-lt"/>
                <a:cs typeface="+mn-cs"/>
              </a:rPr>
              <a:t>também</a:t>
            </a:r>
            <a:r>
              <a:rPr lang="en-US" sz="2600" dirty="0" smtClean="0">
                <a:latin typeface="+mn-lt"/>
                <a:cs typeface="+mn-cs"/>
              </a:rPr>
              <a:t> o </a:t>
            </a:r>
            <a:r>
              <a:rPr lang="en-US" sz="2600" dirty="0" err="1" smtClean="0">
                <a:latin typeface="+mn-lt"/>
                <a:cs typeface="+mn-cs"/>
              </a:rPr>
              <a:t>Orkut</a:t>
            </a:r>
            <a:r>
              <a:rPr lang="en-US" sz="2600" dirty="0" smtClean="0">
                <a:latin typeface="+mn-lt"/>
                <a:cs typeface="+mn-cs"/>
              </a:rPr>
              <a:t>.</a:t>
            </a:r>
          </a:p>
          <a:p>
            <a:pPr marL="971550" lvl="1" indent="-514350">
              <a:lnSpc>
                <a:spcPct val="90000"/>
              </a:lnSpc>
              <a:spcBef>
                <a:spcPct val="20000"/>
              </a:spcBef>
              <a:buClr>
                <a:srgbClr val="0BD0D9"/>
              </a:buClr>
              <a:buSzPct val="95000"/>
            </a:pPr>
            <a:r>
              <a:rPr lang="en-US" sz="2600" dirty="0">
                <a:latin typeface="+mn-lt"/>
                <a:cs typeface="+mn-cs"/>
              </a:rPr>
              <a:t> </a:t>
            </a:r>
            <a:r>
              <a:rPr lang="en-US" sz="2600" dirty="0" smtClean="0">
                <a:latin typeface="+mn-lt"/>
                <a:cs typeface="+mn-cs"/>
              </a:rPr>
              <a:t>Os </a:t>
            </a:r>
            <a:r>
              <a:rPr lang="en-US" sz="2600" dirty="0" err="1" smtClean="0">
                <a:latin typeface="+mn-lt"/>
                <a:cs typeface="+mn-cs"/>
              </a:rPr>
              <a:t>dois</a:t>
            </a:r>
            <a:r>
              <a:rPr lang="en-US" sz="2600" dirty="0" smtClean="0">
                <a:latin typeface="+mn-lt"/>
                <a:cs typeface="+mn-cs"/>
              </a:rPr>
              <a:t> </a:t>
            </a:r>
            <a:r>
              <a:rPr lang="en-US" sz="2600" dirty="0" err="1" smtClean="0">
                <a:latin typeface="+mn-lt"/>
                <a:cs typeface="+mn-cs"/>
              </a:rPr>
              <a:t>usuários</a:t>
            </a:r>
            <a:r>
              <a:rPr lang="en-US" sz="2600" dirty="0" smtClean="0">
                <a:latin typeface="+mn-lt"/>
                <a:cs typeface="+mn-cs"/>
              </a:rPr>
              <a:t> </a:t>
            </a:r>
            <a:r>
              <a:rPr lang="en-US" sz="2600" dirty="0" err="1" smtClean="0">
                <a:latin typeface="+mn-lt"/>
                <a:cs typeface="+mn-cs"/>
              </a:rPr>
              <a:t>costumam</a:t>
            </a:r>
            <a:r>
              <a:rPr lang="en-US" sz="2600" dirty="0" smtClean="0">
                <a:latin typeface="+mn-lt"/>
                <a:cs typeface="+mn-cs"/>
              </a:rPr>
              <a:t> </a:t>
            </a:r>
            <a:r>
              <a:rPr lang="en-US" sz="2600" dirty="0" err="1" smtClean="0">
                <a:latin typeface="+mn-lt"/>
                <a:cs typeface="+mn-cs"/>
              </a:rPr>
              <a:t>usar</a:t>
            </a:r>
            <a:r>
              <a:rPr lang="en-US" sz="2600" dirty="0" smtClean="0">
                <a:latin typeface="+mn-lt"/>
                <a:cs typeface="+mn-cs"/>
              </a:rPr>
              <a:t> o Jaws </a:t>
            </a:r>
            <a:r>
              <a:rPr lang="en-US" sz="2600" dirty="0" err="1" smtClean="0">
                <a:latin typeface="+mn-lt"/>
                <a:cs typeface="+mn-cs"/>
              </a:rPr>
              <a:t>como</a:t>
            </a:r>
            <a:r>
              <a:rPr lang="en-US" sz="2600" dirty="0" smtClean="0">
                <a:latin typeface="+mn-lt"/>
                <a:cs typeface="+mn-cs"/>
              </a:rPr>
              <a:t> </a:t>
            </a:r>
            <a:r>
              <a:rPr lang="en-US" sz="2600" dirty="0" err="1" smtClean="0">
                <a:latin typeface="+mn-lt"/>
                <a:cs typeface="+mn-cs"/>
              </a:rPr>
              <a:t>sintetizador</a:t>
            </a:r>
            <a:r>
              <a:rPr lang="en-US" sz="2600" dirty="0" smtClean="0">
                <a:latin typeface="+mn-lt"/>
                <a:cs typeface="+mn-cs"/>
              </a:rPr>
              <a:t> de </a:t>
            </a:r>
            <a:r>
              <a:rPr lang="en-US" sz="2600" dirty="0" err="1" smtClean="0">
                <a:latin typeface="+mn-lt"/>
                <a:cs typeface="+mn-cs"/>
              </a:rPr>
              <a:t>telas</a:t>
            </a:r>
            <a:r>
              <a:rPr lang="en-US" sz="2600" dirty="0" smtClean="0">
                <a:latin typeface="+mn-lt"/>
                <a:cs typeface="+mn-cs"/>
              </a:rPr>
              <a:t>, </a:t>
            </a:r>
            <a:r>
              <a:rPr lang="en-US" sz="2600" dirty="0" err="1" smtClean="0">
                <a:latin typeface="+mn-lt"/>
                <a:cs typeface="+mn-cs"/>
              </a:rPr>
              <a:t>mas</a:t>
            </a:r>
            <a:r>
              <a:rPr lang="en-US" sz="2600" dirty="0" smtClean="0">
                <a:latin typeface="+mn-lt"/>
                <a:cs typeface="+mn-cs"/>
              </a:rPr>
              <a:t> </a:t>
            </a:r>
            <a:r>
              <a:rPr lang="en-US" sz="2600" dirty="0" err="1" smtClean="0">
                <a:latin typeface="+mn-lt"/>
                <a:cs typeface="+mn-cs"/>
              </a:rPr>
              <a:t>sabem</a:t>
            </a:r>
            <a:r>
              <a:rPr lang="en-US" sz="2600" dirty="0" smtClean="0">
                <a:latin typeface="+mn-lt"/>
                <a:cs typeface="+mn-cs"/>
              </a:rPr>
              <a:t> </a:t>
            </a:r>
            <a:r>
              <a:rPr lang="en-US" sz="2600" dirty="0" err="1" smtClean="0">
                <a:latin typeface="+mn-lt"/>
                <a:cs typeface="+mn-cs"/>
              </a:rPr>
              <a:t>manusiar</a:t>
            </a:r>
            <a:r>
              <a:rPr lang="en-US" sz="2600" dirty="0" smtClean="0">
                <a:latin typeface="+mn-lt"/>
                <a:cs typeface="+mn-cs"/>
              </a:rPr>
              <a:t> o DOSVOX.</a:t>
            </a:r>
          </a:p>
          <a:p>
            <a:pPr marL="971550" lvl="1" indent="-514350">
              <a:lnSpc>
                <a:spcPct val="90000"/>
              </a:lnSpc>
              <a:spcBef>
                <a:spcPct val="20000"/>
              </a:spcBef>
              <a:buClr>
                <a:srgbClr val="0BD0D9"/>
              </a:buClr>
              <a:buSzPct val="95000"/>
            </a:pPr>
            <a:r>
              <a:rPr lang="en-US" sz="2600" dirty="0" smtClean="0">
                <a:latin typeface="+mn-lt"/>
                <a:cs typeface="+mn-cs"/>
              </a:rPr>
              <a:t>Os </a:t>
            </a:r>
            <a:r>
              <a:rPr lang="en-US" sz="2600" dirty="0" err="1" smtClean="0">
                <a:latin typeface="+mn-lt"/>
                <a:cs typeface="+mn-cs"/>
              </a:rPr>
              <a:t>usuários</a:t>
            </a:r>
            <a:r>
              <a:rPr lang="en-US" sz="2600" dirty="0" smtClean="0">
                <a:latin typeface="+mn-lt"/>
                <a:cs typeface="+mn-cs"/>
              </a:rPr>
              <a:t> </a:t>
            </a:r>
            <a:r>
              <a:rPr lang="en-US" sz="2600" dirty="0" err="1" smtClean="0">
                <a:latin typeface="+mn-lt"/>
                <a:cs typeface="+mn-cs"/>
              </a:rPr>
              <a:t>não</a:t>
            </a:r>
            <a:r>
              <a:rPr lang="en-US" sz="2600" dirty="0" smtClean="0">
                <a:latin typeface="+mn-lt"/>
                <a:cs typeface="+mn-cs"/>
              </a:rPr>
              <a:t> </a:t>
            </a:r>
            <a:r>
              <a:rPr lang="en-US" sz="2600" dirty="0" err="1" smtClean="0">
                <a:latin typeface="+mn-lt"/>
                <a:cs typeface="+mn-cs"/>
              </a:rPr>
              <a:t>interagem</a:t>
            </a:r>
            <a:r>
              <a:rPr lang="en-US" sz="2600" dirty="0" smtClean="0">
                <a:latin typeface="+mn-lt"/>
                <a:cs typeface="+mn-cs"/>
              </a:rPr>
              <a:t> </a:t>
            </a:r>
            <a:r>
              <a:rPr lang="en-US" sz="2600" dirty="0" err="1" smtClean="0">
                <a:latin typeface="+mn-lt"/>
                <a:cs typeface="+mn-cs"/>
              </a:rPr>
              <a:t>em</a:t>
            </a:r>
            <a:r>
              <a:rPr lang="en-US" sz="2600" dirty="0" smtClean="0">
                <a:latin typeface="+mn-lt"/>
                <a:cs typeface="+mn-cs"/>
              </a:rPr>
              <a:t> </a:t>
            </a:r>
            <a:r>
              <a:rPr lang="en-US" sz="2600" dirty="0" err="1" smtClean="0">
                <a:latin typeface="+mn-lt"/>
                <a:cs typeface="+mn-cs"/>
              </a:rPr>
              <a:t>comunidades</a:t>
            </a:r>
            <a:r>
              <a:rPr lang="en-US" sz="2600" dirty="0" smtClean="0">
                <a:latin typeface="+mn-lt"/>
                <a:cs typeface="+mn-cs"/>
              </a:rPr>
              <a:t> </a:t>
            </a:r>
            <a:r>
              <a:rPr lang="en-US" sz="2600" dirty="0" err="1" smtClean="0">
                <a:latin typeface="+mn-lt"/>
                <a:cs typeface="+mn-cs"/>
              </a:rPr>
              <a:t>em</a:t>
            </a:r>
            <a:r>
              <a:rPr lang="en-US" sz="2600" dirty="0" smtClean="0">
                <a:latin typeface="+mn-lt"/>
                <a:cs typeface="+mn-cs"/>
              </a:rPr>
              <a:t> </a:t>
            </a:r>
            <a:r>
              <a:rPr lang="en-US" sz="2600" dirty="0" err="1" smtClean="0">
                <a:latin typeface="+mn-lt"/>
                <a:cs typeface="+mn-cs"/>
              </a:rPr>
              <a:t>uma</a:t>
            </a:r>
            <a:r>
              <a:rPr lang="en-US" sz="2600" dirty="0" smtClean="0">
                <a:latin typeface="+mn-lt"/>
                <a:cs typeface="+mn-cs"/>
              </a:rPr>
              <a:t> </a:t>
            </a:r>
            <a:r>
              <a:rPr lang="en-US" sz="2600" dirty="0" err="1" smtClean="0">
                <a:latin typeface="+mn-lt"/>
                <a:cs typeface="+mn-cs"/>
              </a:rPr>
              <a:t>rede</a:t>
            </a:r>
            <a:r>
              <a:rPr lang="en-US" sz="2600" dirty="0" smtClean="0">
                <a:latin typeface="+mn-lt"/>
                <a:cs typeface="+mn-cs"/>
              </a:rPr>
              <a:t> social.</a:t>
            </a:r>
          </a:p>
          <a:p>
            <a:pPr marL="971550" lvl="1" indent="-514350">
              <a:lnSpc>
                <a:spcPct val="90000"/>
              </a:lnSpc>
              <a:spcBef>
                <a:spcPct val="20000"/>
              </a:spcBef>
              <a:buClr>
                <a:srgbClr val="0BD0D9"/>
              </a:buClr>
              <a:buSzPct val="95000"/>
            </a:pPr>
            <a:endParaRPr lang="en-US" sz="260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lang="en-US" sz="260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lang="en-US" sz="2600" noProof="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28625" y="357188"/>
            <a:ext cx="8229600" cy="1143000"/>
          </a:xfrm>
        </p:spPr>
        <p:txBody>
          <a:bodyPr/>
          <a:lstStyle/>
          <a:p>
            <a:pPr eaLnBrk="1" hangingPunct="1"/>
            <a:r>
              <a:rPr lang="pt-BR" dirty="0" smtClean="0"/>
              <a:t>Conclusão</a:t>
            </a:r>
          </a:p>
        </p:txBody>
      </p:sp>
      <p:sp>
        <p:nvSpPr>
          <p:cNvPr id="4" name="Text Placeholder 2"/>
          <p:cNvSpPr txBox="1">
            <a:spLocks/>
          </p:cNvSpPr>
          <p:nvPr/>
        </p:nvSpPr>
        <p:spPr bwMode="auto">
          <a:xfrm>
            <a:off x="142844" y="1714488"/>
            <a:ext cx="8382000" cy="44291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marR="0" lvl="0" indent="-514350" algn="l" defTabSz="914400" rtl="0" eaLnBrk="1" fontAlgn="base" latinLnBrk="0" hangingPunct="1">
              <a:lnSpc>
                <a:spcPct val="90000"/>
              </a:lnSpc>
              <a:spcBef>
                <a:spcPct val="20000"/>
              </a:spcBef>
              <a:spcAft>
                <a:spcPct val="0"/>
              </a:spcAft>
              <a:buClr>
                <a:srgbClr val="0BD0D9"/>
              </a:buClr>
              <a:buSzPct val="95000"/>
              <a:buFont typeface="Arial" pitchFamily="34" charset="0"/>
              <a:buChar char="•"/>
              <a:tabLst/>
              <a:defRPr/>
            </a:pPr>
            <a:endParaRPr lang="en-US" sz="2600" b="1" noProof="0" dirty="0" smtClean="0">
              <a:latin typeface="+mn-lt"/>
              <a:cs typeface="+mn-cs"/>
            </a:endParaRPr>
          </a:p>
          <a:p>
            <a:pPr marL="971550" lvl="1" indent="-514350">
              <a:lnSpc>
                <a:spcPct val="90000"/>
              </a:lnSpc>
              <a:spcBef>
                <a:spcPct val="20000"/>
              </a:spcBef>
              <a:buClr>
                <a:srgbClr val="0BD0D9"/>
              </a:buClr>
              <a:buSzPct val="95000"/>
            </a:pPr>
            <a:r>
              <a:rPr lang="en-US" sz="2600" dirty="0" err="1" smtClean="0">
                <a:latin typeface="+mn-lt"/>
                <a:cs typeface="+mn-cs"/>
              </a:rPr>
              <a:t>Apesar</a:t>
            </a:r>
            <a:r>
              <a:rPr lang="en-US" sz="2600" dirty="0" smtClean="0">
                <a:latin typeface="+mn-lt"/>
                <a:cs typeface="+mn-cs"/>
              </a:rPr>
              <a:t> de </a:t>
            </a:r>
            <a:r>
              <a:rPr lang="en-US" sz="2600" dirty="0" err="1" smtClean="0">
                <a:latin typeface="+mn-lt"/>
                <a:cs typeface="+mn-cs"/>
              </a:rPr>
              <a:t>não</a:t>
            </a:r>
            <a:r>
              <a:rPr lang="en-US" sz="2600" dirty="0">
                <a:latin typeface="+mn-lt"/>
                <a:cs typeface="+mn-cs"/>
              </a:rPr>
              <a:t> </a:t>
            </a:r>
            <a:r>
              <a:rPr lang="en-US" sz="2600" dirty="0" err="1" smtClean="0">
                <a:latin typeface="+mn-lt"/>
                <a:cs typeface="+mn-cs"/>
              </a:rPr>
              <a:t>existir</a:t>
            </a:r>
            <a:r>
              <a:rPr lang="en-US" sz="2600" dirty="0" smtClean="0">
                <a:latin typeface="+mn-lt"/>
                <a:cs typeface="+mn-cs"/>
              </a:rPr>
              <a:t> um site </a:t>
            </a:r>
            <a:r>
              <a:rPr lang="en-US" sz="2600" dirty="0" err="1" smtClean="0">
                <a:latin typeface="+mn-lt"/>
                <a:cs typeface="+mn-cs"/>
              </a:rPr>
              <a:t>totalmente</a:t>
            </a:r>
            <a:r>
              <a:rPr lang="en-US" sz="2600" dirty="0" smtClean="0">
                <a:latin typeface="+mn-lt"/>
                <a:cs typeface="+mn-cs"/>
              </a:rPr>
              <a:t> </a:t>
            </a:r>
            <a:r>
              <a:rPr lang="en-US" sz="2600" dirty="0" err="1" smtClean="0">
                <a:latin typeface="+mn-lt"/>
                <a:cs typeface="+mn-cs"/>
              </a:rPr>
              <a:t>acessível</a:t>
            </a:r>
            <a:r>
              <a:rPr lang="en-US" sz="2600" dirty="0" smtClean="0">
                <a:latin typeface="+mn-lt"/>
                <a:cs typeface="+mn-cs"/>
              </a:rPr>
              <a:t> </a:t>
            </a:r>
            <a:r>
              <a:rPr lang="en-US" sz="2600" dirty="0" err="1" smtClean="0">
                <a:latin typeface="+mn-lt"/>
                <a:cs typeface="+mn-cs"/>
              </a:rPr>
              <a:t>na</a:t>
            </a:r>
            <a:r>
              <a:rPr lang="en-US" sz="2600" dirty="0" smtClean="0">
                <a:latin typeface="+mn-lt"/>
                <a:cs typeface="+mn-cs"/>
              </a:rPr>
              <a:t> web, </a:t>
            </a:r>
            <a:r>
              <a:rPr lang="en-US" sz="2600" dirty="0" err="1" smtClean="0">
                <a:latin typeface="+mn-lt"/>
                <a:cs typeface="+mn-cs"/>
              </a:rPr>
              <a:t>esta</a:t>
            </a:r>
            <a:r>
              <a:rPr lang="en-US" sz="2600" dirty="0" smtClean="0">
                <a:latin typeface="+mn-lt"/>
                <a:cs typeface="+mn-cs"/>
              </a:rPr>
              <a:t> </a:t>
            </a:r>
            <a:r>
              <a:rPr lang="en-US" sz="2600" dirty="0" err="1" smtClean="0">
                <a:latin typeface="+mn-lt"/>
                <a:cs typeface="+mn-cs"/>
              </a:rPr>
              <a:t>avaliação</a:t>
            </a:r>
            <a:r>
              <a:rPr lang="en-US" sz="2600" dirty="0" smtClean="0">
                <a:latin typeface="+mn-lt"/>
                <a:cs typeface="+mn-cs"/>
              </a:rPr>
              <a:t> </a:t>
            </a:r>
            <a:r>
              <a:rPr lang="en-US" sz="2600" dirty="0" err="1" smtClean="0">
                <a:latin typeface="+mn-lt"/>
                <a:cs typeface="+mn-cs"/>
              </a:rPr>
              <a:t>concluiu</a:t>
            </a:r>
            <a:r>
              <a:rPr lang="en-US" sz="2600" dirty="0" smtClean="0">
                <a:latin typeface="+mn-lt"/>
                <a:cs typeface="+mn-cs"/>
              </a:rPr>
              <a:t> </a:t>
            </a:r>
            <a:r>
              <a:rPr lang="en-US" sz="2600" dirty="0" err="1" smtClean="0">
                <a:latin typeface="+mn-lt"/>
                <a:cs typeface="+mn-cs"/>
              </a:rPr>
              <a:t>que</a:t>
            </a:r>
            <a:r>
              <a:rPr lang="en-US" sz="2600" dirty="0" smtClean="0">
                <a:latin typeface="+mn-lt"/>
                <a:cs typeface="+mn-cs"/>
              </a:rPr>
              <a:t>  a </a:t>
            </a:r>
            <a:r>
              <a:rPr lang="en-US" sz="2600" dirty="0" err="1" smtClean="0">
                <a:latin typeface="+mn-lt"/>
                <a:cs typeface="+mn-cs"/>
              </a:rPr>
              <a:t>rede</a:t>
            </a:r>
            <a:r>
              <a:rPr lang="en-US" sz="2600" dirty="0" smtClean="0">
                <a:latin typeface="+mn-lt"/>
                <a:cs typeface="+mn-cs"/>
              </a:rPr>
              <a:t> social </a:t>
            </a:r>
            <a:r>
              <a:rPr lang="en-US" sz="2600" dirty="0" err="1" smtClean="0">
                <a:latin typeface="+mn-lt"/>
                <a:cs typeface="+mn-cs"/>
              </a:rPr>
              <a:t>está</a:t>
            </a:r>
            <a:r>
              <a:rPr lang="en-US" sz="2600" dirty="0" smtClean="0">
                <a:latin typeface="+mn-lt"/>
                <a:cs typeface="+mn-cs"/>
              </a:rPr>
              <a:t> </a:t>
            </a:r>
            <a:r>
              <a:rPr lang="en-US" sz="2600" dirty="0" err="1" smtClean="0">
                <a:latin typeface="+mn-lt"/>
                <a:cs typeface="+mn-cs"/>
              </a:rPr>
              <a:t>bem</a:t>
            </a:r>
            <a:r>
              <a:rPr lang="en-US" sz="2600" dirty="0" smtClean="0">
                <a:latin typeface="+mn-lt"/>
                <a:cs typeface="+mn-cs"/>
              </a:rPr>
              <a:t> </a:t>
            </a:r>
            <a:r>
              <a:rPr lang="en-US" sz="2600" dirty="0" err="1" smtClean="0">
                <a:latin typeface="+mn-lt"/>
                <a:cs typeface="+mn-cs"/>
              </a:rPr>
              <a:t>próxima</a:t>
            </a:r>
            <a:r>
              <a:rPr lang="en-US" sz="2600" dirty="0" smtClean="0">
                <a:latin typeface="+mn-lt"/>
                <a:cs typeface="+mn-cs"/>
              </a:rPr>
              <a:t> de </a:t>
            </a:r>
            <a:r>
              <a:rPr lang="en-US" sz="2600" dirty="0" err="1" smtClean="0">
                <a:latin typeface="+mn-lt"/>
                <a:cs typeface="+mn-cs"/>
              </a:rPr>
              <a:t>uma</a:t>
            </a:r>
            <a:r>
              <a:rPr lang="en-US" sz="2600" dirty="0" smtClean="0">
                <a:latin typeface="+mn-lt"/>
                <a:cs typeface="+mn-cs"/>
              </a:rPr>
              <a:t> </a:t>
            </a:r>
            <a:r>
              <a:rPr lang="en-US" sz="2600" dirty="0" err="1" smtClean="0">
                <a:latin typeface="+mn-lt"/>
                <a:cs typeface="+mn-cs"/>
              </a:rPr>
              <a:t>navegação</a:t>
            </a:r>
            <a:r>
              <a:rPr lang="en-US" sz="2600" dirty="0">
                <a:latin typeface="+mn-lt"/>
                <a:cs typeface="+mn-cs"/>
              </a:rPr>
              <a:t> </a:t>
            </a:r>
            <a:r>
              <a:rPr lang="en-US" sz="2600" dirty="0" err="1" smtClean="0">
                <a:latin typeface="+mn-lt"/>
                <a:cs typeface="+mn-cs"/>
              </a:rPr>
              <a:t>navegação</a:t>
            </a:r>
            <a:r>
              <a:rPr lang="en-US" sz="2600" dirty="0" smtClean="0">
                <a:latin typeface="+mn-lt"/>
                <a:cs typeface="+mn-cs"/>
              </a:rPr>
              <a:t> </a:t>
            </a:r>
            <a:r>
              <a:rPr lang="en-US" sz="2600" dirty="0" err="1" smtClean="0">
                <a:latin typeface="+mn-lt"/>
                <a:cs typeface="+mn-cs"/>
              </a:rPr>
              <a:t>sem</a:t>
            </a:r>
            <a:r>
              <a:rPr lang="en-US" sz="2600" dirty="0" smtClean="0">
                <a:latin typeface="+mn-lt"/>
                <a:cs typeface="+mn-cs"/>
              </a:rPr>
              <a:t> </a:t>
            </a:r>
            <a:r>
              <a:rPr lang="en-US" sz="2600" dirty="0" err="1" smtClean="0">
                <a:latin typeface="+mn-lt"/>
                <a:cs typeface="+mn-cs"/>
              </a:rPr>
              <a:t>dificuldades</a:t>
            </a:r>
            <a:r>
              <a:rPr lang="en-US" sz="2600" dirty="0" smtClean="0">
                <a:latin typeface="+mn-lt"/>
                <a:cs typeface="+mn-cs"/>
              </a:rPr>
              <a:t> </a:t>
            </a:r>
            <a:r>
              <a:rPr lang="en-US" sz="2600" dirty="0" err="1" smtClean="0">
                <a:latin typeface="+mn-lt"/>
                <a:cs typeface="+mn-cs"/>
              </a:rPr>
              <a:t>para</a:t>
            </a:r>
            <a:r>
              <a:rPr lang="en-US" sz="2600" dirty="0" smtClean="0">
                <a:latin typeface="+mn-lt"/>
                <a:cs typeface="+mn-cs"/>
              </a:rPr>
              <a:t> </a:t>
            </a:r>
            <a:r>
              <a:rPr lang="en-US" sz="2600" dirty="0" err="1" smtClean="0">
                <a:latin typeface="+mn-lt"/>
                <a:cs typeface="+mn-cs"/>
              </a:rPr>
              <a:t>cegos</a:t>
            </a:r>
            <a:r>
              <a:rPr lang="en-US" sz="2600" dirty="0" smtClean="0">
                <a:latin typeface="+mn-lt"/>
                <a:cs typeface="+mn-cs"/>
              </a:rPr>
              <a:t>.</a:t>
            </a:r>
          </a:p>
          <a:p>
            <a:pPr marL="971550" lvl="1" indent="-514350">
              <a:lnSpc>
                <a:spcPct val="90000"/>
              </a:lnSpc>
              <a:spcBef>
                <a:spcPct val="20000"/>
              </a:spcBef>
              <a:buClr>
                <a:srgbClr val="0BD0D9"/>
              </a:buClr>
              <a:buSzPct val="95000"/>
            </a:pPr>
            <a:r>
              <a:rPr lang="en-US" sz="2600" dirty="0" smtClean="0">
                <a:latin typeface="+mn-lt"/>
                <a:cs typeface="+mn-cs"/>
              </a:rPr>
              <a:t>As </a:t>
            </a:r>
            <a:r>
              <a:rPr lang="en-US" sz="2600" dirty="0" err="1" smtClean="0">
                <a:latin typeface="+mn-lt"/>
                <a:cs typeface="+mn-cs"/>
              </a:rPr>
              <a:t>dificuldades</a:t>
            </a:r>
            <a:r>
              <a:rPr lang="en-US" sz="2600" dirty="0" smtClean="0">
                <a:latin typeface="+mn-lt"/>
                <a:cs typeface="+mn-cs"/>
              </a:rPr>
              <a:t> </a:t>
            </a:r>
            <a:r>
              <a:rPr lang="en-US" sz="2600" dirty="0" err="1" smtClean="0">
                <a:latin typeface="+mn-lt"/>
                <a:cs typeface="+mn-cs"/>
              </a:rPr>
              <a:t>encontradas</a:t>
            </a:r>
            <a:r>
              <a:rPr lang="en-US" sz="2600" dirty="0" smtClean="0">
                <a:latin typeface="+mn-lt"/>
                <a:cs typeface="+mn-cs"/>
              </a:rPr>
              <a:t> </a:t>
            </a:r>
            <a:r>
              <a:rPr lang="en-US" sz="2600" dirty="0" err="1" smtClean="0">
                <a:latin typeface="+mn-lt"/>
                <a:cs typeface="+mn-cs"/>
              </a:rPr>
              <a:t>são</a:t>
            </a:r>
            <a:r>
              <a:rPr lang="en-US" sz="2600" dirty="0" smtClean="0">
                <a:latin typeface="+mn-lt"/>
                <a:cs typeface="+mn-cs"/>
              </a:rPr>
              <a:t> </a:t>
            </a:r>
            <a:r>
              <a:rPr lang="en-US" sz="2600" dirty="0" err="1" smtClean="0">
                <a:latin typeface="+mn-lt"/>
                <a:cs typeface="+mn-cs"/>
              </a:rPr>
              <a:t>pequenas</a:t>
            </a:r>
            <a:r>
              <a:rPr lang="en-US" sz="2600" dirty="0" smtClean="0">
                <a:latin typeface="+mn-lt"/>
                <a:cs typeface="+mn-cs"/>
              </a:rPr>
              <a:t> e </a:t>
            </a:r>
            <a:r>
              <a:rPr lang="en-US" sz="2600" dirty="0" err="1" smtClean="0">
                <a:latin typeface="+mn-lt"/>
                <a:cs typeface="+mn-cs"/>
              </a:rPr>
              <a:t>não</a:t>
            </a:r>
            <a:r>
              <a:rPr lang="en-US" sz="2600" dirty="0" smtClean="0">
                <a:latin typeface="+mn-lt"/>
                <a:cs typeface="+mn-cs"/>
              </a:rPr>
              <a:t> </a:t>
            </a:r>
            <a:r>
              <a:rPr lang="en-US" sz="2600" dirty="0" err="1" smtClean="0">
                <a:latin typeface="+mn-lt"/>
                <a:cs typeface="+mn-cs"/>
              </a:rPr>
              <a:t>impediram</a:t>
            </a:r>
            <a:r>
              <a:rPr lang="en-US" sz="2600" dirty="0" smtClean="0">
                <a:latin typeface="+mn-lt"/>
                <a:cs typeface="+mn-cs"/>
              </a:rPr>
              <a:t> dos </a:t>
            </a:r>
            <a:r>
              <a:rPr lang="en-US" sz="2600" dirty="0" err="1" smtClean="0">
                <a:latin typeface="+mn-lt"/>
                <a:cs typeface="+mn-cs"/>
              </a:rPr>
              <a:t>usuários</a:t>
            </a:r>
            <a:r>
              <a:rPr lang="en-US" sz="2600" dirty="0" smtClean="0">
                <a:latin typeface="+mn-lt"/>
                <a:cs typeface="+mn-cs"/>
              </a:rPr>
              <a:t> </a:t>
            </a:r>
            <a:r>
              <a:rPr lang="en-US" sz="2600" dirty="0" err="1" smtClean="0">
                <a:latin typeface="+mn-lt"/>
                <a:cs typeface="+mn-cs"/>
              </a:rPr>
              <a:t>realizarem</a:t>
            </a:r>
            <a:r>
              <a:rPr lang="en-US" sz="2600" dirty="0" smtClean="0">
                <a:latin typeface="+mn-lt"/>
                <a:cs typeface="+mn-cs"/>
              </a:rPr>
              <a:t> </a:t>
            </a:r>
            <a:r>
              <a:rPr lang="en-US" sz="2600" dirty="0" err="1" smtClean="0">
                <a:latin typeface="+mn-lt"/>
                <a:cs typeface="+mn-cs"/>
              </a:rPr>
              <a:t>suas</a:t>
            </a:r>
            <a:r>
              <a:rPr lang="en-US" sz="2600" dirty="0" smtClean="0">
                <a:latin typeface="+mn-lt"/>
                <a:cs typeface="+mn-cs"/>
              </a:rPr>
              <a:t> </a:t>
            </a:r>
            <a:r>
              <a:rPr lang="en-US" sz="2600" dirty="0" err="1" smtClean="0">
                <a:latin typeface="+mn-lt"/>
                <a:cs typeface="+mn-cs"/>
              </a:rPr>
              <a:t>tarefas</a:t>
            </a:r>
            <a:r>
              <a:rPr lang="en-US" sz="2600" dirty="0" smtClean="0">
                <a:latin typeface="+mn-lt"/>
                <a:cs typeface="+mn-cs"/>
              </a:rPr>
              <a:t>.</a:t>
            </a:r>
          </a:p>
          <a:p>
            <a:pPr marL="971550" lvl="1" indent="-514350">
              <a:lnSpc>
                <a:spcPct val="90000"/>
              </a:lnSpc>
              <a:spcBef>
                <a:spcPct val="20000"/>
              </a:spcBef>
              <a:buClr>
                <a:srgbClr val="0BD0D9"/>
              </a:buClr>
              <a:buSzPct val="95000"/>
            </a:pPr>
            <a:r>
              <a:rPr lang="en-US" sz="2600" dirty="0" err="1" smtClean="0">
                <a:latin typeface="+mn-lt"/>
                <a:cs typeface="+mn-cs"/>
              </a:rPr>
              <a:t>Apesar</a:t>
            </a:r>
            <a:r>
              <a:rPr lang="en-US" sz="2600" dirty="0" smtClean="0">
                <a:latin typeface="+mn-lt"/>
                <a:cs typeface="+mn-cs"/>
              </a:rPr>
              <a:t> do site </a:t>
            </a:r>
            <a:r>
              <a:rPr lang="en-US" sz="2600" dirty="0" err="1" smtClean="0">
                <a:latin typeface="+mn-lt"/>
                <a:cs typeface="+mn-cs"/>
              </a:rPr>
              <a:t>não</a:t>
            </a:r>
            <a:r>
              <a:rPr lang="en-US" sz="2600" dirty="0" smtClean="0">
                <a:latin typeface="+mn-lt"/>
                <a:cs typeface="+mn-cs"/>
              </a:rPr>
              <a:t> </a:t>
            </a:r>
            <a:r>
              <a:rPr lang="en-US" sz="2600" dirty="0" err="1" smtClean="0">
                <a:latin typeface="+mn-lt"/>
                <a:cs typeface="+mn-cs"/>
              </a:rPr>
              <a:t>ter</a:t>
            </a:r>
            <a:r>
              <a:rPr lang="en-US" sz="2600" dirty="0" smtClean="0">
                <a:latin typeface="+mn-lt"/>
                <a:cs typeface="+mn-cs"/>
              </a:rPr>
              <a:t> </a:t>
            </a:r>
            <a:r>
              <a:rPr lang="en-US" sz="2600" dirty="0" err="1" smtClean="0">
                <a:latin typeface="+mn-lt"/>
                <a:cs typeface="+mn-cs"/>
              </a:rPr>
              <a:t>validado</a:t>
            </a:r>
            <a:r>
              <a:rPr lang="en-US" sz="2600" dirty="0" smtClean="0">
                <a:latin typeface="+mn-lt"/>
                <a:cs typeface="+mn-cs"/>
              </a:rPr>
              <a:t> </a:t>
            </a:r>
            <a:r>
              <a:rPr lang="en-US" sz="2600" dirty="0" err="1" smtClean="0">
                <a:latin typeface="+mn-lt"/>
                <a:cs typeface="+mn-cs"/>
              </a:rPr>
              <a:t>totalmente</a:t>
            </a:r>
            <a:r>
              <a:rPr lang="en-US" sz="2600" dirty="0" smtClean="0">
                <a:latin typeface="+mn-lt"/>
                <a:cs typeface="+mn-cs"/>
              </a:rPr>
              <a:t> </a:t>
            </a:r>
            <a:r>
              <a:rPr lang="en-US" sz="2600" dirty="0" err="1" smtClean="0">
                <a:latin typeface="+mn-lt"/>
                <a:cs typeface="+mn-cs"/>
              </a:rPr>
              <a:t>pelo</a:t>
            </a:r>
            <a:r>
              <a:rPr lang="en-US" sz="2600" dirty="0" smtClean="0">
                <a:latin typeface="+mn-lt"/>
                <a:cs typeface="+mn-cs"/>
              </a:rPr>
              <a:t> W3C, a </a:t>
            </a:r>
            <a:r>
              <a:rPr lang="en-US" sz="2600" dirty="0" err="1" smtClean="0">
                <a:latin typeface="+mn-lt"/>
                <a:cs typeface="+mn-cs"/>
              </a:rPr>
              <a:t>sua</a:t>
            </a:r>
            <a:r>
              <a:rPr lang="en-US" sz="2600" dirty="0" smtClean="0">
                <a:latin typeface="+mn-lt"/>
                <a:cs typeface="+mn-cs"/>
              </a:rPr>
              <a:t> </a:t>
            </a:r>
            <a:r>
              <a:rPr lang="en-US" sz="2600" dirty="0" err="1" smtClean="0">
                <a:latin typeface="+mn-lt"/>
                <a:cs typeface="+mn-cs"/>
              </a:rPr>
              <a:t>navegação</a:t>
            </a:r>
            <a:r>
              <a:rPr lang="en-US" sz="2600" dirty="0" smtClean="0">
                <a:latin typeface="+mn-lt"/>
                <a:cs typeface="+mn-cs"/>
              </a:rPr>
              <a:t> é de </a:t>
            </a:r>
            <a:r>
              <a:rPr lang="en-US" sz="2600" dirty="0" err="1" smtClean="0">
                <a:latin typeface="+mn-lt"/>
                <a:cs typeface="+mn-cs"/>
              </a:rPr>
              <a:t>fácil</a:t>
            </a:r>
            <a:r>
              <a:rPr lang="en-US" sz="2600" dirty="0" smtClean="0">
                <a:latin typeface="+mn-lt"/>
                <a:cs typeface="+mn-cs"/>
              </a:rPr>
              <a:t> </a:t>
            </a:r>
            <a:r>
              <a:rPr lang="en-US" sz="2600" dirty="0" err="1" smtClean="0">
                <a:latin typeface="+mn-lt"/>
                <a:cs typeface="+mn-cs"/>
              </a:rPr>
              <a:t>entendimento</a:t>
            </a:r>
            <a:r>
              <a:rPr lang="en-US" sz="2600" dirty="0" smtClean="0">
                <a:latin typeface="+mn-lt"/>
                <a:cs typeface="+mn-cs"/>
              </a:rPr>
              <a:t>.</a:t>
            </a:r>
          </a:p>
          <a:p>
            <a:pPr marL="971550" lvl="1" indent="-514350">
              <a:lnSpc>
                <a:spcPct val="90000"/>
              </a:lnSpc>
              <a:spcBef>
                <a:spcPct val="20000"/>
              </a:spcBef>
              <a:buClr>
                <a:srgbClr val="0BD0D9"/>
              </a:buClr>
              <a:buSzPct val="95000"/>
            </a:pPr>
            <a:r>
              <a:rPr lang="en-US" sz="2600" dirty="0" smtClean="0">
                <a:latin typeface="+mn-lt"/>
                <a:cs typeface="+mn-cs"/>
              </a:rPr>
              <a:t>Para </a:t>
            </a:r>
            <a:r>
              <a:rPr lang="en-US" sz="2600" dirty="0" err="1" smtClean="0">
                <a:latin typeface="+mn-lt"/>
                <a:cs typeface="+mn-cs"/>
              </a:rPr>
              <a:t>que</a:t>
            </a:r>
            <a:r>
              <a:rPr lang="en-US" sz="2600" dirty="0" smtClean="0">
                <a:latin typeface="+mn-lt"/>
                <a:cs typeface="+mn-cs"/>
              </a:rPr>
              <a:t> o site </a:t>
            </a:r>
            <a:r>
              <a:rPr lang="en-US" sz="2600" dirty="0" err="1" smtClean="0">
                <a:latin typeface="+mn-lt"/>
                <a:cs typeface="+mn-cs"/>
              </a:rPr>
              <a:t>tanha</a:t>
            </a:r>
            <a:r>
              <a:rPr lang="en-US" sz="2600" dirty="0" smtClean="0">
                <a:latin typeface="+mn-lt"/>
                <a:cs typeface="+mn-cs"/>
              </a:rPr>
              <a:t> </a:t>
            </a:r>
            <a:r>
              <a:rPr lang="en-US" sz="2600" dirty="0" err="1" smtClean="0">
                <a:latin typeface="+mn-lt"/>
                <a:cs typeface="+mn-cs"/>
              </a:rPr>
              <a:t>uma</a:t>
            </a:r>
            <a:r>
              <a:rPr lang="en-US" sz="2600" dirty="0" smtClean="0">
                <a:latin typeface="+mn-lt"/>
                <a:cs typeface="+mn-cs"/>
              </a:rPr>
              <a:t> </a:t>
            </a:r>
            <a:r>
              <a:rPr lang="en-US" sz="2600" dirty="0" err="1" smtClean="0">
                <a:latin typeface="+mn-lt"/>
                <a:cs typeface="+mn-cs"/>
              </a:rPr>
              <a:t>maior</a:t>
            </a:r>
            <a:r>
              <a:rPr lang="en-US" sz="2600" dirty="0" smtClean="0">
                <a:latin typeface="+mn-lt"/>
                <a:cs typeface="+mn-cs"/>
              </a:rPr>
              <a:t> </a:t>
            </a:r>
            <a:r>
              <a:rPr lang="en-US" sz="2600" dirty="0" err="1" smtClean="0">
                <a:latin typeface="+mn-lt"/>
                <a:cs typeface="+mn-cs"/>
              </a:rPr>
              <a:t>facilidade</a:t>
            </a:r>
            <a:r>
              <a:rPr lang="en-US" sz="2600" dirty="0" smtClean="0">
                <a:latin typeface="+mn-lt"/>
                <a:cs typeface="+mn-cs"/>
              </a:rPr>
              <a:t>, é </a:t>
            </a:r>
            <a:r>
              <a:rPr lang="en-US" sz="2600" dirty="0" err="1" smtClean="0">
                <a:latin typeface="+mn-lt"/>
                <a:cs typeface="+mn-cs"/>
              </a:rPr>
              <a:t>preciso</a:t>
            </a:r>
            <a:r>
              <a:rPr lang="en-US" sz="2600" dirty="0" smtClean="0">
                <a:latin typeface="+mn-lt"/>
                <a:cs typeface="+mn-cs"/>
              </a:rPr>
              <a:t> </a:t>
            </a:r>
            <a:r>
              <a:rPr lang="en-US" sz="2600" dirty="0" err="1" smtClean="0">
                <a:latin typeface="+mn-lt"/>
                <a:cs typeface="+mn-cs"/>
              </a:rPr>
              <a:t>rever</a:t>
            </a:r>
            <a:r>
              <a:rPr lang="en-US" sz="2600" dirty="0" smtClean="0">
                <a:latin typeface="+mn-lt"/>
                <a:cs typeface="+mn-cs"/>
              </a:rPr>
              <a:t> </a:t>
            </a:r>
            <a:r>
              <a:rPr lang="en-US" sz="2600" dirty="0" err="1" smtClean="0">
                <a:latin typeface="+mn-lt"/>
                <a:cs typeface="+mn-cs"/>
              </a:rPr>
              <a:t>os</a:t>
            </a:r>
            <a:r>
              <a:rPr lang="en-US" sz="2600" dirty="0" smtClean="0">
                <a:latin typeface="+mn-lt"/>
                <a:cs typeface="+mn-cs"/>
              </a:rPr>
              <a:t> </a:t>
            </a:r>
            <a:r>
              <a:rPr lang="en-US" sz="2600" dirty="0" err="1" smtClean="0">
                <a:latin typeface="+mn-lt"/>
                <a:cs typeface="+mn-cs"/>
              </a:rPr>
              <a:t>problemas</a:t>
            </a:r>
            <a:r>
              <a:rPr lang="en-US" sz="2600" dirty="0" smtClean="0">
                <a:latin typeface="+mn-lt"/>
                <a:cs typeface="+mn-cs"/>
              </a:rPr>
              <a:t> </a:t>
            </a:r>
            <a:r>
              <a:rPr lang="en-US" sz="2600" dirty="0" err="1" smtClean="0">
                <a:latin typeface="+mn-lt"/>
                <a:cs typeface="+mn-cs"/>
              </a:rPr>
              <a:t>encontrados</a:t>
            </a:r>
            <a:r>
              <a:rPr lang="en-US" sz="2600" dirty="0" smtClean="0">
                <a:latin typeface="+mn-lt"/>
                <a:cs typeface="+mn-cs"/>
              </a:rPr>
              <a:t> e  </a:t>
            </a:r>
            <a:r>
              <a:rPr lang="en-US" sz="2600" dirty="0" err="1" smtClean="0">
                <a:latin typeface="+mn-lt"/>
                <a:cs typeface="+mn-cs"/>
              </a:rPr>
              <a:t>melhorá</a:t>
            </a:r>
            <a:r>
              <a:rPr lang="en-US" sz="2600" dirty="0" smtClean="0">
                <a:latin typeface="+mn-lt"/>
                <a:cs typeface="+mn-cs"/>
              </a:rPr>
              <a:t>-los de </a:t>
            </a:r>
            <a:r>
              <a:rPr lang="en-US" sz="2600" dirty="0" err="1" smtClean="0">
                <a:latin typeface="+mn-lt"/>
                <a:cs typeface="+mn-cs"/>
              </a:rPr>
              <a:t>acordo</a:t>
            </a:r>
            <a:r>
              <a:rPr lang="en-US" sz="2600" dirty="0" smtClean="0">
                <a:latin typeface="+mn-lt"/>
                <a:cs typeface="+mn-cs"/>
              </a:rPr>
              <a:t> com o </a:t>
            </a:r>
            <a:r>
              <a:rPr lang="en-US" sz="2600" dirty="0" err="1" smtClean="0">
                <a:latin typeface="+mn-lt"/>
                <a:cs typeface="+mn-cs"/>
              </a:rPr>
              <a:t>sugerido</a:t>
            </a:r>
            <a:r>
              <a:rPr lang="en-US" sz="2600" dirty="0" smtClean="0">
                <a:latin typeface="+mn-lt"/>
                <a:cs typeface="+mn-cs"/>
              </a:rPr>
              <a:t>.</a:t>
            </a:r>
          </a:p>
          <a:p>
            <a:pPr marL="971550" lvl="1" indent="-514350">
              <a:lnSpc>
                <a:spcPct val="90000"/>
              </a:lnSpc>
              <a:spcBef>
                <a:spcPct val="20000"/>
              </a:spcBef>
              <a:buClr>
                <a:srgbClr val="0BD0D9"/>
              </a:buClr>
              <a:buSzPct val="95000"/>
            </a:pPr>
            <a:endParaRPr lang="en-US" sz="2600" dirty="0" smtClean="0">
              <a:latin typeface="+mj-lt"/>
            </a:endParaRPr>
          </a:p>
          <a:p>
            <a:pPr marL="971550" lvl="1" indent="-514350">
              <a:lnSpc>
                <a:spcPct val="90000"/>
              </a:lnSpc>
              <a:spcBef>
                <a:spcPct val="20000"/>
              </a:spcBef>
              <a:buClr>
                <a:srgbClr val="0BD0D9"/>
              </a:buClr>
              <a:buSzPct val="95000"/>
              <a:buFont typeface="Wingdings 2" pitchFamily="18" charset="2"/>
              <a:buAutoNum type="arabicPeriod"/>
            </a:pPr>
            <a:endParaRPr lang="en-US" sz="260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lang="en-US" sz="260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lang="en-US" sz="2600" noProof="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28625" y="357188"/>
            <a:ext cx="8229600" cy="1143000"/>
          </a:xfrm>
        </p:spPr>
        <p:txBody>
          <a:bodyPr/>
          <a:lstStyle/>
          <a:p>
            <a:pPr eaLnBrk="1" hangingPunct="1"/>
            <a:r>
              <a:rPr lang="pt-BR" dirty="0" smtClean="0"/>
              <a:t>Segmentos futuros</a:t>
            </a:r>
          </a:p>
        </p:txBody>
      </p:sp>
      <p:sp>
        <p:nvSpPr>
          <p:cNvPr id="4" name="Text Placeholder 2"/>
          <p:cNvSpPr txBox="1">
            <a:spLocks/>
          </p:cNvSpPr>
          <p:nvPr/>
        </p:nvSpPr>
        <p:spPr bwMode="auto">
          <a:xfrm>
            <a:off x="142844" y="1714488"/>
            <a:ext cx="8382000" cy="44291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971550" lvl="1" indent="-514350">
              <a:lnSpc>
                <a:spcPct val="90000"/>
              </a:lnSpc>
              <a:spcBef>
                <a:spcPct val="20000"/>
              </a:spcBef>
              <a:buClr>
                <a:srgbClr val="0BD0D9"/>
              </a:buClr>
              <a:buSzPct val="95000"/>
              <a:buFont typeface="Wingdings 2" pitchFamily="18" charset="2"/>
              <a:buAutoNum type="arabicPeriod"/>
            </a:pPr>
            <a:r>
              <a:rPr lang="en-US" sz="2600" dirty="0" err="1" smtClean="0">
                <a:latin typeface="+mn-lt"/>
                <a:cs typeface="+mn-cs"/>
              </a:rPr>
              <a:t>Abranger</a:t>
            </a:r>
            <a:r>
              <a:rPr lang="en-US" sz="2600" dirty="0" smtClean="0">
                <a:latin typeface="+mn-lt"/>
                <a:cs typeface="+mn-cs"/>
              </a:rPr>
              <a:t> um </a:t>
            </a:r>
            <a:r>
              <a:rPr lang="en-US" sz="2600" dirty="0" err="1" smtClean="0">
                <a:latin typeface="+mn-lt"/>
                <a:cs typeface="+mn-cs"/>
              </a:rPr>
              <a:t>pouco</a:t>
            </a:r>
            <a:r>
              <a:rPr lang="en-US" sz="2600" dirty="0" smtClean="0">
                <a:latin typeface="+mn-lt"/>
                <a:cs typeface="+mn-cs"/>
              </a:rPr>
              <a:t> </a:t>
            </a:r>
            <a:r>
              <a:rPr lang="en-US" sz="2600" dirty="0" err="1" smtClean="0">
                <a:latin typeface="+mn-lt"/>
                <a:cs typeface="+mn-cs"/>
              </a:rPr>
              <a:t>mais</a:t>
            </a:r>
            <a:r>
              <a:rPr lang="en-US" sz="2600" dirty="0" smtClean="0">
                <a:latin typeface="+mn-lt"/>
                <a:cs typeface="+mn-cs"/>
              </a:rPr>
              <a:t> a </a:t>
            </a:r>
            <a:r>
              <a:rPr lang="en-US" sz="2600" dirty="0" err="1" smtClean="0">
                <a:latin typeface="+mn-lt"/>
                <a:cs typeface="+mn-cs"/>
              </a:rPr>
              <a:t>pesquisa</a:t>
            </a:r>
            <a:r>
              <a:rPr lang="en-US" sz="2600" dirty="0" smtClean="0">
                <a:latin typeface="+mn-lt"/>
                <a:cs typeface="+mn-cs"/>
              </a:rPr>
              <a:t> de </a:t>
            </a:r>
            <a:r>
              <a:rPr lang="en-US" sz="2600" dirty="0" err="1" smtClean="0">
                <a:latin typeface="+mn-lt"/>
                <a:cs typeface="+mn-cs"/>
              </a:rPr>
              <a:t>acessibilidade</a:t>
            </a:r>
            <a:r>
              <a:rPr lang="en-US" sz="2600" dirty="0" smtClean="0">
                <a:latin typeface="+mn-lt"/>
                <a:cs typeface="+mn-cs"/>
              </a:rPr>
              <a:t> no site, </a:t>
            </a:r>
            <a:r>
              <a:rPr lang="en-US" sz="2600" dirty="0" err="1" smtClean="0">
                <a:latin typeface="+mn-lt"/>
                <a:cs typeface="+mn-cs"/>
              </a:rPr>
              <a:t>incluindo</a:t>
            </a:r>
            <a:r>
              <a:rPr lang="en-US" sz="2600" dirty="0" smtClean="0">
                <a:latin typeface="+mn-lt"/>
                <a:cs typeface="+mn-cs"/>
              </a:rPr>
              <a:t> a parte de </a:t>
            </a:r>
            <a:r>
              <a:rPr lang="en-US" sz="2600" dirty="0" err="1" smtClean="0">
                <a:latin typeface="+mn-lt"/>
                <a:cs typeface="+mn-cs"/>
              </a:rPr>
              <a:t>Comunidades</a:t>
            </a:r>
            <a:r>
              <a:rPr lang="en-US" sz="2600" dirty="0" smtClean="0">
                <a:latin typeface="+mn-lt"/>
                <a:cs typeface="+mn-cs"/>
              </a:rPr>
              <a:t> e </a:t>
            </a:r>
            <a:r>
              <a:rPr lang="en-US" sz="2600" dirty="0" err="1" smtClean="0">
                <a:latin typeface="+mn-lt"/>
                <a:cs typeface="+mn-cs"/>
              </a:rPr>
              <a:t>Fotos</a:t>
            </a:r>
            <a:r>
              <a:rPr lang="en-US" sz="2600" dirty="0" smtClean="0">
                <a:latin typeface="+mn-lt"/>
                <a:cs typeface="+mn-cs"/>
              </a:rPr>
              <a:t>, </a:t>
            </a:r>
            <a:r>
              <a:rPr lang="en-US" sz="2600" dirty="0" err="1" smtClean="0">
                <a:latin typeface="+mn-lt"/>
                <a:cs typeface="+mn-cs"/>
              </a:rPr>
              <a:t>que</a:t>
            </a:r>
            <a:r>
              <a:rPr lang="en-US" sz="2600" dirty="0" smtClean="0">
                <a:latin typeface="+mn-lt"/>
                <a:cs typeface="+mn-cs"/>
              </a:rPr>
              <a:t> é </a:t>
            </a:r>
            <a:r>
              <a:rPr lang="en-US" sz="2600" dirty="0" err="1" smtClean="0">
                <a:latin typeface="+mn-lt"/>
                <a:cs typeface="+mn-cs"/>
              </a:rPr>
              <a:t>uma</a:t>
            </a:r>
            <a:r>
              <a:rPr lang="en-US" sz="2600" dirty="0" smtClean="0">
                <a:latin typeface="+mn-lt"/>
                <a:cs typeface="+mn-cs"/>
              </a:rPr>
              <a:t> parte curiosa </a:t>
            </a:r>
            <a:r>
              <a:rPr lang="en-US" sz="2600" dirty="0" err="1" smtClean="0">
                <a:latin typeface="+mn-lt"/>
                <a:cs typeface="+mn-cs"/>
              </a:rPr>
              <a:t>para</a:t>
            </a:r>
            <a:r>
              <a:rPr lang="en-US" sz="2600" dirty="0" smtClean="0">
                <a:latin typeface="+mn-lt"/>
                <a:cs typeface="+mn-cs"/>
              </a:rPr>
              <a:t> </a:t>
            </a:r>
            <a:r>
              <a:rPr lang="en-US" sz="2600" dirty="0" err="1" smtClean="0">
                <a:latin typeface="+mn-lt"/>
                <a:cs typeface="+mn-cs"/>
              </a:rPr>
              <a:t>os</a:t>
            </a:r>
            <a:r>
              <a:rPr lang="en-US" sz="2600" dirty="0" smtClean="0">
                <a:latin typeface="+mn-lt"/>
                <a:cs typeface="+mn-cs"/>
              </a:rPr>
              <a:t> </a:t>
            </a:r>
            <a:r>
              <a:rPr lang="en-US" sz="2600" dirty="0" err="1" smtClean="0">
                <a:latin typeface="+mn-lt"/>
                <a:cs typeface="+mn-cs"/>
              </a:rPr>
              <a:t>cegos</a:t>
            </a:r>
            <a:endParaRPr lang="en-US" sz="2600" dirty="0" smtClean="0">
              <a:latin typeface="+mn-lt"/>
              <a:cs typeface="+mn-cs"/>
            </a:endParaRPr>
          </a:p>
          <a:p>
            <a:pPr marL="971550" lvl="1" indent="-514350">
              <a:lnSpc>
                <a:spcPct val="90000"/>
              </a:lnSpc>
              <a:spcBef>
                <a:spcPct val="20000"/>
              </a:spcBef>
              <a:buClr>
                <a:srgbClr val="0BD0D9"/>
              </a:buClr>
              <a:buSzPct val="95000"/>
              <a:buFont typeface="Wingdings 2" pitchFamily="18" charset="2"/>
              <a:buAutoNum type="arabicPeriod"/>
            </a:pPr>
            <a:endParaRPr lang="en-US" sz="2600" dirty="0">
              <a:latin typeface="+mn-lt"/>
              <a:cs typeface="+mn-cs"/>
            </a:endParaRPr>
          </a:p>
          <a:p>
            <a:pPr marL="971550" lvl="1" indent="-514350">
              <a:lnSpc>
                <a:spcPct val="90000"/>
              </a:lnSpc>
              <a:spcBef>
                <a:spcPct val="20000"/>
              </a:spcBef>
              <a:buClr>
                <a:srgbClr val="0BD0D9"/>
              </a:buClr>
              <a:buSzPct val="95000"/>
              <a:buFont typeface="Wingdings 2" pitchFamily="18" charset="2"/>
              <a:buAutoNum type="arabicPeriod"/>
            </a:pPr>
            <a:r>
              <a:rPr lang="en-US" sz="2600" dirty="0" smtClean="0">
                <a:latin typeface="+mn-lt"/>
                <a:cs typeface="+mn-cs"/>
              </a:rPr>
              <a:t>Novas </a:t>
            </a:r>
            <a:r>
              <a:rPr lang="en-US" sz="2600" dirty="0" err="1" smtClean="0">
                <a:latin typeface="+mn-lt"/>
                <a:cs typeface="+mn-cs"/>
              </a:rPr>
              <a:t>avaliações</a:t>
            </a:r>
            <a:r>
              <a:rPr lang="en-US" sz="2600" dirty="0" smtClean="0">
                <a:latin typeface="+mn-lt"/>
                <a:cs typeface="+mn-cs"/>
              </a:rPr>
              <a:t> </a:t>
            </a:r>
            <a:r>
              <a:rPr lang="en-US" sz="2600" dirty="0" err="1" smtClean="0">
                <a:latin typeface="+mn-lt"/>
                <a:cs typeface="+mn-cs"/>
              </a:rPr>
              <a:t>cooperativas</a:t>
            </a:r>
            <a:r>
              <a:rPr lang="en-US" sz="2600" dirty="0" smtClean="0">
                <a:latin typeface="+mn-lt"/>
                <a:cs typeface="+mn-cs"/>
              </a:rPr>
              <a:t> </a:t>
            </a:r>
            <a:r>
              <a:rPr lang="en-US" sz="2600" dirty="0" err="1" smtClean="0">
                <a:latin typeface="+mn-lt"/>
                <a:cs typeface="+mn-cs"/>
              </a:rPr>
              <a:t>para</a:t>
            </a:r>
            <a:r>
              <a:rPr lang="en-US" sz="2600" dirty="0">
                <a:latin typeface="+mn-lt"/>
                <a:cs typeface="+mn-cs"/>
              </a:rPr>
              <a:t> </a:t>
            </a:r>
            <a:r>
              <a:rPr lang="en-US" sz="2600" dirty="0" err="1" smtClean="0">
                <a:latin typeface="+mn-lt"/>
                <a:cs typeface="+mn-cs"/>
              </a:rPr>
              <a:t>que</a:t>
            </a:r>
            <a:r>
              <a:rPr lang="en-US" sz="2600" dirty="0" smtClean="0">
                <a:latin typeface="+mn-lt"/>
                <a:cs typeface="+mn-cs"/>
              </a:rPr>
              <a:t> </a:t>
            </a:r>
            <a:r>
              <a:rPr lang="en-US" sz="2600" dirty="0" err="1" smtClean="0">
                <a:latin typeface="+mn-lt"/>
                <a:cs typeface="+mn-cs"/>
              </a:rPr>
              <a:t>sejam</a:t>
            </a:r>
            <a:r>
              <a:rPr lang="en-US" sz="2600" dirty="0" smtClean="0">
                <a:latin typeface="+mn-lt"/>
                <a:cs typeface="+mn-cs"/>
              </a:rPr>
              <a:t> </a:t>
            </a:r>
            <a:r>
              <a:rPr lang="en-US" sz="2600" dirty="0" err="1" smtClean="0">
                <a:latin typeface="+mn-lt"/>
                <a:cs typeface="+mn-cs"/>
              </a:rPr>
              <a:t>dadas</a:t>
            </a:r>
            <a:r>
              <a:rPr lang="en-US" sz="2600" dirty="0" smtClean="0">
                <a:latin typeface="+mn-lt"/>
                <a:cs typeface="+mn-cs"/>
              </a:rPr>
              <a:t> </a:t>
            </a:r>
            <a:r>
              <a:rPr lang="en-US" sz="2600" dirty="0" err="1" smtClean="0">
                <a:latin typeface="+mn-lt"/>
                <a:cs typeface="+mn-cs"/>
              </a:rPr>
              <a:t>mais</a:t>
            </a:r>
            <a:r>
              <a:rPr lang="en-US" sz="2600" dirty="0" smtClean="0">
                <a:latin typeface="+mn-lt"/>
                <a:cs typeface="+mn-cs"/>
              </a:rPr>
              <a:t> </a:t>
            </a:r>
            <a:r>
              <a:rPr lang="en-US" sz="2600" dirty="0" err="1" smtClean="0">
                <a:latin typeface="+mn-lt"/>
                <a:cs typeface="+mn-cs"/>
              </a:rPr>
              <a:t>opiniões</a:t>
            </a:r>
            <a:r>
              <a:rPr lang="en-US" sz="2600" dirty="0" smtClean="0">
                <a:latin typeface="+mn-lt"/>
                <a:cs typeface="+mn-cs"/>
              </a:rPr>
              <a:t> </a:t>
            </a:r>
            <a:r>
              <a:rPr lang="en-US" sz="2600" dirty="0" err="1" smtClean="0">
                <a:latin typeface="+mn-lt"/>
                <a:cs typeface="+mn-cs"/>
              </a:rPr>
              <a:t>sobre</a:t>
            </a:r>
            <a:r>
              <a:rPr lang="en-US" sz="2600" dirty="0" smtClean="0">
                <a:latin typeface="+mn-lt"/>
                <a:cs typeface="+mn-cs"/>
              </a:rPr>
              <a:t> a </a:t>
            </a:r>
            <a:r>
              <a:rPr lang="en-US" sz="2600" dirty="0" err="1" smtClean="0">
                <a:latin typeface="+mn-lt"/>
                <a:cs typeface="+mn-cs"/>
              </a:rPr>
              <a:t>acessibilidade</a:t>
            </a:r>
            <a:r>
              <a:rPr lang="en-US" sz="2600" dirty="0" smtClean="0">
                <a:latin typeface="+mn-lt"/>
                <a:cs typeface="+mn-cs"/>
              </a:rPr>
              <a:t> </a:t>
            </a:r>
            <a:r>
              <a:rPr lang="en-US" sz="2600" dirty="0" err="1" smtClean="0">
                <a:latin typeface="+mn-lt"/>
                <a:cs typeface="+mn-cs"/>
              </a:rPr>
              <a:t>da</a:t>
            </a:r>
            <a:r>
              <a:rPr lang="en-US" sz="2600" dirty="0" smtClean="0">
                <a:latin typeface="+mn-lt"/>
                <a:cs typeface="+mn-cs"/>
              </a:rPr>
              <a:t> </a:t>
            </a:r>
            <a:r>
              <a:rPr lang="en-US" sz="2600" dirty="0" err="1" smtClean="0">
                <a:latin typeface="+mn-lt"/>
                <a:cs typeface="+mn-cs"/>
              </a:rPr>
              <a:t>rede</a:t>
            </a:r>
            <a:r>
              <a:rPr lang="en-US" sz="2600" dirty="0" smtClean="0">
                <a:latin typeface="+mn-lt"/>
                <a:cs typeface="+mn-cs"/>
              </a:rPr>
              <a:t> social</a:t>
            </a:r>
          </a:p>
          <a:p>
            <a:pPr marL="971550" lvl="1" indent="-514350">
              <a:lnSpc>
                <a:spcPct val="90000"/>
              </a:lnSpc>
              <a:spcBef>
                <a:spcPct val="20000"/>
              </a:spcBef>
              <a:buClr>
                <a:srgbClr val="0BD0D9"/>
              </a:buClr>
              <a:buSzPct val="95000"/>
            </a:pPr>
            <a:endParaRPr lang="en-US" sz="260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lang="en-US" sz="260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lang="en-US" sz="2600" noProof="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28625" y="357188"/>
            <a:ext cx="8229600" cy="1143000"/>
          </a:xfrm>
        </p:spPr>
        <p:txBody>
          <a:bodyPr/>
          <a:lstStyle/>
          <a:p>
            <a:pPr eaLnBrk="1" hangingPunct="1"/>
            <a:r>
              <a:rPr lang="pt-BR" dirty="0" smtClean="0"/>
              <a:t>Referências</a:t>
            </a:r>
          </a:p>
        </p:txBody>
      </p:sp>
      <p:sp>
        <p:nvSpPr>
          <p:cNvPr id="4" name="Text Placeholder 2"/>
          <p:cNvSpPr txBox="1">
            <a:spLocks/>
          </p:cNvSpPr>
          <p:nvPr/>
        </p:nvSpPr>
        <p:spPr bwMode="auto">
          <a:xfrm>
            <a:off x="142844" y="1714488"/>
            <a:ext cx="8382000" cy="44291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lvl="0" indent="-514350">
              <a:lnSpc>
                <a:spcPct val="90000"/>
              </a:lnSpc>
              <a:spcBef>
                <a:spcPct val="20000"/>
              </a:spcBef>
              <a:buClr>
                <a:srgbClr val="0BD0D9"/>
              </a:buClr>
              <a:buSzPct val="95000"/>
              <a:buFont typeface="Arial" pitchFamily="34" charset="0"/>
              <a:buChar char="•"/>
            </a:pPr>
            <a:r>
              <a:rPr lang="en-US" sz="2600" dirty="0" smtClean="0">
                <a:latin typeface="+mj-lt"/>
              </a:rPr>
              <a:t>WCAG 2.0 – </a:t>
            </a:r>
            <a:r>
              <a:rPr lang="en-US" sz="2600" dirty="0" err="1" smtClean="0">
                <a:latin typeface="+mj-lt"/>
              </a:rPr>
              <a:t>Tradução</a:t>
            </a:r>
            <a:r>
              <a:rPr lang="en-US" sz="2600" dirty="0" smtClean="0">
                <a:latin typeface="+mj-lt"/>
              </a:rPr>
              <a:t> </a:t>
            </a:r>
            <a:r>
              <a:rPr lang="en-US" sz="2600" dirty="0" err="1" smtClean="0">
                <a:latin typeface="+mj-lt"/>
              </a:rPr>
              <a:t>em</a:t>
            </a:r>
            <a:r>
              <a:rPr lang="en-US" sz="2600" dirty="0" smtClean="0">
                <a:latin typeface="+mj-lt"/>
              </a:rPr>
              <a:t> </a:t>
            </a:r>
            <a:r>
              <a:rPr lang="en-US" sz="2600" dirty="0" err="1" smtClean="0">
                <a:latin typeface="+mj-lt"/>
              </a:rPr>
              <a:t>português</a:t>
            </a:r>
            <a:r>
              <a:rPr lang="en-US" sz="2600" dirty="0" smtClean="0">
                <a:latin typeface="+mj-lt"/>
              </a:rPr>
              <a:t> </a:t>
            </a:r>
          </a:p>
          <a:p>
            <a:pPr marL="514350" lvl="0" indent="-514350">
              <a:lnSpc>
                <a:spcPct val="90000"/>
              </a:lnSpc>
              <a:spcBef>
                <a:spcPct val="20000"/>
              </a:spcBef>
              <a:buClr>
                <a:srgbClr val="0BD0D9"/>
              </a:buClr>
              <a:buSzPct val="95000"/>
            </a:pPr>
            <a:r>
              <a:rPr lang="en-US" sz="2600" dirty="0">
                <a:latin typeface="+mj-lt"/>
              </a:rPr>
              <a:t>	</a:t>
            </a:r>
            <a:r>
              <a:rPr lang="en-US" sz="2600" dirty="0" smtClean="0">
                <a:latin typeface="+mj-lt"/>
              </a:rPr>
              <a:t>(  </a:t>
            </a:r>
            <a:r>
              <a:rPr lang="en-US" sz="2600" dirty="0" smtClean="0">
                <a:latin typeface="+mj-lt"/>
                <a:hlinkClick r:id="rId2"/>
              </a:rPr>
              <a:t>http://www.ilearn.com.br/TR/WCAG20/</a:t>
            </a:r>
            <a:r>
              <a:rPr lang="en-US" sz="2600" dirty="0" smtClean="0">
                <a:latin typeface="+mj-lt"/>
              </a:rPr>
              <a:t>  )</a:t>
            </a:r>
          </a:p>
          <a:p>
            <a:pPr marL="514350" lvl="0" indent="-514350">
              <a:lnSpc>
                <a:spcPct val="90000"/>
              </a:lnSpc>
              <a:spcBef>
                <a:spcPct val="20000"/>
              </a:spcBef>
              <a:buClr>
                <a:srgbClr val="0BD0D9"/>
              </a:buClr>
              <a:buSzPct val="95000"/>
            </a:pPr>
            <a:endParaRPr lang="pt-BR" sz="2800" dirty="0" smtClean="0"/>
          </a:p>
          <a:p>
            <a:pPr marL="514350" lvl="0" indent="-514350">
              <a:lnSpc>
                <a:spcPct val="90000"/>
              </a:lnSpc>
              <a:spcBef>
                <a:spcPct val="20000"/>
              </a:spcBef>
              <a:buClr>
                <a:srgbClr val="0BD0D9"/>
              </a:buClr>
              <a:buSzPct val="95000"/>
              <a:buFont typeface="Arial" pitchFamily="34" charset="0"/>
              <a:buChar char="•"/>
            </a:pPr>
            <a:r>
              <a:rPr lang="en-US" sz="2600" dirty="0">
                <a:latin typeface="+mj-lt"/>
                <a:cs typeface="+mn-cs"/>
              </a:rPr>
              <a:t>	</a:t>
            </a:r>
            <a:r>
              <a:rPr lang="en-US" sz="2600" dirty="0" smtClean="0">
                <a:latin typeface="+mj-lt"/>
                <a:cs typeface="+mn-cs"/>
              </a:rPr>
              <a:t>Understanding WCAG 2.0</a:t>
            </a:r>
          </a:p>
          <a:p>
            <a:pPr marL="514350" lvl="0" indent="-514350">
              <a:lnSpc>
                <a:spcPct val="90000"/>
              </a:lnSpc>
              <a:spcBef>
                <a:spcPct val="20000"/>
              </a:spcBef>
              <a:buClr>
                <a:srgbClr val="0BD0D9"/>
              </a:buClr>
              <a:buSzPct val="95000"/>
            </a:pPr>
            <a:r>
              <a:rPr lang="en-US" sz="2600" dirty="0" smtClean="0">
                <a:latin typeface="+mj-lt"/>
                <a:cs typeface="+mn-cs"/>
              </a:rPr>
              <a:t>	( </a:t>
            </a:r>
            <a:r>
              <a:rPr lang="en-US" sz="2600" dirty="0" smtClean="0">
                <a:latin typeface="+mj-lt"/>
                <a:cs typeface="+mn-cs"/>
                <a:hlinkClick r:id="rId3"/>
              </a:rPr>
              <a:t>http://www.w3.org/TR/UNDERSTANDING-WCAG20/text-equiv-all.html</a:t>
            </a:r>
            <a:r>
              <a:rPr lang="en-US" sz="2600" dirty="0" smtClean="0">
                <a:latin typeface="+mj-lt"/>
                <a:cs typeface="+mn-cs"/>
              </a:rPr>
              <a:t> </a:t>
            </a:r>
            <a:r>
              <a:rPr lang="en-US" sz="2600" dirty="0" smtClean="0">
                <a:latin typeface="+mj-lt"/>
                <a:cs typeface="+mn-cs"/>
              </a:rPr>
              <a:t>)</a:t>
            </a:r>
          </a:p>
          <a:p>
            <a:pPr marL="514350" lvl="0" indent="-514350">
              <a:lnSpc>
                <a:spcPct val="90000"/>
              </a:lnSpc>
              <a:spcBef>
                <a:spcPct val="20000"/>
              </a:spcBef>
              <a:buClr>
                <a:srgbClr val="0BD0D9"/>
              </a:buClr>
              <a:buSzPct val="95000"/>
            </a:pPr>
            <a:endParaRPr lang="en-US" sz="2600" dirty="0" smtClean="0">
              <a:latin typeface="+mj-lt"/>
              <a:cs typeface="+mn-cs"/>
            </a:endParaRPr>
          </a:p>
          <a:p>
            <a:pPr marL="514350" lvl="0" indent="-514350">
              <a:lnSpc>
                <a:spcPct val="90000"/>
              </a:lnSpc>
              <a:spcBef>
                <a:spcPct val="20000"/>
              </a:spcBef>
              <a:buClr>
                <a:srgbClr val="0BD0D9"/>
              </a:buClr>
              <a:buSzPct val="95000"/>
              <a:buFont typeface="Arial" pitchFamily="34" charset="0"/>
              <a:buChar char="•"/>
            </a:pPr>
            <a:r>
              <a:rPr lang="en-US" sz="2600" dirty="0" smtClean="0">
                <a:latin typeface="+mj-lt"/>
                <a:cs typeface="+mn-cs"/>
              </a:rPr>
              <a:t>IBGE </a:t>
            </a:r>
            <a:r>
              <a:rPr lang="en-US" sz="2600" dirty="0" smtClean="0">
                <a:latin typeface="+mj-lt"/>
                <a:cs typeface="+mn-cs"/>
              </a:rPr>
              <a:t>( </a:t>
            </a:r>
            <a:r>
              <a:rPr lang="en-US" sz="2600" dirty="0" smtClean="0">
                <a:latin typeface="+mj-lt"/>
                <a:cs typeface="+mn-cs"/>
                <a:hlinkClick r:id="rId4"/>
              </a:rPr>
              <a:t>http</a:t>
            </a:r>
            <a:r>
              <a:rPr lang="en-US" sz="2600" dirty="0" smtClean="0">
                <a:latin typeface="+mj-lt"/>
                <a:cs typeface="+mn-cs"/>
                <a:hlinkClick r:id="rId4"/>
              </a:rPr>
              <a:t>://www.ibge.gov.br</a:t>
            </a:r>
            <a:r>
              <a:rPr lang="en-US" sz="2600" dirty="0" smtClean="0">
                <a:latin typeface="+mj-lt"/>
                <a:cs typeface="+mn-cs"/>
                <a:hlinkClick r:id="rId4"/>
              </a:rPr>
              <a:t>/</a:t>
            </a:r>
            <a:r>
              <a:rPr lang="en-US" sz="2600" dirty="0" smtClean="0">
                <a:latin typeface="+mj-lt"/>
                <a:cs typeface="+mn-cs"/>
              </a:rPr>
              <a:t> )</a:t>
            </a:r>
          </a:p>
          <a:p>
            <a:pPr marL="514350" lvl="0" indent="-514350">
              <a:lnSpc>
                <a:spcPct val="90000"/>
              </a:lnSpc>
              <a:spcBef>
                <a:spcPct val="20000"/>
              </a:spcBef>
              <a:buClr>
                <a:srgbClr val="0BD0D9"/>
              </a:buClr>
              <a:buSzPct val="95000"/>
              <a:buFont typeface="Arial" pitchFamily="34" charset="0"/>
              <a:buChar char="•"/>
            </a:pPr>
            <a:endParaRPr lang="en-US" sz="2600" dirty="0" smtClean="0">
              <a:latin typeface="+mj-lt"/>
              <a:cs typeface="+mn-cs"/>
            </a:endParaRPr>
          </a:p>
          <a:p>
            <a:pPr marL="514350" lvl="0" indent="-514350">
              <a:lnSpc>
                <a:spcPct val="90000"/>
              </a:lnSpc>
              <a:spcBef>
                <a:spcPct val="20000"/>
              </a:spcBef>
              <a:buClr>
                <a:srgbClr val="0BD0D9"/>
              </a:buClr>
              <a:buSzPct val="95000"/>
              <a:buFont typeface="Arial" pitchFamily="34" charset="0"/>
              <a:buChar char="•"/>
            </a:pPr>
            <a:r>
              <a:rPr lang="pt-BR" sz="2800" dirty="0" smtClean="0">
                <a:latin typeface="+mj-lt"/>
              </a:rPr>
              <a:t>Livro e-usabilidade – Ruicardo Rodrigues Nunes</a:t>
            </a:r>
            <a:endParaRPr lang="en-US" sz="2600" dirty="0" smtClean="0">
              <a:latin typeface="+mj-lt"/>
              <a:cs typeface="+mn-cs"/>
            </a:endParaRPr>
          </a:p>
          <a:p>
            <a:pPr marL="514350" lvl="0" indent="-514350">
              <a:lnSpc>
                <a:spcPct val="90000"/>
              </a:lnSpc>
              <a:spcBef>
                <a:spcPct val="20000"/>
              </a:spcBef>
              <a:buClr>
                <a:srgbClr val="0BD0D9"/>
              </a:buClr>
              <a:buSzPct val="95000"/>
            </a:pPr>
            <a:endParaRPr lang="en-US" sz="2600" dirty="0" smtClean="0">
              <a:latin typeface="+mj-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tabLst/>
              <a:defRPr/>
            </a:pPr>
            <a:endParaRPr lang="en-US" sz="260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lang="en-US" sz="2600" noProof="0" dirty="0" smtClean="0">
              <a:latin typeface="+mn-lt"/>
              <a:cs typeface="+mn-cs"/>
            </a:endParaRPr>
          </a:p>
          <a:p>
            <a:pPr marL="514350" marR="0" lvl="0" indent="-514350" algn="l" defTabSz="914400" rtl="0" eaLnBrk="1" fontAlgn="base" latinLnBrk="0" hangingPunct="1">
              <a:lnSpc>
                <a:spcPct val="90000"/>
              </a:lnSpc>
              <a:spcBef>
                <a:spcPct val="20000"/>
              </a:spcBef>
              <a:spcAft>
                <a:spcPct val="0"/>
              </a:spcAft>
              <a:buClr>
                <a:srgbClr val="0BD0D9"/>
              </a:buClr>
              <a:buSzPct val="95000"/>
              <a:buFont typeface="Wingdings 2" pitchFamily="18" charset="2"/>
              <a:buAutoNum type="arabicPeriod"/>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pt-BR" smtClean="0"/>
              <a:t>Justificativa</a:t>
            </a:r>
          </a:p>
        </p:txBody>
      </p:sp>
      <p:sp>
        <p:nvSpPr>
          <p:cNvPr id="11267" name="Content Placeholder 2"/>
          <p:cNvSpPr>
            <a:spLocks noGrp="1"/>
          </p:cNvSpPr>
          <p:nvPr>
            <p:ph idx="1"/>
          </p:nvPr>
        </p:nvSpPr>
        <p:spPr/>
        <p:txBody>
          <a:bodyPr/>
          <a:lstStyle/>
          <a:p>
            <a:pPr eaLnBrk="1" hangingPunct="1">
              <a:buFont typeface="Wingdings 2" pitchFamily="18" charset="2"/>
              <a:buNone/>
            </a:pPr>
            <a:r>
              <a:rPr lang="pt-BR" dirty="0" smtClean="0"/>
              <a:t>Este tema foi escolhido por ter surgido a necessidade de  avaliar se o objetivo da rede está sendo alcançado. </a:t>
            </a:r>
          </a:p>
          <a:p>
            <a:pPr eaLnBrk="1" hangingPunct="1">
              <a:buFont typeface="Wingdings 2" pitchFamily="18" charset="2"/>
              <a:buNone/>
            </a:pPr>
            <a:r>
              <a:rPr lang="pt-BR" dirty="0" smtClean="0"/>
              <a:t>Se a rede social é realmente de fácil acessibilidade e usabilidade para os deficientes e estes conseguem interagir com todas as pessoas.</a:t>
            </a:r>
          </a:p>
          <a:p>
            <a:pPr eaLnBrk="1" hangingPunct="1">
              <a:buFont typeface="Wingdings 2" pitchFamily="18" charset="2"/>
              <a:buNone/>
            </a:pPr>
            <a:r>
              <a:rPr lang="pt-BR" dirty="0" smtClean="0"/>
              <a:t>O foco principal deste projeto são os usuários cegos, pois segundo o IBGE existem 148 mil pessoas cegas no Brasil. É de grande valia tornar a web mais acessível para essas pessoas.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Objetivo</a:t>
            </a:r>
          </a:p>
        </p:txBody>
      </p:sp>
      <p:sp>
        <p:nvSpPr>
          <p:cNvPr id="12291" name="Text Placeholder 2"/>
          <p:cNvSpPr>
            <a:spLocks noGrp="1"/>
          </p:cNvSpPr>
          <p:nvPr>
            <p:ph type="body" sz="quarter" idx="10"/>
          </p:nvPr>
        </p:nvSpPr>
        <p:spPr>
          <a:xfrm>
            <a:off x="357188" y="2286000"/>
            <a:ext cx="8382000" cy="2627313"/>
          </a:xfrm>
        </p:spPr>
        <p:txBody>
          <a:bodyPr/>
          <a:lstStyle/>
          <a:p>
            <a:pPr eaLnBrk="1" hangingPunct="1">
              <a:buFont typeface="Wingdings 2" pitchFamily="18" charset="2"/>
              <a:buNone/>
            </a:pPr>
            <a:r>
              <a:rPr lang="pt-BR" dirty="0" smtClean="0"/>
              <a:t>Sugerir uma interface mais acessível a fim de atender as expectativas dos usuários cegos.</a:t>
            </a:r>
            <a:endParaRPr lang="pt-BR"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143000"/>
            <a:ext cx="8382000" cy="1163638"/>
          </a:xfrm>
        </p:spPr>
        <p:txBody>
          <a:bodyPr>
            <a:normAutofit fontScale="90000"/>
          </a:bodyPr>
          <a:lstStyle/>
          <a:p>
            <a:pPr eaLnBrk="1" fontAlgn="auto" hangingPunct="1">
              <a:spcAft>
                <a:spcPts val="0"/>
              </a:spcAft>
              <a:defRPr/>
            </a:pPr>
            <a:r>
              <a:rPr lang="en-US" dirty="0" err="1" smtClean="0"/>
              <a:t>Objeto</a:t>
            </a:r>
            <a:r>
              <a:rPr lang="en-US" dirty="0" smtClean="0"/>
              <a:t> de </a:t>
            </a:r>
            <a:r>
              <a:rPr lang="en-US" dirty="0" err="1" smtClean="0"/>
              <a:t>pesquisa</a:t>
            </a:r>
            <a:r>
              <a:rPr lang="en-US" dirty="0" smtClean="0"/>
              <a:t/>
            </a:r>
            <a:br>
              <a:rPr lang="en-US" dirty="0" smtClean="0"/>
            </a:br>
            <a:endParaRPr lang="en-US" dirty="0"/>
          </a:p>
        </p:txBody>
      </p:sp>
      <p:sp>
        <p:nvSpPr>
          <p:cNvPr id="3" name="Text Placeholder 2"/>
          <p:cNvSpPr>
            <a:spLocks noGrp="1"/>
          </p:cNvSpPr>
          <p:nvPr>
            <p:ph type="body" sz="quarter" idx="10"/>
          </p:nvPr>
        </p:nvSpPr>
        <p:spPr>
          <a:xfrm>
            <a:off x="381000" y="1905000"/>
            <a:ext cx="8382000" cy="3502025"/>
          </a:xfrm>
        </p:spPr>
        <p:txBody>
          <a:bodyPr>
            <a:normAutofit/>
          </a:bodyPr>
          <a:lstStyle/>
          <a:p>
            <a:pPr marL="274320" indent="-274320" eaLnBrk="1" fontAlgn="auto" hangingPunct="1">
              <a:spcAft>
                <a:spcPts val="0"/>
              </a:spcAft>
              <a:buClr>
                <a:schemeClr val="accent3"/>
              </a:buClr>
              <a:buFont typeface="Wingdings 2"/>
              <a:buNone/>
              <a:defRPr/>
            </a:pPr>
            <a:r>
              <a:rPr lang="pt-BR" dirty="0" smtClean="0"/>
              <a:t>Diretrizes de acessibilidade recomendadas pelo W3C</a:t>
            </a:r>
          </a:p>
          <a:p>
            <a:pPr marL="274320" indent="-274320" eaLnBrk="1" fontAlgn="auto" hangingPunct="1">
              <a:spcAft>
                <a:spcPts val="0"/>
              </a:spcAft>
              <a:buClr>
                <a:schemeClr val="accent3"/>
              </a:buClr>
              <a:buFont typeface="Wingdings 2"/>
              <a:buNone/>
              <a:defRPr/>
            </a:pPr>
            <a:endParaRPr lang="pt-BR" dirty="0" smtClean="0"/>
          </a:p>
          <a:p>
            <a:pPr marL="274320" indent="-274320" eaLnBrk="1" fontAlgn="auto" hangingPunct="1">
              <a:spcAft>
                <a:spcPts val="0"/>
              </a:spcAft>
              <a:buClr>
                <a:schemeClr val="accent3"/>
              </a:buClr>
              <a:buFont typeface="Wingdings 2"/>
              <a:buNone/>
              <a:defRPr/>
            </a:pPr>
            <a:r>
              <a:rPr lang="pt-BR" dirty="0" smtClean="0"/>
              <a:t>2 usuários cegos:</a:t>
            </a:r>
          </a:p>
          <a:p>
            <a:pPr marL="274320" indent="-274320" eaLnBrk="1" fontAlgn="auto" hangingPunct="1">
              <a:spcAft>
                <a:spcPts val="0"/>
              </a:spcAft>
              <a:buClr>
                <a:schemeClr val="accent3"/>
              </a:buClr>
              <a:buFont typeface="Wingdings 2"/>
              <a:buNone/>
              <a:defRPr/>
            </a:pPr>
            <a:endParaRPr lang="pt-BR" dirty="0" smtClean="0"/>
          </a:p>
          <a:p>
            <a:pPr marL="274320" indent="-274320" eaLnBrk="1" fontAlgn="auto" hangingPunct="1">
              <a:spcAft>
                <a:spcPts val="0"/>
              </a:spcAft>
              <a:buClr>
                <a:schemeClr val="accent3"/>
              </a:buClr>
              <a:buFontTx/>
              <a:buChar char="-"/>
              <a:defRPr/>
            </a:pPr>
            <a:r>
              <a:rPr lang="pt-BR" dirty="0" smtClean="0"/>
              <a:t>Usuário, assíduo de redes sociais</a:t>
            </a:r>
          </a:p>
          <a:p>
            <a:pPr marL="274320" indent="-274320" eaLnBrk="1" fontAlgn="auto" hangingPunct="1">
              <a:spcAft>
                <a:spcPts val="0"/>
              </a:spcAft>
              <a:buClr>
                <a:schemeClr val="accent3"/>
              </a:buClr>
              <a:buFontTx/>
              <a:buChar char="-"/>
              <a:defRPr/>
            </a:pPr>
            <a:r>
              <a:rPr lang="pt-BR" dirty="0" smtClean="0"/>
              <a:t>Usuária na qual é especialista na área de Acessibilidade na Web.</a:t>
            </a:r>
            <a:endParaRPr lang="pt-BR"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pt-BR" dirty="0" smtClean="0"/>
              <a:t>Metodologia</a:t>
            </a:r>
            <a:endParaRPr lang="en-US" dirty="0"/>
          </a:p>
        </p:txBody>
      </p:sp>
      <p:sp>
        <p:nvSpPr>
          <p:cNvPr id="14339" name="Text Placeholder 2"/>
          <p:cNvSpPr txBox="1">
            <a:spLocks/>
          </p:cNvSpPr>
          <p:nvPr/>
        </p:nvSpPr>
        <p:spPr bwMode="auto">
          <a:xfrm>
            <a:off x="428596" y="2428868"/>
            <a:ext cx="8382000" cy="2620963"/>
          </a:xfrm>
          <a:prstGeom prst="rect">
            <a:avLst/>
          </a:prstGeom>
          <a:noFill/>
          <a:ln w="9525">
            <a:noFill/>
            <a:miter lim="800000"/>
            <a:headEnd/>
            <a:tailEnd/>
          </a:ln>
        </p:spPr>
        <p:txBody>
          <a:bodyPr lIns="0" tIns="0" rIns="0" bIns="0" anchor="b"/>
          <a:lstStyle/>
          <a:p>
            <a:pPr>
              <a:buFontTx/>
              <a:buChar char="-"/>
            </a:pPr>
            <a:r>
              <a:rPr lang="en-US" sz="2600" dirty="0">
                <a:latin typeface="Tw Cen MT" pitchFamily="34" charset="0"/>
              </a:rPr>
              <a:t> </a:t>
            </a:r>
            <a:r>
              <a:rPr lang="en-US" sz="2600" dirty="0" err="1">
                <a:latin typeface="Tw Cen MT" pitchFamily="34" charset="0"/>
              </a:rPr>
              <a:t>Avaliação</a:t>
            </a:r>
            <a:r>
              <a:rPr lang="en-US" sz="2600" dirty="0">
                <a:latin typeface="Tw Cen MT" pitchFamily="34" charset="0"/>
              </a:rPr>
              <a:t> de </a:t>
            </a:r>
            <a:r>
              <a:rPr lang="en-US" sz="2600" dirty="0" err="1">
                <a:latin typeface="Tw Cen MT" pitchFamily="34" charset="0"/>
              </a:rPr>
              <a:t>conformidade</a:t>
            </a:r>
            <a:r>
              <a:rPr lang="en-US" sz="2600" dirty="0">
                <a:latin typeface="Tw Cen MT" pitchFamily="34" charset="0"/>
              </a:rPr>
              <a:t> com as </a:t>
            </a:r>
            <a:r>
              <a:rPr lang="en-US" sz="2600" dirty="0" err="1">
                <a:latin typeface="Tw Cen MT" pitchFamily="34" charset="0"/>
              </a:rPr>
              <a:t>diretrizes</a:t>
            </a:r>
            <a:r>
              <a:rPr lang="en-US" sz="2600" dirty="0">
                <a:latin typeface="Tw Cen MT" pitchFamily="34" charset="0"/>
              </a:rPr>
              <a:t> </a:t>
            </a:r>
            <a:r>
              <a:rPr lang="en-US" sz="2600" dirty="0" err="1">
                <a:latin typeface="Tw Cen MT" pitchFamily="34" charset="0"/>
              </a:rPr>
              <a:t>da</a:t>
            </a:r>
            <a:r>
              <a:rPr lang="en-US" sz="2600" dirty="0">
                <a:latin typeface="Tw Cen MT" pitchFamily="34" charset="0"/>
              </a:rPr>
              <a:t>   </a:t>
            </a:r>
            <a:r>
              <a:rPr lang="en-US" sz="2600" dirty="0" err="1">
                <a:latin typeface="Tw Cen MT" pitchFamily="34" charset="0"/>
              </a:rPr>
              <a:t>Acessibilidade</a:t>
            </a:r>
            <a:r>
              <a:rPr lang="en-US" sz="2600" dirty="0">
                <a:latin typeface="Tw Cen MT" pitchFamily="34" charset="0"/>
              </a:rPr>
              <a:t>, o WCAG 2.0</a:t>
            </a:r>
          </a:p>
          <a:p>
            <a:pPr>
              <a:buFontTx/>
              <a:buChar char="-"/>
            </a:pPr>
            <a:endParaRPr lang="en-US" sz="2600" dirty="0">
              <a:latin typeface="Tw Cen MT" pitchFamily="34" charset="0"/>
            </a:endParaRPr>
          </a:p>
          <a:p>
            <a:pPr>
              <a:buFontTx/>
              <a:buChar char="-"/>
            </a:pPr>
            <a:r>
              <a:rPr lang="en-US" sz="2600" dirty="0">
                <a:latin typeface="Tw Cen MT" pitchFamily="34" charset="0"/>
              </a:rPr>
              <a:t> </a:t>
            </a:r>
            <a:r>
              <a:rPr lang="en-US" sz="2600" dirty="0" err="1">
                <a:latin typeface="Tw Cen MT" pitchFamily="34" charset="0"/>
              </a:rPr>
              <a:t>Avaliação</a:t>
            </a:r>
            <a:r>
              <a:rPr lang="en-US" sz="2600" dirty="0">
                <a:latin typeface="Tw Cen MT" pitchFamily="34" charset="0"/>
              </a:rPr>
              <a:t> </a:t>
            </a:r>
            <a:r>
              <a:rPr lang="en-US" sz="2600" dirty="0" err="1">
                <a:latin typeface="Tw Cen MT" pitchFamily="34" charset="0"/>
              </a:rPr>
              <a:t>cooperativa</a:t>
            </a:r>
            <a:r>
              <a:rPr lang="en-US" sz="2600" dirty="0">
                <a:latin typeface="Tw Cen MT" pitchFamily="34" charset="0"/>
              </a:rPr>
              <a:t> com </a:t>
            </a:r>
            <a:r>
              <a:rPr lang="en-US" sz="2600" dirty="0" err="1">
                <a:latin typeface="Tw Cen MT" pitchFamily="34" charset="0"/>
              </a:rPr>
              <a:t>usuários</a:t>
            </a:r>
            <a:r>
              <a:rPr lang="en-US" sz="2600" dirty="0">
                <a:latin typeface="Tw Cen MT" pitchFamily="34" charset="0"/>
              </a:rPr>
              <a:t> </a:t>
            </a:r>
            <a:r>
              <a:rPr lang="en-US" sz="2600" dirty="0" err="1" smtClean="0">
                <a:latin typeface="Tw Cen MT" pitchFamily="34" charset="0"/>
              </a:rPr>
              <a:t>cegos</a:t>
            </a:r>
            <a:r>
              <a:rPr lang="en-US" sz="2600" dirty="0" smtClean="0">
                <a:latin typeface="Tw Cen MT" pitchFamily="34" charset="0"/>
              </a:rPr>
              <a:t> </a:t>
            </a:r>
            <a:r>
              <a:rPr lang="en-US" sz="2600" dirty="0" err="1" smtClean="0">
                <a:latin typeface="Tw Cen MT" pitchFamily="34" charset="0"/>
              </a:rPr>
              <a:t>para</a:t>
            </a:r>
            <a:r>
              <a:rPr lang="en-US" sz="2600" dirty="0" smtClean="0">
                <a:latin typeface="Tw Cen MT" pitchFamily="34" charset="0"/>
              </a:rPr>
              <a:t> </a:t>
            </a:r>
            <a:r>
              <a:rPr lang="en-US" sz="2600" dirty="0" err="1" smtClean="0">
                <a:latin typeface="Tw Cen MT" pitchFamily="34" charset="0"/>
              </a:rPr>
              <a:t>obter</a:t>
            </a:r>
            <a:r>
              <a:rPr lang="en-US" sz="2600" dirty="0" smtClean="0">
                <a:latin typeface="Tw Cen MT" pitchFamily="34" charset="0"/>
              </a:rPr>
              <a:t> </a:t>
            </a:r>
            <a:r>
              <a:rPr lang="en-US" sz="2600" dirty="0" err="1" smtClean="0">
                <a:latin typeface="Tw Cen MT" pitchFamily="34" charset="0"/>
              </a:rPr>
              <a:t>opiniões</a:t>
            </a:r>
            <a:r>
              <a:rPr lang="en-US" sz="2600" dirty="0" smtClean="0">
                <a:latin typeface="Tw Cen MT" pitchFamily="34" charset="0"/>
              </a:rPr>
              <a:t> e </a:t>
            </a:r>
            <a:r>
              <a:rPr lang="en-US" sz="2600" dirty="0" err="1" smtClean="0">
                <a:latin typeface="Tw Cen MT" pitchFamily="34" charset="0"/>
              </a:rPr>
              <a:t>identificar</a:t>
            </a:r>
            <a:r>
              <a:rPr lang="en-US" sz="2600" dirty="0" smtClean="0">
                <a:latin typeface="Tw Cen MT" pitchFamily="34" charset="0"/>
              </a:rPr>
              <a:t> </a:t>
            </a:r>
            <a:r>
              <a:rPr lang="en-US" sz="2600" dirty="0" err="1" smtClean="0">
                <a:latin typeface="Tw Cen MT" pitchFamily="34" charset="0"/>
              </a:rPr>
              <a:t>elementos</a:t>
            </a:r>
            <a:r>
              <a:rPr lang="en-US" sz="2600" dirty="0" smtClean="0">
                <a:latin typeface="Tw Cen MT" pitchFamily="34" charset="0"/>
              </a:rPr>
              <a:t> </a:t>
            </a:r>
            <a:r>
              <a:rPr lang="en-US" sz="2600" dirty="0" err="1" smtClean="0">
                <a:latin typeface="Tw Cen MT" pitchFamily="34" charset="0"/>
              </a:rPr>
              <a:t>que</a:t>
            </a:r>
            <a:r>
              <a:rPr lang="en-US" sz="2600" dirty="0" smtClean="0">
                <a:latin typeface="Tw Cen MT" pitchFamily="34" charset="0"/>
              </a:rPr>
              <a:t> </a:t>
            </a:r>
            <a:r>
              <a:rPr lang="en-US" sz="2600" dirty="0" err="1" smtClean="0">
                <a:latin typeface="Tw Cen MT" pitchFamily="34" charset="0"/>
              </a:rPr>
              <a:t>possuam</a:t>
            </a:r>
            <a:r>
              <a:rPr lang="en-US" sz="2600" dirty="0" smtClean="0">
                <a:latin typeface="Tw Cen MT" pitchFamily="34" charset="0"/>
              </a:rPr>
              <a:t> </a:t>
            </a:r>
            <a:r>
              <a:rPr lang="en-US" sz="2600" dirty="0" err="1" smtClean="0">
                <a:latin typeface="Tw Cen MT" pitchFamily="34" charset="0"/>
              </a:rPr>
              <a:t>dificuldade</a:t>
            </a:r>
            <a:r>
              <a:rPr lang="en-US" sz="2600" dirty="0" smtClean="0">
                <a:latin typeface="Tw Cen MT" pitchFamily="34" charset="0"/>
              </a:rPr>
              <a:t> de </a:t>
            </a:r>
            <a:r>
              <a:rPr lang="en-US" sz="2600" dirty="0" err="1" smtClean="0">
                <a:latin typeface="Tw Cen MT" pitchFamily="34" charset="0"/>
              </a:rPr>
              <a:t>uso</a:t>
            </a:r>
            <a:endParaRPr lang="en-US" sz="2600" dirty="0">
              <a:latin typeface="Tw Cen MT" pitchFamily="34" charset="0"/>
            </a:endParaRPr>
          </a:p>
          <a:p>
            <a:pPr>
              <a:buFontTx/>
              <a:buChar char="-"/>
            </a:pPr>
            <a:endParaRPr lang="en-US" sz="2600" dirty="0">
              <a:latin typeface="Tw Cen MT" pitchFamily="34" charset="0"/>
            </a:endParaRPr>
          </a:p>
          <a:p>
            <a:pPr>
              <a:buFontTx/>
              <a:buChar char="-"/>
            </a:pPr>
            <a:r>
              <a:rPr lang="en-US" sz="2600" dirty="0">
                <a:latin typeface="Tw Cen MT" pitchFamily="34" charset="0"/>
              </a:rPr>
              <a:t> </a:t>
            </a:r>
            <a:r>
              <a:rPr lang="en-US" sz="2600" dirty="0" err="1">
                <a:latin typeface="Tw Cen MT" pitchFamily="34" charset="0"/>
              </a:rPr>
              <a:t>Questionário</a:t>
            </a:r>
            <a:r>
              <a:rPr lang="en-US" sz="2600" dirty="0">
                <a:latin typeface="Tw Cen MT" pitchFamily="34" charset="0"/>
              </a:rPr>
              <a:t> </a:t>
            </a:r>
            <a:r>
              <a:rPr lang="en-US" sz="2600" dirty="0" err="1">
                <a:latin typeface="Tw Cen MT" pitchFamily="34" charset="0"/>
              </a:rPr>
              <a:t>para</a:t>
            </a:r>
            <a:r>
              <a:rPr lang="en-US" sz="2600" dirty="0">
                <a:latin typeface="Tw Cen MT" pitchFamily="34" charset="0"/>
              </a:rPr>
              <a:t> </a:t>
            </a:r>
            <a:r>
              <a:rPr lang="en-US" sz="2600" dirty="0" err="1">
                <a:latin typeface="Tw Cen MT" pitchFamily="34" charset="0"/>
              </a:rPr>
              <a:t>coletar</a:t>
            </a:r>
            <a:r>
              <a:rPr lang="en-US" sz="2600" dirty="0">
                <a:latin typeface="Tw Cen MT" pitchFamily="34" charset="0"/>
              </a:rPr>
              <a:t> dados do </a:t>
            </a:r>
            <a:r>
              <a:rPr lang="en-US" sz="2600" dirty="0" err="1">
                <a:latin typeface="Tw Cen MT" pitchFamily="34" charset="0"/>
              </a:rPr>
              <a:t>perfil</a:t>
            </a:r>
            <a:r>
              <a:rPr lang="en-US" sz="2600" dirty="0">
                <a:latin typeface="Tw Cen MT" pitchFamily="34" charset="0"/>
              </a:rPr>
              <a:t> dos </a:t>
            </a:r>
            <a:r>
              <a:rPr lang="en-US" sz="2600" dirty="0" err="1">
                <a:latin typeface="Tw Cen MT" pitchFamily="34" charset="0"/>
              </a:rPr>
              <a:t>usuários</a:t>
            </a:r>
            <a:endParaRPr lang="en-US" sz="2600" dirty="0">
              <a:latin typeface="Tw Cen MT" pitchFamily="34"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143000"/>
            <a:ext cx="8382000" cy="1163638"/>
          </a:xfrm>
        </p:spPr>
        <p:txBody>
          <a:bodyPr>
            <a:normAutofit fontScale="90000"/>
          </a:bodyPr>
          <a:lstStyle/>
          <a:p>
            <a:pPr eaLnBrk="1" fontAlgn="auto" hangingPunct="1">
              <a:spcAft>
                <a:spcPts val="0"/>
              </a:spcAft>
              <a:defRPr/>
            </a:pPr>
            <a:r>
              <a:rPr lang="en-US" dirty="0" smtClean="0"/>
              <a:t>WCAG 2.0</a:t>
            </a:r>
            <a:br>
              <a:rPr lang="en-US" dirty="0" smtClean="0"/>
            </a:br>
            <a:endParaRPr lang="en-US" dirty="0"/>
          </a:p>
        </p:txBody>
      </p:sp>
      <p:sp>
        <p:nvSpPr>
          <p:cNvPr id="15363" name="Text Placeholder 2"/>
          <p:cNvSpPr>
            <a:spLocks noGrp="1"/>
          </p:cNvSpPr>
          <p:nvPr>
            <p:ph type="body" sz="quarter" idx="10"/>
          </p:nvPr>
        </p:nvSpPr>
        <p:spPr>
          <a:xfrm>
            <a:off x="381000" y="1905000"/>
            <a:ext cx="8382000" cy="3502025"/>
          </a:xfrm>
        </p:spPr>
        <p:txBody>
          <a:bodyPr/>
          <a:lstStyle/>
          <a:p>
            <a:pPr eaLnBrk="1" hangingPunct="1">
              <a:buFont typeface="Wingdings 2" pitchFamily="18" charset="2"/>
              <a:buNone/>
            </a:pPr>
            <a:r>
              <a:rPr lang="en-US" dirty="0" err="1" smtClean="0"/>
              <a:t>Níveis</a:t>
            </a:r>
            <a:r>
              <a:rPr lang="en-US" dirty="0" smtClean="0"/>
              <a:t> de </a:t>
            </a:r>
            <a:r>
              <a:rPr lang="en-US" dirty="0" err="1" smtClean="0"/>
              <a:t>Conformidade</a:t>
            </a:r>
            <a:r>
              <a:rPr lang="en-US" dirty="0" smtClean="0"/>
              <a:t>:</a:t>
            </a:r>
          </a:p>
          <a:p>
            <a:pPr eaLnBrk="1" hangingPunct="1">
              <a:buFont typeface="Wingdings 2" pitchFamily="18" charset="2"/>
              <a:buNone/>
            </a:pPr>
            <a:endParaRPr lang="en-US" dirty="0" smtClean="0"/>
          </a:p>
          <a:p>
            <a:pPr eaLnBrk="1" hangingPunct="1">
              <a:buFontTx/>
              <a:buChar char="-"/>
            </a:pPr>
            <a:r>
              <a:rPr lang="en-US" dirty="0" err="1" smtClean="0"/>
              <a:t>Nível</a:t>
            </a:r>
            <a:r>
              <a:rPr lang="en-US" dirty="0" smtClean="0"/>
              <a:t> A (</a:t>
            </a:r>
            <a:r>
              <a:rPr lang="en-US" dirty="0" err="1" smtClean="0"/>
              <a:t>nível</a:t>
            </a:r>
            <a:r>
              <a:rPr lang="en-US" dirty="0" smtClean="0"/>
              <a:t> </a:t>
            </a:r>
            <a:r>
              <a:rPr lang="en-US" dirty="0" err="1" smtClean="0"/>
              <a:t>mínimo</a:t>
            </a:r>
            <a:r>
              <a:rPr lang="en-US" dirty="0" smtClean="0"/>
              <a:t> de </a:t>
            </a:r>
            <a:r>
              <a:rPr lang="en-US" dirty="0" err="1" smtClean="0"/>
              <a:t>conformidade</a:t>
            </a:r>
            <a:r>
              <a:rPr lang="en-US" dirty="0" smtClean="0"/>
              <a:t>)</a:t>
            </a:r>
          </a:p>
          <a:p>
            <a:pPr eaLnBrk="1" hangingPunct="1">
              <a:buFontTx/>
              <a:buChar char="-"/>
            </a:pPr>
            <a:r>
              <a:rPr lang="en-US" dirty="0" err="1" smtClean="0"/>
              <a:t>Nível</a:t>
            </a:r>
            <a:r>
              <a:rPr lang="en-US" dirty="0" smtClean="0"/>
              <a:t> AA (</a:t>
            </a:r>
            <a:r>
              <a:rPr lang="en-US" dirty="0" err="1" smtClean="0"/>
              <a:t>nível</a:t>
            </a:r>
            <a:r>
              <a:rPr lang="en-US" dirty="0" smtClean="0"/>
              <a:t> </a:t>
            </a:r>
            <a:r>
              <a:rPr lang="en-US" dirty="0" err="1" smtClean="0"/>
              <a:t>mediano</a:t>
            </a:r>
            <a:r>
              <a:rPr lang="en-US" dirty="0" smtClean="0"/>
              <a:t> de </a:t>
            </a:r>
            <a:r>
              <a:rPr lang="en-US" dirty="0" err="1" smtClean="0"/>
              <a:t>conformidade</a:t>
            </a:r>
            <a:r>
              <a:rPr lang="en-US" dirty="0" smtClean="0"/>
              <a:t>)</a:t>
            </a:r>
          </a:p>
          <a:p>
            <a:pPr eaLnBrk="1" hangingPunct="1">
              <a:buFontTx/>
              <a:buChar char="-"/>
            </a:pPr>
            <a:r>
              <a:rPr lang="en-US" dirty="0" err="1" smtClean="0"/>
              <a:t>Nível</a:t>
            </a:r>
            <a:r>
              <a:rPr lang="en-US" dirty="0" smtClean="0"/>
              <a:t> AAA (</a:t>
            </a:r>
            <a:r>
              <a:rPr lang="en-US" dirty="0" err="1" smtClean="0"/>
              <a:t>nível</a:t>
            </a:r>
            <a:r>
              <a:rPr lang="en-US" dirty="0" smtClean="0"/>
              <a:t> </a:t>
            </a:r>
            <a:r>
              <a:rPr lang="en-US" dirty="0" err="1" smtClean="0"/>
              <a:t>máximo</a:t>
            </a:r>
            <a:r>
              <a:rPr lang="en-US" dirty="0" smtClean="0"/>
              <a:t> de </a:t>
            </a:r>
            <a:r>
              <a:rPr lang="en-US" dirty="0" err="1" smtClean="0"/>
              <a:t>conformidade</a:t>
            </a:r>
            <a:r>
              <a:rPr lang="en-US" dirty="0" smtClean="0"/>
              <a:t>)</a:t>
            </a:r>
          </a:p>
          <a:p>
            <a:pPr eaLnBrk="1" hangingPunct="1">
              <a:buFont typeface="Wingdings 2" pitchFamily="18" charset="2"/>
              <a:buNone/>
            </a:pPr>
            <a:endParaRPr lang="en-US" dirty="0" smtClean="0"/>
          </a:p>
          <a:p>
            <a:pPr eaLnBrk="1" hangingPunct="1">
              <a:buFont typeface="Wingdings 2" pitchFamily="18" charset="2"/>
              <a:buNone/>
            </a:pPr>
            <a:endParaRPr lang="en-US" dirty="0" smtClean="0"/>
          </a:p>
          <a:p>
            <a:pPr eaLnBrk="1" hangingPunct="1">
              <a:buFont typeface="Wingdings 2" pitchFamily="18" charset="2"/>
              <a:buNone/>
            </a:pPr>
            <a:endParaRPr lang="en-US" dirty="0" smtClean="0"/>
          </a:p>
          <a:p>
            <a:pPr eaLnBrk="1" hangingPunct="1">
              <a:buFont typeface="Wingdings 2" pitchFamily="18" charset="2"/>
              <a:buNone/>
            </a:pPr>
            <a:endParaRPr lang="en-US" dirty="0"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28625" y="357188"/>
            <a:ext cx="8229600" cy="1143000"/>
          </a:xfrm>
        </p:spPr>
        <p:txBody>
          <a:bodyPr/>
          <a:lstStyle/>
          <a:p>
            <a:pPr eaLnBrk="1" hangingPunct="1"/>
            <a:r>
              <a:rPr lang="pt-BR" dirty="0" smtClean="0"/>
              <a:t>Casos de reprovação</a:t>
            </a:r>
          </a:p>
        </p:txBody>
      </p:sp>
      <p:sp>
        <p:nvSpPr>
          <p:cNvPr id="16387" name="Text Placeholder 2"/>
          <p:cNvSpPr>
            <a:spLocks noGrp="1"/>
          </p:cNvSpPr>
          <p:nvPr>
            <p:ph type="body" sz="quarter" idx="10"/>
          </p:nvPr>
        </p:nvSpPr>
        <p:spPr>
          <a:xfrm>
            <a:off x="357188" y="1571625"/>
            <a:ext cx="8382000" cy="2211388"/>
          </a:xfrm>
        </p:spPr>
        <p:txBody>
          <a:bodyPr/>
          <a:lstStyle/>
          <a:p>
            <a:pPr eaLnBrk="1" hangingPunct="1"/>
            <a:r>
              <a:rPr lang="pt-BR" b="1" dirty="0" smtClean="0"/>
              <a:t>Nível A</a:t>
            </a:r>
          </a:p>
          <a:p>
            <a:pPr eaLnBrk="1" hangingPunct="1">
              <a:buFont typeface="Wingdings 2" pitchFamily="18" charset="2"/>
              <a:buNone/>
            </a:pPr>
            <a:r>
              <a:rPr lang="pt-BR" b="1" dirty="0" smtClean="0"/>
              <a:t>     - </a:t>
            </a:r>
            <a:r>
              <a:rPr lang="pt-BR" sz="2200" dirty="0" smtClean="0"/>
              <a:t>Nesta página não existe uma descrição de que existe um vídeo para ser acessado</a:t>
            </a:r>
            <a:r>
              <a:rPr lang="pt-BR" sz="2200" b="1" dirty="0" smtClean="0"/>
              <a:t>.</a:t>
            </a:r>
          </a:p>
        </p:txBody>
      </p:sp>
      <p:pic>
        <p:nvPicPr>
          <p:cNvPr id="16388" name="Picture 3" descr="http://docs.google.com/File?id=dddjvtq5_24dgqp4pcz_b"/>
          <p:cNvPicPr>
            <a:picLocks noChangeAspect="1" noChangeArrowheads="1"/>
          </p:cNvPicPr>
          <p:nvPr/>
        </p:nvPicPr>
        <p:blipFill>
          <a:blip r:embed="rId2" cstate="print"/>
          <a:srcRect/>
          <a:stretch>
            <a:fillRect/>
          </a:stretch>
        </p:blipFill>
        <p:spPr bwMode="auto">
          <a:xfrm>
            <a:off x="2000250" y="2786063"/>
            <a:ext cx="5427663" cy="2798762"/>
          </a:xfrm>
          <a:prstGeom prst="rect">
            <a:avLst/>
          </a:prstGeom>
          <a:noFill/>
          <a:ln w="9525">
            <a:noFill/>
            <a:miter lim="800000"/>
            <a:headEnd/>
            <a:tailEnd/>
          </a:ln>
        </p:spPr>
      </p:pic>
    </p:spTree>
  </p:cSld>
  <p:clrMapOvr>
    <a:masterClrMapping/>
  </p:clrMapOvr>
  <p:transition>
    <p:fade/>
  </p:transition>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Sample presentation slides">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Sample presentation slides</Template>
  <TotalTime>863</TotalTime>
  <Words>1301</Words>
  <Application>Microsoft Office PowerPoint</Application>
  <PresentationFormat>On-screen Show (4:3)</PresentationFormat>
  <Paragraphs>316</Paragraphs>
  <Slides>36</Slides>
  <Notes>5</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Sample presentation slides</vt:lpstr>
      <vt:lpstr>White with Courier font for code slides</vt:lpstr>
      <vt:lpstr>Flow</vt:lpstr>
      <vt:lpstr>Avaliação de Acessibilidade da Rede Social Acesse</vt:lpstr>
      <vt:lpstr>A Interface</vt:lpstr>
      <vt:lpstr>Introdução</vt:lpstr>
      <vt:lpstr>Justificativa</vt:lpstr>
      <vt:lpstr>Objetivo</vt:lpstr>
      <vt:lpstr>Objeto de pesquisa </vt:lpstr>
      <vt:lpstr>Metodologia</vt:lpstr>
      <vt:lpstr>WCAG 2.0 </vt:lpstr>
      <vt:lpstr>Casos de reprovação</vt:lpstr>
      <vt:lpstr>Casos de reprovação</vt:lpstr>
      <vt:lpstr>Casos de reprovação</vt:lpstr>
      <vt:lpstr>Casos de reprovação</vt:lpstr>
      <vt:lpstr>Casos de reprovação</vt:lpstr>
      <vt:lpstr>Casos de reprovação</vt:lpstr>
      <vt:lpstr>Casos de reprovação</vt:lpstr>
      <vt:lpstr>Casos de reprovação</vt:lpstr>
      <vt:lpstr>Casos de aprovação</vt:lpstr>
      <vt:lpstr>Casos de aprovação</vt:lpstr>
      <vt:lpstr>Casos de aprovação</vt:lpstr>
      <vt:lpstr>Casos de aprovação</vt:lpstr>
      <vt:lpstr>Casos de aprovação</vt:lpstr>
      <vt:lpstr>Casos de aprovação</vt:lpstr>
      <vt:lpstr>Casos de aprovação</vt:lpstr>
      <vt:lpstr>Casos de aprovação</vt:lpstr>
      <vt:lpstr>Casos de aprovação</vt:lpstr>
      <vt:lpstr>Casos de aprovação</vt:lpstr>
      <vt:lpstr>Casos de aprovação</vt:lpstr>
      <vt:lpstr>Casos de aprovação</vt:lpstr>
      <vt:lpstr>Avaliação Cooperativa</vt:lpstr>
      <vt:lpstr>Avaliação Cooperativa</vt:lpstr>
      <vt:lpstr>Avaliação Cooperativa</vt:lpstr>
      <vt:lpstr>Avaliação Cooperativa</vt:lpstr>
      <vt:lpstr>Questionário</vt:lpstr>
      <vt:lpstr>Conclusão</vt:lpstr>
      <vt:lpstr>Segmentos futuros</vt:lpstr>
      <vt:lpstr>Referências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Taynara</dc:creator>
  <cp:lastModifiedBy>Taynara</cp:lastModifiedBy>
  <cp:revision>87</cp:revision>
  <dcterms:created xsi:type="dcterms:W3CDTF">2009-12-17T19:21:37Z</dcterms:created>
  <dcterms:modified xsi:type="dcterms:W3CDTF">2009-12-19T11:15:53Z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TC102867131033</vt:lpwstr>
  </property>
</Properties>
</file>